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58"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CF9C63-7B2A-4297-A274-9624D025C983}" type="datetimeFigureOut">
              <a:rPr lang="en-IN" smtClean="0"/>
              <a:t>16-03-2023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3B7DE7-C3E6-4671-B796-EE682564DD62}" type="slidenum">
              <a:rPr lang="en-IN" smtClean="0"/>
              <a:t>‹#›</a:t>
            </a:fld>
            <a:endParaRPr lang="en-IN"/>
          </a:p>
        </p:txBody>
      </p:sp>
    </p:spTree>
    <p:extLst>
      <p:ext uri="{BB962C8B-B14F-4D97-AF65-F5344CB8AC3E}">
        <p14:creationId xmlns:p14="http://schemas.microsoft.com/office/powerpoint/2010/main" val="3983992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23B7DE7-C3E6-4671-B796-EE682564DD62}" type="slidenum">
              <a:rPr lang="en-IN" smtClean="0"/>
              <a:t>8</a:t>
            </a:fld>
            <a:endParaRPr lang="en-IN"/>
          </a:p>
        </p:txBody>
      </p:sp>
    </p:spTree>
    <p:extLst>
      <p:ext uri="{BB962C8B-B14F-4D97-AF65-F5344CB8AC3E}">
        <p14:creationId xmlns:p14="http://schemas.microsoft.com/office/powerpoint/2010/main" val="1035432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C835468-3728-4C96-B30E-590CE1FA0C21}" type="datetime1">
              <a:rPr lang="en-US" smtClean="0"/>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105972-9967-4362-A514-87969BAFB8A0}" type="datetime1">
              <a:rPr lang="en-US" smtClean="0"/>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BE9C8D-EF32-4E69-B5FE-17EC01E75558}" type="datetime1">
              <a:rPr lang="en-US" smtClean="0"/>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0B476D7B-9B03-480A-9CF2-B979DD4BC9AC}" type="datetime1">
              <a:rPr lang="en-US" smtClean="0"/>
              <a:t>3/16/2023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76E0C31-9D85-4DED-8A79-B6B32244419B}" type="datetime1">
              <a:rPr lang="en-US" smtClean="0"/>
              <a:t>3/16/2023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D2790DD4-41BF-40C1-AA71-F271B04F4522}" type="datetime1">
              <a:rPr lang="en-US" smtClean="0"/>
              <a:t>3/16/2023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6C5CDB-3FDA-4EDD-BD36-7CC4D6C8572B}" type="datetime1">
              <a:rPr lang="en-US" smtClean="0"/>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CF255A-16F7-448A-87FE-6F0EFC2BF092}" type="datetime1">
              <a:rPr lang="en-US" smtClean="0"/>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219BF2-1769-4A52-BE1A-63CC6BCC3BA6}" type="datetime1">
              <a:rPr lang="en-US" smtClean="0"/>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888FF6-44DA-4808-ABBE-9238B94E2BD6}" type="datetime1">
              <a:rPr lang="en-US" smtClean="0"/>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D7C4AF3-DC0F-4B6A-92D5-0548BB9BD5C4}" type="datetime1">
              <a:rPr lang="en-US" smtClean="0"/>
              <a:t>3/16/2023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A5FCB3B-8A33-43D0-851E-88D94314ADA2}" type="datetime1">
              <a:rPr lang="en-US" smtClean="0"/>
              <a:t>3/16/2023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9EE88B7-9531-4509-BFA9-292BC088A0E4}" type="datetime1">
              <a:rPr lang="en-US" smtClean="0"/>
              <a:t>3/16/2023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DFB0AD-8A5F-4853-A643-54F8490A03A1}" type="datetime1">
              <a:rPr lang="en-US" smtClean="0"/>
              <a:t>3/16/2023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267224-452F-4391-8324-44A7FBEC4D90}" type="datetime1">
              <a:rPr lang="en-US" smtClean="0"/>
              <a:t>3/16/2023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26BC5F-F125-4480-B89C-CE4C17DEB267}" type="datetime1">
              <a:rPr lang="en-US" smtClean="0"/>
              <a:t>3/16/2023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3E94EFE-29C1-410D-8E5C-A45ADBE0D715}" type="datetime1">
              <a:rPr lang="en-US" smtClean="0"/>
              <a:t>3/16/2023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ieeexplore.ieee.org/stamp/stamp.jsp?arnumber=7498684" TargetMode="External"/><Relationship Id="rId2" Type="http://schemas.openxmlformats.org/officeDocument/2006/relationships/hyperlink" Target="https://www.cisco.com/c/dam/en_us/solutions/trends/iot/docs/computing-overview.pdf"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508958"/>
            <a:ext cx="7486441" cy="2191110"/>
          </a:xfrm>
        </p:spPr>
        <p:txBody>
          <a:bodyPr>
            <a:normAutofit fontScale="90000"/>
          </a:bodyPr>
          <a:lstStyle/>
          <a:p>
            <a:r>
              <a:rPr lang="en-US" dirty="0"/>
              <a:t>Fog Computing: A Platform for Internet of Things and Analytics</a:t>
            </a:r>
            <a:endParaRPr lang="en-IN" dirty="0"/>
          </a:p>
        </p:txBody>
      </p:sp>
      <p:sp>
        <p:nvSpPr>
          <p:cNvPr id="3" name="Subtitle 2"/>
          <p:cNvSpPr>
            <a:spLocks noGrp="1"/>
          </p:cNvSpPr>
          <p:nvPr>
            <p:ph type="subTitle" idx="1"/>
          </p:nvPr>
        </p:nvSpPr>
        <p:spPr>
          <a:xfrm>
            <a:off x="2589213" y="4209691"/>
            <a:ext cx="8915399" cy="1693971"/>
          </a:xfrm>
        </p:spPr>
        <p:txBody>
          <a:bodyPr>
            <a:normAutofit/>
          </a:bodyPr>
          <a:lstStyle/>
          <a:p>
            <a:r>
              <a:rPr lang="en-IN" sz="2000" dirty="0" smtClean="0">
                <a:latin typeface="Times New Roman" panose="02020603050405020304" pitchFamily="18" charset="0"/>
                <a:cs typeface="Times New Roman" panose="02020603050405020304" pitchFamily="18" charset="0"/>
              </a:rPr>
              <a:t>Under The Guidence Of,								By,</a:t>
            </a:r>
          </a:p>
          <a:p>
            <a:r>
              <a:rPr lang="en-IN" sz="2000" dirty="0" err="1" smtClean="0">
                <a:latin typeface="Times New Roman" panose="02020603050405020304" pitchFamily="18" charset="0"/>
                <a:cs typeface="Times New Roman" panose="02020603050405020304" pitchFamily="18" charset="0"/>
              </a:rPr>
              <a:t>Supreetha</a:t>
            </a:r>
            <a:r>
              <a:rPr lang="en-IN" sz="2000"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Patel </a:t>
            </a:r>
            <a:r>
              <a:rPr lang="en-IN" sz="2000" dirty="0" smtClean="0">
                <a:latin typeface="Times New Roman" panose="02020603050405020304" pitchFamily="18" charset="0"/>
                <a:cs typeface="Times New Roman" panose="02020603050405020304" pitchFamily="18" charset="0"/>
              </a:rPr>
              <a:t>TP,									Mohammed Shaiz Ur</a:t>
            </a:r>
          </a:p>
          <a:p>
            <a:r>
              <a:rPr lang="en-IN" sz="2000" dirty="0" smtClean="0">
                <a:latin typeface="Times New Roman" panose="02020603050405020304" pitchFamily="18" charset="0"/>
                <a:cs typeface="Times New Roman" panose="02020603050405020304" pitchFamily="18" charset="0"/>
              </a:rPr>
              <a:t>KIT, Tiptur											Rahaman</a:t>
            </a:r>
          </a:p>
          <a:p>
            <a:endParaRPr lang="en-IN"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31110085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Cloud </a:t>
            </a:r>
            <a:r>
              <a:rPr lang="en-US" dirty="0" err="1"/>
              <a:t>vs</a:t>
            </a:r>
            <a:r>
              <a:rPr lang="en-US" dirty="0"/>
              <a:t> FOG [Chiang 2016]</a:t>
            </a:r>
            <a:br>
              <a:rPr lang="en-US" dirty="0"/>
            </a:br>
            <a:endParaRPr lang="en-IN" dirty="0"/>
          </a:p>
        </p:txBody>
      </p:sp>
      <p:sp>
        <p:nvSpPr>
          <p:cNvPr id="3" name="Content Placeholder 2"/>
          <p:cNvSpPr>
            <a:spLocks noGrp="1"/>
          </p:cNvSpPr>
          <p:nvPr>
            <p:ph idx="1"/>
          </p:nvPr>
        </p:nvSpPr>
        <p:spPr>
          <a:xfrm>
            <a:off x="2589212" y="2133599"/>
            <a:ext cx="8915400" cy="4184073"/>
          </a:xfrm>
        </p:spPr>
        <p:txBody>
          <a:bodyPr>
            <a:normAutofit/>
          </a:bodyPr>
          <a:lstStyle/>
          <a:p>
            <a:r>
              <a:rPr lang="en-US" dirty="0"/>
              <a:t>Fog and Cloud will co-exist and work </a:t>
            </a:r>
            <a:r>
              <a:rPr lang="en-US" dirty="0" smtClean="0"/>
              <a:t>together</a:t>
            </a:r>
          </a:p>
          <a:p>
            <a:r>
              <a:rPr lang="en-US" dirty="0"/>
              <a:t>FOG will carry-out substantial amount of storage at or </a:t>
            </a:r>
            <a:r>
              <a:rPr lang="en-US" dirty="0" smtClean="0"/>
              <a:t>near end-user </a:t>
            </a:r>
            <a:r>
              <a:rPr lang="en-US" dirty="0"/>
              <a:t>rather than on large scale data </a:t>
            </a:r>
            <a:r>
              <a:rPr lang="en-US" dirty="0" smtClean="0"/>
              <a:t>center</a:t>
            </a:r>
          </a:p>
          <a:p>
            <a:r>
              <a:rPr lang="en-US" dirty="0"/>
              <a:t>FOG will carry-out substantial amount of communication </a:t>
            </a:r>
            <a:r>
              <a:rPr lang="en-US" dirty="0" smtClean="0"/>
              <a:t>at or </a:t>
            </a:r>
            <a:r>
              <a:rPr lang="en-US" dirty="0"/>
              <a:t>near the end-user rather than all routed through </a:t>
            </a:r>
            <a:r>
              <a:rPr lang="en-US" dirty="0" smtClean="0"/>
              <a:t>the backbone network</a:t>
            </a:r>
          </a:p>
          <a:p>
            <a:r>
              <a:rPr lang="en-US" dirty="0"/>
              <a:t>FOG will carry-our substantial amount of </a:t>
            </a:r>
            <a:r>
              <a:rPr lang="en-US" dirty="0" smtClean="0"/>
              <a:t>management, control </a:t>
            </a:r>
            <a:r>
              <a:rPr lang="en-US" dirty="0"/>
              <a:t>and configuration at or near the end-user </a:t>
            </a:r>
            <a:r>
              <a:rPr lang="en-US" dirty="0" smtClean="0"/>
              <a:t>rather than </a:t>
            </a:r>
            <a:r>
              <a:rPr lang="en-US" dirty="0"/>
              <a:t>on large scale </a:t>
            </a:r>
            <a:r>
              <a:rPr lang="en-US" dirty="0" smtClean="0"/>
              <a:t>servers</a:t>
            </a:r>
          </a:p>
          <a:p>
            <a:r>
              <a:rPr lang="en-US" dirty="0"/>
              <a:t>The decision on what functions move to Cloud or keep </a:t>
            </a:r>
            <a:r>
              <a:rPr lang="en-US" dirty="0" smtClean="0"/>
              <a:t>at FOG </a:t>
            </a:r>
            <a:r>
              <a:rPr lang="en-US" dirty="0"/>
              <a:t>nodes is not always easy, depends on </a:t>
            </a:r>
            <a:r>
              <a:rPr lang="en-US" dirty="0" smtClean="0"/>
              <a:t>application</a:t>
            </a:r>
          </a:p>
          <a:p>
            <a:r>
              <a:rPr lang="en-US" dirty="0"/>
              <a:t>FOG and Cloud are </a:t>
            </a:r>
            <a:r>
              <a:rPr lang="en-US" dirty="0" smtClean="0"/>
              <a:t>inter-dependent </a:t>
            </a:r>
            <a:r>
              <a:rPr lang="en-US" dirty="0"/>
              <a:t>and </a:t>
            </a:r>
            <a:r>
              <a:rPr lang="en-US" dirty="0" smtClean="0"/>
              <a:t>mutually beneficial</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29501240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Fog Architecture (by Cisco)</a:t>
            </a:r>
            <a:endParaRPr lang="en-IN" dirty="0"/>
          </a:p>
        </p:txBody>
      </p:sp>
      <p:pic>
        <p:nvPicPr>
          <p:cNvPr id="5" name="Content Placeholder 4"/>
          <p:cNvPicPr>
            <a:picLocks noGrp="1" noChangeAspect="1"/>
          </p:cNvPicPr>
          <p:nvPr>
            <p:ph idx="1"/>
          </p:nvPr>
        </p:nvPicPr>
        <p:blipFill>
          <a:blip r:embed="rId2"/>
          <a:stretch>
            <a:fillRect/>
          </a:stretch>
        </p:blipFill>
        <p:spPr>
          <a:xfrm>
            <a:off x="1672793" y="1801799"/>
            <a:ext cx="9221624" cy="4249865"/>
          </a:xfrm>
          <a:prstGeom prst="rect">
            <a:avLst/>
          </a:prstGeom>
        </p:spPr>
      </p:pic>
      <p:sp>
        <p:nvSpPr>
          <p:cNvPr id="4" name="Slide Number Placeholder 3"/>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39609183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Example Architecture</a:t>
            </a:r>
            <a:endParaRPr lang="en-IN" dirty="0"/>
          </a:p>
        </p:txBody>
      </p:sp>
      <p:pic>
        <p:nvPicPr>
          <p:cNvPr id="5" name="Content Placeholder 4"/>
          <p:cNvPicPr>
            <a:picLocks noGrp="1" noChangeAspect="1"/>
          </p:cNvPicPr>
          <p:nvPr>
            <p:ph idx="1"/>
          </p:nvPr>
        </p:nvPicPr>
        <p:blipFill>
          <a:blip r:embed="rId2"/>
          <a:stretch>
            <a:fillRect/>
          </a:stretch>
        </p:blipFill>
        <p:spPr>
          <a:xfrm>
            <a:off x="1695795" y="1644130"/>
            <a:ext cx="9177251" cy="4542082"/>
          </a:xfrm>
          <a:prstGeom prst="rect">
            <a:avLst/>
          </a:prstGeom>
        </p:spPr>
      </p:pic>
      <p:sp>
        <p:nvSpPr>
          <p:cNvPr id="4" name="Slide Number Placeholder 3"/>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3158835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Security, Privacy and Trust</a:t>
            </a:r>
          </a:p>
        </p:txBody>
      </p:sp>
      <p:sp>
        <p:nvSpPr>
          <p:cNvPr id="3" name="Content Placeholder 2"/>
          <p:cNvSpPr>
            <a:spLocks noGrp="1"/>
          </p:cNvSpPr>
          <p:nvPr>
            <p:ph idx="1"/>
          </p:nvPr>
        </p:nvSpPr>
        <p:spPr>
          <a:xfrm>
            <a:off x="2589212" y="2133599"/>
            <a:ext cx="8915400" cy="4184073"/>
          </a:xfrm>
        </p:spPr>
        <p:txBody>
          <a:bodyPr>
            <a:normAutofit/>
          </a:bodyPr>
          <a:lstStyle/>
          <a:p>
            <a:r>
              <a:rPr lang="en-US" dirty="0"/>
              <a:t>While FOG may enhance security, it presents new </a:t>
            </a:r>
            <a:r>
              <a:rPr lang="en-US" dirty="0" smtClean="0"/>
              <a:t>security challenges</a:t>
            </a:r>
          </a:p>
          <a:p>
            <a:r>
              <a:rPr lang="en-US" dirty="0"/>
              <a:t>User authentication at loTs and gateways is an </a:t>
            </a:r>
            <a:r>
              <a:rPr lang="en-US" dirty="0" smtClean="0"/>
              <a:t>issue</a:t>
            </a:r>
          </a:p>
          <a:p>
            <a:pPr marL="531813" indent="-265113">
              <a:buFont typeface="Wingdings" panose="05000000000000000000" pitchFamily="2" charset="2"/>
              <a:buChar char="§"/>
            </a:pPr>
            <a:r>
              <a:rPr lang="en-US" dirty="0"/>
              <a:t>Each loT has an IP address</a:t>
            </a:r>
          </a:p>
          <a:p>
            <a:pPr marL="531813" indent="-265113">
              <a:buFont typeface="Wingdings" panose="05000000000000000000" pitchFamily="2" charset="2"/>
              <a:buChar char="§"/>
            </a:pPr>
            <a:r>
              <a:rPr lang="en-US" dirty="0"/>
              <a:t>Easier to hack FOG nodes and loTs</a:t>
            </a:r>
          </a:p>
          <a:p>
            <a:pPr marL="531813" indent="-265113">
              <a:buFont typeface="Wingdings" panose="05000000000000000000" pitchFamily="2" charset="2"/>
              <a:buChar char="§"/>
            </a:pPr>
            <a:r>
              <a:rPr lang="en-US" dirty="0"/>
              <a:t>Malicious users can read/replace/tamper loTs and their readings</a:t>
            </a:r>
          </a:p>
          <a:p>
            <a:pPr marL="266700" indent="0">
              <a:buNone/>
            </a:pPr>
            <a:r>
              <a:rPr lang="en-US" dirty="0"/>
              <a:t>(e.g. smart meters installed at consumers house), or use consumer information for profit</a:t>
            </a:r>
          </a:p>
          <a:p>
            <a:r>
              <a:rPr lang="en-US" dirty="0"/>
              <a:t>In large networks, probably many un-trustworthy users </a:t>
            </a:r>
            <a:r>
              <a:rPr lang="en-US" dirty="0" smtClean="0"/>
              <a:t>clients </a:t>
            </a:r>
            <a:r>
              <a:rPr lang="en-US" dirty="0"/>
              <a:t>don’t trust each other, or are not willing </a:t>
            </a:r>
            <a:r>
              <a:rPr lang="en-US" dirty="0" smtClean="0"/>
              <a:t>to participate</a:t>
            </a:r>
          </a:p>
          <a:p>
            <a:r>
              <a:rPr lang="en-US" dirty="0">
                <a:solidFill>
                  <a:srgbClr val="FF0000"/>
                </a:solidFill>
              </a:rPr>
              <a:t>More issues</a:t>
            </a:r>
            <a:r>
              <a:rPr lang="en-US" dirty="0"/>
              <a:t>: Distributed control in a decentralized, </a:t>
            </a:r>
            <a:r>
              <a:rPr lang="en-US" dirty="0" smtClean="0"/>
              <a:t>mobile crowd </a:t>
            </a:r>
            <a:r>
              <a:rPr lang="en-US" dirty="0"/>
              <a:t>of loTs</a:t>
            </a:r>
          </a:p>
          <a:p>
            <a:endParaRPr lang="en-US" dirty="0"/>
          </a:p>
          <a:p>
            <a:endParaRPr lang="en-US" dirty="0" smtClean="0"/>
          </a:p>
          <a:p>
            <a:endParaRPr lang="en-US" dirty="0" smtClean="0"/>
          </a:p>
          <a:p>
            <a:endParaRPr lang="en-US" dirty="0" smtClean="0"/>
          </a:p>
          <a:p>
            <a:endParaRPr lang="en-IN" dirty="0" smtClean="0"/>
          </a:p>
          <a:p>
            <a:pPr marL="266700" indent="0">
              <a:buNone/>
            </a:pPr>
            <a:endParaRPr lang="en-US" dirty="0" smtClean="0"/>
          </a:p>
        </p:txBody>
      </p:sp>
      <p:sp>
        <p:nvSpPr>
          <p:cNvPr id="4" name="Slide Number Placeholder 3"/>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6105118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FOG Reference Architecture (RA)</a:t>
            </a:r>
          </a:p>
        </p:txBody>
      </p:sp>
      <p:sp>
        <p:nvSpPr>
          <p:cNvPr id="3" name="Content Placeholder 2"/>
          <p:cNvSpPr>
            <a:spLocks noGrp="1"/>
          </p:cNvSpPr>
          <p:nvPr>
            <p:ph idx="1"/>
          </p:nvPr>
        </p:nvSpPr>
        <p:spPr/>
        <p:txBody>
          <a:bodyPr/>
          <a:lstStyle/>
          <a:p>
            <a:r>
              <a:rPr lang="en-US" dirty="0"/>
              <a:t>The means of describing and understanding the </a:t>
            </a:r>
            <a:r>
              <a:rPr lang="en-US" dirty="0" smtClean="0"/>
              <a:t>requirements of </a:t>
            </a:r>
            <a:r>
              <a:rPr lang="en-US" dirty="0"/>
              <a:t>a domain where the architecture </a:t>
            </a:r>
            <a:r>
              <a:rPr lang="en-US" dirty="0" smtClean="0"/>
              <a:t>applies</a:t>
            </a:r>
          </a:p>
          <a:p>
            <a:r>
              <a:rPr lang="en-US" dirty="0"/>
              <a:t>Proposed by OpenFog consortium: tech industry, </a:t>
            </a:r>
            <a:r>
              <a:rPr lang="en-US" dirty="0" smtClean="0"/>
              <a:t>research and </a:t>
            </a:r>
            <a:r>
              <a:rPr lang="en-US" dirty="0"/>
              <a:t>academic institutions (est. 2015), still incomplete </a:t>
            </a:r>
            <a:r>
              <a:rPr lang="en-US" dirty="0" smtClean="0"/>
              <a:t>...</a:t>
            </a:r>
          </a:p>
          <a:p>
            <a:r>
              <a:rPr lang="en-US" dirty="0"/>
              <a:t>Fog RA should support at/near </a:t>
            </a:r>
            <a:r>
              <a:rPr lang="en-US" dirty="0" smtClean="0"/>
              <a:t>end-users</a:t>
            </a:r>
          </a:p>
          <a:p>
            <a:pPr marL="631825" indent="-266700">
              <a:buFont typeface="Wingdings" panose="05000000000000000000" pitchFamily="2" charset="2"/>
              <a:buChar char="§"/>
            </a:pPr>
            <a:r>
              <a:rPr lang="en-US" dirty="0"/>
              <a:t>Low latency storage</a:t>
            </a:r>
          </a:p>
          <a:p>
            <a:pPr marL="631825" indent="-266700">
              <a:buFont typeface="Wingdings" panose="05000000000000000000" pitchFamily="2" charset="2"/>
              <a:buChar char="§"/>
            </a:pPr>
            <a:r>
              <a:rPr lang="en-US" dirty="0"/>
              <a:t>Computation to avoid latency/network </a:t>
            </a:r>
            <a:r>
              <a:rPr lang="en-US" dirty="0" smtClean="0"/>
              <a:t>costs</a:t>
            </a:r>
            <a:endParaRPr lang="en-US" dirty="0"/>
          </a:p>
          <a:p>
            <a:pPr marL="631825" indent="-266700">
              <a:buFont typeface="Wingdings" panose="05000000000000000000" pitchFamily="2" charset="2"/>
              <a:buChar char="§"/>
            </a:pPr>
            <a:r>
              <a:rPr lang="en-US" dirty="0" smtClean="0"/>
              <a:t>Management</a:t>
            </a:r>
            <a:r>
              <a:rPr lang="en-US" dirty="0"/>
              <a:t>, network measurement, control, </a:t>
            </a:r>
            <a:r>
              <a:rPr lang="en-US" dirty="0" smtClean="0"/>
              <a:t>configuration</a:t>
            </a:r>
          </a:p>
          <a:p>
            <a:pPr marL="631825" indent="-266700">
              <a:buFont typeface="Wingdings" panose="05000000000000000000" pitchFamily="2" charset="2"/>
              <a:buChar char="§"/>
            </a:pPr>
            <a:r>
              <a:rPr lang="en-US" dirty="0" smtClean="0"/>
              <a:t>Allow </a:t>
            </a:r>
            <a:r>
              <a:rPr lang="en-US" dirty="0"/>
              <a:t>analytics results to be securely copied to backend </a:t>
            </a:r>
            <a:r>
              <a:rPr lang="en-US" dirty="0" smtClean="0"/>
              <a:t>cloud Business </a:t>
            </a:r>
            <a:r>
              <a:rPr lang="en-US" dirty="0"/>
              <a:t>deployment</a:t>
            </a:r>
            <a:endParaRPr lang="en-US" dirty="0" smtClean="0"/>
          </a:p>
        </p:txBody>
      </p:sp>
      <p:sp>
        <p:nvSpPr>
          <p:cNvPr id="4" name="Slide Number Placeholder 3"/>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071450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Principles (Pillars) of FOG RA</a:t>
            </a:r>
            <a:endParaRPr lang="en-IN" dirty="0"/>
          </a:p>
        </p:txBody>
      </p:sp>
      <p:sp>
        <p:nvSpPr>
          <p:cNvPr id="3" name="Content Placeholder 2"/>
          <p:cNvSpPr>
            <a:spLocks noGrp="1"/>
          </p:cNvSpPr>
          <p:nvPr>
            <p:ph idx="1"/>
          </p:nvPr>
        </p:nvSpPr>
        <p:spPr/>
        <p:txBody>
          <a:bodyPr>
            <a:normAutofit fontScale="92500" lnSpcReduction="20000"/>
          </a:bodyPr>
          <a:lstStyle/>
          <a:p>
            <a:pPr>
              <a:buFont typeface="+mj-lt"/>
              <a:buAutoNum type="arabicPeriod"/>
            </a:pPr>
            <a:r>
              <a:rPr lang="en-US" dirty="0"/>
              <a:t>Security: end-to-end, node and network </a:t>
            </a:r>
            <a:r>
              <a:rPr lang="en-US" dirty="0" smtClean="0"/>
              <a:t>security</a:t>
            </a:r>
            <a:endParaRPr lang="en-US" dirty="0"/>
          </a:p>
          <a:p>
            <a:pPr>
              <a:buFont typeface="+mj-lt"/>
              <a:buAutoNum type="arabicPeriod"/>
            </a:pPr>
            <a:r>
              <a:rPr lang="en-US" dirty="0"/>
              <a:t>Scalability: nodes, networks, storage and all services are </a:t>
            </a:r>
            <a:r>
              <a:rPr lang="en-US" dirty="0" smtClean="0"/>
              <a:t>scalable without </a:t>
            </a:r>
            <a:r>
              <a:rPr lang="en-US" dirty="0"/>
              <a:t>disrupting system </a:t>
            </a:r>
            <a:r>
              <a:rPr lang="en-US" dirty="0" smtClean="0"/>
              <a:t>performance</a:t>
            </a:r>
            <a:endParaRPr lang="en-US" dirty="0"/>
          </a:p>
          <a:p>
            <a:pPr>
              <a:buFont typeface="+mj-lt"/>
              <a:buAutoNum type="arabicPeriod"/>
            </a:pPr>
            <a:r>
              <a:rPr lang="en-US" dirty="0"/>
              <a:t>Openness: nodes info and functionality is transparent </a:t>
            </a:r>
            <a:r>
              <a:rPr lang="en-US" dirty="0" smtClean="0"/>
              <a:t>to applications</a:t>
            </a:r>
            <a:r>
              <a:rPr lang="en-US" dirty="0"/>
              <a:t>, nodes can be created anywhere and be discovered </a:t>
            </a:r>
            <a:r>
              <a:rPr lang="en-US" dirty="0" smtClean="0"/>
              <a:t>/ connected </a:t>
            </a:r>
            <a:r>
              <a:rPr lang="en-US" dirty="0"/>
              <a:t>/ used, while ensuring </a:t>
            </a:r>
            <a:r>
              <a:rPr lang="en-US" dirty="0" smtClean="0"/>
              <a:t>security/safety/privacy</a:t>
            </a:r>
            <a:endParaRPr lang="en-US" dirty="0"/>
          </a:p>
          <a:p>
            <a:pPr>
              <a:buFont typeface="+mj-lt"/>
              <a:buAutoNum type="arabicPeriod"/>
            </a:pPr>
            <a:r>
              <a:rPr lang="en-US" dirty="0"/>
              <a:t>Autonomy: no single point of </a:t>
            </a:r>
            <a:r>
              <a:rPr lang="en-US" dirty="0" smtClean="0"/>
              <a:t>failure</a:t>
            </a:r>
            <a:endParaRPr lang="en-US" dirty="0"/>
          </a:p>
          <a:p>
            <a:pPr>
              <a:buFont typeface="+mj-lt"/>
              <a:buAutoNum type="arabicPeriod"/>
            </a:pPr>
            <a:r>
              <a:rPr lang="en-US" dirty="0"/>
              <a:t>Programmability: nodes can be reprogrammed or </a:t>
            </a:r>
            <a:r>
              <a:rPr lang="en-US" dirty="0" smtClean="0"/>
              <a:t>updated </a:t>
            </a:r>
          </a:p>
          <a:p>
            <a:pPr>
              <a:buFont typeface="+mj-lt"/>
              <a:buAutoNum type="arabicPeriod"/>
            </a:pPr>
            <a:r>
              <a:rPr lang="en-US" dirty="0" smtClean="0"/>
              <a:t>Reliability</a:t>
            </a:r>
            <a:r>
              <a:rPr lang="en-US" dirty="0"/>
              <a:t>: high availability (uptime</a:t>
            </a:r>
            <a:r>
              <a:rPr lang="en-US" dirty="0" smtClean="0"/>
              <a:t>)</a:t>
            </a:r>
            <a:endParaRPr lang="en-US" dirty="0"/>
          </a:p>
          <a:p>
            <a:pPr>
              <a:buFont typeface="+mj-lt"/>
              <a:buAutoNum type="arabicPeriod"/>
            </a:pPr>
            <a:r>
              <a:rPr lang="en-US" dirty="0"/>
              <a:t>Agility: transform data into actionable insights, quickly respond </a:t>
            </a:r>
            <a:r>
              <a:rPr lang="en-US" dirty="0" smtClean="0"/>
              <a:t>to changes</a:t>
            </a:r>
            <a:endParaRPr lang="en-US" dirty="0"/>
          </a:p>
          <a:p>
            <a:pPr>
              <a:buFont typeface="+mj-lt"/>
              <a:buAutoNum type="arabicPeriod"/>
            </a:pPr>
            <a:r>
              <a:rPr lang="en-US" dirty="0"/>
              <a:t>Hierarchy: not prerequisite, resources can be seen as a </a:t>
            </a:r>
            <a:r>
              <a:rPr lang="en-US" dirty="0" smtClean="0"/>
              <a:t>logical hierarchy </a:t>
            </a:r>
            <a:r>
              <a:rPr lang="en-US" dirty="0"/>
              <a:t>based on the functional requirements of the loT system</a:t>
            </a:r>
          </a:p>
          <a:p>
            <a:pPr>
              <a:buFont typeface="+mj-lt"/>
              <a:buAutoNum type="arabicPeriod"/>
            </a:pPr>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8002541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FOG Hierarchy Examples</a:t>
            </a:r>
            <a:endParaRPr lang="en-IN" dirty="0"/>
          </a:p>
        </p:txBody>
      </p:sp>
      <p:pic>
        <p:nvPicPr>
          <p:cNvPr id="5" name="Content Placeholder 4"/>
          <p:cNvPicPr>
            <a:picLocks noGrp="1" noChangeAspect="1"/>
          </p:cNvPicPr>
          <p:nvPr>
            <p:ph idx="1"/>
          </p:nvPr>
        </p:nvPicPr>
        <p:blipFill>
          <a:blip r:embed="rId2"/>
          <a:stretch>
            <a:fillRect/>
          </a:stretch>
        </p:blipFill>
        <p:spPr>
          <a:xfrm>
            <a:off x="3017520" y="1650617"/>
            <a:ext cx="7498080" cy="4445383"/>
          </a:xfrm>
          <a:prstGeom prst="rect">
            <a:avLst/>
          </a:prstGeom>
        </p:spPr>
      </p:pic>
      <p:sp>
        <p:nvSpPr>
          <p:cNvPr id="4" name="Slide Number Placeholder 3"/>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4052845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Examples 1 &amp; 2</a:t>
            </a:r>
          </a:p>
        </p:txBody>
      </p:sp>
      <p:sp>
        <p:nvSpPr>
          <p:cNvPr id="3" name="Content Placeholder 2"/>
          <p:cNvSpPr>
            <a:spLocks noGrp="1"/>
          </p:cNvSpPr>
          <p:nvPr>
            <p:ph idx="1"/>
          </p:nvPr>
        </p:nvSpPr>
        <p:spPr/>
        <p:txBody>
          <a:bodyPr/>
          <a:lstStyle/>
          <a:p>
            <a:r>
              <a:rPr lang="en-US" dirty="0" smtClean="0"/>
              <a:t>Example 1: fog deployment hierarchy independent of the cloud </a:t>
            </a:r>
          </a:p>
          <a:p>
            <a:pPr marL="533400" indent="-350838">
              <a:buFont typeface="Wingdings" panose="05000000000000000000" pitchFamily="2" charset="2"/>
              <a:buChar char="§"/>
            </a:pPr>
            <a:r>
              <a:rPr lang="en-US" dirty="0"/>
              <a:t>E.g. the cloud can’t be used due to regulatory </a:t>
            </a:r>
            <a:r>
              <a:rPr lang="en-US" dirty="0" smtClean="0"/>
              <a:t>compliance, security </a:t>
            </a:r>
            <a:r>
              <a:rPr lang="en-US" dirty="0"/>
              <a:t>and privacy reasons, unavailability of a </a:t>
            </a:r>
            <a:r>
              <a:rPr lang="en-US" dirty="0" smtClean="0"/>
              <a:t>central cloud </a:t>
            </a:r>
            <a:r>
              <a:rPr lang="en-US" dirty="0"/>
              <a:t>in an </a:t>
            </a:r>
            <a:r>
              <a:rPr lang="en-US" dirty="0" smtClean="0"/>
              <a:t>area</a:t>
            </a:r>
          </a:p>
          <a:p>
            <a:pPr marL="533400" indent="-350838">
              <a:buFont typeface="Wingdings" panose="05000000000000000000" pitchFamily="2" charset="2"/>
              <a:buChar char="§"/>
            </a:pPr>
            <a:r>
              <a:rPr lang="en-US" dirty="0"/>
              <a:t>armed forces combat systems, drone operations, </a:t>
            </a:r>
            <a:r>
              <a:rPr lang="en-US" dirty="0" smtClean="0"/>
              <a:t>some healthcare </a:t>
            </a:r>
            <a:r>
              <a:rPr lang="en-US" dirty="0"/>
              <a:t>systems, hospitals, and ATM banking systems</a:t>
            </a:r>
            <a:endParaRPr lang="en-US" dirty="0" smtClean="0"/>
          </a:p>
          <a:p>
            <a:r>
              <a:rPr lang="en-US" dirty="0"/>
              <a:t>Example 2: information processing in fog </a:t>
            </a:r>
            <a:r>
              <a:rPr lang="en-US" dirty="0" smtClean="0"/>
              <a:t>deployments located </a:t>
            </a:r>
            <a:r>
              <a:rPr lang="en-US" dirty="0"/>
              <a:t>close to the infrastructure/process </a:t>
            </a:r>
            <a:r>
              <a:rPr lang="en-US" dirty="0" smtClean="0"/>
              <a:t>being managed.</a:t>
            </a:r>
          </a:p>
          <a:p>
            <a:pPr marL="533400" indent="-350838">
              <a:buFont typeface="Wingdings" panose="05000000000000000000" pitchFamily="2" charset="2"/>
              <a:buChar char="§"/>
            </a:pPr>
            <a:r>
              <a:rPr lang="en-US" dirty="0"/>
              <a:t>commercial building management, commercial solar </a:t>
            </a:r>
            <a:r>
              <a:rPr lang="en-US" dirty="0" smtClean="0"/>
              <a:t>panel monitoring</a:t>
            </a:r>
            <a:r>
              <a:rPr lang="en-US" dirty="0"/>
              <a:t>, cable </a:t>
            </a:r>
            <a:r>
              <a:rPr lang="en-US" dirty="0" err="1"/>
              <a:t>tv</a:t>
            </a:r>
            <a:r>
              <a:rPr lang="en-US" dirty="0"/>
              <a:t> etc.</a:t>
            </a:r>
            <a:endParaRPr lang="en-US" dirty="0" smtClean="0"/>
          </a:p>
          <a:p>
            <a:endParaRPr lang="en-US" dirty="0" smtClean="0"/>
          </a:p>
          <a:p>
            <a:pPr marL="182562" indent="0">
              <a:buNone/>
            </a:pPr>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37868024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FOG Hierarchy Examples</a:t>
            </a:r>
            <a:endParaRPr lang="en-IN" dirty="0"/>
          </a:p>
        </p:txBody>
      </p:sp>
      <p:pic>
        <p:nvPicPr>
          <p:cNvPr id="5" name="Content Placeholder 4"/>
          <p:cNvPicPr>
            <a:picLocks noGrp="1" noChangeAspect="1"/>
          </p:cNvPicPr>
          <p:nvPr>
            <p:ph idx="1"/>
          </p:nvPr>
        </p:nvPicPr>
        <p:blipFill>
          <a:blip r:embed="rId2"/>
          <a:stretch>
            <a:fillRect/>
          </a:stretch>
        </p:blipFill>
        <p:spPr>
          <a:xfrm>
            <a:off x="2592926" y="1792080"/>
            <a:ext cx="8517034" cy="4600006"/>
          </a:xfrm>
          <a:prstGeom prst="rect">
            <a:avLst/>
          </a:prstGeom>
        </p:spPr>
      </p:pic>
      <p:sp>
        <p:nvSpPr>
          <p:cNvPr id="4" name="Slide Number Placeholder 3"/>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41062735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Examples 3 </a:t>
            </a:r>
            <a:r>
              <a:rPr lang="en-IN" dirty="0"/>
              <a:t>&amp;4</a:t>
            </a:r>
          </a:p>
        </p:txBody>
      </p:sp>
      <p:sp>
        <p:nvSpPr>
          <p:cNvPr id="3" name="Content Placeholder 2"/>
          <p:cNvSpPr>
            <a:spLocks noGrp="1"/>
          </p:cNvSpPr>
          <p:nvPr>
            <p:ph idx="1"/>
          </p:nvPr>
        </p:nvSpPr>
        <p:spPr/>
        <p:txBody>
          <a:bodyPr/>
          <a:lstStyle/>
          <a:p>
            <a:r>
              <a:rPr lang="en-US" dirty="0"/>
              <a:t> Example 3: local fog for </a:t>
            </a:r>
            <a:r>
              <a:rPr lang="en-US" dirty="0" smtClean="0"/>
              <a:t>time-sensitive computation</a:t>
            </a:r>
            <a:r>
              <a:rPr lang="en-US" dirty="0"/>
              <a:t>, the cloud is used for </a:t>
            </a:r>
            <a:r>
              <a:rPr lang="en-US" dirty="0" smtClean="0"/>
              <a:t>operational and </a:t>
            </a:r>
            <a:r>
              <a:rPr lang="en-US" dirty="0"/>
              <a:t>business-related information </a:t>
            </a:r>
            <a:r>
              <a:rPr lang="en-US" dirty="0" smtClean="0"/>
              <a:t>processing</a:t>
            </a:r>
          </a:p>
          <a:p>
            <a:r>
              <a:rPr lang="en-US" dirty="0"/>
              <a:t>Example 4: constrained environments in which the deployment of fog infrastructure may </a:t>
            </a:r>
            <a:r>
              <a:rPr lang="en-US" dirty="0" smtClean="0"/>
              <a:t>not be </a:t>
            </a:r>
            <a:r>
              <a:rPr lang="en-US" dirty="0"/>
              <a:t>feasible or </a:t>
            </a:r>
            <a:r>
              <a:rPr lang="en-US" dirty="0" smtClean="0"/>
              <a:t>economical</a:t>
            </a:r>
          </a:p>
          <a:p>
            <a:pPr marL="533400" indent="-258763">
              <a:buFont typeface="Wingdings" panose="05000000000000000000" pitchFamily="2" charset="2"/>
              <a:buChar char="§"/>
            </a:pPr>
            <a:r>
              <a:rPr lang="en-US" dirty="0"/>
              <a:t>E.g. Agriculture, whether stations, connected cars</a:t>
            </a:r>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41747573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Internet of Things(IoT)</a:t>
            </a:r>
            <a:endParaRPr lang="en-IN" dirty="0"/>
          </a:p>
        </p:txBody>
      </p:sp>
      <p:sp>
        <p:nvSpPr>
          <p:cNvPr id="3" name="Content Placeholder 2"/>
          <p:cNvSpPr>
            <a:spLocks noGrp="1"/>
          </p:cNvSpPr>
          <p:nvPr>
            <p:ph idx="1"/>
          </p:nvPr>
        </p:nvSpPr>
        <p:spPr/>
        <p:txBody>
          <a:bodyPr/>
          <a:lstStyle/>
          <a:p>
            <a:r>
              <a:rPr lang="en-IN" dirty="0" smtClean="0"/>
              <a:t>Connects internet devices – “things”(tablets, sensors, gateways, mobile-phones) to enable new forms of communication between things and people and between the IoTs themselves</a:t>
            </a:r>
          </a:p>
          <a:p>
            <a:r>
              <a:rPr lang="en-IN" dirty="0" smtClean="0"/>
              <a:t>These connections create a network of IoTs</a:t>
            </a:r>
          </a:p>
          <a:p>
            <a:r>
              <a:rPr lang="en-IN" dirty="0" smtClean="0"/>
              <a:t>This poses new challenges to the ways things communicate with each other and with people and the way data are manipulated once they are generated at edges of the network</a:t>
            </a:r>
          </a:p>
          <a:p>
            <a:r>
              <a:rPr lang="en-IN" dirty="0" smtClean="0"/>
              <a:t>How, what data are transmitted over the network?</a:t>
            </a:r>
          </a:p>
          <a:p>
            <a:r>
              <a:rPr lang="en-IN" dirty="0" smtClean="0"/>
              <a:t>When, where data are processed or stored?</a:t>
            </a:r>
          </a:p>
          <a:p>
            <a:endParaRPr lang="en-IN" dirty="0" smtClean="0"/>
          </a:p>
        </p:txBody>
      </p:sp>
      <p:sp>
        <p:nvSpPr>
          <p:cNvPr id="4" name="Slide Number Placeholder 3"/>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558667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Intelligence in FOG</a:t>
            </a:r>
            <a:endParaRPr lang="en-IN" dirty="0"/>
          </a:p>
        </p:txBody>
      </p:sp>
      <p:pic>
        <p:nvPicPr>
          <p:cNvPr id="6" name="Content Placeholder 5"/>
          <p:cNvPicPr>
            <a:picLocks noGrp="1" noChangeAspect="1"/>
          </p:cNvPicPr>
          <p:nvPr>
            <p:ph idx="1"/>
          </p:nvPr>
        </p:nvPicPr>
        <p:blipFill>
          <a:blip r:embed="rId2"/>
          <a:stretch>
            <a:fillRect/>
          </a:stretch>
        </p:blipFill>
        <p:spPr>
          <a:xfrm>
            <a:off x="2255520" y="1697026"/>
            <a:ext cx="8900160" cy="4322773"/>
          </a:xfrm>
          <a:prstGeom prst="rect">
            <a:avLst/>
          </a:prstGeom>
        </p:spPr>
      </p:pic>
      <p:sp>
        <p:nvSpPr>
          <p:cNvPr id="4" name="Slide Number Placeholder 3"/>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30766108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Node Management</a:t>
            </a:r>
            <a:endParaRPr lang="en-IN" dirty="0"/>
          </a:p>
        </p:txBody>
      </p:sp>
      <p:sp>
        <p:nvSpPr>
          <p:cNvPr id="3" name="Content Placeholder 2"/>
          <p:cNvSpPr>
            <a:spLocks noGrp="1"/>
          </p:cNvSpPr>
          <p:nvPr>
            <p:ph idx="1"/>
          </p:nvPr>
        </p:nvSpPr>
        <p:spPr/>
        <p:txBody>
          <a:bodyPr/>
          <a:lstStyle/>
          <a:p>
            <a:r>
              <a:rPr lang="en-US" dirty="0"/>
              <a:t>Manageability systems that can survive </a:t>
            </a:r>
            <a:r>
              <a:rPr lang="en-US" dirty="0" smtClean="0"/>
              <a:t>and manage </a:t>
            </a:r>
            <a:r>
              <a:rPr lang="en-US" dirty="0"/>
              <a:t>fog nodes in all power </a:t>
            </a:r>
            <a:r>
              <a:rPr lang="en-US" dirty="0" smtClean="0"/>
              <a:t>states</a:t>
            </a:r>
          </a:p>
          <a:p>
            <a:pPr marL="625475" indent="-350838">
              <a:buFont typeface="Wingdings" panose="05000000000000000000" pitchFamily="2" charset="2"/>
              <a:buChar char="§"/>
            </a:pPr>
            <a:r>
              <a:rPr lang="en-US" dirty="0"/>
              <a:t>Produce reports on the state of fog </a:t>
            </a:r>
            <a:r>
              <a:rPr lang="en-US" dirty="0" smtClean="0"/>
              <a:t>nodes</a:t>
            </a:r>
          </a:p>
          <a:p>
            <a:pPr marL="625475" indent="-350838">
              <a:buFont typeface="Wingdings" panose="05000000000000000000" pitchFamily="2" charset="2"/>
              <a:buChar char="§"/>
            </a:pPr>
            <a:r>
              <a:rPr lang="en-US" dirty="0"/>
              <a:t>Automate discovery, registration and provision of </a:t>
            </a:r>
            <a:r>
              <a:rPr lang="en-US" dirty="0" smtClean="0"/>
              <a:t>end devices</a:t>
            </a:r>
          </a:p>
          <a:p>
            <a:pPr marL="625475" indent="-350838">
              <a:buFont typeface="Wingdings" panose="05000000000000000000" pitchFamily="2" charset="2"/>
              <a:buChar char="§"/>
            </a:pPr>
            <a:r>
              <a:rPr lang="en-US" dirty="0"/>
              <a:t>Gain full understanding of end devices (in terms </a:t>
            </a:r>
            <a:r>
              <a:rPr lang="en-US" dirty="0" smtClean="0"/>
              <a:t>of their </a:t>
            </a:r>
            <a:r>
              <a:rPr lang="en-US" dirty="0"/>
              <a:t>resources, health, operational state</a:t>
            </a:r>
            <a:r>
              <a:rPr lang="en-US" dirty="0" smtClean="0"/>
              <a:t>)</a:t>
            </a:r>
          </a:p>
          <a:p>
            <a:pPr marL="625475" indent="-350838">
              <a:buFont typeface="Wingdings" panose="05000000000000000000" pitchFamily="2" charset="2"/>
              <a:buChar char="§"/>
            </a:pPr>
            <a:r>
              <a:rPr lang="en-US" dirty="0"/>
              <a:t>More manageability aspects: system software </a:t>
            </a:r>
            <a:r>
              <a:rPr lang="en-US" dirty="0" smtClean="0"/>
              <a:t>and firmware </a:t>
            </a:r>
            <a:r>
              <a:rPr lang="en-US" dirty="0"/>
              <a:t>updates, alerts on abnormal </a:t>
            </a:r>
            <a:r>
              <a:rPr lang="en-US" dirty="0" smtClean="0"/>
              <a:t>operation</a:t>
            </a:r>
          </a:p>
          <a:p>
            <a:pPr marL="625475" indent="-350838">
              <a:buFont typeface="Wingdings" panose="05000000000000000000" pitchFamily="2" charset="2"/>
              <a:buChar char="§"/>
            </a:pPr>
            <a:r>
              <a:rPr lang="en-US" dirty="0"/>
              <a:t>Manage events, start/stop, define data </a:t>
            </a:r>
            <a:r>
              <a:rPr lang="en-US" dirty="0" smtClean="0"/>
              <a:t>flows</a:t>
            </a:r>
          </a:p>
          <a:p>
            <a:pPr marL="625475" indent="-350838">
              <a:buFont typeface="Wingdings" panose="05000000000000000000" pitchFamily="2" charset="2"/>
              <a:buChar char="§"/>
            </a:pPr>
            <a:r>
              <a:rPr lang="en-IN" dirty="0"/>
              <a:t>Security analysis and response</a:t>
            </a:r>
          </a:p>
        </p:txBody>
      </p:sp>
      <p:sp>
        <p:nvSpPr>
          <p:cNvPr id="4" name="Slide Number Placeholder 3"/>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4335651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Physical Node Safety</a:t>
            </a:r>
          </a:p>
        </p:txBody>
      </p:sp>
      <p:sp>
        <p:nvSpPr>
          <p:cNvPr id="3" name="Content Placeholder 2"/>
          <p:cNvSpPr>
            <a:spLocks noGrp="1"/>
          </p:cNvSpPr>
          <p:nvPr>
            <p:ph idx="1"/>
          </p:nvPr>
        </p:nvSpPr>
        <p:spPr/>
        <p:txBody>
          <a:bodyPr/>
          <a:lstStyle/>
          <a:p>
            <a:r>
              <a:rPr lang="en-US" dirty="0"/>
              <a:t>Perform a security analysis and threat </a:t>
            </a:r>
            <a:r>
              <a:rPr lang="en-US" dirty="0" err="1" smtClean="0"/>
              <a:t>assessmentin</a:t>
            </a:r>
            <a:r>
              <a:rPr lang="en-US" dirty="0" smtClean="0"/>
              <a:t> </a:t>
            </a:r>
            <a:r>
              <a:rPr lang="en-US" dirty="0"/>
              <a:t>order to identify the needs the fog </a:t>
            </a:r>
            <a:r>
              <a:rPr lang="en-US" dirty="0" smtClean="0"/>
              <a:t>node </a:t>
            </a:r>
          </a:p>
          <a:p>
            <a:r>
              <a:rPr lang="en-US" dirty="0" smtClean="0"/>
              <a:t>Depends </a:t>
            </a:r>
            <a:r>
              <a:rPr lang="en-US" dirty="0"/>
              <a:t>also on the location of the fog node </a:t>
            </a:r>
            <a:r>
              <a:rPr lang="en-US" dirty="0" smtClean="0"/>
              <a:t>and the </a:t>
            </a:r>
            <a:r>
              <a:rPr lang="en-US" dirty="0"/>
              <a:t>degree of physical access to </a:t>
            </a:r>
            <a:r>
              <a:rPr lang="en-US" dirty="0" smtClean="0"/>
              <a:t>it</a:t>
            </a:r>
          </a:p>
          <a:p>
            <a:r>
              <a:rPr lang="en-US" dirty="0" smtClean="0"/>
              <a:t>Apply </a:t>
            </a:r>
            <a:r>
              <a:rPr lang="en-US" dirty="0"/>
              <a:t>anti-tamper mechanisms to </a:t>
            </a:r>
            <a:r>
              <a:rPr lang="en-US" dirty="0" smtClean="0"/>
              <a:t>prevent physical </a:t>
            </a:r>
            <a:r>
              <a:rPr lang="en-US" dirty="0"/>
              <a:t>or electronic </a:t>
            </a:r>
            <a:r>
              <a:rPr lang="en-US" dirty="0" smtClean="0"/>
              <a:t>attacks</a:t>
            </a:r>
          </a:p>
          <a:p>
            <a:r>
              <a:rPr lang="en-US" dirty="0"/>
              <a:t>Measures: resistance (material), Evidence (</a:t>
            </a:r>
            <a:r>
              <a:rPr lang="en-US" dirty="0" smtClean="0"/>
              <a:t>prove the </a:t>
            </a:r>
            <a:r>
              <a:rPr lang="en-US" dirty="0"/>
              <a:t>event), Detection (e.g. by Sensors), </a:t>
            </a:r>
            <a:r>
              <a:rPr lang="en-US" dirty="0" smtClean="0"/>
              <a:t>response (countermeasures </a:t>
            </a:r>
            <a:r>
              <a:rPr lang="en-US" dirty="0"/>
              <a:t>e.g. clear sensitive </a:t>
            </a:r>
            <a:r>
              <a:rPr lang="en-US" dirty="0" smtClean="0"/>
              <a:t>data, shutdown </a:t>
            </a:r>
            <a:r>
              <a:rPr lang="en-US" dirty="0"/>
              <a:t>or reset).</a:t>
            </a:r>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5904907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dirty="0"/>
              <a:t>FOG Ref. Architecture Overview</a:t>
            </a:r>
            <a:br>
              <a:rPr lang="en-IN" dirty="0"/>
            </a:br>
            <a:endParaRPr lang="en-IN" dirty="0"/>
          </a:p>
        </p:txBody>
      </p:sp>
      <p:pic>
        <p:nvPicPr>
          <p:cNvPr id="5" name="Content Placeholder 4"/>
          <p:cNvPicPr>
            <a:picLocks noGrp="1" noChangeAspect="1"/>
          </p:cNvPicPr>
          <p:nvPr>
            <p:ph idx="1"/>
          </p:nvPr>
        </p:nvPicPr>
        <p:blipFill>
          <a:blip r:embed="rId2"/>
          <a:stretch>
            <a:fillRect/>
          </a:stretch>
        </p:blipFill>
        <p:spPr>
          <a:xfrm>
            <a:off x="2240280" y="1615440"/>
            <a:ext cx="8473440" cy="4739640"/>
          </a:xfrm>
          <a:prstGeom prst="rect">
            <a:avLst/>
          </a:prstGeom>
        </p:spPr>
      </p:pic>
      <p:sp>
        <p:nvSpPr>
          <p:cNvPr id="4" name="Slide Number Placeholder 3"/>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14716820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dirty="0"/>
              <a:t>Application-Node Services Layer</a:t>
            </a:r>
            <a:br>
              <a:rPr lang="en-IN" dirty="0"/>
            </a:br>
            <a:endParaRPr lang="en-IN" dirty="0"/>
          </a:p>
        </p:txBody>
      </p:sp>
      <p:pic>
        <p:nvPicPr>
          <p:cNvPr id="5" name="Content Placeholder 4"/>
          <p:cNvPicPr>
            <a:picLocks noGrp="1" noChangeAspect="1"/>
          </p:cNvPicPr>
          <p:nvPr>
            <p:ph idx="1"/>
          </p:nvPr>
        </p:nvPicPr>
        <p:blipFill>
          <a:blip r:embed="rId2"/>
          <a:stretch>
            <a:fillRect/>
          </a:stretch>
        </p:blipFill>
        <p:spPr>
          <a:xfrm>
            <a:off x="2592924" y="1987501"/>
            <a:ext cx="8911687" cy="4367579"/>
          </a:xfrm>
          <a:prstGeom prst="rect">
            <a:avLst/>
          </a:prstGeom>
        </p:spPr>
      </p:pic>
      <p:sp>
        <p:nvSpPr>
          <p:cNvPr id="4" name="Slide Number Placeholder 3"/>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22091528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Application - Node Services 1/2</a:t>
            </a:r>
          </a:p>
        </p:txBody>
      </p:sp>
      <p:sp>
        <p:nvSpPr>
          <p:cNvPr id="3" name="Content Placeholder 2"/>
          <p:cNvSpPr>
            <a:spLocks noGrp="1"/>
          </p:cNvSpPr>
          <p:nvPr>
            <p:ph idx="1"/>
          </p:nvPr>
        </p:nvSpPr>
        <p:spPr/>
        <p:txBody>
          <a:bodyPr/>
          <a:lstStyle/>
          <a:p>
            <a:r>
              <a:rPr lang="en-US" dirty="0"/>
              <a:t>May run in virtualized (containerized) </a:t>
            </a:r>
            <a:r>
              <a:rPr lang="en-US" dirty="0" smtClean="0"/>
              <a:t>environments</a:t>
            </a:r>
          </a:p>
          <a:p>
            <a:r>
              <a:rPr lang="en-US" dirty="0"/>
              <a:t>Fog connector services: run at the south end, </a:t>
            </a:r>
            <a:r>
              <a:rPr lang="en-US" dirty="0" smtClean="0"/>
              <a:t>enable connections </a:t>
            </a:r>
            <a:r>
              <a:rPr lang="en-US" dirty="0"/>
              <a:t>with Things, support various </a:t>
            </a:r>
            <a:r>
              <a:rPr lang="en-US" dirty="0" smtClean="0"/>
              <a:t>protocols, translate </a:t>
            </a:r>
            <a:r>
              <a:rPr lang="en-US" dirty="0"/>
              <a:t>data to common data structures (e.g. JSON</a:t>
            </a:r>
            <a:r>
              <a:rPr lang="en-US" dirty="0" smtClean="0"/>
              <a:t>)</a:t>
            </a:r>
          </a:p>
          <a:p>
            <a:r>
              <a:rPr lang="en-US" dirty="0"/>
              <a:t>Core services: separate the edge device from </a:t>
            </a:r>
            <a:r>
              <a:rPr lang="en-US" dirty="0" smtClean="0"/>
              <a:t>the application </a:t>
            </a:r>
            <a:r>
              <a:rPr lang="en-US" dirty="0"/>
              <a:t>running in Fog node, collect data from </a:t>
            </a:r>
            <a:r>
              <a:rPr lang="en-US" dirty="0" smtClean="0"/>
              <a:t>the device </a:t>
            </a:r>
            <a:r>
              <a:rPr lang="en-US" dirty="0"/>
              <a:t>and make them available to upper level </a:t>
            </a:r>
            <a:r>
              <a:rPr lang="en-US" dirty="0" smtClean="0"/>
              <a:t>services (e.g</a:t>
            </a:r>
            <a:r>
              <a:rPr lang="en-US" dirty="0"/>
              <a:t>. cloud), or pass commands to lower </a:t>
            </a:r>
            <a:r>
              <a:rPr lang="en-US" dirty="0" smtClean="0"/>
              <a:t>level</a:t>
            </a:r>
          </a:p>
          <a:p>
            <a:r>
              <a:rPr lang="en-US" dirty="0"/>
              <a:t>Support services: database, event broker, </a:t>
            </a:r>
            <a:r>
              <a:rPr lang="en-US" dirty="0" smtClean="0"/>
              <a:t>logging, scheduling</a:t>
            </a:r>
            <a:r>
              <a:rPr lang="en-US" dirty="0"/>
              <a:t>, service registration, data clean-up etc.</a:t>
            </a:r>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28029271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Application - Node Services 2/2</a:t>
            </a:r>
          </a:p>
        </p:txBody>
      </p:sp>
      <p:sp>
        <p:nvSpPr>
          <p:cNvPr id="3" name="Content Placeholder 2"/>
          <p:cNvSpPr>
            <a:spLocks noGrp="1"/>
          </p:cNvSpPr>
          <p:nvPr>
            <p:ph idx="1"/>
          </p:nvPr>
        </p:nvSpPr>
        <p:spPr>
          <a:xfrm>
            <a:off x="2589212" y="2133600"/>
            <a:ext cx="8915400" cy="4206240"/>
          </a:xfrm>
        </p:spPr>
        <p:txBody>
          <a:bodyPr>
            <a:normAutofit lnSpcReduction="10000"/>
          </a:bodyPr>
          <a:lstStyle/>
          <a:p>
            <a:r>
              <a:rPr lang="en-US" dirty="0"/>
              <a:t>Analytic services: data filtering, averages, machine learning</a:t>
            </a:r>
            <a:r>
              <a:rPr lang="en-US" dirty="0" smtClean="0"/>
              <a:t>,</a:t>
            </a:r>
          </a:p>
          <a:p>
            <a:pPr marL="533400" indent="-350838">
              <a:buFont typeface="Wingdings" panose="05000000000000000000" pitchFamily="2" charset="2"/>
              <a:buChar char="§"/>
            </a:pPr>
            <a:r>
              <a:rPr lang="en-US" dirty="0"/>
              <a:t>local decision (e.g. shutdown when temperature exceeds threshold), anomaly detection (malfunctioning device, intrusion detection)</a:t>
            </a:r>
          </a:p>
          <a:p>
            <a:pPr marL="533400" indent="-350838">
              <a:buFont typeface="Wingdings" panose="05000000000000000000" pitchFamily="2" charset="2"/>
              <a:buChar char="§"/>
            </a:pPr>
            <a:r>
              <a:rPr lang="en-IN" dirty="0"/>
              <a:t>Application logic </a:t>
            </a:r>
            <a:r>
              <a:rPr lang="en-IN" dirty="0" smtClean="0"/>
              <a:t>services</a:t>
            </a:r>
            <a:endParaRPr lang="en-US" dirty="0" smtClean="0"/>
          </a:p>
          <a:p>
            <a:r>
              <a:rPr lang="en-US" dirty="0"/>
              <a:t>Integration services: allow outside fog nodes, users </a:t>
            </a:r>
            <a:r>
              <a:rPr lang="en-US" dirty="0" smtClean="0"/>
              <a:t>or applications </a:t>
            </a:r>
            <a:r>
              <a:rPr lang="en-US" dirty="0"/>
              <a:t>to </a:t>
            </a:r>
            <a:r>
              <a:rPr lang="en-US" dirty="0" smtClean="0"/>
              <a:t>connect</a:t>
            </a:r>
          </a:p>
          <a:p>
            <a:pPr marL="468312" indent="-285750">
              <a:buFont typeface="Wingdings" panose="05000000000000000000" pitchFamily="2" charset="2"/>
              <a:buChar char="§"/>
            </a:pPr>
            <a:r>
              <a:rPr lang="en-IN" dirty="0"/>
              <a:t>Transform data to desired format (e.g. JSON, XML)</a:t>
            </a:r>
          </a:p>
          <a:p>
            <a:pPr marL="468312" indent="-285750">
              <a:buFont typeface="Wingdings" panose="05000000000000000000" pitchFamily="2" charset="2"/>
              <a:buChar char="§"/>
            </a:pPr>
            <a:r>
              <a:rPr lang="en-US" dirty="0"/>
              <a:t>Accepts service requests (e.g. REST to prescribed addresses </a:t>
            </a:r>
            <a:endParaRPr lang="en-US" dirty="0" smtClean="0"/>
          </a:p>
          <a:p>
            <a:r>
              <a:rPr lang="en-US" dirty="0"/>
              <a:t>User interface: responsible for display and communication with applications and users</a:t>
            </a:r>
            <a:r>
              <a:rPr lang="en-US" dirty="0" smtClean="0"/>
              <a:t>:</a:t>
            </a:r>
          </a:p>
          <a:p>
            <a:pPr marL="441325" indent="-258763">
              <a:buFont typeface="Wingdings" panose="05000000000000000000" pitchFamily="2" charset="2"/>
              <a:buChar char="§"/>
            </a:pPr>
            <a:r>
              <a:rPr lang="en-US" dirty="0"/>
              <a:t>status and operation of fog node, results of analytics </a:t>
            </a:r>
            <a:r>
              <a:rPr lang="en-US" dirty="0" smtClean="0"/>
              <a:t>processing, interface </a:t>
            </a:r>
            <a:r>
              <a:rPr lang="en-US" dirty="0"/>
              <a:t>for node management and probably Web site</a:t>
            </a:r>
            <a:endParaRPr lang="en-US" dirty="0" smtClean="0"/>
          </a:p>
          <a:p>
            <a:endParaRPr lang="en-US" dirty="0" smtClean="0"/>
          </a:p>
          <a:p>
            <a:pPr marL="182562" indent="0">
              <a:buNone/>
            </a:pPr>
            <a:endParaRPr lang="en-US" dirty="0" smtClean="0"/>
          </a:p>
        </p:txBody>
      </p:sp>
      <p:sp>
        <p:nvSpPr>
          <p:cNvPr id="4" name="Slide Number Placeholder 3"/>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19914961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References</a:t>
            </a:r>
          </a:p>
        </p:txBody>
      </p:sp>
      <p:sp>
        <p:nvSpPr>
          <p:cNvPr id="3" name="Content Placeholder 2"/>
          <p:cNvSpPr>
            <a:spLocks noGrp="1"/>
          </p:cNvSpPr>
          <p:nvPr>
            <p:ph idx="1"/>
          </p:nvPr>
        </p:nvSpPr>
        <p:spPr/>
        <p:txBody>
          <a:bodyPr>
            <a:normAutofit/>
          </a:bodyPr>
          <a:lstStyle/>
          <a:p>
            <a:r>
              <a:rPr lang="en-US" dirty="0"/>
              <a:t>FOG Computing and the Internet of Things: Extend </a:t>
            </a:r>
            <a:r>
              <a:rPr lang="en-US" dirty="0" smtClean="0"/>
              <a:t>the Cloud </a:t>
            </a:r>
            <a:r>
              <a:rPr lang="en-US" dirty="0"/>
              <a:t>to where the Things Are, Cisco, White </a:t>
            </a:r>
            <a:r>
              <a:rPr lang="en-US" dirty="0" smtClean="0"/>
              <a:t>Paper, 2015 </a:t>
            </a:r>
            <a:r>
              <a:rPr lang="en-US" dirty="0" smtClean="0">
                <a:hlinkClick r:id="rId2"/>
              </a:rPr>
              <a:t>https</a:t>
            </a:r>
            <a:r>
              <a:rPr lang="en-US" dirty="0">
                <a:hlinkClick r:id="rId2"/>
              </a:rPr>
              <a:t>://</a:t>
            </a:r>
            <a:r>
              <a:rPr lang="en-US" dirty="0" smtClean="0">
                <a:hlinkClick r:id="rId2"/>
              </a:rPr>
              <a:t>www.cisco.com/c/dam/en_us/solutions/trends/iot/docs/computing-overview.pdf</a:t>
            </a:r>
            <a:endParaRPr lang="en-US" dirty="0" smtClean="0"/>
          </a:p>
          <a:p>
            <a:r>
              <a:rPr lang="en-US" dirty="0"/>
              <a:t>FOG and loT: An Overview of Research Opportunities, </a:t>
            </a:r>
            <a:r>
              <a:rPr lang="en-US" dirty="0" err="1" smtClean="0"/>
              <a:t>M.Chiang</a:t>
            </a:r>
            <a:r>
              <a:rPr lang="en-US" dirty="0"/>
              <a:t>, </a:t>
            </a:r>
            <a:r>
              <a:rPr lang="en-US" dirty="0" err="1"/>
              <a:t>T.Zhang</a:t>
            </a:r>
            <a:r>
              <a:rPr lang="en-US" dirty="0"/>
              <a:t>, </a:t>
            </a:r>
            <a:r>
              <a:rPr lang="en-US" dirty="0" smtClean="0"/>
              <a:t>2016 </a:t>
            </a:r>
            <a:r>
              <a:rPr lang="en-US" dirty="0" smtClean="0">
                <a:hlinkClick r:id="rId3"/>
              </a:rPr>
              <a:t>http</a:t>
            </a:r>
            <a:r>
              <a:rPr lang="en-US" dirty="0">
                <a:hlinkClick r:id="rId3"/>
              </a:rPr>
              <a:t>://</a:t>
            </a:r>
            <a:r>
              <a:rPr lang="en-US" dirty="0" smtClean="0">
                <a:hlinkClick r:id="rId3"/>
              </a:rPr>
              <a:t>ieeexplore.ieee.org/stamp/stamp.jsp?arnumber=7498684</a:t>
            </a:r>
            <a:endParaRPr lang="en-US" dirty="0" smtClean="0"/>
          </a:p>
          <a:p>
            <a:r>
              <a:rPr lang="en-US" dirty="0"/>
              <a:t>OpenFog Architecture Overview, OpenFog </a:t>
            </a:r>
            <a:r>
              <a:rPr lang="en-US" dirty="0" smtClean="0"/>
              <a:t>Architecture Working </a:t>
            </a:r>
            <a:r>
              <a:rPr lang="en-US" dirty="0"/>
              <a:t>Group, White paper, Feb. </a:t>
            </a:r>
            <a:r>
              <a:rPr lang="en-US" dirty="0" smtClean="0"/>
              <a:t>2017, https</a:t>
            </a:r>
            <a:r>
              <a:rPr lang="en-US" dirty="0"/>
              <a:t>://</a:t>
            </a:r>
            <a:r>
              <a:rPr lang="en-US" dirty="0" smtClean="0"/>
              <a:t>www.openfogconsortium.org/wp-content/uploads/OpenFog </a:t>
            </a:r>
            <a:r>
              <a:rPr lang="en-US" dirty="0"/>
              <a:t>Reference Architecture 2 </a:t>
            </a:r>
            <a:r>
              <a:rPr lang="en-US" dirty="0" smtClean="0"/>
              <a:t>0917-FINAL.pdf</a:t>
            </a:r>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26163245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4176490"/>
          </a:xfrm>
        </p:spPr>
        <p:txBody>
          <a:bodyPr>
            <a:normAutofit/>
          </a:bodyPr>
          <a:lstStyle/>
          <a:p>
            <a:r>
              <a:rPr lang="en-IN" sz="9600" dirty="0" smtClean="0"/>
              <a:t>Thank You</a:t>
            </a:r>
            <a:endParaRPr lang="en-IN" sz="9600"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1461455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It? [Cisco 2015]</a:t>
            </a:r>
            <a:endParaRPr lang="en-IN" dirty="0"/>
          </a:p>
        </p:txBody>
      </p:sp>
      <p:sp>
        <p:nvSpPr>
          <p:cNvPr id="3" name="Content Placeholder 2"/>
          <p:cNvSpPr>
            <a:spLocks noGrp="1"/>
          </p:cNvSpPr>
          <p:nvPr>
            <p:ph idx="1"/>
          </p:nvPr>
        </p:nvSpPr>
        <p:spPr>
          <a:xfrm>
            <a:off x="1876097" y="1340069"/>
            <a:ext cx="9628515" cy="5344510"/>
          </a:xfrm>
        </p:spPr>
        <p:txBody>
          <a:bodyPr/>
          <a:lstStyle/>
          <a:p>
            <a:r>
              <a:rPr lang="en-IN" dirty="0" smtClean="0"/>
              <a:t>Introduced by Cisco, a bridge between IoTs and the Cloud</a:t>
            </a:r>
          </a:p>
          <a:p>
            <a:r>
              <a:rPr lang="en-IN" dirty="0" smtClean="0"/>
              <a:t>FOG extends cloud to be closer to things that produce data</a:t>
            </a:r>
          </a:p>
          <a:p>
            <a:r>
              <a:rPr lang="en-IN" dirty="0" smtClean="0"/>
              <a:t>Analyze IoT data closer to where its collected so as to minimize latency and processing load on cloud</a:t>
            </a:r>
          </a:p>
          <a:p>
            <a:r>
              <a:rPr lang="en-IN" dirty="0" smtClean="0"/>
              <a:t>Any device with computing, storage, network connectivity can be a FOG node</a:t>
            </a:r>
          </a:p>
          <a:p>
            <a:r>
              <a:rPr lang="en-IN" dirty="0" smtClean="0"/>
              <a:t>Can be deployed anywhere(Factory floor, vehicle, human body, </a:t>
            </a:r>
            <a:r>
              <a:rPr lang="en-IN" dirty="0" err="1" smtClean="0"/>
              <a:t>etc</a:t>
            </a:r>
            <a:r>
              <a:rPr lang="en-IN" dirty="0" smtClean="0"/>
              <a:t>)</a:t>
            </a:r>
          </a:p>
          <a:p>
            <a:endParaRPr lang="en-IN" dirty="0" smtClean="0"/>
          </a:p>
        </p:txBody>
      </p:sp>
      <p:pic>
        <p:nvPicPr>
          <p:cNvPr id="4" name="Picture 3"/>
          <p:cNvPicPr>
            <a:picLocks noChangeAspect="1"/>
          </p:cNvPicPr>
          <p:nvPr/>
        </p:nvPicPr>
        <p:blipFill>
          <a:blip r:embed="rId2"/>
          <a:stretch>
            <a:fillRect/>
          </a:stretch>
        </p:blipFill>
        <p:spPr>
          <a:xfrm>
            <a:off x="2049517" y="3689131"/>
            <a:ext cx="9320098" cy="2995449"/>
          </a:xfrm>
          <a:prstGeom prst="rect">
            <a:avLst/>
          </a:prstGeom>
        </p:spPr>
      </p:pic>
      <p:sp>
        <p:nvSpPr>
          <p:cNvPr id="5" name="Slide Number Placeholder 4"/>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42186161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Cloud and IoT: Fog can develop anywhere in-between the two</a:t>
            </a:r>
            <a:endParaRPr lang="en-IN" dirty="0"/>
          </a:p>
        </p:txBody>
      </p:sp>
      <p:pic>
        <p:nvPicPr>
          <p:cNvPr id="4" name="Content Placeholder 3"/>
          <p:cNvPicPr>
            <a:picLocks noGrp="1" noChangeAspect="1"/>
          </p:cNvPicPr>
          <p:nvPr>
            <p:ph idx="1"/>
          </p:nvPr>
        </p:nvPicPr>
        <p:blipFill>
          <a:blip r:embed="rId2"/>
          <a:stretch>
            <a:fillRect/>
          </a:stretch>
        </p:blipFill>
        <p:spPr>
          <a:xfrm>
            <a:off x="2317531" y="2033751"/>
            <a:ext cx="8623738" cy="4067503"/>
          </a:xfrm>
          <a:prstGeom prst="rect">
            <a:avLst/>
          </a:prstGeom>
        </p:spPr>
      </p:pic>
      <p:sp>
        <p:nvSpPr>
          <p:cNvPr id="5" name="Slide Number Placeholder 4"/>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40514417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FOG, What it means to Business?</a:t>
            </a:r>
            <a:endParaRPr lang="en-IN" dirty="0"/>
          </a:p>
        </p:txBody>
      </p:sp>
      <p:sp>
        <p:nvSpPr>
          <p:cNvPr id="3" name="Content Placeholder 2"/>
          <p:cNvSpPr>
            <a:spLocks noGrp="1"/>
          </p:cNvSpPr>
          <p:nvPr>
            <p:ph idx="1"/>
          </p:nvPr>
        </p:nvSpPr>
        <p:spPr/>
        <p:txBody>
          <a:bodyPr/>
          <a:lstStyle/>
          <a:p>
            <a:r>
              <a:rPr lang="en-IN" dirty="0" smtClean="0"/>
              <a:t>IoT speeds up awareness and response to events</a:t>
            </a:r>
          </a:p>
          <a:p>
            <a:r>
              <a:rPr lang="en-IN" dirty="0" smtClean="0"/>
              <a:t>By the time data makes its way to the cloud for analysis, the opportunity to act might be gone</a:t>
            </a:r>
          </a:p>
          <a:p>
            <a:r>
              <a:rPr lang="en-IN" dirty="0" smtClean="0"/>
              <a:t>Faster responses can improve output, service quality, safety</a:t>
            </a:r>
          </a:p>
          <a:p>
            <a:r>
              <a:rPr lang="en-IN" dirty="0" smtClean="0"/>
              <a:t>Todays cloud models are not always designed for the volume, variety and volume and speed of data</a:t>
            </a:r>
          </a:p>
          <a:p>
            <a:r>
              <a:rPr lang="en-IN" dirty="0" smtClean="0"/>
              <a:t>Moving all data to the cloud for analysis would slowdown processing , responses, takes bandwidth and is expensive</a:t>
            </a:r>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9572872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More issues</a:t>
            </a:r>
            <a:endParaRPr lang="en-IN" dirty="0"/>
          </a:p>
        </p:txBody>
      </p:sp>
      <p:sp>
        <p:nvSpPr>
          <p:cNvPr id="3" name="Content Placeholder 2"/>
          <p:cNvSpPr>
            <a:spLocks noGrp="1"/>
          </p:cNvSpPr>
          <p:nvPr>
            <p:ph idx="1"/>
          </p:nvPr>
        </p:nvSpPr>
        <p:spPr/>
        <p:txBody>
          <a:bodyPr/>
          <a:lstStyle/>
          <a:p>
            <a:r>
              <a:rPr lang="en-IN" dirty="0" smtClean="0"/>
              <a:t>Despite Cloud’s advantages, health care, businesses, government, military organizations and entities that manage sensitive or classified data are reluctant to adopt cloud based solutions due to security risks of transferring data over the Internet</a:t>
            </a:r>
          </a:p>
          <a:p>
            <a:r>
              <a:rPr lang="en-IN" dirty="0" smtClean="0"/>
              <a:t>Certain functions are naturally more advantageous to carry out in Fog while others are better suited to cloud</a:t>
            </a:r>
          </a:p>
          <a:p>
            <a:r>
              <a:rPr lang="en-IN" dirty="0" smtClean="0">
                <a:solidFill>
                  <a:srgbClr val="FF0000"/>
                </a:solidFill>
              </a:rPr>
              <a:t>Software To Data Approach</a:t>
            </a:r>
            <a:r>
              <a:rPr lang="en-IN" dirty="0" smtClean="0"/>
              <a:t>: bring software to the data rather than transferring data to the cloud</a:t>
            </a:r>
          </a:p>
          <a:p>
            <a:r>
              <a:rPr lang="en-IN" dirty="0" smtClean="0"/>
              <a:t>Transfer analysis results to the cloud</a:t>
            </a:r>
          </a:p>
          <a:p>
            <a:r>
              <a:rPr lang="en-IN" dirty="0" smtClean="0">
                <a:solidFill>
                  <a:srgbClr val="FF0000"/>
                </a:solidFill>
              </a:rPr>
              <a:t>FOG addresses this problem as well</a:t>
            </a:r>
          </a:p>
        </p:txBody>
      </p:sp>
      <p:sp>
        <p:nvSpPr>
          <p:cNvPr id="4" name="Slide Number Placeholder 3"/>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14440652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What you get?</a:t>
            </a:r>
            <a:endParaRPr lang="en-IN" dirty="0"/>
          </a:p>
        </p:txBody>
      </p:sp>
      <p:sp>
        <p:nvSpPr>
          <p:cNvPr id="3" name="Content Placeholder 2"/>
          <p:cNvSpPr>
            <a:spLocks noGrp="1"/>
          </p:cNvSpPr>
          <p:nvPr>
            <p:ph idx="1"/>
          </p:nvPr>
        </p:nvSpPr>
        <p:spPr/>
        <p:txBody>
          <a:bodyPr>
            <a:normAutofit lnSpcReduction="10000"/>
          </a:bodyPr>
          <a:lstStyle/>
          <a:p>
            <a:r>
              <a:rPr lang="en-IN" dirty="0" smtClean="0"/>
              <a:t>Fog filters and analyzes the most time intensive data at the network edge close to where it is generated </a:t>
            </a:r>
          </a:p>
          <a:p>
            <a:r>
              <a:rPr lang="en-IN" dirty="0" smtClean="0"/>
              <a:t>Millisecond matter when trying to prevent manufacturing line shutdowns and make the difference between averting disaster and a cascading system failure</a:t>
            </a:r>
          </a:p>
          <a:p>
            <a:r>
              <a:rPr lang="en-IN" dirty="0" smtClean="0">
                <a:solidFill>
                  <a:srgbClr val="FF0000"/>
                </a:solidFill>
              </a:rPr>
              <a:t>Benefits include</a:t>
            </a:r>
          </a:p>
          <a:p>
            <a:pPr marL="631825" indent="-266700">
              <a:buFont typeface="Wingdings" panose="05000000000000000000" pitchFamily="2" charset="2"/>
              <a:buChar char="§"/>
            </a:pPr>
            <a:r>
              <a:rPr lang="en-IN" dirty="0" smtClean="0"/>
              <a:t>Greater business agility, security</a:t>
            </a:r>
          </a:p>
          <a:p>
            <a:pPr marL="631825" indent="-266700">
              <a:buFont typeface="Wingdings" panose="05000000000000000000" pitchFamily="2" charset="2"/>
              <a:buChar char="§"/>
            </a:pPr>
            <a:r>
              <a:rPr lang="en-IN" dirty="0" smtClean="0"/>
              <a:t>Deeper insights, improved privacy</a:t>
            </a:r>
          </a:p>
          <a:p>
            <a:pPr marL="631825" indent="-266700">
              <a:buFont typeface="Wingdings" panose="05000000000000000000" pitchFamily="2" charset="2"/>
              <a:buChar char="§"/>
            </a:pPr>
            <a:r>
              <a:rPr lang="en-IN" dirty="0" smtClean="0"/>
              <a:t>Lower operating cost(bandwidth, storage, processing)</a:t>
            </a:r>
          </a:p>
          <a:p>
            <a:pPr marL="631825" indent="-266700">
              <a:buFont typeface="Wingdings" panose="05000000000000000000" pitchFamily="2" charset="2"/>
              <a:buChar char="§"/>
            </a:pPr>
            <a:r>
              <a:rPr lang="en-IN" dirty="0" smtClean="0"/>
              <a:t>Sends data loads to cloud only for storage and further data analysis(big data analysis)</a:t>
            </a:r>
          </a:p>
        </p:txBody>
      </p:sp>
      <p:sp>
        <p:nvSpPr>
          <p:cNvPr id="4" name="Slide Number Placeholder 3"/>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373916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Application Areas</a:t>
            </a:r>
            <a:endParaRPr lang="en-IN" dirty="0"/>
          </a:p>
        </p:txBody>
      </p:sp>
      <p:sp>
        <p:nvSpPr>
          <p:cNvPr id="3" name="Content Placeholder 2"/>
          <p:cNvSpPr>
            <a:spLocks noGrp="1"/>
          </p:cNvSpPr>
          <p:nvPr>
            <p:ph idx="1"/>
          </p:nvPr>
        </p:nvSpPr>
        <p:spPr>
          <a:xfrm>
            <a:off x="2277687" y="1798320"/>
            <a:ext cx="9226925" cy="4112901"/>
          </a:xfrm>
        </p:spPr>
        <p:txBody>
          <a:bodyPr/>
          <a:lstStyle/>
          <a:p>
            <a:r>
              <a:rPr lang="en-IN" dirty="0" smtClean="0"/>
              <a:t>Smart cities: collect data on city activities </a:t>
            </a:r>
            <a:r>
              <a:rPr lang="en-IN" dirty="0"/>
              <a:t>e</a:t>
            </a:r>
            <a:r>
              <a:rPr lang="en-IN" dirty="0" smtClean="0"/>
              <a:t>.g</a:t>
            </a:r>
            <a:r>
              <a:rPr lang="en-IN" dirty="0" smtClean="0"/>
              <a:t>. traffic (change signals on surveillance of incoming traffic </a:t>
            </a:r>
            <a:r>
              <a:rPr lang="en-IN" dirty="0" smtClean="0"/>
              <a:t>to </a:t>
            </a:r>
            <a:r>
              <a:rPr lang="en-IN" dirty="0" smtClean="0"/>
              <a:t>prevent accidents or reduce congestion. Data could also be sent to the cloud for longer-term analytics)</a:t>
            </a:r>
          </a:p>
          <a:p>
            <a:r>
              <a:rPr lang="en-IN" dirty="0" smtClean="0"/>
              <a:t>Wearable Technology: data from wearable sensors need to be processed locally to inform user and also communicated to the cloud</a:t>
            </a:r>
          </a:p>
          <a:p>
            <a:r>
              <a:rPr lang="en-IN" dirty="0" smtClean="0"/>
              <a:t>Wellbeing: monitor environmental conditions in house, health status, in house operations for improving the quality </a:t>
            </a:r>
            <a:r>
              <a:rPr lang="en-IN" dirty="0" smtClean="0"/>
              <a:t>of </a:t>
            </a:r>
            <a:r>
              <a:rPr lang="en-IN" dirty="0" smtClean="0"/>
              <a:t>living especially for elderly, disabled</a:t>
            </a:r>
          </a:p>
          <a:p>
            <a:r>
              <a:rPr lang="en-IN" dirty="0" smtClean="0"/>
              <a:t>Industry 4.0: a sensor on a critical machine sends readings associated with imminent failure</a:t>
            </a:r>
          </a:p>
          <a:p>
            <a:endParaRPr lang="en-IN"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14758458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dirty="0"/>
              <a:t>What happens in Fog/Cloud?</a:t>
            </a:r>
            <a:br>
              <a:rPr lang="en-IN" dirty="0"/>
            </a:br>
            <a:endParaRPr lang="en-IN" dirty="0"/>
          </a:p>
        </p:txBody>
      </p:sp>
      <p:sp>
        <p:nvSpPr>
          <p:cNvPr id="3" name="Content Placeholder 2"/>
          <p:cNvSpPr>
            <a:spLocks noGrp="1"/>
          </p:cNvSpPr>
          <p:nvPr>
            <p:ph idx="1"/>
          </p:nvPr>
        </p:nvSpPr>
        <p:spPr>
          <a:xfrm>
            <a:off x="2589212" y="1712422"/>
            <a:ext cx="8915400" cy="4760806"/>
          </a:xfrm>
        </p:spPr>
        <p:txBody>
          <a:bodyPr>
            <a:normAutofit fontScale="85000" lnSpcReduction="20000"/>
          </a:bodyPr>
          <a:lstStyle/>
          <a:p>
            <a:r>
              <a:rPr lang="en-IN" sz="2100" dirty="0"/>
              <a:t>Fog Nodes: micro data centers at network </a:t>
            </a:r>
            <a:r>
              <a:rPr lang="en-IN" sz="2100" dirty="0" smtClean="0"/>
              <a:t>edge</a:t>
            </a:r>
          </a:p>
          <a:p>
            <a:pPr marL="631825" indent="-266700">
              <a:buFont typeface="Wingdings" panose="05000000000000000000" pitchFamily="2" charset="2"/>
              <a:buChar char="§"/>
            </a:pPr>
            <a:r>
              <a:rPr lang="en-IN" sz="2100" dirty="0"/>
              <a:t>Like small clouds: </a:t>
            </a:r>
            <a:r>
              <a:rPr lang="en-IN" sz="2100" dirty="0" smtClean="0"/>
              <a:t>cloudlets</a:t>
            </a:r>
            <a:endParaRPr lang="en-IN" sz="2100" dirty="0"/>
          </a:p>
          <a:p>
            <a:pPr marL="631825" indent="-266700">
              <a:buFont typeface="Wingdings" panose="05000000000000000000" pitchFamily="2" charset="2"/>
              <a:buChar char="§"/>
            </a:pPr>
            <a:r>
              <a:rPr lang="en-IN" sz="2100" dirty="0"/>
              <a:t>Intelligent controllers and gateways collect data from devices</a:t>
            </a:r>
          </a:p>
          <a:p>
            <a:pPr marL="631825" indent="-266700">
              <a:buFont typeface="Wingdings" panose="05000000000000000000" pitchFamily="2" charset="2"/>
              <a:buChar char="§"/>
            </a:pPr>
            <a:r>
              <a:rPr lang="en-IN" sz="2100" dirty="0"/>
              <a:t>Receive feeds from loTs using a protocol in </a:t>
            </a:r>
            <a:r>
              <a:rPr lang="en-IN" sz="2100" dirty="0" smtClean="0"/>
              <a:t>real-time</a:t>
            </a:r>
            <a:endParaRPr lang="en-IN" sz="2100" dirty="0"/>
          </a:p>
          <a:p>
            <a:pPr marL="631825" indent="-266700">
              <a:buFont typeface="Wingdings" panose="05000000000000000000" pitchFamily="2" charset="2"/>
              <a:buChar char="§"/>
            </a:pPr>
            <a:r>
              <a:rPr lang="en-IN" sz="2100" dirty="0"/>
              <a:t>Run loT apps for real-time control, context processing, data</a:t>
            </a:r>
          </a:p>
          <a:p>
            <a:pPr marL="631825" indent="-266700">
              <a:buFont typeface="Wingdings" panose="05000000000000000000" pitchFamily="2" charset="2"/>
              <a:buChar char="§"/>
            </a:pPr>
            <a:r>
              <a:rPr lang="en-IN" sz="2100" dirty="0" smtClean="0"/>
              <a:t>analytics</a:t>
            </a:r>
            <a:endParaRPr lang="en-IN" sz="2100" dirty="0"/>
          </a:p>
          <a:p>
            <a:pPr marL="631825" indent="-266700">
              <a:buFont typeface="Wingdings" panose="05000000000000000000" pitchFamily="2" charset="2"/>
              <a:buChar char="§"/>
            </a:pPr>
            <a:r>
              <a:rPr lang="en-IN" sz="2100" dirty="0"/>
              <a:t>Provide transient </a:t>
            </a:r>
            <a:r>
              <a:rPr lang="en-IN" sz="2100" dirty="0" smtClean="0"/>
              <a:t>storage</a:t>
            </a:r>
            <a:endParaRPr lang="en-IN" sz="2100" dirty="0"/>
          </a:p>
          <a:p>
            <a:pPr marL="631825" indent="-266700">
              <a:buFont typeface="Wingdings" panose="05000000000000000000" pitchFamily="2" charset="2"/>
              <a:buChar char="§"/>
            </a:pPr>
            <a:r>
              <a:rPr lang="en-IN" sz="2100" dirty="0"/>
              <a:t>Send periodic data summaries to the </a:t>
            </a:r>
            <a:r>
              <a:rPr lang="en-IN" sz="2100" dirty="0" smtClean="0"/>
              <a:t>cloud</a:t>
            </a:r>
          </a:p>
          <a:p>
            <a:pPr marL="365125" indent="-365125"/>
            <a:r>
              <a:rPr lang="en-IN" sz="2100" dirty="0"/>
              <a:t>The cloud: public, private cloud etc</a:t>
            </a:r>
            <a:r>
              <a:rPr lang="en-IN" sz="2100" dirty="0" smtClean="0"/>
              <a:t>.</a:t>
            </a:r>
          </a:p>
          <a:p>
            <a:pPr marL="631825" indent="-266700">
              <a:buFont typeface="Wingdings" panose="05000000000000000000" pitchFamily="2" charset="2"/>
              <a:buChar char="§"/>
            </a:pPr>
            <a:r>
              <a:rPr lang="en-US" sz="2100" dirty="0"/>
              <a:t>Receives and archives data summaries from Fog </a:t>
            </a:r>
            <a:r>
              <a:rPr lang="en-US" sz="2100" dirty="0" smtClean="0"/>
              <a:t>nodes</a:t>
            </a:r>
          </a:p>
          <a:p>
            <a:pPr marL="631825" indent="-266700">
              <a:buFont typeface="Wingdings" panose="05000000000000000000" pitchFamily="2" charset="2"/>
              <a:buChar char="§"/>
            </a:pPr>
            <a:r>
              <a:rPr lang="en-US" sz="2100" dirty="0"/>
              <a:t>Performs data analytics to gain business </a:t>
            </a:r>
            <a:r>
              <a:rPr lang="en-US" sz="2100" dirty="0" smtClean="0"/>
              <a:t>insight</a:t>
            </a:r>
          </a:p>
          <a:p>
            <a:pPr marL="631825" indent="-266700">
              <a:buFont typeface="Wingdings" panose="05000000000000000000" pitchFamily="2" charset="2"/>
              <a:buChar char="§"/>
            </a:pPr>
            <a:r>
              <a:rPr lang="en-US" sz="2100" dirty="0"/>
              <a:t>Can send new application rules to Fog nodes based on these</a:t>
            </a:r>
          </a:p>
          <a:p>
            <a:pPr marL="631825" indent="-266700">
              <a:buFont typeface="Wingdings" panose="05000000000000000000" pitchFamily="2" charset="2"/>
              <a:buChar char="§"/>
            </a:pPr>
            <a:r>
              <a:rPr lang="en-US" sz="2100" dirty="0"/>
              <a:t>insights, new business operation plans etc.</a:t>
            </a:r>
          </a:p>
        </p:txBody>
      </p:sp>
      <p:sp>
        <p:nvSpPr>
          <p:cNvPr id="4" name="Slide Number Placeholder 3"/>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4119255396"/>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215</TotalTime>
  <Words>1652</Words>
  <Application>Microsoft Office PowerPoint</Application>
  <PresentationFormat>Widescreen</PresentationFormat>
  <Paragraphs>171</Paragraphs>
  <Slides>28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Century Gothic</vt:lpstr>
      <vt:lpstr>Times New Roman</vt:lpstr>
      <vt:lpstr>Wingdings</vt:lpstr>
      <vt:lpstr>Wingdings 3</vt:lpstr>
      <vt:lpstr>Wisp</vt:lpstr>
      <vt:lpstr>Fog Computing: A Platform for Internet of Things and Analytics</vt:lpstr>
      <vt:lpstr>Internet of Things(IoT)</vt:lpstr>
      <vt:lpstr>What is It? [Cisco 2015]</vt:lpstr>
      <vt:lpstr>Cloud and IoT: Fog can develop anywhere in-between the two</vt:lpstr>
      <vt:lpstr>Why FOG, What it means to Business?</vt:lpstr>
      <vt:lpstr>More issues</vt:lpstr>
      <vt:lpstr>What you get?</vt:lpstr>
      <vt:lpstr>Application Areas</vt:lpstr>
      <vt:lpstr>What happens in Fog/Cloud? </vt:lpstr>
      <vt:lpstr>Cloud vs FOG [Chiang 2016] </vt:lpstr>
      <vt:lpstr>Fog Architecture (by Cisco)</vt:lpstr>
      <vt:lpstr>Example Architecture</vt:lpstr>
      <vt:lpstr>Security, Privacy and Trust</vt:lpstr>
      <vt:lpstr>FOG Reference Architecture (RA)</vt:lpstr>
      <vt:lpstr>Principles (Pillars) of FOG RA</vt:lpstr>
      <vt:lpstr>FOG Hierarchy Examples</vt:lpstr>
      <vt:lpstr>Examples 1 &amp; 2</vt:lpstr>
      <vt:lpstr>FOG Hierarchy Examples</vt:lpstr>
      <vt:lpstr>Examples 3 &amp;4</vt:lpstr>
      <vt:lpstr>Intelligence in FOG</vt:lpstr>
      <vt:lpstr>Node Management</vt:lpstr>
      <vt:lpstr>Physical Node Safety</vt:lpstr>
      <vt:lpstr>FOG Ref. Architecture Overview </vt:lpstr>
      <vt:lpstr>Application-Node Services Layer </vt:lpstr>
      <vt:lpstr>Application - Node Services 1/2</vt:lpstr>
      <vt:lpstr>Application - Node Services 2/2</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Fog Computing: A Platform for Internet of Things and Analytics</dc:title>
  <dc:creator>Microsoft account</dc:creator>
  <cp:lastModifiedBy>Microsoft account</cp:lastModifiedBy>
  <cp:revision>21</cp:revision>
  <dcterms:created xsi:type="dcterms:W3CDTF">2023-03-15T16:32:02Z</dcterms:created>
  <dcterms:modified xsi:type="dcterms:W3CDTF">2023-03-16T06:30:43Z</dcterms:modified>
</cp:coreProperties>
</file>