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d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da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Mond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fd7da3ef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fd7da3ef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fd7da3ef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fd7da3ef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2fd7da3ef_0_3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2fd7da3ef_0_3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2fd7da3ef_0_3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2fd7da3ef_0_3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1" Type="http://schemas.openxmlformats.org/officeDocument/2006/relationships/image" Target="../media/image11.png"/><Relationship Id="rId10" Type="http://schemas.openxmlformats.org/officeDocument/2006/relationships/image" Target="../media/image3.png"/><Relationship Id="rId12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7825" y="685300"/>
            <a:ext cx="7893000" cy="21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Assistant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83475" y="3305500"/>
            <a:ext cx="34359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Mohammed Shamil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MCA  S4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70300" y="306650"/>
            <a:ext cx="31677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What is voice assistant</a:t>
            </a:r>
            <a:endParaRPr sz="19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-2030" t="0"/>
          <a:stretch/>
        </p:blipFill>
        <p:spPr>
          <a:xfrm>
            <a:off x="0" y="848875"/>
            <a:ext cx="4450400" cy="256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648825" y="952500"/>
            <a:ext cx="438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Technology behind voice assistant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25" y="1460400"/>
            <a:ext cx="4049300" cy="33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780725" y="1931900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Voice Recognition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780725" y="294945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780725" y="3967000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70300" y="3668450"/>
            <a:ext cx="484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Voice Assistant approaches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50575" y="4145450"/>
            <a:ext cx="538150" cy="400200"/>
          </a:xfrm>
          <a:prstGeom prst="flowChartOnlineStorag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>
            <a:off x="3912075" y="4145450"/>
            <a:ext cx="538150" cy="400200"/>
          </a:xfrm>
          <a:prstGeom prst="flowChartOnlineStorag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176150" y="4145450"/>
            <a:ext cx="27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Task-oriented approach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38325" y="4608325"/>
            <a:ext cx="538150" cy="400200"/>
          </a:xfrm>
          <a:prstGeom prst="flowChartOnlineStorag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3912075" y="4608325"/>
            <a:ext cx="538150" cy="400200"/>
          </a:xfrm>
          <a:prstGeom prst="flowChartOnlineStorag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35075" y="4608325"/>
            <a:ext cx="27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Knowledge-oriented approach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3529354" y="2326742"/>
            <a:ext cx="96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B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4496492" y="2270657"/>
            <a:ext cx="0" cy="820200"/>
          </a:xfrm>
          <a:prstGeom prst="straightConnector1">
            <a:avLst/>
          </a:prstGeom>
          <a:noFill/>
          <a:ln cap="flat" cmpd="sng" w="28575">
            <a:solidFill>
              <a:srgbClr val="2F5496">
                <a:alpha val="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1" name="Google Shape;111;p15"/>
          <p:cNvGrpSpPr/>
          <p:nvPr/>
        </p:nvGrpSpPr>
        <p:grpSpPr>
          <a:xfrm>
            <a:off x="4691930" y="2341029"/>
            <a:ext cx="2550600" cy="679281"/>
            <a:chOff x="4705664" y="1593108"/>
            <a:chExt cx="2550600" cy="679281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4705664" y="1593108"/>
              <a:ext cx="2550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CREATIVE VENUS</a:t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4705664" y="1903089"/>
              <a:ext cx="255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your text here. Subscribe to our channel to watch more videos.</a:t>
              </a:r>
              <a:endParaRPr/>
            </a:p>
          </p:txBody>
        </p:sp>
      </p:grpSp>
      <p:sp>
        <p:nvSpPr>
          <p:cNvPr id="114" name="Google Shape;114;p15"/>
          <p:cNvSpPr txBox="1"/>
          <p:nvPr/>
        </p:nvSpPr>
        <p:spPr>
          <a:xfrm>
            <a:off x="7082404" y="2449853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40</a:t>
            </a:r>
            <a:r>
              <a:rPr lang="en" sz="1400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%</a:t>
            </a:r>
            <a:endParaRPr sz="2400">
              <a:solidFill>
                <a:srgbClr val="000000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15" name="Google Shape;115;p15"/>
          <p:cNvSpPr/>
          <p:nvPr/>
        </p:nvSpPr>
        <p:spPr>
          <a:xfrm flipH="1" rot="10800000">
            <a:off x="3484780" y="1700245"/>
            <a:ext cx="5457300" cy="1640100"/>
          </a:xfrm>
          <a:custGeom>
            <a:rect b="b" l="l" r="r" t="t"/>
            <a:pathLst>
              <a:path extrusionOk="0" h="120000" w="120000">
                <a:moveTo>
                  <a:pt x="10851" y="120000"/>
                </a:moveTo>
                <a:lnTo>
                  <a:pt x="109148" y="120000"/>
                </a:lnTo>
                <a:cubicBezTo>
                  <a:pt x="115141" y="120000"/>
                  <a:pt x="120000" y="103834"/>
                  <a:pt x="120000" y="83893"/>
                </a:cubicBezTo>
                <a:lnTo>
                  <a:pt x="120000" y="60531"/>
                </a:lnTo>
                <a:cubicBezTo>
                  <a:pt x="120000" y="40590"/>
                  <a:pt x="115141" y="24424"/>
                  <a:pt x="109148" y="24424"/>
                </a:cubicBezTo>
                <a:lnTo>
                  <a:pt x="46914" y="24424"/>
                </a:lnTo>
                <a:lnTo>
                  <a:pt x="42606" y="0"/>
                </a:lnTo>
                <a:lnTo>
                  <a:pt x="38297" y="24424"/>
                </a:lnTo>
                <a:lnTo>
                  <a:pt x="10851" y="24424"/>
                </a:lnTo>
                <a:cubicBezTo>
                  <a:pt x="4858" y="24424"/>
                  <a:pt x="0" y="40590"/>
                  <a:pt x="0" y="60531"/>
                </a:cubicBezTo>
                <a:lnTo>
                  <a:pt x="0" y="83893"/>
                </a:lnTo>
                <a:cubicBezTo>
                  <a:pt x="0" y="103834"/>
                  <a:pt x="4858" y="120000"/>
                  <a:pt x="10851" y="1200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FBFBF"/>
              </a:gs>
            </a:gsLst>
            <a:lin ang="2700006" scaled="0"/>
          </a:gradFill>
          <a:ln>
            <a:noFill/>
          </a:ln>
          <a:effectLst>
            <a:outerShdw blurRad="50800" rotWithShape="0" algn="ctr" dir="5400000" dist="50800">
              <a:srgbClr val="D0CECE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flipH="1" rot="10800000">
            <a:off x="3722077" y="1700238"/>
            <a:ext cx="5220000" cy="366900"/>
          </a:xfrm>
          <a:custGeom>
            <a:rect b="b" l="l" r="r" t="t"/>
            <a:pathLst>
              <a:path extrusionOk="0" h="120000" w="120000">
                <a:moveTo>
                  <a:pt x="6310" y="120000"/>
                </a:moveTo>
                <a:lnTo>
                  <a:pt x="109080" y="120000"/>
                </a:lnTo>
                <a:cubicBezTo>
                  <a:pt x="113779" y="120000"/>
                  <a:pt x="117811" y="79341"/>
                  <a:pt x="119533" y="21397"/>
                </a:cubicBezTo>
                <a:lnTo>
                  <a:pt x="120000" y="0"/>
                </a:lnTo>
                <a:lnTo>
                  <a:pt x="0" y="92674"/>
                </a:lnTo>
                <a:lnTo>
                  <a:pt x="1895" y="107312"/>
                </a:lnTo>
                <a:cubicBezTo>
                  <a:pt x="3252" y="115482"/>
                  <a:pt x="4744" y="120000"/>
                  <a:pt x="6310" y="120000"/>
                </a:cubicBezTo>
                <a:close/>
              </a:path>
            </a:pathLst>
          </a:custGeom>
          <a:solidFill>
            <a:srgbClr val="FFFFFF">
              <a:alpha val="25880"/>
            </a:srgbClr>
          </a:solidFill>
          <a:ln>
            <a:noFill/>
          </a:ln>
          <a:effectLst>
            <a:outerShdw blurRad="254000" rotWithShape="0" algn="t" dir="5400000" dist="38100">
              <a:srgbClr val="8C286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 flipH="1" rot="10800000">
            <a:off x="8302508" y="1730360"/>
            <a:ext cx="641100" cy="1304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7632" y="120000"/>
                </a:lnTo>
                <a:cubicBezTo>
                  <a:pt x="78645" y="120000"/>
                  <a:pt x="120000" y="99672"/>
                  <a:pt x="120000" y="74598"/>
                </a:cubicBezTo>
                <a:lnTo>
                  <a:pt x="120000" y="45221"/>
                </a:lnTo>
                <a:cubicBezTo>
                  <a:pt x="120000" y="23281"/>
                  <a:pt x="88337" y="4975"/>
                  <a:pt x="46247" y="742"/>
                </a:cubicBezTo>
                <a:lnTo>
                  <a:pt x="31267" y="0"/>
                </a:lnTo>
                <a:close/>
              </a:path>
            </a:pathLst>
          </a:custGeom>
          <a:solidFill>
            <a:srgbClr val="FFFFFF">
              <a:alpha val="13730"/>
            </a:srgbClr>
          </a:solidFill>
          <a:ln>
            <a:noFill/>
          </a:ln>
          <a:effectLst>
            <a:outerShdw blurRad="254000" rotWithShape="0" algn="t" dir="5400000" dist="38100">
              <a:srgbClr val="8C286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 rot="10800000">
            <a:off x="5754574" y="2705659"/>
            <a:ext cx="3187500" cy="329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119674" y="109859"/>
                </a:lnTo>
                <a:cubicBezTo>
                  <a:pt x="116854" y="45299"/>
                  <a:pt x="110251" y="0"/>
                  <a:pt x="1025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3920"/>
            </a:srgbClr>
          </a:solidFill>
          <a:ln>
            <a:noFill/>
          </a:ln>
          <a:effectLst>
            <a:outerShdw blurRad="254000" rotWithShape="0" algn="t" dir="5400000" dist="38100">
              <a:srgbClr val="8C286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421455" y="3563544"/>
            <a:ext cx="5464178" cy="1311246"/>
            <a:chOff x="3319205" y="3572769"/>
            <a:chExt cx="5464178" cy="1311246"/>
          </a:xfrm>
        </p:grpSpPr>
        <p:sp>
          <p:nvSpPr>
            <p:cNvPr id="120" name="Google Shape;120;p15"/>
            <p:cNvSpPr/>
            <p:nvPr/>
          </p:nvSpPr>
          <p:spPr>
            <a:xfrm flipH="1" rot="10800000">
              <a:off x="3319205" y="3572949"/>
              <a:ext cx="5457300" cy="1306200"/>
            </a:xfrm>
            <a:custGeom>
              <a:rect b="b" l="l" r="r" t="t"/>
              <a:pathLst>
                <a:path extrusionOk="0" h="120000" w="120000">
                  <a:moveTo>
                    <a:pt x="10851" y="120000"/>
                  </a:moveTo>
                  <a:lnTo>
                    <a:pt x="109148" y="120000"/>
                  </a:lnTo>
                  <a:cubicBezTo>
                    <a:pt x="115141" y="120000"/>
                    <a:pt x="120000" y="99703"/>
                    <a:pt x="120000" y="74666"/>
                  </a:cubicBezTo>
                  <a:lnTo>
                    <a:pt x="120000" y="45333"/>
                  </a:lnTo>
                  <a:cubicBezTo>
                    <a:pt x="120000" y="20296"/>
                    <a:pt x="115141" y="0"/>
                    <a:pt x="109148" y="0"/>
                  </a:cubicBezTo>
                  <a:lnTo>
                    <a:pt x="69469" y="0"/>
                  </a:lnTo>
                  <a:lnTo>
                    <a:pt x="69469" y="179"/>
                  </a:lnTo>
                  <a:lnTo>
                    <a:pt x="30784" y="179"/>
                  </a:lnTo>
                  <a:lnTo>
                    <a:pt x="30784" y="0"/>
                  </a:lnTo>
                  <a:lnTo>
                    <a:pt x="10851" y="0"/>
                  </a:lnTo>
                  <a:cubicBezTo>
                    <a:pt x="4858" y="0"/>
                    <a:pt x="0" y="20296"/>
                    <a:pt x="0" y="45333"/>
                  </a:cubicBezTo>
                  <a:lnTo>
                    <a:pt x="0" y="74666"/>
                  </a:lnTo>
                  <a:cubicBezTo>
                    <a:pt x="0" y="99703"/>
                    <a:pt x="4858" y="120000"/>
                    <a:pt x="10851" y="120000"/>
                  </a:cubicBezTo>
                  <a:close/>
                </a:path>
              </a:pathLst>
            </a:custGeom>
            <a:gradFill>
              <a:gsLst>
                <a:gs pos="0">
                  <a:srgbClr val="847AC0"/>
                </a:gs>
                <a:gs pos="100000">
                  <a:srgbClr val="3C336B"/>
                </a:gs>
              </a:gsLst>
              <a:lin ang="2700006" scaled="0"/>
            </a:gradFill>
            <a:ln>
              <a:noFill/>
            </a:ln>
            <a:effectLst>
              <a:outerShdw blurRad="127000" rotWithShape="0" algn="ctr" dir="5400000" dist="50800">
                <a:srgbClr val="B3C6E7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flipH="1" rot="10800000">
              <a:off x="3543002" y="3572769"/>
              <a:ext cx="5220000" cy="366900"/>
            </a:xfrm>
            <a:custGeom>
              <a:rect b="b" l="l" r="r" t="t"/>
              <a:pathLst>
                <a:path extrusionOk="0" h="120000" w="120000">
                  <a:moveTo>
                    <a:pt x="6310" y="120000"/>
                  </a:moveTo>
                  <a:lnTo>
                    <a:pt x="109080" y="120000"/>
                  </a:lnTo>
                  <a:cubicBezTo>
                    <a:pt x="113779" y="120000"/>
                    <a:pt x="117811" y="79341"/>
                    <a:pt x="119533" y="21397"/>
                  </a:cubicBezTo>
                  <a:lnTo>
                    <a:pt x="120000" y="0"/>
                  </a:lnTo>
                  <a:lnTo>
                    <a:pt x="0" y="92674"/>
                  </a:lnTo>
                  <a:lnTo>
                    <a:pt x="1895" y="107312"/>
                  </a:lnTo>
                  <a:cubicBezTo>
                    <a:pt x="3252" y="115482"/>
                    <a:pt x="4744" y="120000"/>
                    <a:pt x="6310" y="120000"/>
                  </a:cubicBezTo>
                  <a:close/>
                </a:path>
              </a:pathLst>
            </a:custGeom>
            <a:solidFill>
              <a:srgbClr val="FFFFFF">
                <a:alpha val="25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flipH="1" rot="10800000">
              <a:off x="8142283" y="3572791"/>
              <a:ext cx="641100" cy="1304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27632" y="120000"/>
                  </a:lnTo>
                  <a:cubicBezTo>
                    <a:pt x="78645" y="120000"/>
                    <a:pt x="120000" y="99672"/>
                    <a:pt x="120000" y="74598"/>
                  </a:cubicBezTo>
                  <a:lnTo>
                    <a:pt x="120000" y="45221"/>
                  </a:lnTo>
                  <a:cubicBezTo>
                    <a:pt x="120000" y="23281"/>
                    <a:pt x="88337" y="4975"/>
                    <a:pt x="46247" y="742"/>
                  </a:cubicBezTo>
                  <a:lnTo>
                    <a:pt x="31267" y="0"/>
                  </a:lnTo>
                  <a:close/>
                </a:path>
              </a:pathLst>
            </a:custGeom>
            <a:solidFill>
              <a:srgbClr val="FFFFFF">
                <a:alpha val="1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flipH="1" rot="10800000">
              <a:off x="5568724" y="4554915"/>
              <a:ext cx="3187500" cy="3291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19674" y="109859"/>
                  </a:lnTo>
                  <a:cubicBezTo>
                    <a:pt x="116854" y="45299"/>
                    <a:pt x="110251" y="0"/>
                    <a:pt x="1025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3529354" y="3894598"/>
              <a:ext cx="96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4000" u="none" cap="none" strike="noStrike">
                  <a:solidFill>
                    <a:srgbClr val="FFFFFF"/>
                  </a:solidFill>
                  <a:latin typeface="Monda"/>
                  <a:ea typeface="Monda"/>
                  <a:cs typeface="Monda"/>
                  <a:sym typeface="Monda"/>
                </a:rPr>
                <a:t>C</a:t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>
              <a:off x="4496492" y="3838513"/>
              <a:ext cx="0" cy="820200"/>
            </a:xfrm>
            <a:prstGeom prst="straightConnector1">
              <a:avLst/>
            </a:prstGeom>
            <a:noFill/>
            <a:ln cap="flat" cmpd="sng" w="28575">
              <a:solidFill>
                <a:srgbClr val="FFFFFF">
                  <a:alpha val="458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15"/>
            <p:cNvSpPr txBox="1"/>
            <p:nvPr/>
          </p:nvSpPr>
          <p:spPr>
            <a:xfrm>
              <a:off x="4629823" y="4086550"/>
              <a:ext cx="338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</a:rPr>
                <a:t>Benefits of Voice Assistants And Challenges faced by Voice Assistants</a:t>
              </a:r>
              <a:endParaRPr/>
            </a:p>
          </p:txBody>
        </p:sp>
        <p:pic>
          <p:nvPicPr>
            <p:cNvPr descr="Laptop" id="127" name="Google Shape;12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36577" y="410385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Monitor" id="128" name="Google Shape;1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3052" y="2270639"/>
            <a:ext cx="360000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5"/>
          <p:cNvGrpSpPr/>
          <p:nvPr/>
        </p:nvGrpSpPr>
        <p:grpSpPr>
          <a:xfrm>
            <a:off x="210751" y="157741"/>
            <a:ext cx="5464178" cy="1640207"/>
            <a:chOff x="3332939" y="1259212"/>
            <a:chExt cx="5464178" cy="1640207"/>
          </a:xfrm>
        </p:grpSpPr>
        <p:grpSp>
          <p:nvGrpSpPr>
            <p:cNvPr id="130" name="Google Shape;130;p15"/>
            <p:cNvGrpSpPr/>
            <p:nvPr/>
          </p:nvGrpSpPr>
          <p:grpSpPr>
            <a:xfrm>
              <a:off x="3332939" y="1259212"/>
              <a:ext cx="5464178" cy="1640207"/>
              <a:chOff x="2322286" y="1523907"/>
              <a:chExt cx="5464178" cy="1640207"/>
            </a:xfrm>
          </p:grpSpPr>
          <p:sp>
            <p:nvSpPr>
              <p:cNvPr id="131" name="Google Shape;131;p15"/>
              <p:cNvSpPr/>
              <p:nvPr/>
            </p:nvSpPr>
            <p:spPr>
              <a:xfrm flipH="1" rot="10800000">
                <a:off x="2322286" y="1524014"/>
                <a:ext cx="5457300" cy="1640100"/>
              </a:xfrm>
              <a:custGeom>
                <a:rect b="b" l="l" r="r" t="t"/>
                <a:pathLst>
                  <a:path extrusionOk="0" h="120000" w="120000">
                    <a:moveTo>
                      <a:pt x="10851" y="120000"/>
                    </a:moveTo>
                    <a:lnTo>
                      <a:pt x="109148" y="120000"/>
                    </a:lnTo>
                    <a:cubicBezTo>
                      <a:pt x="115141" y="120000"/>
                      <a:pt x="120000" y="103834"/>
                      <a:pt x="120000" y="83893"/>
                    </a:cubicBezTo>
                    <a:lnTo>
                      <a:pt x="120000" y="60531"/>
                    </a:lnTo>
                    <a:cubicBezTo>
                      <a:pt x="120000" y="40590"/>
                      <a:pt x="115141" y="24424"/>
                      <a:pt x="109148" y="24424"/>
                    </a:cubicBezTo>
                    <a:lnTo>
                      <a:pt x="46914" y="24424"/>
                    </a:lnTo>
                    <a:lnTo>
                      <a:pt x="42606" y="0"/>
                    </a:lnTo>
                    <a:lnTo>
                      <a:pt x="38297" y="24424"/>
                    </a:lnTo>
                    <a:lnTo>
                      <a:pt x="10851" y="24424"/>
                    </a:lnTo>
                    <a:cubicBezTo>
                      <a:pt x="4858" y="24424"/>
                      <a:pt x="0" y="40590"/>
                      <a:pt x="0" y="60531"/>
                    </a:cubicBezTo>
                    <a:lnTo>
                      <a:pt x="0" y="83893"/>
                    </a:lnTo>
                    <a:cubicBezTo>
                      <a:pt x="0" y="103834"/>
                      <a:pt x="4858" y="120000"/>
                      <a:pt x="10851" y="12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030AE"/>
                  </a:gs>
                  <a:gs pos="100000">
                    <a:srgbClr val="8C286F"/>
                  </a:gs>
                </a:gsLst>
                <a:lin ang="2700006" scaled="0"/>
              </a:gradFill>
              <a:ln>
                <a:noFill/>
              </a:ln>
              <a:effectLst>
                <a:outerShdw blurRad="254000" rotWithShape="0" algn="t" dir="5400000" dist="38100">
                  <a:srgbClr val="8C286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flipH="1" rot="10800000">
                <a:off x="2546083" y="1523907"/>
                <a:ext cx="5220000" cy="366900"/>
              </a:xfrm>
              <a:custGeom>
                <a:rect b="b" l="l" r="r" t="t"/>
                <a:pathLst>
                  <a:path extrusionOk="0" h="120000" w="120000">
                    <a:moveTo>
                      <a:pt x="6310" y="120000"/>
                    </a:moveTo>
                    <a:lnTo>
                      <a:pt x="109080" y="120000"/>
                    </a:lnTo>
                    <a:cubicBezTo>
                      <a:pt x="113779" y="120000"/>
                      <a:pt x="117811" y="79341"/>
                      <a:pt x="119533" y="21397"/>
                    </a:cubicBezTo>
                    <a:lnTo>
                      <a:pt x="120000" y="0"/>
                    </a:lnTo>
                    <a:lnTo>
                      <a:pt x="0" y="92674"/>
                    </a:lnTo>
                    <a:lnTo>
                      <a:pt x="1895" y="107312"/>
                    </a:lnTo>
                    <a:cubicBezTo>
                      <a:pt x="3252" y="115482"/>
                      <a:pt x="4744" y="120000"/>
                      <a:pt x="6310" y="120000"/>
                    </a:cubicBezTo>
                    <a:close/>
                  </a:path>
                </a:pathLst>
              </a:custGeom>
              <a:solidFill>
                <a:srgbClr val="FFFFFF">
                  <a:alpha val="25880"/>
                </a:srgbClr>
              </a:solidFill>
              <a:ln>
                <a:noFill/>
              </a:ln>
              <a:effectLst>
                <a:outerShdw blurRad="254000" rotWithShape="0" algn="t" dir="5400000" dist="38100">
                  <a:srgbClr val="8C286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flipH="1" rot="10800000">
                <a:off x="7145364" y="1523929"/>
                <a:ext cx="641100" cy="13044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27632" y="120000"/>
                    </a:lnTo>
                    <a:cubicBezTo>
                      <a:pt x="78645" y="120000"/>
                      <a:pt x="120000" y="99672"/>
                      <a:pt x="120000" y="74598"/>
                    </a:cubicBezTo>
                    <a:lnTo>
                      <a:pt x="120000" y="45221"/>
                    </a:lnTo>
                    <a:cubicBezTo>
                      <a:pt x="120000" y="23281"/>
                      <a:pt x="88337" y="4975"/>
                      <a:pt x="46247" y="742"/>
                    </a:cubicBezTo>
                    <a:lnTo>
                      <a:pt x="31267" y="0"/>
                    </a:lnTo>
                    <a:close/>
                  </a:path>
                </a:pathLst>
              </a:custGeom>
              <a:solidFill>
                <a:srgbClr val="FFFFFF">
                  <a:alpha val="13730"/>
                </a:srgbClr>
              </a:solidFill>
              <a:ln>
                <a:noFill/>
              </a:ln>
              <a:effectLst>
                <a:outerShdw blurRad="254000" rotWithShape="0" algn="t" dir="5400000" dist="38100">
                  <a:srgbClr val="8C286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flipH="1" rot="10800000">
                <a:off x="4571805" y="2506053"/>
                <a:ext cx="3187500" cy="329100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119674" y="109859"/>
                    </a:lnTo>
                    <a:cubicBezTo>
                      <a:pt x="116854" y="45299"/>
                      <a:pt x="110251" y="0"/>
                      <a:pt x="1025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3920"/>
                </a:srgbClr>
              </a:solidFill>
              <a:ln>
                <a:noFill/>
              </a:ln>
              <a:effectLst>
                <a:outerShdw blurRad="254000" rotWithShape="0" algn="t" dir="5400000" dist="38100">
                  <a:srgbClr val="8C286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15"/>
            <p:cNvSpPr txBox="1"/>
            <p:nvPr/>
          </p:nvSpPr>
          <p:spPr>
            <a:xfrm>
              <a:off x="3543088" y="1581041"/>
              <a:ext cx="96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FFFF"/>
                  </a:solidFill>
                  <a:latin typeface="Monda"/>
                  <a:ea typeface="Monda"/>
                  <a:cs typeface="Monda"/>
                  <a:sym typeface="Monda"/>
                </a:rPr>
                <a:t>A</a:t>
              </a:r>
              <a:endParaRPr/>
            </a:p>
          </p:txBody>
        </p:sp>
        <p:cxnSp>
          <p:nvCxnSpPr>
            <p:cNvPr id="136" name="Google Shape;136;p15"/>
            <p:cNvCxnSpPr/>
            <p:nvPr/>
          </p:nvCxnSpPr>
          <p:spPr>
            <a:xfrm>
              <a:off x="4510226" y="1524956"/>
              <a:ext cx="0" cy="820200"/>
            </a:xfrm>
            <a:prstGeom prst="straightConnector1">
              <a:avLst/>
            </a:prstGeom>
            <a:noFill/>
            <a:ln cap="flat" cmpd="sng" w="28575">
              <a:solidFill>
                <a:srgbClr val="FFFFFF">
                  <a:alpha val="458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5"/>
            <p:cNvSpPr txBox="1"/>
            <p:nvPr/>
          </p:nvSpPr>
          <p:spPr>
            <a:xfrm>
              <a:off x="4705664" y="1795291"/>
              <a:ext cx="2550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</a:rPr>
                <a:t>How does voice assistant work</a:t>
              </a:r>
              <a:endParaRPr sz="1500"/>
            </a:p>
          </p:txBody>
        </p:sp>
        <p:pic>
          <p:nvPicPr>
            <p:cNvPr descr="Smart Phone" id="138" name="Google Shape;13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24570" y="175498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9" name="Google Shape;139;p15"/>
          <p:cNvCxnSpPr/>
          <p:nvPr/>
        </p:nvCxnSpPr>
        <p:spPr>
          <a:xfrm>
            <a:off x="4496488" y="2040560"/>
            <a:ext cx="0" cy="820200"/>
          </a:xfrm>
          <a:prstGeom prst="straightConnector1">
            <a:avLst/>
          </a:prstGeom>
          <a:noFill/>
          <a:ln cap="flat" cmpd="sng" w="28575">
            <a:solidFill>
              <a:srgbClr val="FFFFFF">
                <a:alpha val="4588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3722079" y="2028548"/>
            <a:ext cx="96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da"/>
                <a:ea typeface="Monda"/>
                <a:cs typeface="Monda"/>
                <a:sym typeface="Monda"/>
              </a:rPr>
              <a:t>B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4773000" y="2229200"/>
            <a:ext cx="32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Popular Voice Assistants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298025" y="182850"/>
            <a:ext cx="8458200" cy="4777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298025" y="182850"/>
            <a:ext cx="8458200" cy="4777800"/>
          </a:xfrm>
          <a:prstGeom prst="rect">
            <a:avLst/>
          </a:prstGeom>
          <a:gradFill>
            <a:gsLst>
              <a:gs pos="0">
                <a:srgbClr val="BDC6CB">
                  <a:alpha val="76862"/>
                </a:srgbClr>
              </a:gs>
              <a:gs pos="100000">
                <a:srgbClr val="EEEFF1">
                  <a:alpha val="76862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990704" y="736355"/>
            <a:ext cx="7072138" cy="3745668"/>
            <a:chOff x="1478383" y="794467"/>
            <a:chExt cx="10194808" cy="5376300"/>
          </a:xfrm>
        </p:grpSpPr>
        <p:sp>
          <p:nvSpPr>
            <p:cNvPr id="149" name="Google Shape;149;p16"/>
            <p:cNvSpPr/>
            <p:nvPr/>
          </p:nvSpPr>
          <p:spPr>
            <a:xfrm>
              <a:off x="1478383" y="1277371"/>
              <a:ext cx="4446300" cy="4446300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850758" y="1649746"/>
              <a:ext cx="3701400" cy="37014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508000" sx="102000" rotWithShape="0" algn="tl" dir="2700000" dist="76200" sy="102000">
                <a:srgbClr val="595959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062601" y="1036063"/>
              <a:ext cx="4365900" cy="803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601630" y="2058454"/>
              <a:ext cx="3826800" cy="803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981391" y="3080845"/>
              <a:ext cx="3691800" cy="803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601630" y="4103237"/>
              <a:ext cx="3826800" cy="803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062601" y="5125628"/>
              <a:ext cx="4224300" cy="803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885125" y="794467"/>
              <a:ext cx="2688300" cy="537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66274" y="0"/>
                    <a:pt x="119999" y="26862"/>
                    <a:pt x="119999" y="60000"/>
                  </a:cubicBezTo>
                  <a:cubicBezTo>
                    <a:pt x="119999" y="93137"/>
                    <a:pt x="66274" y="120000"/>
                    <a:pt x="0" y="120000"/>
                  </a:cubicBezTo>
                  <a:lnTo>
                    <a:pt x="0" y="120000"/>
                  </a:lnTo>
                  <a:lnTo>
                    <a:pt x="0" y="117584"/>
                  </a:lnTo>
                  <a:lnTo>
                    <a:pt x="8312" y="117379"/>
                  </a:lnTo>
                  <a:cubicBezTo>
                    <a:pt x="67964" y="114426"/>
                    <a:pt x="114514" y="89863"/>
                    <a:pt x="114514" y="60000"/>
                  </a:cubicBezTo>
                  <a:cubicBezTo>
                    <a:pt x="114514" y="30136"/>
                    <a:pt x="67964" y="5574"/>
                    <a:pt x="8312" y="2620"/>
                  </a:cubicBezTo>
                  <a:lnTo>
                    <a:pt x="0" y="2415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12" scaled="0"/>
            </a:gradFill>
            <a:ln cap="flat" cmpd="sng" w="8255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310723" y="1261625"/>
              <a:ext cx="352500" cy="352500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122131" y="2284009"/>
              <a:ext cx="352500" cy="352500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317588" y="3306392"/>
              <a:ext cx="352500" cy="352500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138006" y="4328776"/>
              <a:ext cx="352500" cy="352500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0723" y="5351159"/>
              <a:ext cx="352500" cy="352500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16"/>
            <p:cNvCxnSpPr>
              <a:stCxn id="157" idx="6"/>
              <a:endCxn id="151" idx="1"/>
            </p:cNvCxnSpPr>
            <p:nvPr/>
          </p:nvCxnSpPr>
          <p:spPr>
            <a:xfrm>
              <a:off x="5663223" y="1437875"/>
              <a:ext cx="13995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6"/>
            <p:cNvCxnSpPr>
              <a:stCxn id="158" idx="6"/>
              <a:endCxn id="152" idx="1"/>
            </p:cNvCxnSpPr>
            <p:nvPr/>
          </p:nvCxnSpPr>
          <p:spPr>
            <a:xfrm>
              <a:off x="6474631" y="2460259"/>
              <a:ext cx="11271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6"/>
            <p:cNvCxnSpPr>
              <a:stCxn id="159" idx="6"/>
              <a:endCxn id="153" idx="1"/>
            </p:cNvCxnSpPr>
            <p:nvPr/>
          </p:nvCxnSpPr>
          <p:spPr>
            <a:xfrm>
              <a:off x="6670088" y="3482642"/>
              <a:ext cx="13113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6"/>
            <p:cNvCxnSpPr>
              <a:stCxn id="160" idx="6"/>
              <a:endCxn id="154" idx="1"/>
            </p:cNvCxnSpPr>
            <p:nvPr/>
          </p:nvCxnSpPr>
          <p:spPr>
            <a:xfrm>
              <a:off x="6490506" y="4505026"/>
              <a:ext cx="11112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6"/>
            <p:cNvCxnSpPr>
              <a:stCxn id="161" idx="6"/>
              <a:endCxn id="155" idx="1"/>
            </p:cNvCxnSpPr>
            <p:nvPr/>
          </p:nvCxnSpPr>
          <p:spPr>
            <a:xfrm>
              <a:off x="5663223" y="5527409"/>
              <a:ext cx="13995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16"/>
            <p:cNvSpPr/>
            <p:nvPr/>
          </p:nvSpPr>
          <p:spPr>
            <a:xfrm>
              <a:off x="7137466" y="1115905"/>
              <a:ext cx="643800" cy="6438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330200" sx="106000" rotWithShape="0" algn="tl" dir="2700000" dist="63500" sy="106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676634" y="2138287"/>
              <a:ext cx="643800" cy="6438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330200" sx="106000" rotWithShape="0" algn="tl" dir="2700000" dist="63500" sy="106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8050386" y="3161920"/>
              <a:ext cx="643800" cy="6438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330200" sx="106000" rotWithShape="0" algn="tl" dir="2700000" dist="63500" sy="106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676634" y="4183056"/>
              <a:ext cx="643800" cy="6438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330200" sx="106000" rotWithShape="0" algn="tl" dir="2700000" dist="63500" sy="106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137466" y="5205439"/>
              <a:ext cx="643800" cy="643800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  <a:effectLst>
              <a:outerShdw blurRad="330200" sx="106000" rotWithShape="0" algn="tl" dir="2700000" dist="63500" sy="106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964415" y="1740532"/>
              <a:ext cx="3474000" cy="3474000"/>
            </a:xfrm>
            <a:prstGeom prst="ellipse">
              <a:avLst/>
            </a:prstGeom>
            <a:noFill/>
            <a:ln cap="flat" cmpd="sng" w="15875">
              <a:solidFill>
                <a:srgbClr val="BFBFB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018723" y="1793986"/>
              <a:ext cx="3367200" cy="3367200"/>
            </a:xfrm>
            <a:prstGeom prst="ellipse">
              <a:avLst/>
            </a:prstGeom>
            <a:noFill/>
            <a:ln cap="flat" cmpd="sng" w="15875">
              <a:solidFill>
                <a:srgbClr val="BFBFBF"/>
              </a:solidFill>
              <a:prstDash val="lg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642887" y="1712814"/>
              <a:ext cx="112200" cy="112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42887" y="5128127"/>
              <a:ext cx="112200" cy="112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364358" y="3421529"/>
              <a:ext cx="112200" cy="112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949728" y="3421529"/>
              <a:ext cx="112200" cy="112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" id="178" name="Google Shape;1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74330" y="3279580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" id="179" name="Google Shape;1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99272" y="4307000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mart Phone" id="180" name="Google Shape;1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61410" y="1239381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ablet" id="181" name="Google Shape;1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99272" y="2262231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" id="182" name="Google Shape;1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61410" y="5334674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ingle gear" id="183" name="Google Shape;18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topwatch" id="184" name="Google Shape;184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bulb" id="185" name="Google Shape;185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ead with Gears" id="186" name="Google Shape;186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6"/>
            <p:cNvSpPr/>
            <p:nvPr/>
          </p:nvSpPr>
          <p:spPr>
            <a:xfrm>
              <a:off x="4041120" y="4826944"/>
              <a:ext cx="112200" cy="1122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333200" y="4709737"/>
              <a:ext cx="112200" cy="1122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591554" y="4545692"/>
              <a:ext cx="112200" cy="1122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eacher" id="190" name="Google Shape;190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6"/>
            <p:cNvSpPr txBox="1"/>
            <p:nvPr/>
          </p:nvSpPr>
          <p:spPr>
            <a:xfrm>
              <a:off x="2540581" y="2885587"/>
              <a:ext cx="231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5A5A5"/>
                  </a:solidFill>
                </a:rPr>
                <a:t> Library Management using Voice Assistant</a:t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8345322" y="1173712"/>
              <a:ext cx="2397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Introduction</a:t>
              </a:r>
              <a:endParaRPr sz="1700"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8412282" y="2167827"/>
              <a:ext cx="3083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</a:rPr>
                <a:t>Benefits of Implementing Voice Technology</a:t>
              </a:r>
              <a:endParaRPr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8818218" y="3242085"/>
              <a:ext cx="261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Disadvantage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8653818" y="4269772"/>
              <a:ext cx="1847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Future</a:t>
              </a:r>
              <a:endParaRPr sz="1600"/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8111254" y="5240000"/>
              <a:ext cx="261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</a:rPr>
                <a:t>Conclusion</a:t>
              </a:r>
              <a:endParaRPr sz="9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/>
        </p:nvSpPr>
        <p:spPr>
          <a:xfrm>
            <a:off x="1013938" y="1788331"/>
            <a:ext cx="7361932" cy="982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