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660"/>
  </p:normalViewPr>
  <p:slideViewPr>
    <p:cSldViewPr snapToGrid="0">
      <p:cViewPr varScale="1">
        <p:scale>
          <a:sx n="63" d="100"/>
          <a:sy n="63" d="100"/>
        </p:scale>
        <p:origin x="824" y="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743FE4E-F459-4C96-9264-8A75DE4923FB}"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C4DC-8E37-44D1-898A-53846368833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3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43FE4E-F459-4C96-9264-8A75DE4923FB}"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C4DC-8E37-44D1-898A-53846368833F}" type="slidenum">
              <a:rPr lang="en-US" smtClean="0"/>
              <a:t>‹#›</a:t>
            </a:fld>
            <a:endParaRPr lang="en-US"/>
          </a:p>
        </p:txBody>
      </p:sp>
    </p:spTree>
    <p:extLst>
      <p:ext uri="{BB962C8B-B14F-4D97-AF65-F5344CB8AC3E}">
        <p14:creationId xmlns:p14="http://schemas.microsoft.com/office/powerpoint/2010/main" val="3923392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43FE4E-F459-4C96-9264-8A75DE4923FB}"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C4DC-8E37-44D1-898A-53846368833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96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43FE4E-F459-4C96-9264-8A75DE4923FB}"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C4DC-8E37-44D1-898A-53846368833F}" type="slidenum">
              <a:rPr lang="en-US" smtClean="0"/>
              <a:t>‹#›</a:t>
            </a:fld>
            <a:endParaRPr lang="en-US"/>
          </a:p>
        </p:txBody>
      </p:sp>
    </p:spTree>
    <p:extLst>
      <p:ext uri="{BB962C8B-B14F-4D97-AF65-F5344CB8AC3E}">
        <p14:creationId xmlns:p14="http://schemas.microsoft.com/office/powerpoint/2010/main" val="421656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43FE4E-F459-4C96-9264-8A75DE4923FB}"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C4DC-8E37-44D1-898A-53846368833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678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43FE4E-F459-4C96-9264-8A75DE4923FB}" type="datetimeFigureOut">
              <a:rPr lang="en-US" smtClean="0"/>
              <a:t>8/9/2025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C4DC-8E37-44D1-898A-53846368833F}" type="slidenum">
              <a:rPr lang="en-US" smtClean="0"/>
              <a:t>‹#›</a:t>
            </a:fld>
            <a:endParaRPr lang="en-US"/>
          </a:p>
        </p:txBody>
      </p:sp>
    </p:spTree>
    <p:extLst>
      <p:ext uri="{BB962C8B-B14F-4D97-AF65-F5344CB8AC3E}">
        <p14:creationId xmlns:p14="http://schemas.microsoft.com/office/powerpoint/2010/main" val="224911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43FE4E-F459-4C96-9264-8A75DE4923FB}" type="datetimeFigureOut">
              <a:rPr lang="en-US" smtClean="0"/>
              <a:t>8/9/2025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50C4DC-8E37-44D1-898A-53846368833F}" type="slidenum">
              <a:rPr lang="en-US" smtClean="0"/>
              <a:t>‹#›</a:t>
            </a:fld>
            <a:endParaRPr lang="en-US"/>
          </a:p>
        </p:txBody>
      </p:sp>
    </p:spTree>
    <p:extLst>
      <p:ext uri="{BB962C8B-B14F-4D97-AF65-F5344CB8AC3E}">
        <p14:creationId xmlns:p14="http://schemas.microsoft.com/office/powerpoint/2010/main" val="1403261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43FE4E-F459-4C96-9264-8A75DE4923FB}" type="datetimeFigureOut">
              <a:rPr lang="en-US" smtClean="0"/>
              <a:t>8/9/2025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50C4DC-8E37-44D1-898A-53846368833F}" type="slidenum">
              <a:rPr lang="en-US" smtClean="0"/>
              <a:t>‹#›</a:t>
            </a:fld>
            <a:endParaRPr lang="en-US"/>
          </a:p>
        </p:txBody>
      </p:sp>
    </p:spTree>
    <p:extLst>
      <p:ext uri="{BB962C8B-B14F-4D97-AF65-F5344CB8AC3E}">
        <p14:creationId xmlns:p14="http://schemas.microsoft.com/office/powerpoint/2010/main" val="1031987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3FE4E-F459-4C96-9264-8A75DE4923FB}" type="datetimeFigureOut">
              <a:rPr lang="en-US" smtClean="0"/>
              <a:t>8/9/2025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50C4DC-8E37-44D1-898A-53846368833F}" type="slidenum">
              <a:rPr lang="en-US" smtClean="0"/>
              <a:t>‹#›</a:t>
            </a:fld>
            <a:endParaRPr lang="en-US"/>
          </a:p>
        </p:txBody>
      </p:sp>
    </p:spTree>
    <p:extLst>
      <p:ext uri="{BB962C8B-B14F-4D97-AF65-F5344CB8AC3E}">
        <p14:creationId xmlns:p14="http://schemas.microsoft.com/office/powerpoint/2010/main" val="330425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743FE4E-F459-4C96-9264-8A75DE4923FB}" type="datetimeFigureOut">
              <a:rPr lang="en-US" smtClean="0"/>
              <a:t>8/9/2025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C4DC-8E37-44D1-898A-53846368833F}" type="slidenum">
              <a:rPr lang="en-US" smtClean="0"/>
              <a:t>‹#›</a:t>
            </a:fld>
            <a:endParaRPr lang="en-US"/>
          </a:p>
        </p:txBody>
      </p:sp>
    </p:spTree>
    <p:extLst>
      <p:ext uri="{BB962C8B-B14F-4D97-AF65-F5344CB8AC3E}">
        <p14:creationId xmlns:p14="http://schemas.microsoft.com/office/powerpoint/2010/main" val="208560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43FE4E-F459-4C96-9264-8A75DE4923FB}" type="datetimeFigureOut">
              <a:rPr lang="en-US" smtClean="0"/>
              <a:t>8/9/2025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C4DC-8E37-44D1-898A-53846368833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20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743FE4E-F459-4C96-9264-8A75DE4923FB}" type="datetimeFigureOut">
              <a:rPr lang="en-US" smtClean="0"/>
              <a:t>8/9/2025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D50C4DC-8E37-44D1-898A-53846368833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10790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2</a:t>
            </a:r>
            <a:endParaRPr lang="en-US" dirty="0"/>
          </a:p>
        </p:txBody>
      </p:sp>
      <p:sp>
        <p:nvSpPr>
          <p:cNvPr id="3" name="Subtitle 2"/>
          <p:cNvSpPr>
            <a:spLocks noGrp="1"/>
          </p:cNvSpPr>
          <p:nvPr>
            <p:ph type="subTitle" idx="1"/>
          </p:nvPr>
        </p:nvSpPr>
        <p:spPr>
          <a:xfrm>
            <a:off x="8610600" y="4994003"/>
            <a:ext cx="3200400" cy="1463040"/>
          </a:xfrm>
        </p:spPr>
        <p:txBody>
          <a:bodyPr>
            <a:normAutofit/>
          </a:bodyPr>
          <a:lstStyle/>
          <a:p>
            <a:pPr algn="ctr"/>
            <a:r>
              <a:rPr lang="en-US" sz="2000" dirty="0" err="1">
                <a:latin typeface="Arial" panose="020B0604020202020204" pitchFamily="34" charset="0"/>
                <a:cs typeface="Arial" panose="020B0604020202020204" pitchFamily="34" charset="0"/>
              </a:rPr>
              <a:t>CertificationExperience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1267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effectLst>
                  <a:outerShdw blurRad="38100" dist="38100" dir="2700000" algn="tl">
                    <a:srgbClr val="000000">
                      <a:alpha val="43137"/>
                    </a:srgbClr>
                  </a:outerShdw>
                </a:effectLst>
              </a:rPr>
              <a:t>Success Response (200 OK):</a:t>
            </a:r>
          </a:p>
        </p:txBody>
      </p:sp>
      <p:pic>
        <p:nvPicPr>
          <p:cNvPr id="6" name="Picture 5"/>
          <p:cNvPicPr>
            <a:picLocks noChangeAspect="1"/>
          </p:cNvPicPr>
          <p:nvPr/>
        </p:nvPicPr>
        <p:blipFill>
          <a:blip r:embed="rId2"/>
          <a:stretch>
            <a:fillRect/>
          </a:stretch>
        </p:blipFill>
        <p:spPr>
          <a:xfrm>
            <a:off x="2307508" y="3112468"/>
            <a:ext cx="7153312" cy="2255397"/>
          </a:xfrm>
          <a:prstGeom prst="rect">
            <a:avLst/>
          </a:prstGeom>
        </p:spPr>
      </p:pic>
    </p:spTree>
    <p:extLst>
      <p:ext uri="{BB962C8B-B14F-4D97-AF65-F5344CB8AC3E}">
        <p14:creationId xmlns:p14="http://schemas.microsoft.com/office/powerpoint/2010/main" val="3307227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29" y="492680"/>
            <a:ext cx="10634221" cy="1271964"/>
          </a:xfrm>
        </p:spPr>
        <p:txBody>
          <a:bodyPr>
            <a:normAutofit/>
          </a:bodyPr>
          <a:lstStyle/>
          <a:p>
            <a:r>
              <a:rPr lang="en-US" sz="4000" dirty="0" smtClean="0"/>
              <a:t>Fifth Endpoint</a:t>
            </a:r>
            <a:r>
              <a:rPr lang="en-US" sz="4000" dirty="0"/>
              <a:t>: </a:t>
            </a:r>
            <a:r>
              <a:rPr lang="en-US" sz="4000" dirty="0">
                <a:solidFill>
                  <a:srgbClr val="FFC000"/>
                </a:solidFill>
              </a:rPr>
              <a:t>GET EXPERIENCES WITH SCORE ABOVE X</a:t>
            </a:r>
          </a:p>
        </p:txBody>
      </p:sp>
      <p:sp>
        <p:nvSpPr>
          <p:cNvPr id="19" name="Rectangle 12"/>
          <p:cNvSpPr>
            <a:spLocks noChangeArrowheads="1"/>
          </p:cNvSpPr>
          <p:nvPr/>
        </p:nvSpPr>
        <p:spPr bwMode="auto">
          <a:xfrm>
            <a:off x="721427" y="4569323"/>
            <a:ext cx="1063422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Description:</a:t>
            </a:r>
          </a:p>
          <a:p>
            <a:pPr defTabSz="914400" eaLnBrk="0" fontAlgn="base" hangingPunct="0">
              <a:spcBef>
                <a:spcPct val="0"/>
              </a:spcBef>
              <a:spcAft>
                <a:spcPct val="0"/>
              </a:spcAft>
            </a:pPr>
            <a:r>
              <a:rPr lang="en-US" altLang="en-US" dirty="0">
                <a:latin typeface="Arial" panose="020B0604020202020204" pitchFamily="34" charset="0"/>
                <a:cs typeface="Arial" panose="020B0604020202020204" pitchFamily="34" charset="0"/>
              </a:rPr>
              <a:t>Retrieves all certification experiences where </a:t>
            </a:r>
            <a:r>
              <a:rPr lang="en-US" altLang="en-US" dirty="0" err="1">
                <a:latin typeface="Arial" panose="020B0604020202020204" pitchFamily="34" charset="0"/>
                <a:cs typeface="Arial" panose="020B0604020202020204" pitchFamily="34" charset="0"/>
              </a:rPr>
              <a:t>scoreAchieved</a:t>
            </a:r>
            <a:r>
              <a:rPr lang="en-US" altLang="en-US" dirty="0">
                <a:latin typeface="Arial" panose="020B0604020202020204" pitchFamily="34" charset="0"/>
                <a:cs typeface="Arial" panose="020B0604020202020204" pitchFamily="34" charset="0"/>
              </a:rPr>
              <a:t> is strictly greater than the specified score.</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Useful for users who want to browse high-performing or top-scoring experiences. </a:t>
            </a:r>
          </a:p>
          <a:p>
            <a:pPr lvl="0" defTabSz="914400" eaLnBrk="0" fontAlgn="base" hangingPunct="0">
              <a:spcBef>
                <a:spcPct val="0"/>
              </a:spcBef>
              <a:spcAft>
                <a:spcPct val="0"/>
              </a:spcAft>
            </a:pPr>
            <a:endParaRPr lang="en-US" b="1" dirty="0" smtClean="0">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endParaRPr lang="en-US" b="1" dirty="0" smtClean="0">
              <a:latin typeface="Arial" panose="020B0604020202020204" pitchFamily="34" charset="0"/>
              <a:cs typeface="Arial" panose="020B0604020202020204" pitchFamily="34" charset="0"/>
            </a:endParaRPr>
          </a:p>
        </p:txBody>
      </p:sp>
      <p:sp>
        <p:nvSpPr>
          <p:cNvPr id="11" name="Rectangle 10"/>
          <p:cNvSpPr>
            <a:spLocks noChangeArrowheads="1"/>
          </p:cNvSpPr>
          <p:nvPr/>
        </p:nvSpPr>
        <p:spPr bwMode="auto">
          <a:xfrm>
            <a:off x="721427" y="1483363"/>
            <a:ext cx="1114883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URL</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 /</a:t>
            </a:r>
            <a:r>
              <a:rPr lang="en-US" altLang="en-US" dirty="0" err="1">
                <a:latin typeface="Arial" panose="020B0604020202020204" pitchFamily="34" charset="0"/>
                <a:cs typeface="Arial" panose="020B0604020202020204" pitchFamily="34" charset="0"/>
              </a:rPr>
              <a:t>api</a:t>
            </a:r>
            <a:r>
              <a:rPr lang="en-US" altLang="en-US" dirty="0">
                <a:latin typeface="Arial" panose="020B0604020202020204" pitchFamily="34" charset="0"/>
                <a:cs typeface="Arial" panose="020B0604020202020204" pitchFamily="34" charset="0"/>
              </a:rPr>
              <a:t>/v1/experience/score-above/{score}</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Method</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Path Variables:</a:t>
            </a:r>
            <a:endParaRPr lang="en-US" altLang="en-US" dirty="0">
              <a:solidFill>
                <a:srgbClr val="FF0000"/>
              </a:solidFill>
              <a:latin typeface="Arial" panose="020B0604020202020204" pitchFamily="34" charset="0"/>
              <a:cs typeface="Arial" panose="020B0604020202020204" pitchFamily="34" charset="0"/>
            </a:endParaRPr>
          </a:p>
          <a:p>
            <a:pPr lvl="0" defTabSz="914400" eaLnBrk="0" fontAlgn="base" hangingPunct="0">
              <a:lnSpc>
                <a:spcPct val="150000"/>
              </a:lnSpc>
              <a:spcBef>
                <a:spcPct val="0"/>
              </a:spcBef>
              <a:spcAft>
                <a:spcPct val="0"/>
              </a:spcAft>
              <a:buFontTx/>
              <a:buChar char="•"/>
            </a:pPr>
            <a:r>
              <a:rPr lang="en-US" altLang="en-US" dirty="0">
                <a:latin typeface="Arial" panose="020B0604020202020204" pitchFamily="34" charset="0"/>
                <a:cs typeface="Arial" panose="020B0604020202020204" pitchFamily="34" charset="0"/>
              </a:rPr>
              <a:t>score </a:t>
            </a:r>
            <a:r>
              <a:rPr lang="en-US" altLang="en-US" i="1" dirty="0">
                <a:latin typeface="Arial" panose="020B0604020202020204" pitchFamily="34" charset="0"/>
                <a:cs typeface="Arial" panose="020B0604020202020204" pitchFamily="34" charset="0"/>
              </a:rPr>
              <a:t>(Double)</a:t>
            </a:r>
            <a:r>
              <a:rPr lang="en-US" altLang="en-US" dirty="0">
                <a:latin typeface="Arial" panose="020B0604020202020204" pitchFamily="34" charset="0"/>
                <a:cs typeface="Arial" panose="020B0604020202020204" pitchFamily="34" charset="0"/>
              </a:rPr>
              <a:t> — Minimum score threshold; returns experiences with </a:t>
            </a:r>
            <a:r>
              <a:rPr lang="en-US" altLang="en-US" dirty="0" err="1">
                <a:latin typeface="Arial" panose="020B0604020202020204" pitchFamily="34" charset="0"/>
                <a:cs typeface="Arial" panose="020B0604020202020204" pitchFamily="34" charset="0"/>
              </a:rPr>
              <a:t>scoreAchieved</a:t>
            </a:r>
            <a:r>
              <a:rPr lang="en-US" altLang="en-US" dirty="0">
                <a:latin typeface="Arial" panose="020B0604020202020204" pitchFamily="34" charset="0"/>
                <a:cs typeface="Arial" panose="020B0604020202020204" pitchFamily="34" charset="0"/>
              </a:rPr>
              <a:t> greater than this value.</a:t>
            </a:r>
          </a:p>
          <a:p>
            <a:pPr lvl="0" defTabSz="914400" eaLnBrk="0" fontAlgn="base" hangingPunct="0">
              <a:lnSpc>
                <a:spcPct val="150000"/>
              </a:lnSpc>
              <a:spcBef>
                <a:spcPct val="0"/>
              </a:spcBef>
              <a:spcAft>
                <a:spcPct val="0"/>
              </a:spcAf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3598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effectLst>
                  <a:outerShdw blurRad="38100" dist="38100" dir="2700000" algn="tl">
                    <a:srgbClr val="000000">
                      <a:alpha val="43137"/>
                    </a:srgbClr>
                  </a:outerShdw>
                </a:effectLst>
              </a:rPr>
              <a:t>Success Response (200 OK):</a:t>
            </a:r>
          </a:p>
        </p:txBody>
      </p:sp>
      <p:pic>
        <p:nvPicPr>
          <p:cNvPr id="6" name="Picture 5"/>
          <p:cNvPicPr>
            <a:picLocks noChangeAspect="1"/>
          </p:cNvPicPr>
          <p:nvPr/>
        </p:nvPicPr>
        <p:blipFill>
          <a:blip r:embed="rId2"/>
          <a:stretch>
            <a:fillRect/>
          </a:stretch>
        </p:blipFill>
        <p:spPr>
          <a:xfrm>
            <a:off x="2968610" y="2374232"/>
            <a:ext cx="5831107" cy="4483768"/>
          </a:xfrm>
          <a:prstGeom prst="rect">
            <a:avLst/>
          </a:prstGeom>
        </p:spPr>
      </p:pic>
    </p:spTree>
    <p:extLst>
      <p:ext uri="{BB962C8B-B14F-4D97-AF65-F5344CB8AC3E}">
        <p14:creationId xmlns:p14="http://schemas.microsoft.com/office/powerpoint/2010/main" val="2239325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29" y="492680"/>
            <a:ext cx="10634221" cy="1271964"/>
          </a:xfrm>
        </p:spPr>
        <p:txBody>
          <a:bodyPr>
            <a:normAutofit/>
          </a:bodyPr>
          <a:lstStyle/>
          <a:p>
            <a:r>
              <a:rPr lang="en-US" sz="4000" dirty="0" smtClean="0"/>
              <a:t>Sixth Endpoint</a:t>
            </a:r>
            <a:r>
              <a:rPr lang="en-US" sz="4000" dirty="0"/>
              <a:t>: </a:t>
            </a:r>
            <a:r>
              <a:rPr lang="en-US" sz="4000" dirty="0">
                <a:solidFill>
                  <a:srgbClr val="FFC000"/>
                </a:solidFill>
              </a:rPr>
              <a:t>Get Sessions by Contributor</a:t>
            </a:r>
          </a:p>
        </p:txBody>
      </p:sp>
      <p:sp>
        <p:nvSpPr>
          <p:cNvPr id="19" name="Rectangle 12"/>
          <p:cNvSpPr>
            <a:spLocks noChangeArrowheads="1"/>
          </p:cNvSpPr>
          <p:nvPr/>
        </p:nvSpPr>
        <p:spPr bwMode="auto">
          <a:xfrm>
            <a:off x="721429" y="4806215"/>
            <a:ext cx="1063422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b="1" dirty="0">
                <a:latin typeface="Arial" panose="020B0604020202020204" pitchFamily="34" charset="0"/>
                <a:cs typeface="Arial" panose="020B0604020202020204" pitchFamily="34" charset="0"/>
              </a:rPr>
              <a:t>📄 Description:</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This endpoint returns all Zoom sessions created by a specific contributor.</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It verifies that the contributor exists in the system before retrieving the list of their sessions.</a:t>
            </a:r>
            <a:endParaRPr lang="en-US" altLang="en-US" dirty="0">
              <a:latin typeface="Arial" panose="020B0604020202020204" pitchFamily="34" charset="0"/>
              <a:cs typeface="Arial" panose="020B0604020202020204" pitchFamily="34" charset="0"/>
            </a:endParaRPr>
          </a:p>
        </p:txBody>
      </p:sp>
      <p:sp>
        <p:nvSpPr>
          <p:cNvPr id="11" name="Rectangle 10"/>
          <p:cNvSpPr>
            <a:spLocks noChangeArrowheads="1"/>
          </p:cNvSpPr>
          <p:nvPr/>
        </p:nvSpPr>
        <p:spPr bwMode="auto">
          <a:xfrm>
            <a:off x="721427" y="1944371"/>
            <a:ext cx="11148838"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URL</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 /</a:t>
            </a:r>
            <a:r>
              <a:rPr lang="en-US" altLang="en-US" dirty="0" err="1">
                <a:latin typeface="Arial" panose="020B0604020202020204" pitchFamily="34" charset="0"/>
                <a:cs typeface="Arial" panose="020B0604020202020204" pitchFamily="34" charset="0"/>
              </a:rPr>
              <a:t>api</a:t>
            </a:r>
            <a:r>
              <a:rPr lang="en-US" altLang="en-US" dirty="0">
                <a:latin typeface="Arial" panose="020B0604020202020204" pitchFamily="34" charset="0"/>
                <a:cs typeface="Arial" panose="020B0604020202020204" pitchFamily="34" charset="0"/>
              </a:rPr>
              <a:t>/v1/SESSION/GET/BY-CONTRIBUTOR/{</a:t>
            </a:r>
            <a:r>
              <a:rPr lang="en-US" altLang="en-US" dirty="0" err="1">
                <a:latin typeface="Arial" panose="020B0604020202020204" pitchFamily="34" charset="0"/>
                <a:cs typeface="Arial" panose="020B0604020202020204" pitchFamily="34" charset="0"/>
              </a:rPr>
              <a:t>contributorId</a:t>
            </a:r>
            <a:r>
              <a:rPr lang="en-US" altLang="en-US" dirty="0">
                <a:latin typeface="Arial" panose="020B0604020202020204" pitchFamily="34" charset="0"/>
                <a:cs typeface="Arial" panose="020B0604020202020204" pitchFamily="34" charset="0"/>
              </a:rPr>
              <a: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Method</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Path Variable:</a:t>
            </a:r>
            <a:endParaRPr lang="en-US" altLang="en-US" dirty="0">
              <a:solidFill>
                <a:srgbClr val="FF0000"/>
              </a:solidFill>
              <a:latin typeface="Arial" panose="020B0604020202020204" pitchFamily="34" charset="0"/>
              <a:cs typeface="Arial" panose="020B0604020202020204" pitchFamily="34" charset="0"/>
            </a:endParaRPr>
          </a:p>
          <a:p>
            <a:pPr lvl="0" defTabSz="914400" eaLnBrk="0" fontAlgn="base" hangingPunct="0">
              <a:lnSpc>
                <a:spcPct val="150000"/>
              </a:lnSpc>
              <a:spcBef>
                <a:spcPct val="0"/>
              </a:spcBef>
              <a:spcAft>
                <a:spcPct val="0"/>
              </a:spcAft>
              <a:buFontTx/>
              <a:buChar char="•"/>
            </a:pPr>
            <a:r>
              <a:rPr lang="en-US" altLang="en-US" dirty="0" err="1">
                <a:latin typeface="Arial" panose="020B0604020202020204" pitchFamily="34" charset="0"/>
                <a:cs typeface="Arial" panose="020B0604020202020204" pitchFamily="34" charset="0"/>
              </a:rPr>
              <a:t>contributorId</a:t>
            </a:r>
            <a:r>
              <a:rPr lang="en-US" altLang="en-US" dirty="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(Integer)</a:t>
            </a:r>
            <a:r>
              <a:rPr lang="en-US" altLang="en-US" dirty="0">
                <a:latin typeface="Arial" panose="020B0604020202020204" pitchFamily="34" charset="0"/>
                <a:cs typeface="Arial" panose="020B0604020202020204" pitchFamily="34" charset="0"/>
              </a:rPr>
              <a:t> – ID of the contributor whose sessions are being retrieved.</a:t>
            </a:r>
          </a:p>
          <a:p>
            <a:pPr lvl="0" defTabSz="914400" eaLnBrk="0" fontAlgn="base" hangingPunct="0">
              <a:lnSpc>
                <a:spcPct val="150000"/>
              </a:lnSpc>
              <a:spcBef>
                <a:spcPct val="0"/>
              </a:spcBef>
              <a:spcAft>
                <a:spcPct val="0"/>
              </a:spcAf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0135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effectLst>
                  <a:outerShdw blurRad="38100" dist="38100" dir="2700000" algn="tl">
                    <a:srgbClr val="000000">
                      <a:alpha val="43137"/>
                    </a:srgbClr>
                  </a:outerShdw>
                </a:effectLst>
              </a:rPr>
              <a:t>Success Response (200 OK):</a:t>
            </a:r>
          </a:p>
        </p:txBody>
      </p:sp>
      <p:sp>
        <p:nvSpPr>
          <p:cNvPr id="5" name="Rectangle 2"/>
          <p:cNvSpPr>
            <a:spLocks noChangeArrowheads="1"/>
          </p:cNvSpPr>
          <p:nvPr/>
        </p:nvSpPr>
        <p:spPr bwMode="auto">
          <a:xfrm>
            <a:off x="583659" y="2038665"/>
            <a:ext cx="1130354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b="1" dirty="0">
                <a:latin typeface="Arial" panose="020B0604020202020204" pitchFamily="34" charset="0"/>
                <a:cs typeface="Arial" panose="020B0604020202020204" pitchFamily="34" charset="0"/>
              </a:rPr>
              <a:t>Returns a JSON array of </a:t>
            </a:r>
            <a:r>
              <a:rPr lang="en-US" altLang="en-US" b="1" dirty="0" err="1">
                <a:latin typeface="Arial" panose="020B0604020202020204" pitchFamily="34" charset="0"/>
                <a:cs typeface="Arial" panose="020B0604020202020204" pitchFamily="34" charset="0"/>
              </a:rPr>
              <a:t>ZoomSession</a:t>
            </a:r>
            <a:r>
              <a:rPr lang="en-US" altLang="en-US" b="1" dirty="0">
                <a:latin typeface="Arial" panose="020B0604020202020204" pitchFamily="34" charset="0"/>
                <a:cs typeface="Arial" panose="020B0604020202020204" pitchFamily="34" charset="0"/>
              </a:rPr>
              <a:t> objects owned by the specified contributor.</a:t>
            </a:r>
          </a:p>
          <a:p>
            <a:pPr lvl="0" defTabSz="914400" eaLnBrk="0" fontAlgn="base" hangingPunct="0">
              <a:spcBef>
                <a:spcPct val="0"/>
              </a:spcBef>
              <a:spcAft>
                <a:spcPct val="0"/>
              </a:spcAft>
            </a:pPr>
            <a:r>
              <a:rPr lang="en-US" altLang="en-US" b="1" dirty="0" err="1">
                <a:latin typeface="Arial" panose="020B0604020202020204" pitchFamily="34" charset="0"/>
                <a:cs typeface="Arial" panose="020B0604020202020204" pitchFamily="34" charset="0"/>
              </a:rPr>
              <a:t>json</a:t>
            </a:r>
            <a:endParaRPr lang="en-US" altLang="en-US" b="1" dirty="0">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endParaRPr lang="en-US" altLang="en-US" b="1"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stretch>
            <a:fillRect/>
          </a:stretch>
        </p:blipFill>
        <p:spPr>
          <a:xfrm>
            <a:off x="3312055" y="2811192"/>
            <a:ext cx="5144218" cy="3877216"/>
          </a:xfrm>
          <a:prstGeom prst="rect">
            <a:avLst/>
          </a:prstGeom>
        </p:spPr>
      </p:pic>
    </p:spTree>
    <p:extLst>
      <p:ext uri="{BB962C8B-B14F-4D97-AF65-F5344CB8AC3E}">
        <p14:creationId xmlns:p14="http://schemas.microsoft.com/office/powerpoint/2010/main" val="1544527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29" y="492680"/>
            <a:ext cx="10962571" cy="1285320"/>
          </a:xfrm>
        </p:spPr>
        <p:txBody>
          <a:bodyPr>
            <a:normAutofit/>
          </a:bodyPr>
          <a:lstStyle/>
          <a:p>
            <a:r>
              <a:rPr lang="en-US" sz="4000" dirty="0" smtClean="0"/>
              <a:t>SEVENTH Endpoint</a:t>
            </a:r>
            <a:r>
              <a:rPr lang="en-US" sz="4000" dirty="0"/>
              <a:t>: </a:t>
            </a:r>
            <a:r>
              <a:rPr lang="en-US" sz="4000" dirty="0">
                <a:solidFill>
                  <a:srgbClr val="FFC000"/>
                </a:solidFill>
              </a:rPr>
              <a:t>Get Certification Experiences by Category</a:t>
            </a:r>
          </a:p>
        </p:txBody>
      </p:sp>
      <p:sp>
        <p:nvSpPr>
          <p:cNvPr id="19" name="Rectangle 12"/>
          <p:cNvSpPr>
            <a:spLocks noChangeArrowheads="1"/>
          </p:cNvSpPr>
          <p:nvPr/>
        </p:nvSpPr>
        <p:spPr bwMode="auto">
          <a:xfrm>
            <a:off x="721427" y="4190770"/>
            <a:ext cx="1063422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b="1" dirty="0">
                <a:latin typeface="Arial" panose="020B0604020202020204" pitchFamily="34" charset="0"/>
                <a:cs typeface="Arial" panose="020B0604020202020204" pitchFamily="34" charset="0"/>
              </a:rPr>
              <a:t>📄 Description:</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This endpoint retrieves all certification experiences that belong to a specific category.</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It first validates that the category exists, then returns a list of experiences associated with that category.</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Useful for displaying all certificates within a particular domain or specialization.</a:t>
            </a:r>
            <a:endParaRPr lang="en-US" altLang="en-US" dirty="0">
              <a:latin typeface="Arial" panose="020B0604020202020204" pitchFamily="34" charset="0"/>
              <a:cs typeface="Arial" panose="020B0604020202020204" pitchFamily="34" charset="0"/>
            </a:endParaRPr>
          </a:p>
        </p:txBody>
      </p:sp>
      <p:sp>
        <p:nvSpPr>
          <p:cNvPr id="11" name="Rectangle 10"/>
          <p:cNvSpPr>
            <a:spLocks noChangeArrowheads="1"/>
          </p:cNvSpPr>
          <p:nvPr/>
        </p:nvSpPr>
        <p:spPr bwMode="auto">
          <a:xfrm>
            <a:off x="721427" y="1556896"/>
            <a:ext cx="11148838"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URL</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 /</a:t>
            </a:r>
            <a:r>
              <a:rPr lang="en-US" altLang="en-US" dirty="0" err="1">
                <a:latin typeface="Arial" panose="020B0604020202020204" pitchFamily="34" charset="0"/>
                <a:cs typeface="Arial" panose="020B0604020202020204" pitchFamily="34" charset="0"/>
              </a:rPr>
              <a:t>api</a:t>
            </a:r>
            <a:r>
              <a:rPr lang="en-US" altLang="en-US" dirty="0">
                <a:latin typeface="Arial" panose="020B0604020202020204" pitchFamily="34" charset="0"/>
                <a:cs typeface="Arial" panose="020B0604020202020204" pitchFamily="34" charset="0"/>
              </a:rPr>
              <a:t>/v1/experience/by-category/{</a:t>
            </a:r>
            <a:r>
              <a:rPr lang="en-US" altLang="en-US" dirty="0" err="1">
                <a:latin typeface="Arial" panose="020B0604020202020204" pitchFamily="34" charset="0"/>
                <a:cs typeface="Arial" panose="020B0604020202020204" pitchFamily="34" charset="0"/>
              </a:rPr>
              <a:t>categoryId</a:t>
            </a:r>
            <a:r>
              <a:rPr lang="en-US" altLang="en-US" dirty="0">
                <a:latin typeface="Arial" panose="020B0604020202020204" pitchFamily="34" charset="0"/>
                <a:cs typeface="Arial" panose="020B0604020202020204" pitchFamily="34" charset="0"/>
              </a:rPr>
              <a: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Method</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Path Variables:</a:t>
            </a:r>
            <a:endParaRPr lang="en-US" altLang="en-US" dirty="0">
              <a:solidFill>
                <a:srgbClr val="FF0000"/>
              </a:solidFill>
              <a:latin typeface="Arial" panose="020B0604020202020204" pitchFamily="34" charset="0"/>
              <a:cs typeface="Arial" panose="020B0604020202020204" pitchFamily="34" charset="0"/>
            </a:endParaRPr>
          </a:p>
          <a:p>
            <a:pPr lvl="0" defTabSz="914400" eaLnBrk="0" fontAlgn="base" hangingPunct="0">
              <a:lnSpc>
                <a:spcPct val="150000"/>
              </a:lnSpc>
              <a:spcBef>
                <a:spcPct val="0"/>
              </a:spcBef>
              <a:spcAft>
                <a:spcPct val="0"/>
              </a:spcAft>
              <a:buFontTx/>
              <a:buChar char="•"/>
            </a:pPr>
            <a:r>
              <a:rPr lang="en-US" altLang="en-US" dirty="0" err="1">
                <a:latin typeface="Arial" panose="020B0604020202020204" pitchFamily="34" charset="0"/>
                <a:cs typeface="Arial" panose="020B0604020202020204" pitchFamily="34" charset="0"/>
              </a:rPr>
              <a:t>categoryId</a:t>
            </a:r>
            <a:r>
              <a:rPr lang="en-US" altLang="en-US" dirty="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(Integer)</a:t>
            </a:r>
            <a:r>
              <a:rPr lang="en-US" altLang="en-US" dirty="0">
                <a:latin typeface="Arial" panose="020B0604020202020204" pitchFamily="34" charset="0"/>
                <a:cs typeface="Arial" panose="020B0604020202020204" pitchFamily="34" charset="0"/>
              </a:rPr>
              <a:t> – ID of the category to filter experiences by.</a:t>
            </a:r>
          </a:p>
          <a:p>
            <a:pPr lvl="0" defTabSz="914400" eaLnBrk="0" fontAlgn="base" hangingPunct="0">
              <a:lnSpc>
                <a:spcPct val="150000"/>
              </a:lnSpc>
              <a:spcBef>
                <a:spcPct val="0"/>
              </a:spcBef>
              <a:spcAft>
                <a:spcPct val="0"/>
              </a:spcAf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7045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effectLst>
                  <a:outerShdw blurRad="38100" dist="38100" dir="2700000" algn="tl">
                    <a:srgbClr val="000000">
                      <a:alpha val="43137"/>
                    </a:srgbClr>
                  </a:outerShdw>
                </a:effectLst>
              </a:rPr>
              <a:t>Success Response (200 OK):</a:t>
            </a:r>
          </a:p>
        </p:txBody>
      </p:sp>
      <p:pic>
        <p:nvPicPr>
          <p:cNvPr id="6" name="Picture 5"/>
          <p:cNvPicPr>
            <a:picLocks noChangeAspect="1"/>
          </p:cNvPicPr>
          <p:nvPr/>
        </p:nvPicPr>
        <p:blipFill>
          <a:blip r:embed="rId2"/>
          <a:stretch>
            <a:fillRect/>
          </a:stretch>
        </p:blipFill>
        <p:spPr>
          <a:xfrm>
            <a:off x="3069133" y="2818836"/>
            <a:ext cx="5630061" cy="4039164"/>
          </a:xfrm>
          <a:prstGeom prst="rect">
            <a:avLst/>
          </a:prstGeom>
        </p:spPr>
      </p:pic>
    </p:spTree>
    <p:extLst>
      <p:ext uri="{BB962C8B-B14F-4D97-AF65-F5344CB8AC3E}">
        <p14:creationId xmlns:p14="http://schemas.microsoft.com/office/powerpoint/2010/main" val="14112160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29" y="492680"/>
            <a:ext cx="10962571" cy="1285320"/>
          </a:xfrm>
        </p:spPr>
        <p:txBody>
          <a:bodyPr>
            <a:normAutofit/>
          </a:bodyPr>
          <a:lstStyle/>
          <a:p>
            <a:r>
              <a:rPr lang="en-US" sz="4000" dirty="0" smtClean="0"/>
              <a:t>Eighth Endpoint</a:t>
            </a:r>
            <a:r>
              <a:rPr lang="en-US" sz="4000" dirty="0"/>
              <a:t>: </a:t>
            </a:r>
            <a:r>
              <a:rPr lang="en-US" sz="4000" dirty="0">
                <a:solidFill>
                  <a:srgbClr val="FFC000"/>
                </a:solidFill>
              </a:rPr>
              <a:t>Get All Reviews by Reader</a:t>
            </a:r>
          </a:p>
        </p:txBody>
      </p:sp>
      <p:sp>
        <p:nvSpPr>
          <p:cNvPr id="19" name="Rectangle 12"/>
          <p:cNvSpPr>
            <a:spLocks noChangeArrowheads="1"/>
          </p:cNvSpPr>
          <p:nvPr/>
        </p:nvSpPr>
        <p:spPr bwMode="auto">
          <a:xfrm>
            <a:off x="721427" y="4329269"/>
            <a:ext cx="1063422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b="1" dirty="0">
                <a:latin typeface="Arial" panose="020B0604020202020204" pitchFamily="34" charset="0"/>
                <a:cs typeface="Arial" panose="020B0604020202020204" pitchFamily="34" charset="0"/>
              </a:rPr>
              <a:t>📄 Description:</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This endpoint retrieves all reviews written by a specific reader.</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The service first verifies that the reader exists, then returns the list. Useful for a “My Reviews” page.</a:t>
            </a:r>
            <a:endParaRPr lang="en-US" altLang="en-US" dirty="0">
              <a:latin typeface="Arial" panose="020B0604020202020204" pitchFamily="34" charset="0"/>
              <a:cs typeface="Arial" panose="020B0604020202020204" pitchFamily="34" charset="0"/>
            </a:endParaRPr>
          </a:p>
        </p:txBody>
      </p:sp>
      <p:sp>
        <p:nvSpPr>
          <p:cNvPr id="11" name="Rectangle 10"/>
          <p:cNvSpPr>
            <a:spLocks noChangeArrowheads="1"/>
          </p:cNvSpPr>
          <p:nvPr/>
        </p:nvSpPr>
        <p:spPr bwMode="auto">
          <a:xfrm>
            <a:off x="721427" y="1349147"/>
            <a:ext cx="1114883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pPr>
            <a:endParaRPr lang="en-US" altLang="en-US" dirty="0">
              <a:latin typeface="Arial" panose="020B0604020202020204" pitchFamily="34" charset="0"/>
              <a:cs typeface="Arial" panose="020B0604020202020204" pitchFamily="34" charset="0"/>
            </a:endParaRP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URL</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 /</a:t>
            </a:r>
            <a:r>
              <a:rPr lang="en-US" altLang="en-US" dirty="0" err="1">
                <a:latin typeface="Arial" panose="020B0604020202020204" pitchFamily="34" charset="0"/>
                <a:cs typeface="Arial" panose="020B0604020202020204" pitchFamily="34" charset="0"/>
              </a:rPr>
              <a:t>api</a:t>
            </a:r>
            <a:r>
              <a:rPr lang="en-US" altLang="en-US" dirty="0">
                <a:latin typeface="Arial" panose="020B0604020202020204" pitchFamily="34" charset="0"/>
                <a:cs typeface="Arial" panose="020B0604020202020204" pitchFamily="34" charset="0"/>
              </a:rPr>
              <a:t>/v1/REVIEW/GET/BY-READER/{</a:t>
            </a:r>
            <a:r>
              <a:rPr lang="en-US" altLang="en-US" dirty="0" err="1">
                <a:latin typeface="Arial" panose="020B0604020202020204" pitchFamily="34" charset="0"/>
                <a:cs typeface="Arial" panose="020B0604020202020204" pitchFamily="34" charset="0"/>
              </a:rPr>
              <a:t>readerId</a:t>
            </a:r>
            <a:r>
              <a:rPr lang="en-US" altLang="en-US" dirty="0">
                <a:latin typeface="Arial" panose="020B0604020202020204" pitchFamily="34" charset="0"/>
                <a:cs typeface="Arial" panose="020B0604020202020204" pitchFamily="34" charset="0"/>
              </a:rPr>
              <a: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Method</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Path Variable:</a:t>
            </a:r>
            <a:endParaRPr lang="en-US" altLang="en-US" dirty="0">
              <a:solidFill>
                <a:srgbClr val="FF0000"/>
              </a:solidFill>
              <a:latin typeface="Arial" panose="020B0604020202020204" pitchFamily="34" charset="0"/>
              <a:cs typeface="Arial" panose="020B0604020202020204" pitchFamily="34" charset="0"/>
            </a:endParaRPr>
          </a:p>
          <a:p>
            <a:pPr lvl="1" defTabSz="914400" eaLnBrk="0" fontAlgn="base" hangingPunct="0">
              <a:lnSpc>
                <a:spcPct val="150000"/>
              </a:lnSpc>
              <a:spcBef>
                <a:spcPct val="0"/>
              </a:spcBef>
              <a:spcAft>
                <a:spcPct val="0"/>
              </a:spcAft>
              <a:buFontTx/>
              <a:buChar char="•"/>
            </a:pPr>
            <a:r>
              <a:rPr lang="en-US" altLang="en-US" dirty="0" err="1">
                <a:latin typeface="Arial" panose="020B0604020202020204" pitchFamily="34" charset="0"/>
                <a:cs typeface="Arial" panose="020B0604020202020204" pitchFamily="34" charset="0"/>
              </a:rPr>
              <a:t>readerId</a:t>
            </a:r>
            <a:r>
              <a:rPr lang="en-US" altLang="en-US" dirty="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(Integer)</a:t>
            </a:r>
            <a:r>
              <a:rPr lang="en-US" altLang="en-US" dirty="0">
                <a:latin typeface="Arial" panose="020B0604020202020204" pitchFamily="34" charset="0"/>
                <a:cs typeface="Arial" panose="020B0604020202020204" pitchFamily="34" charset="0"/>
              </a:rPr>
              <a:t> — ID of the reader whose reviews should be returned.</a:t>
            </a:r>
          </a:p>
          <a:p>
            <a:pPr lvl="0" defTabSz="914400" eaLnBrk="0" fontAlgn="base" hangingPunct="0">
              <a:lnSpc>
                <a:spcPct val="150000"/>
              </a:lnSpc>
              <a:spcBef>
                <a:spcPct val="0"/>
              </a:spcBef>
              <a:spcAft>
                <a:spcPct val="0"/>
              </a:spcAf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541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effectLst>
                  <a:outerShdw blurRad="38100" dist="38100" dir="2700000" algn="tl">
                    <a:srgbClr val="000000">
                      <a:alpha val="43137"/>
                    </a:srgbClr>
                  </a:outerShdw>
                </a:effectLst>
              </a:rPr>
              <a:t>Success Response (200 OK):</a:t>
            </a:r>
          </a:p>
        </p:txBody>
      </p:sp>
      <p:pic>
        <p:nvPicPr>
          <p:cNvPr id="3" name="Picture 2"/>
          <p:cNvPicPr>
            <a:picLocks noChangeAspect="1"/>
          </p:cNvPicPr>
          <p:nvPr/>
        </p:nvPicPr>
        <p:blipFill>
          <a:blip r:embed="rId2"/>
          <a:stretch>
            <a:fillRect/>
          </a:stretch>
        </p:blipFill>
        <p:spPr>
          <a:xfrm>
            <a:off x="2406665" y="2935705"/>
            <a:ext cx="6954997" cy="3922295"/>
          </a:xfrm>
          <a:prstGeom prst="rect">
            <a:avLst/>
          </a:prstGeom>
        </p:spPr>
      </p:pic>
    </p:spTree>
    <p:extLst>
      <p:ext uri="{BB962C8B-B14F-4D97-AF65-F5344CB8AC3E}">
        <p14:creationId xmlns:p14="http://schemas.microsoft.com/office/powerpoint/2010/main" val="4254125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29" y="492680"/>
            <a:ext cx="10962571" cy="1285320"/>
          </a:xfrm>
        </p:spPr>
        <p:txBody>
          <a:bodyPr>
            <a:normAutofit/>
          </a:bodyPr>
          <a:lstStyle/>
          <a:p>
            <a:r>
              <a:rPr lang="en-US" sz="4000" dirty="0" smtClean="0"/>
              <a:t>NINTH Endpoint</a:t>
            </a:r>
            <a:r>
              <a:rPr lang="en-US" sz="4000" dirty="0"/>
              <a:t>: </a:t>
            </a:r>
            <a:r>
              <a:rPr lang="en-US" sz="4000" dirty="0">
                <a:solidFill>
                  <a:srgbClr val="FFC000"/>
                </a:solidFill>
              </a:rPr>
              <a:t>Get Reviews by Contributor</a:t>
            </a:r>
          </a:p>
        </p:txBody>
      </p:sp>
      <p:sp>
        <p:nvSpPr>
          <p:cNvPr id="19" name="Rectangle 12"/>
          <p:cNvSpPr>
            <a:spLocks noChangeArrowheads="1"/>
          </p:cNvSpPr>
          <p:nvPr/>
        </p:nvSpPr>
        <p:spPr bwMode="auto">
          <a:xfrm>
            <a:off x="721427" y="4190770"/>
            <a:ext cx="1063422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Description:</a:t>
            </a:r>
          </a:p>
          <a:p>
            <a:pPr lvl="0" defTabSz="914400" eaLnBrk="0" fontAlgn="base" hangingPunct="0">
              <a:spcBef>
                <a:spcPct val="0"/>
              </a:spcBef>
              <a:spcAft>
                <a:spcPct val="0"/>
              </a:spcAft>
            </a:pPr>
            <a:r>
              <a:rPr lang="en-US" dirty="0" smtClean="0">
                <a:latin typeface="Arial" panose="020B0604020202020204" pitchFamily="34" charset="0"/>
                <a:cs typeface="Arial" panose="020B0604020202020204" pitchFamily="34" charset="0"/>
              </a:rPr>
              <a:t>Returns </a:t>
            </a:r>
            <a:r>
              <a:rPr lang="en-US" dirty="0">
                <a:latin typeface="Arial" panose="020B0604020202020204" pitchFamily="34" charset="0"/>
                <a:cs typeface="Arial" panose="020B0604020202020204" pitchFamily="34" charset="0"/>
              </a:rPr>
              <a:t>all reviews written for sessions owned by the specified contributor.</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The service validates the contributor exists, fetches their sessions, finds bookings for those sessions, then returns the reviews linked to those bookings.</a:t>
            </a:r>
            <a:endParaRPr lang="en-US" altLang="en-US" dirty="0">
              <a:latin typeface="Arial" panose="020B0604020202020204" pitchFamily="34" charset="0"/>
              <a:cs typeface="Arial" panose="020B0604020202020204" pitchFamily="34" charset="0"/>
            </a:endParaRPr>
          </a:p>
        </p:txBody>
      </p:sp>
      <p:sp>
        <p:nvSpPr>
          <p:cNvPr id="11" name="Rectangle 10"/>
          <p:cNvSpPr>
            <a:spLocks noChangeArrowheads="1"/>
          </p:cNvSpPr>
          <p:nvPr/>
        </p:nvSpPr>
        <p:spPr bwMode="auto">
          <a:xfrm>
            <a:off x="721427" y="1466357"/>
            <a:ext cx="11148838"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URL</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 /</a:t>
            </a:r>
            <a:r>
              <a:rPr lang="en-US" altLang="en-US" dirty="0" err="1">
                <a:latin typeface="Arial" panose="020B0604020202020204" pitchFamily="34" charset="0"/>
                <a:cs typeface="Arial" panose="020B0604020202020204" pitchFamily="34" charset="0"/>
              </a:rPr>
              <a:t>api</a:t>
            </a:r>
            <a:r>
              <a:rPr lang="en-US" altLang="en-US" dirty="0">
                <a:latin typeface="Arial" panose="020B0604020202020204" pitchFamily="34" charset="0"/>
                <a:cs typeface="Arial" panose="020B0604020202020204" pitchFamily="34" charset="0"/>
              </a:rPr>
              <a:t>/v1/REVIEW/GET/BY-CONTRIBUTOR/{</a:t>
            </a:r>
            <a:r>
              <a:rPr lang="en-US" altLang="en-US" dirty="0" err="1">
                <a:latin typeface="Arial" panose="020B0604020202020204" pitchFamily="34" charset="0"/>
                <a:cs typeface="Arial" panose="020B0604020202020204" pitchFamily="34" charset="0"/>
              </a:rPr>
              <a:t>contributorId</a:t>
            </a:r>
            <a:r>
              <a:rPr lang="en-US" altLang="en-US" dirty="0">
                <a:latin typeface="Arial" panose="020B0604020202020204" pitchFamily="34" charset="0"/>
                <a:cs typeface="Arial" panose="020B0604020202020204" pitchFamily="34" charset="0"/>
              </a:rPr>
              <a: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Method</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Path Variable:</a:t>
            </a:r>
            <a:endParaRPr lang="en-US" altLang="en-US" dirty="0">
              <a:solidFill>
                <a:srgbClr val="FF0000"/>
              </a:solidFill>
              <a:latin typeface="Arial" panose="020B0604020202020204" pitchFamily="34" charset="0"/>
              <a:cs typeface="Arial" panose="020B0604020202020204" pitchFamily="34" charset="0"/>
            </a:endParaRPr>
          </a:p>
          <a:p>
            <a:pPr lvl="0" defTabSz="914400" eaLnBrk="0" fontAlgn="base" hangingPunct="0">
              <a:lnSpc>
                <a:spcPct val="150000"/>
              </a:lnSpc>
              <a:spcBef>
                <a:spcPct val="0"/>
              </a:spcBef>
              <a:spcAft>
                <a:spcPct val="0"/>
              </a:spcAft>
              <a:buFontTx/>
              <a:buChar char="•"/>
            </a:pPr>
            <a:r>
              <a:rPr lang="en-US" altLang="en-US" dirty="0" err="1">
                <a:latin typeface="Arial" panose="020B0604020202020204" pitchFamily="34" charset="0"/>
                <a:cs typeface="Arial" panose="020B0604020202020204" pitchFamily="34" charset="0"/>
              </a:rPr>
              <a:t>contributorId</a:t>
            </a:r>
            <a:r>
              <a:rPr lang="en-US" altLang="en-US" dirty="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(Integer)</a:t>
            </a:r>
            <a:r>
              <a:rPr lang="en-US" altLang="en-US" dirty="0">
                <a:latin typeface="Arial" panose="020B0604020202020204" pitchFamily="34" charset="0"/>
                <a:cs typeface="Arial" panose="020B0604020202020204" pitchFamily="34" charset="0"/>
              </a:rPr>
              <a:t> — ID of the contributor (session owner)</a:t>
            </a:r>
          </a:p>
          <a:p>
            <a:pPr lvl="0" defTabSz="914400" eaLnBrk="0" fontAlgn="base" hangingPunct="0">
              <a:lnSpc>
                <a:spcPct val="150000"/>
              </a:lnSpc>
              <a:spcBef>
                <a:spcPct val="0"/>
              </a:spcBef>
              <a:spcAft>
                <a:spcPct val="0"/>
              </a:spcAf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2143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6212" y="1419726"/>
            <a:ext cx="9720073" cy="4023360"/>
          </a:xfrm>
        </p:spPr>
        <p:txBody>
          <a:bodyPr>
            <a:normAutofit/>
          </a:bodyPr>
          <a:lstStyle/>
          <a:p>
            <a:pPr marL="0" indent="0" algn="ctr">
              <a:buNone/>
            </a:pPr>
            <a:r>
              <a:rPr lang="ar-MA" sz="6000" b="1" dirty="0" smtClean="0">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وش الفكرة؟ </a:t>
            </a:r>
          </a:p>
          <a:p>
            <a:pPr marL="0" indent="0" algn="ctr">
              <a:buNone/>
            </a:pPr>
            <a:r>
              <a:rPr lang="ar-MA" sz="6000" b="1" dirty="0" smtClean="0">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 وش المشكلة؟</a:t>
            </a:r>
            <a:endParaRPr lang="ar-MA" sz="6000" b="1" dirty="0">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endParaRPr>
          </a:p>
          <a:p>
            <a:pPr marL="0" indent="0" algn="ctr">
              <a:buNone/>
            </a:pPr>
            <a:r>
              <a:rPr lang="ar-MA" sz="6000" b="1" dirty="0" smtClean="0">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وش بتستفيد كا مستخدم للبرنامج ؟</a:t>
            </a:r>
            <a:endParaRPr lang="en-US" sz="6000" b="1" dirty="0">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56352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effectLst>
                  <a:outerShdw blurRad="38100" dist="38100" dir="2700000" algn="tl">
                    <a:srgbClr val="000000">
                      <a:alpha val="43137"/>
                    </a:srgbClr>
                  </a:outerShdw>
                </a:effectLst>
              </a:rPr>
              <a:t>Success Response (200 OK):</a:t>
            </a:r>
          </a:p>
        </p:txBody>
      </p:sp>
      <p:pic>
        <p:nvPicPr>
          <p:cNvPr id="4" name="Picture 3"/>
          <p:cNvPicPr>
            <a:picLocks noChangeAspect="1"/>
          </p:cNvPicPr>
          <p:nvPr/>
        </p:nvPicPr>
        <p:blipFill>
          <a:blip r:embed="rId2"/>
          <a:stretch>
            <a:fillRect/>
          </a:stretch>
        </p:blipFill>
        <p:spPr>
          <a:xfrm>
            <a:off x="2490793" y="2566737"/>
            <a:ext cx="6786742" cy="4162926"/>
          </a:xfrm>
          <a:prstGeom prst="rect">
            <a:avLst/>
          </a:prstGeom>
        </p:spPr>
      </p:pic>
    </p:spTree>
    <p:extLst>
      <p:ext uri="{BB962C8B-B14F-4D97-AF65-F5344CB8AC3E}">
        <p14:creationId xmlns:p14="http://schemas.microsoft.com/office/powerpoint/2010/main" val="2730955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29" y="492680"/>
            <a:ext cx="10962571" cy="1285320"/>
          </a:xfrm>
        </p:spPr>
        <p:txBody>
          <a:bodyPr>
            <a:normAutofit/>
          </a:bodyPr>
          <a:lstStyle/>
          <a:p>
            <a:r>
              <a:rPr lang="en-US" sz="4000" dirty="0" smtClean="0"/>
              <a:t>10TH Endpoint</a:t>
            </a:r>
            <a:r>
              <a:rPr lang="en-US" sz="4000" dirty="0"/>
              <a:t>: </a:t>
            </a:r>
            <a:r>
              <a:rPr lang="en-US" sz="4000" dirty="0">
                <a:solidFill>
                  <a:srgbClr val="FFC000"/>
                </a:solidFill>
              </a:rPr>
              <a:t>Get Experiences by Contributor</a:t>
            </a:r>
          </a:p>
        </p:txBody>
      </p:sp>
      <p:sp>
        <p:nvSpPr>
          <p:cNvPr id="19" name="Rectangle 12"/>
          <p:cNvSpPr>
            <a:spLocks noChangeArrowheads="1"/>
          </p:cNvSpPr>
          <p:nvPr/>
        </p:nvSpPr>
        <p:spPr bwMode="auto">
          <a:xfrm>
            <a:off x="721427" y="4329269"/>
            <a:ext cx="1063422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b="1" dirty="0">
                <a:latin typeface="Arial" panose="020B0604020202020204" pitchFamily="34" charset="0"/>
                <a:cs typeface="Arial" panose="020B0604020202020204" pitchFamily="34" charset="0"/>
              </a:rPr>
              <a:t>📄 Description:</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Returns all certification experiences created by the specified contributor.</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The service validates the contributor exists, then fetches and returns their experiences.</a:t>
            </a:r>
            <a:endParaRPr lang="en-US" altLang="en-US" dirty="0">
              <a:latin typeface="Arial" panose="020B0604020202020204" pitchFamily="34" charset="0"/>
              <a:cs typeface="Arial" panose="020B0604020202020204" pitchFamily="34" charset="0"/>
            </a:endParaRPr>
          </a:p>
        </p:txBody>
      </p:sp>
      <p:sp>
        <p:nvSpPr>
          <p:cNvPr id="11" name="Rectangle 10"/>
          <p:cNvSpPr>
            <a:spLocks noChangeArrowheads="1"/>
          </p:cNvSpPr>
          <p:nvPr/>
        </p:nvSpPr>
        <p:spPr bwMode="auto">
          <a:xfrm>
            <a:off x="721427" y="1466359"/>
            <a:ext cx="11148838"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URL</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 /</a:t>
            </a:r>
            <a:r>
              <a:rPr lang="en-US" altLang="en-US" dirty="0" err="1">
                <a:latin typeface="Arial" panose="020B0604020202020204" pitchFamily="34" charset="0"/>
                <a:cs typeface="Arial" panose="020B0604020202020204" pitchFamily="34" charset="0"/>
              </a:rPr>
              <a:t>api</a:t>
            </a:r>
            <a:r>
              <a:rPr lang="en-US" altLang="en-US" dirty="0">
                <a:latin typeface="Arial" panose="020B0604020202020204" pitchFamily="34" charset="0"/>
                <a:cs typeface="Arial" panose="020B0604020202020204" pitchFamily="34" charset="0"/>
              </a:rPr>
              <a:t>/v1/experience/by-contributor/{</a:t>
            </a:r>
            <a:r>
              <a:rPr lang="en-US" altLang="en-US" dirty="0" err="1">
                <a:latin typeface="Arial" panose="020B0604020202020204" pitchFamily="34" charset="0"/>
                <a:cs typeface="Arial" panose="020B0604020202020204" pitchFamily="34" charset="0"/>
              </a:rPr>
              <a:t>contributorId</a:t>
            </a:r>
            <a:r>
              <a:rPr lang="en-US" altLang="en-US" dirty="0">
                <a:latin typeface="Arial" panose="020B0604020202020204" pitchFamily="34" charset="0"/>
                <a:cs typeface="Arial" panose="020B0604020202020204" pitchFamily="34" charset="0"/>
              </a:rPr>
              <a: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Method</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Path Variable:</a:t>
            </a:r>
            <a:endParaRPr lang="en-US" altLang="en-US" dirty="0">
              <a:solidFill>
                <a:srgbClr val="FF0000"/>
              </a:solidFill>
              <a:latin typeface="Arial" panose="020B0604020202020204" pitchFamily="34" charset="0"/>
              <a:cs typeface="Arial" panose="020B0604020202020204" pitchFamily="34" charset="0"/>
            </a:endParaRPr>
          </a:p>
          <a:p>
            <a:pPr lvl="0" defTabSz="914400" eaLnBrk="0" fontAlgn="base" hangingPunct="0">
              <a:lnSpc>
                <a:spcPct val="150000"/>
              </a:lnSpc>
              <a:spcBef>
                <a:spcPct val="0"/>
              </a:spcBef>
              <a:spcAft>
                <a:spcPct val="0"/>
              </a:spcAft>
              <a:buFontTx/>
              <a:buChar char="•"/>
            </a:pPr>
            <a:r>
              <a:rPr lang="en-US" altLang="en-US" dirty="0" err="1" smtClean="0">
                <a:latin typeface="Arial" panose="020B0604020202020204" pitchFamily="34" charset="0"/>
                <a:cs typeface="Arial" panose="020B0604020202020204" pitchFamily="34" charset="0"/>
              </a:rPr>
              <a:t>contriAbutorId</a:t>
            </a:r>
            <a:r>
              <a:rPr lang="en-US" altLang="en-US" dirty="0" smtClean="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(Integer)</a:t>
            </a:r>
            <a:r>
              <a:rPr lang="en-US" altLang="en-US" dirty="0">
                <a:latin typeface="Arial" panose="020B0604020202020204" pitchFamily="34" charset="0"/>
                <a:cs typeface="Arial" panose="020B0604020202020204" pitchFamily="34" charset="0"/>
              </a:rPr>
              <a:t> — ID of the contributor.</a:t>
            </a:r>
          </a:p>
          <a:p>
            <a:pPr lvl="0" defTabSz="914400" eaLnBrk="0" fontAlgn="base" hangingPunct="0">
              <a:lnSpc>
                <a:spcPct val="150000"/>
              </a:lnSpc>
              <a:spcBef>
                <a:spcPct val="0"/>
              </a:spcBef>
              <a:spcAft>
                <a:spcPct val="0"/>
              </a:spcAf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39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effectLst>
                  <a:outerShdw blurRad="38100" dist="38100" dir="2700000" algn="tl">
                    <a:srgbClr val="000000">
                      <a:alpha val="43137"/>
                    </a:srgbClr>
                  </a:outerShdw>
                </a:effectLst>
              </a:rPr>
              <a:t>Success Response (200 OK):</a:t>
            </a:r>
          </a:p>
        </p:txBody>
      </p:sp>
      <p:pic>
        <p:nvPicPr>
          <p:cNvPr id="3" name="Picture 2"/>
          <p:cNvPicPr>
            <a:picLocks noChangeAspect="1"/>
          </p:cNvPicPr>
          <p:nvPr/>
        </p:nvPicPr>
        <p:blipFill>
          <a:blip r:embed="rId2"/>
          <a:stretch>
            <a:fillRect/>
          </a:stretch>
        </p:blipFill>
        <p:spPr>
          <a:xfrm>
            <a:off x="2924043" y="2647362"/>
            <a:ext cx="5477639" cy="4210638"/>
          </a:xfrm>
          <a:prstGeom prst="rect">
            <a:avLst/>
          </a:prstGeom>
        </p:spPr>
      </p:pic>
    </p:spTree>
    <p:extLst>
      <p:ext uri="{BB962C8B-B14F-4D97-AF65-F5344CB8AC3E}">
        <p14:creationId xmlns:p14="http://schemas.microsoft.com/office/powerpoint/2010/main" val="9833825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29" y="492680"/>
            <a:ext cx="10962571" cy="1285320"/>
          </a:xfrm>
        </p:spPr>
        <p:txBody>
          <a:bodyPr>
            <a:normAutofit/>
          </a:bodyPr>
          <a:lstStyle/>
          <a:p>
            <a:r>
              <a:rPr lang="en-US" sz="4000" dirty="0" smtClean="0"/>
              <a:t>1</a:t>
            </a:r>
            <a:r>
              <a:rPr lang="en-US" sz="4000" dirty="0"/>
              <a:t>1</a:t>
            </a:r>
            <a:r>
              <a:rPr lang="en-US" sz="4000" dirty="0" smtClean="0"/>
              <a:t>TH Endpoint</a:t>
            </a:r>
            <a:r>
              <a:rPr lang="en-US" sz="4000" dirty="0"/>
              <a:t>: </a:t>
            </a:r>
            <a:r>
              <a:rPr lang="en-US" sz="4000" dirty="0">
                <a:solidFill>
                  <a:srgbClr val="FFC000"/>
                </a:solidFill>
              </a:rPr>
              <a:t>Review Summary for Session</a:t>
            </a:r>
          </a:p>
        </p:txBody>
      </p:sp>
      <p:sp>
        <p:nvSpPr>
          <p:cNvPr id="11" name="Rectangle 10"/>
          <p:cNvSpPr>
            <a:spLocks noChangeArrowheads="1"/>
          </p:cNvSpPr>
          <p:nvPr/>
        </p:nvSpPr>
        <p:spPr bwMode="auto">
          <a:xfrm>
            <a:off x="721427" y="1466360"/>
            <a:ext cx="11148838"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URL</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 /</a:t>
            </a:r>
            <a:r>
              <a:rPr lang="en-US" altLang="en-US" dirty="0" err="1">
                <a:latin typeface="Arial" panose="020B0604020202020204" pitchFamily="34" charset="0"/>
                <a:cs typeface="Arial" panose="020B0604020202020204" pitchFamily="34" charset="0"/>
              </a:rPr>
              <a:t>api</a:t>
            </a:r>
            <a:r>
              <a:rPr lang="en-US" altLang="en-US" dirty="0">
                <a:latin typeface="Arial" panose="020B0604020202020204" pitchFamily="34" charset="0"/>
                <a:cs typeface="Arial" panose="020B0604020202020204" pitchFamily="34" charset="0"/>
              </a:rPr>
              <a:t>/v1/REVIEW/SUMMARY/SESSION/{</a:t>
            </a:r>
            <a:r>
              <a:rPr lang="en-US" altLang="en-US" dirty="0" err="1">
                <a:latin typeface="Arial" panose="020B0604020202020204" pitchFamily="34" charset="0"/>
                <a:cs typeface="Arial" panose="020B0604020202020204" pitchFamily="34" charset="0"/>
              </a:rPr>
              <a:t>sessionId</a:t>
            </a:r>
            <a:r>
              <a:rPr lang="en-US" altLang="en-US" dirty="0">
                <a:latin typeface="Arial" panose="020B0604020202020204" pitchFamily="34" charset="0"/>
                <a:cs typeface="Arial" panose="020B0604020202020204" pitchFamily="34" charset="0"/>
              </a:rPr>
              <a: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Method</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Path Variable:</a:t>
            </a:r>
            <a:endParaRPr lang="en-US" altLang="en-US" dirty="0">
              <a:solidFill>
                <a:srgbClr val="FF0000"/>
              </a:solidFill>
              <a:latin typeface="Arial" panose="020B0604020202020204" pitchFamily="34" charset="0"/>
              <a:cs typeface="Arial" panose="020B0604020202020204" pitchFamily="34" charset="0"/>
            </a:endParaRPr>
          </a:p>
          <a:p>
            <a:pPr lvl="0" defTabSz="914400" eaLnBrk="0" fontAlgn="base" hangingPunct="0">
              <a:lnSpc>
                <a:spcPct val="150000"/>
              </a:lnSpc>
              <a:spcBef>
                <a:spcPct val="0"/>
              </a:spcBef>
              <a:spcAft>
                <a:spcPct val="0"/>
              </a:spcAft>
              <a:buFontTx/>
              <a:buChar char="•"/>
            </a:pPr>
            <a:r>
              <a:rPr lang="en-US" altLang="en-US" dirty="0" err="1">
                <a:latin typeface="Arial" panose="020B0604020202020204" pitchFamily="34" charset="0"/>
                <a:cs typeface="Arial" panose="020B0604020202020204" pitchFamily="34" charset="0"/>
              </a:rPr>
              <a:t>sessionId</a:t>
            </a:r>
            <a:r>
              <a:rPr lang="en-US" altLang="en-US" dirty="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(Integer)</a:t>
            </a:r>
            <a:r>
              <a:rPr lang="en-US" altLang="en-US" dirty="0">
                <a:latin typeface="Arial" panose="020B0604020202020204" pitchFamily="34" charset="0"/>
                <a:cs typeface="Arial" panose="020B0604020202020204" pitchFamily="34" charset="0"/>
              </a:rPr>
              <a:t> — ID of the Zoom session.</a:t>
            </a:r>
          </a:p>
          <a:p>
            <a:pPr lvl="0" defTabSz="914400" eaLnBrk="0" fontAlgn="base" hangingPunct="0">
              <a:lnSpc>
                <a:spcPct val="150000"/>
              </a:lnSpc>
              <a:spcBef>
                <a:spcPct val="0"/>
              </a:spcBef>
              <a:spcAft>
                <a:spcPct val="0"/>
              </a:spcAft>
            </a:pPr>
            <a:endParaRPr lang="en-US" altLang="en-US" dirty="0">
              <a:latin typeface="Arial" panose="020B0604020202020204" pitchFamily="34" charset="0"/>
              <a:cs typeface="Arial" panose="020B0604020202020204" pitchFamily="34" charset="0"/>
            </a:endParaRPr>
          </a:p>
        </p:txBody>
      </p:sp>
      <p:sp>
        <p:nvSpPr>
          <p:cNvPr id="6" name="Rectangle 5"/>
          <p:cNvSpPr/>
          <p:nvPr/>
        </p:nvSpPr>
        <p:spPr>
          <a:xfrm>
            <a:off x="721427" y="3930315"/>
            <a:ext cx="10187205" cy="2308324"/>
          </a:xfrm>
          <a:prstGeom prst="rect">
            <a:avLst/>
          </a:prstGeom>
        </p:spPr>
        <p:txBody>
          <a:bodyPr wrap="square">
            <a:spAutoFit/>
          </a:bodyPr>
          <a:lstStyle/>
          <a:p>
            <a:pPr lvl="0" defTabSz="914400" eaLnBrk="0" fontAlgn="base" hangingPunct="0">
              <a:spcBef>
                <a:spcPct val="0"/>
              </a:spcBef>
              <a:spcAft>
                <a:spcPct val="0"/>
              </a:spcAft>
            </a:pPr>
            <a:r>
              <a:rPr lang="en-US" altLang="en-US" dirty="0">
                <a:latin typeface="Arial" panose="020B0604020202020204" pitchFamily="34" charset="0"/>
                <a:cs typeface="Arial" panose="020B0604020202020204" pitchFamily="34" charset="0"/>
              </a:rPr>
              <a:t>Returns a compact summary of the reviews for a specific session:</a:t>
            </a:r>
          </a:p>
          <a:p>
            <a:pPr lvl="0" defTabSz="914400" eaLnBrk="0" fontAlgn="base" hangingPunct="0">
              <a:spcBef>
                <a:spcPct val="0"/>
              </a:spcBef>
              <a:spcAft>
                <a:spcPct val="0"/>
              </a:spcAft>
              <a:buFontTx/>
              <a:buChar char="•"/>
            </a:pPr>
            <a:r>
              <a:rPr lang="en-US" altLang="en-US" b="1" dirty="0" err="1">
                <a:latin typeface="Arial" panose="020B0604020202020204" pitchFamily="34" charset="0"/>
                <a:cs typeface="Arial" panose="020B0604020202020204" pitchFamily="34" charset="0"/>
              </a:rPr>
              <a:t>averageRating</a:t>
            </a:r>
            <a:r>
              <a:rPr lang="en-US" altLang="en-US" dirty="0">
                <a:latin typeface="Arial" panose="020B0604020202020204" pitchFamily="34" charset="0"/>
                <a:cs typeface="Arial" panose="020B0604020202020204" pitchFamily="34" charset="0"/>
              </a:rPr>
              <a:t> — the arithmetic mean of all ratings for bookings of this session.</a:t>
            </a:r>
          </a:p>
          <a:p>
            <a:pPr lvl="0" defTabSz="914400" eaLnBrk="0" fontAlgn="base" hangingPunct="0">
              <a:spcBef>
                <a:spcPct val="0"/>
              </a:spcBef>
              <a:spcAft>
                <a:spcPct val="0"/>
              </a:spcAft>
              <a:buFontTx/>
              <a:buChar char="•"/>
            </a:pPr>
            <a:r>
              <a:rPr lang="en-US" altLang="en-US" b="1" dirty="0">
                <a:latin typeface="Arial" panose="020B0604020202020204" pitchFamily="34" charset="0"/>
                <a:cs typeface="Arial" panose="020B0604020202020204" pitchFamily="34" charset="0"/>
              </a:rPr>
              <a:t>count</a:t>
            </a:r>
            <a:r>
              <a:rPr lang="en-US" altLang="en-US" dirty="0">
                <a:latin typeface="Arial" panose="020B0604020202020204" pitchFamily="34" charset="0"/>
                <a:cs typeface="Arial" panose="020B0604020202020204" pitchFamily="34" charset="0"/>
              </a:rPr>
              <a:t> — how many reviews exist.</a:t>
            </a:r>
          </a:p>
          <a:p>
            <a:pPr lvl="0" defTabSz="914400" eaLnBrk="0" fontAlgn="base" hangingPunct="0">
              <a:spcBef>
                <a:spcPct val="0"/>
              </a:spcBef>
              <a:spcAft>
                <a:spcPct val="0"/>
              </a:spcAft>
            </a:pPr>
            <a:r>
              <a:rPr lang="en-US" altLang="en-US" b="1" dirty="0">
                <a:latin typeface="Arial" panose="020B0604020202020204" pitchFamily="34" charset="0"/>
                <a:cs typeface="Arial" panose="020B0604020202020204" pitchFamily="34" charset="0"/>
              </a:rPr>
              <a:t>How it works under the hood:</a:t>
            </a:r>
            <a:endParaRPr lang="en-US" altLang="en-US" dirty="0">
              <a:latin typeface="Arial" panose="020B0604020202020204" pitchFamily="34" charset="0"/>
              <a:cs typeface="Arial" panose="020B0604020202020204" pitchFamily="34" charset="0"/>
            </a:endParaRPr>
          </a:p>
          <a:p>
            <a:pPr lvl="0" defTabSz="914400" eaLnBrk="0" fontAlgn="base" hangingPunct="0">
              <a:spcBef>
                <a:spcPct val="0"/>
              </a:spcBef>
              <a:spcAft>
                <a:spcPct val="0"/>
              </a:spcAft>
              <a:buFontTx/>
              <a:buAutoNum type="arabicPeriod"/>
            </a:pPr>
            <a:r>
              <a:rPr lang="en-US" altLang="en-US" dirty="0">
                <a:latin typeface="Arial" panose="020B0604020202020204" pitchFamily="34" charset="0"/>
                <a:cs typeface="Arial" panose="020B0604020202020204" pitchFamily="34" charset="0"/>
              </a:rPr>
              <a:t>Verifies the session exists.</a:t>
            </a:r>
          </a:p>
          <a:p>
            <a:pPr lvl="0" defTabSz="914400" eaLnBrk="0" fontAlgn="base" hangingPunct="0">
              <a:spcBef>
                <a:spcPct val="0"/>
              </a:spcBef>
              <a:spcAft>
                <a:spcPct val="0"/>
              </a:spcAft>
              <a:buFontTx/>
              <a:buAutoNum type="arabicPeriod" startAt="2"/>
            </a:pPr>
            <a:r>
              <a:rPr lang="en-US" altLang="en-US" dirty="0">
                <a:latin typeface="Arial" panose="020B0604020202020204" pitchFamily="34" charset="0"/>
                <a:cs typeface="Arial" panose="020B0604020202020204" pitchFamily="34" charset="0"/>
              </a:rPr>
              <a:t>Fetches all bookings for that session.</a:t>
            </a:r>
          </a:p>
          <a:p>
            <a:pPr lvl="0" defTabSz="914400" eaLnBrk="0" fontAlgn="base" hangingPunct="0">
              <a:spcBef>
                <a:spcPct val="0"/>
              </a:spcBef>
              <a:spcAft>
                <a:spcPct val="0"/>
              </a:spcAft>
              <a:buFontTx/>
              <a:buAutoNum type="arabicPeriod" startAt="3"/>
            </a:pPr>
            <a:r>
              <a:rPr lang="en-US" altLang="en-US" dirty="0">
                <a:latin typeface="Arial" panose="020B0604020202020204" pitchFamily="34" charset="0"/>
                <a:cs typeface="Arial" panose="020B0604020202020204" pitchFamily="34" charset="0"/>
              </a:rPr>
              <a:t>Collects reviews tied to those bookings and computes the average rating and total count.</a:t>
            </a:r>
          </a:p>
          <a:p>
            <a:pPr lvl="0" defTabSz="914400" eaLnBrk="0" fontAlgn="base" hangingPunct="0">
              <a:spcBef>
                <a:spcPct val="0"/>
              </a:spcBef>
              <a:spcAft>
                <a:spcPct val="0"/>
              </a:spcAf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387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effectLst>
                  <a:outerShdw blurRad="38100" dist="38100" dir="2700000" algn="tl">
                    <a:srgbClr val="000000">
                      <a:alpha val="43137"/>
                    </a:srgbClr>
                  </a:outerShdw>
                </a:effectLst>
              </a:rPr>
              <a:t>Success Response (200 OK):</a:t>
            </a:r>
          </a:p>
        </p:txBody>
      </p:sp>
      <p:pic>
        <p:nvPicPr>
          <p:cNvPr id="4" name="Picture 3"/>
          <p:cNvPicPr>
            <a:picLocks noChangeAspect="1"/>
          </p:cNvPicPr>
          <p:nvPr/>
        </p:nvPicPr>
        <p:blipFill>
          <a:blip r:embed="rId2"/>
          <a:stretch>
            <a:fillRect/>
          </a:stretch>
        </p:blipFill>
        <p:spPr>
          <a:xfrm>
            <a:off x="3343652" y="3038224"/>
            <a:ext cx="5081023" cy="3819776"/>
          </a:xfrm>
          <a:prstGeom prst="rect">
            <a:avLst/>
          </a:prstGeom>
        </p:spPr>
      </p:pic>
    </p:spTree>
    <p:extLst>
      <p:ext uri="{BB962C8B-B14F-4D97-AF65-F5344CB8AC3E}">
        <p14:creationId xmlns:p14="http://schemas.microsoft.com/office/powerpoint/2010/main" val="10631469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29" y="492680"/>
            <a:ext cx="10962571" cy="1285320"/>
          </a:xfrm>
        </p:spPr>
        <p:txBody>
          <a:bodyPr>
            <a:normAutofit/>
          </a:bodyPr>
          <a:lstStyle/>
          <a:p>
            <a:r>
              <a:rPr lang="en-US" sz="4000" dirty="0" smtClean="0"/>
              <a:t>1</a:t>
            </a:r>
            <a:r>
              <a:rPr lang="en-US" sz="4000" dirty="0"/>
              <a:t>2</a:t>
            </a:r>
            <a:r>
              <a:rPr lang="en-US" sz="4000" dirty="0" smtClean="0"/>
              <a:t>TH Endpoint</a:t>
            </a:r>
            <a:r>
              <a:rPr lang="en-US" sz="4000" dirty="0"/>
              <a:t>: </a:t>
            </a:r>
            <a:r>
              <a:rPr lang="en-US" sz="4000" dirty="0">
                <a:solidFill>
                  <a:srgbClr val="FFC000"/>
                </a:solidFill>
              </a:rPr>
              <a:t>Can Book Session (Eligibility Check)</a:t>
            </a:r>
          </a:p>
        </p:txBody>
      </p:sp>
      <p:sp>
        <p:nvSpPr>
          <p:cNvPr id="11" name="Rectangle 10"/>
          <p:cNvSpPr>
            <a:spLocks noChangeArrowheads="1"/>
          </p:cNvSpPr>
          <p:nvPr/>
        </p:nvSpPr>
        <p:spPr bwMode="auto">
          <a:xfrm>
            <a:off x="721427" y="1050862"/>
            <a:ext cx="11148838"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pPr>
            <a:endParaRPr lang="en-US" altLang="en-US" dirty="0">
              <a:latin typeface="Arial" panose="020B0604020202020204" pitchFamily="34" charset="0"/>
              <a:cs typeface="Arial" panose="020B0604020202020204" pitchFamily="34" charset="0"/>
            </a:endParaRP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URL</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 /</a:t>
            </a:r>
            <a:r>
              <a:rPr lang="en-US" altLang="en-US" dirty="0" err="1">
                <a:latin typeface="Arial" panose="020B0604020202020204" pitchFamily="34" charset="0"/>
                <a:cs typeface="Arial" panose="020B0604020202020204" pitchFamily="34" charset="0"/>
              </a:rPr>
              <a:t>api</a:t>
            </a:r>
            <a:r>
              <a:rPr lang="en-US" altLang="en-US" dirty="0">
                <a:latin typeface="Arial" panose="020B0604020202020204" pitchFamily="34" charset="0"/>
                <a:cs typeface="Arial" panose="020B0604020202020204" pitchFamily="34" charset="0"/>
              </a:rPr>
              <a:t>/v1/BOOKING/CAN-BOOK/{</a:t>
            </a:r>
            <a:r>
              <a:rPr lang="en-US" altLang="en-US" dirty="0" err="1">
                <a:latin typeface="Arial" panose="020B0604020202020204" pitchFamily="34" charset="0"/>
                <a:cs typeface="Arial" panose="020B0604020202020204" pitchFamily="34" charset="0"/>
              </a:rPr>
              <a:t>readerId</a:t>
            </a:r>
            <a:r>
              <a:rPr lang="en-US" altLang="en-US" dirty="0">
                <a:latin typeface="Arial" panose="020B0604020202020204" pitchFamily="34" charset="0"/>
                <a:cs typeface="Arial" panose="020B0604020202020204" pitchFamily="34" charset="0"/>
              </a:rPr>
              <a:t>}/{</a:t>
            </a:r>
            <a:r>
              <a:rPr lang="en-US" altLang="en-US" dirty="0" err="1">
                <a:latin typeface="Arial" panose="020B0604020202020204" pitchFamily="34" charset="0"/>
                <a:cs typeface="Arial" panose="020B0604020202020204" pitchFamily="34" charset="0"/>
              </a:rPr>
              <a:t>sessionId</a:t>
            </a:r>
            <a:r>
              <a:rPr lang="en-US" altLang="en-US" dirty="0">
                <a:latin typeface="Arial" panose="020B0604020202020204" pitchFamily="34" charset="0"/>
                <a:cs typeface="Arial" panose="020B0604020202020204" pitchFamily="34" charset="0"/>
              </a:rPr>
              <a: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Method</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Path Variables:</a:t>
            </a:r>
            <a:endParaRPr lang="en-US" altLang="en-US" dirty="0">
              <a:solidFill>
                <a:srgbClr val="FF0000"/>
              </a:solidFill>
              <a:latin typeface="Arial" panose="020B0604020202020204" pitchFamily="34" charset="0"/>
              <a:cs typeface="Arial" panose="020B0604020202020204" pitchFamily="34" charset="0"/>
            </a:endParaRPr>
          </a:p>
          <a:p>
            <a:pPr lvl="1" defTabSz="914400" eaLnBrk="0" fontAlgn="base" hangingPunct="0">
              <a:lnSpc>
                <a:spcPct val="150000"/>
              </a:lnSpc>
              <a:spcBef>
                <a:spcPct val="0"/>
              </a:spcBef>
              <a:spcAft>
                <a:spcPct val="0"/>
              </a:spcAft>
              <a:buFontTx/>
              <a:buChar char="•"/>
            </a:pPr>
            <a:r>
              <a:rPr lang="en-US" altLang="en-US" dirty="0" err="1">
                <a:latin typeface="Arial" panose="020B0604020202020204" pitchFamily="34" charset="0"/>
                <a:cs typeface="Arial" panose="020B0604020202020204" pitchFamily="34" charset="0"/>
              </a:rPr>
              <a:t>readerId</a:t>
            </a:r>
            <a:r>
              <a:rPr lang="en-US" altLang="en-US" dirty="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(Integer)</a:t>
            </a:r>
            <a:r>
              <a:rPr lang="en-US" altLang="en-US" dirty="0">
                <a:latin typeface="Arial" panose="020B0604020202020204" pitchFamily="34" charset="0"/>
                <a:cs typeface="Arial" panose="020B0604020202020204" pitchFamily="34" charset="0"/>
              </a:rPr>
              <a:t> — ID of the reader.</a:t>
            </a:r>
          </a:p>
          <a:p>
            <a:pPr lvl="1" defTabSz="914400" eaLnBrk="0" fontAlgn="base" hangingPunct="0">
              <a:lnSpc>
                <a:spcPct val="150000"/>
              </a:lnSpc>
              <a:spcBef>
                <a:spcPct val="0"/>
              </a:spcBef>
              <a:spcAft>
                <a:spcPct val="0"/>
              </a:spcAft>
              <a:buFontTx/>
              <a:buChar char="•"/>
            </a:pPr>
            <a:r>
              <a:rPr lang="en-US" altLang="en-US" dirty="0" err="1">
                <a:latin typeface="Arial" panose="020B0604020202020204" pitchFamily="34" charset="0"/>
                <a:cs typeface="Arial" panose="020B0604020202020204" pitchFamily="34" charset="0"/>
              </a:rPr>
              <a:t>sessionId</a:t>
            </a:r>
            <a:r>
              <a:rPr lang="en-US" altLang="en-US" dirty="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(Integer)</a:t>
            </a:r>
            <a:r>
              <a:rPr lang="en-US" altLang="en-US" dirty="0">
                <a:latin typeface="Arial" panose="020B0604020202020204" pitchFamily="34" charset="0"/>
                <a:cs typeface="Arial" panose="020B0604020202020204" pitchFamily="34" charset="0"/>
              </a:rPr>
              <a:t> — ID of the Zoom session.</a:t>
            </a:r>
          </a:p>
          <a:p>
            <a:pPr lvl="0" defTabSz="914400" eaLnBrk="0" fontAlgn="base" hangingPunct="0">
              <a:lnSpc>
                <a:spcPct val="150000"/>
              </a:lnSpc>
              <a:spcBef>
                <a:spcPct val="0"/>
              </a:spcBef>
              <a:spcAft>
                <a:spcPct val="0"/>
              </a:spcAft>
            </a:pPr>
            <a:endParaRPr lang="en-US" altLang="en-US" dirty="0">
              <a:latin typeface="Arial" panose="020B0604020202020204" pitchFamily="34" charset="0"/>
              <a:cs typeface="Arial" panose="020B0604020202020204" pitchFamily="34" charset="0"/>
            </a:endParaRPr>
          </a:p>
        </p:txBody>
      </p:sp>
      <p:sp>
        <p:nvSpPr>
          <p:cNvPr id="6" name="Rectangle 5"/>
          <p:cNvSpPr/>
          <p:nvPr/>
        </p:nvSpPr>
        <p:spPr>
          <a:xfrm>
            <a:off x="721427" y="3930315"/>
            <a:ext cx="10187205" cy="1200329"/>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 Description:</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Checks whether the specified reader can book the given session </a:t>
            </a:r>
            <a:r>
              <a:rPr lang="en-US" b="1" dirty="0">
                <a:latin typeface="Arial" panose="020B0604020202020204" pitchFamily="34" charset="0"/>
                <a:cs typeface="Arial" panose="020B0604020202020204" pitchFamily="34" charset="0"/>
              </a:rPr>
              <a:t>right now</a:t>
            </a:r>
            <a:r>
              <a:rPr lang="en-US" dirty="0">
                <a:latin typeface="Arial" panose="020B0604020202020204" pitchFamily="34" charset="0"/>
                <a:cs typeface="Arial" panose="020B0604020202020204" pitchFamily="34" charset="0"/>
              </a:rPr>
              <a: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Validations include: reader &amp; session existence, session not started, session availability, no prior booking by the same reader, session not already booked, and sufficient wallet balance.</a:t>
            </a:r>
          </a:p>
        </p:txBody>
      </p:sp>
    </p:spTree>
    <p:extLst>
      <p:ext uri="{BB962C8B-B14F-4D97-AF65-F5344CB8AC3E}">
        <p14:creationId xmlns:p14="http://schemas.microsoft.com/office/powerpoint/2010/main" val="12016492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effectLst>
                  <a:outerShdw blurRad="38100" dist="38100" dir="2700000" algn="tl">
                    <a:srgbClr val="000000">
                      <a:alpha val="43137"/>
                    </a:srgbClr>
                  </a:outerShdw>
                </a:effectLst>
              </a:rPr>
              <a:t>Success Response (200 OK):</a:t>
            </a:r>
          </a:p>
        </p:txBody>
      </p:sp>
      <p:pic>
        <p:nvPicPr>
          <p:cNvPr id="3" name="Picture 2"/>
          <p:cNvPicPr>
            <a:picLocks noChangeAspect="1"/>
          </p:cNvPicPr>
          <p:nvPr/>
        </p:nvPicPr>
        <p:blipFill>
          <a:blip r:embed="rId2"/>
          <a:stretch>
            <a:fillRect/>
          </a:stretch>
        </p:blipFill>
        <p:spPr>
          <a:xfrm>
            <a:off x="2929928" y="3084677"/>
            <a:ext cx="5908471" cy="3773323"/>
          </a:xfrm>
          <a:prstGeom prst="rect">
            <a:avLst/>
          </a:prstGeom>
        </p:spPr>
      </p:pic>
    </p:spTree>
    <p:extLst>
      <p:ext uri="{BB962C8B-B14F-4D97-AF65-F5344CB8AC3E}">
        <p14:creationId xmlns:p14="http://schemas.microsoft.com/office/powerpoint/2010/main" val="393321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29" y="492680"/>
            <a:ext cx="10962571" cy="1285320"/>
          </a:xfrm>
        </p:spPr>
        <p:txBody>
          <a:bodyPr>
            <a:normAutofit/>
          </a:bodyPr>
          <a:lstStyle/>
          <a:p>
            <a:r>
              <a:rPr lang="en-US" sz="4000" dirty="0" smtClean="0"/>
              <a:t>1</a:t>
            </a:r>
            <a:r>
              <a:rPr lang="en-US" sz="4000" dirty="0"/>
              <a:t>3</a:t>
            </a:r>
            <a:r>
              <a:rPr lang="en-US" sz="4000" dirty="0" smtClean="0"/>
              <a:t>TH Endpoint</a:t>
            </a:r>
            <a:r>
              <a:rPr lang="en-US" sz="4000" dirty="0"/>
              <a:t>: </a:t>
            </a:r>
            <a:r>
              <a:rPr lang="en-US" sz="4000" dirty="0">
                <a:solidFill>
                  <a:srgbClr val="FFC000"/>
                </a:solidFill>
              </a:rPr>
              <a:t>Get Experiences by Provider</a:t>
            </a:r>
          </a:p>
        </p:txBody>
      </p:sp>
      <p:sp>
        <p:nvSpPr>
          <p:cNvPr id="6" name="Rectangle 5"/>
          <p:cNvSpPr/>
          <p:nvPr/>
        </p:nvSpPr>
        <p:spPr>
          <a:xfrm>
            <a:off x="721427" y="3932672"/>
            <a:ext cx="10187205" cy="923330"/>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Description:</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Returns all certification experiences published under the specified provider (case-insensitive). Useful to list all certificates from a single vendor.</a:t>
            </a:r>
          </a:p>
        </p:txBody>
      </p:sp>
      <p:sp>
        <p:nvSpPr>
          <p:cNvPr id="3" name="Rectangle 2"/>
          <p:cNvSpPr/>
          <p:nvPr/>
        </p:nvSpPr>
        <p:spPr>
          <a:xfrm>
            <a:off x="721427" y="1135340"/>
            <a:ext cx="6096000" cy="2585323"/>
          </a:xfrm>
          <a:prstGeom prst="rect">
            <a:avLst/>
          </a:prstGeom>
        </p:spPr>
        <p:txBody>
          <a:bodyPr>
            <a:spAutoFit/>
          </a:bodyPr>
          <a:lstStyle/>
          <a:p>
            <a:pPr lvl="0" defTabSz="914400" eaLnBrk="0" fontAlgn="base" hangingPunct="0">
              <a:lnSpc>
                <a:spcPct val="150000"/>
              </a:lnSpc>
              <a:spcBef>
                <a:spcPct val="0"/>
              </a:spcBef>
              <a:spcAft>
                <a:spcPct val="0"/>
              </a:spcAft>
            </a:pPr>
            <a:endParaRPr lang="en-US" altLang="en-US" dirty="0">
              <a:latin typeface="Arial" panose="020B0604020202020204" pitchFamily="34" charset="0"/>
              <a:cs typeface="Arial" panose="020B0604020202020204" pitchFamily="34" charset="0"/>
            </a:endParaRP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URL</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 /</a:t>
            </a:r>
            <a:r>
              <a:rPr lang="en-US" altLang="en-US" dirty="0" err="1">
                <a:latin typeface="Arial" panose="020B0604020202020204" pitchFamily="34" charset="0"/>
                <a:cs typeface="Arial" panose="020B0604020202020204" pitchFamily="34" charset="0"/>
              </a:rPr>
              <a:t>api</a:t>
            </a:r>
            <a:r>
              <a:rPr lang="en-US" altLang="en-US" dirty="0">
                <a:latin typeface="Arial" panose="020B0604020202020204" pitchFamily="34" charset="0"/>
                <a:cs typeface="Arial" panose="020B0604020202020204" pitchFamily="34" charset="0"/>
              </a:rPr>
              <a:t>/v1/experience/by-provider/{provider}</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Method</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Path Variable:</a:t>
            </a:r>
            <a:endParaRPr lang="en-US" altLang="en-US" dirty="0">
              <a:solidFill>
                <a:srgbClr val="FF0000"/>
              </a:solidFill>
              <a:latin typeface="Arial" panose="020B0604020202020204" pitchFamily="34" charset="0"/>
              <a:cs typeface="Arial" panose="020B0604020202020204" pitchFamily="34" charset="0"/>
            </a:endParaRPr>
          </a:p>
          <a:p>
            <a:pPr lvl="1" defTabSz="914400" eaLnBrk="0" fontAlgn="base" hangingPunct="0">
              <a:lnSpc>
                <a:spcPct val="150000"/>
              </a:lnSpc>
              <a:spcBef>
                <a:spcPct val="0"/>
              </a:spcBef>
              <a:spcAft>
                <a:spcPct val="0"/>
              </a:spcAft>
              <a:buFontTx/>
              <a:buChar char="•"/>
            </a:pPr>
            <a:r>
              <a:rPr lang="en-US" altLang="en-US" dirty="0">
                <a:latin typeface="Arial" panose="020B0604020202020204" pitchFamily="34" charset="0"/>
                <a:cs typeface="Arial" panose="020B0604020202020204" pitchFamily="34" charset="0"/>
              </a:rPr>
              <a:t>provider </a:t>
            </a:r>
            <a:r>
              <a:rPr lang="en-US" altLang="en-US" i="1" dirty="0">
                <a:latin typeface="Arial" panose="020B0604020202020204" pitchFamily="34" charset="0"/>
                <a:cs typeface="Arial" panose="020B0604020202020204" pitchFamily="34" charset="0"/>
              </a:rPr>
              <a:t>(String)</a:t>
            </a:r>
            <a:r>
              <a:rPr lang="en-US" altLang="en-US" dirty="0">
                <a:latin typeface="Arial" panose="020B0604020202020204" pitchFamily="34" charset="0"/>
                <a:cs typeface="Arial" panose="020B0604020202020204" pitchFamily="34" charset="0"/>
              </a:rPr>
              <a:t> — e.g., AWS, Microsoft, Google.</a:t>
            </a:r>
          </a:p>
          <a:p>
            <a:pPr lvl="0" defTabSz="914400" eaLnBrk="0" fontAlgn="base" hangingPunct="0">
              <a:lnSpc>
                <a:spcPct val="150000"/>
              </a:lnSpc>
              <a:spcBef>
                <a:spcPct val="0"/>
              </a:spcBef>
              <a:spcAft>
                <a:spcPct val="0"/>
              </a:spcAf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63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effectLst>
                  <a:outerShdw blurRad="38100" dist="38100" dir="2700000" algn="tl">
                    <a:srgbClr val="000000">
                      <a:alpha val="43137"/>
                    </a:srgbClr>
                  </a:outerShdw>
                </a:effectLst>
              </a:rPr>
              <a:t>Success Response (200 OK):</a:t>
            </a:r>
          </a:p>
        </p:txBody>
      </p:sp>
      <p:pic>
        <p:nvPicPr>
          <p:cNvPr id="4" name="Picture 3"/>
          <p:cNvPicPr>
            <a:picLocks noChangeAspect="1"/>
          </p:cNvPicPr>
          <p:nvPr/>
        </p:nvPicPr>
        <p:blipFill>
          <a:blip r:embed="rId2"/>
          <a:stretch>
            <a:fillRect/>
          </a:stretch>
        </p:blipFill>
        <p:spPr>
          <a:xfrm>
            <a:off x="3040380" y="2084833"/>
            <a:ext cx="6061348" cy="4773168"/>
          </a:xfrm>
          <a:prstGeom prst="rect">
            <a:avLst/>
          </a:prstGeom>
        </p:spPr>
      </p:pic>
    </p:spTree>
    <p:extLst>
      <p:ext uri="{BB962C8B-B14F-4D97-AF65-F5344CB8AC3E}">
        <p14:creationId xmlns:p14="http://schemas.microsoft.com/office/powerpoint/2010/main" val="478521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29" y="492680"/>
            <a:ext cx="10962571" cy="1285320"/>
          </a:xfrm>
        </p:spPr>
        <p:txBody>
          <a:bodyPr>
            <a:normAutofit/>
          </a:bodyPr>
          <a:lstStyle/>
          <a:p>
            <a:r>
              <a:rPr lang="en-US" sz="4000" dirty="0" smtClean="0"/>
              <a:t>14TH Endpoint</a:t>
            </a:r>
            <a:r>
              <a:rPr lang="en-US" sz="4000" dirty="0"/>
              <a:t>: </a:t>
            </a:r>
            <a:r>
              <a:rPr lang="en-US" sz="4000" dirty="0">
                <a:solidFill>
                  <a:srgbClr val="FFC000"/>
                </a:solidFill>
              </a:rPr>
              <a:t>Certification Experiences by Price Range</a:t>
            </a:r>
          </a:p>
        </p:txBody>
      </p:sp>
      <p:sp>
        <p:nvSpPr>
          <p:cNvPr id="6" name="Rectangle 5"/>
          <p:cNvSpPr/>
          <p:nvPr/>
        </p:nvSpPr>
        <p:spPr>
          <a:xfrm>
            <a:off x="721427" y="3932672"/>
            <a:ext cx="10187205" cy="923330"/>
          </a:xfrm>
          <a:prstGeom prst="rect">
            <a:avLst/>
          </a:prstGeom>
        </p:spPr>
        <p:txBody>
          <a:bodyPr wrap="square">
            <a:spAutoFit/>
          </a:bodyPr>
          <a:lstStyle/>
          <a:p>
            <a:pPr lvl="0" defTabSz="914400" eaLnBrk="0" fontAlgn="base" hangingPunct="0">
              <a:spcBef>
                <a:spcPct val="0"/>
              </a:spcBef>
              <a:spcAft>
                <a:spcPct val="0"/>
              </a:spcAft>
            </a:pPr>
            <a:r>
              <a:rPr lang="en-US" altLang="en-US" b="1" dirty="0">
                <a:latin typeface="Arial" panose="020B0604020202020204" pitchFamily="34" charset="0"/>
                <a:cs typeface="Arial" panose="020B0604020202020204" pitchFamily="34" charset="0"/>
              </a:rPr>
              <a:t>📄 Description:</a:t>
            </a: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Returns all certification experiences whose price is between min and max (inclusive). Useful for letting users browse certificates that fit their budget. </a:t>
            </a:r>
          </a:p>
        </p:txBody>
      </p:sp>
      <p:sp>
        <p:nvSpPr>
          <p:cNvPr id="3" name="Rectangle 2"/>
          <p:cNvSpPr/>
          <p:nvPr/>
        </p:nvSpPr>
        <p:spPr>
          <a:xfrm>
            <a:off x="721427" y="1536393"/>
            <a:ext cx="6096000" cy="2585323"/>
          </a:xfrm>
          <a:prstGeom prst="rect">
            <a:avLst/>
          </a:prstGeom>
        </p:spPr>
        <p:txBody>
          <a:bodyPr>
            <a:spAutoFit/>
          </a:bodyPr>
          <a:lstStyle/>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URL</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 /</a:t>
            </a:r>
            <a:r>
              <a:rPr lang="en-US" altLang="en-US" dirty="0" err="1">
                <a:latin typeface="Arial" panose="020B0604020202020204" pitchFamily="34" charset="0"/>
                <a:cs typeface="Arial" panose="020B0604020202020204" pitchFamily="34" charset="0"/>
              </a:rPr>
              <a:t>api</a:t>
            </a:r>
            <a:r>
              <a:rPr lang="en-US" altLang="en-US" dirty="0">
                <a:latin typeface="Arial" panose="020B0604020202020204" pitchFamily="34" charset="0"/>
                <a:cs typeface="Arial" panose="020B0604020202020204" pitchFamily="34" charset="0"/>
              </a:rPr>
              <a:t>/v1/experience/by-price/{min}/{max}</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Method</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Path Variables:</a:t>
            </a:r>
            <a:endParaRPr lang="en-US" altLang="en-US" dirty="0">
              <a:solidFill>
                <a:srgbClr val="FF0000"/>
              </a:solidFill>
              <a:latin typeface="Arial" panose="020B0604020202020204" pitchFamily="34" charset="0"/>
              <a:cs typeface="Arial" panose="020B0604020202020204" pitchFamily="34" charset="0"/>
            </a:endParaRPr>
          </a:p>
          <a:p>
            <a:pPr lvl="0" defTabSz="914400" eaLnBrk="0" fontAlgn="base" hangingPunct="0">
              <a:lnSpc>
                <a:spcPct val="150000"/>
              </a:lnSpc>
              <a:spcBef>
                <a:spcPct val="0"/>
              </a:spcBef>
              <a:spcAft>
                <a:spcPct val="0"/>
              </a:spcAft>
              <a:buFontTx/>
              <a:buChar char="•"/>
            </a:pPr>
            <a:r>
              <a:rPr lang="en-US" altLang="en-US" dirty="0">
                <a:latin typeface="Arial" panose="020B0604020202020204" pitchFamily="34" charset="0"/>
                <a:cs typeface="Arial" panose="020B0604020202020204" pitchFamily="34" charset="0"/>
              </a:rPr>
              <a:t>min </a:t>
            </a:r>
            <a:r>
              <a:rPr lang="en-US" altLang="en-US" i="1" dirty="0">
                <a:latin typeface="Arial" panose="020B0604020202020204" pitchFamily="34" charset="0"/>
                <a:cs typeface="Arial" panose="020B0604020202020204" pitchFamily="34" charset="0"/>
              </a:rPr>
              <a:t>(Double)</a:t>
            </a:r>
            <a:r>
              <a:rPr lang="en-US" altLang="en-US" dirty="0">
                <a:latin typeface="Arial" panose="020B0604020202020204" pitchFamily="34" charset="0"/>
                <a:cs typeface="Arial" panose="020B0604020202020204" pitchFamily="34" charset="0"/>
              </a:rPr>
              <a:t> — minimum price (≥ 0).</a:t>
            </a:r>
          </a:p>
          <a:p>
            <a:pPr lvl="0" defTabSz="914400" eaLnBrk="0" fontAlgn="base" hangingPunct="0">
              <a:lnSpc>
                <a:spcPct val="150000"/>
              </a:lnSpc>
              <a:spcBef>
                <a:spcPct val="0"/>
              </a:spcBef>
              <a:spcAft>
                <a:spcPct val="0"/>
              </a:spcAft>
              <a:buFontTx/>
              <a:buChar char="•"/>
            </a:pPr>
            <a:r>
              <a:rPr lang="en-US" altLang="en-US" dirty="0">
                <a:latin typeface="Arial" panose="020B0604020202020204" pitchFamily="34" charset="0"/>
                <a:cs typeface="Arial" panose="020B0604020202020204" pitchFamily="34" charset="0"/>
              </a:rPr>
              <a:t>max </a:t>
            </a:r>
            <a:r>
              <a:rPr lang="en-US" altLang="en-US" i="1" dirty="0">
                <a:latin typeface="Arial" panose="020B0604020202020204" pitchFamily="34" charset="0"/>
                <a:cs typeface="Arial" panose="020B0604020202020204" pitchFamily="34" charset="0"/>
              </a:rPr>
              <a:t>(Double)</a:t>
            </a:r>
            <a:r>
              <a:rPr lang="en-US" altLang="en-US" dirty="0">
                <a:latin typeface="Arial" panose="020B0604020202020204" pitchFamily="34" charset="0"/>
                <a:cs typeface="Arial" panose="020B0604020202020204" pitchFamily="34" charset="0"/>
              </a:rPr>
              <a:t> — maximum price (must be ≥ min).</a:t>
            </a:r>
          </a:p>
          <a:p>
            <a:pPr lvl="0" defTabSz="914400" eaLnBrk="0" fontAlgn="base" hangingPunct="0">
              <a:lnSpc>
                <a:spcPct val="150000"/>
              </a:lnSpc>
              <a:spcBef>
                <a:spcPct val="0"/>
              </a:spcBef>
              <a:spcAft>
                <a:spcPct val="0"/>
              </a:spcAf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0274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29" y="492680"/>
            <a:ext cx="10634221" cy="1271964"/>
          </a:xfrm>
        </p:spPr>
        <p:txBody>
          <a:bodyPr>
            <a:normAutofit/>
          </a:bodyPr>
          <a:lstStyle/>
          <a:p>
            <a:r>
              <a:rPr lang="en-US" sz="4000" dirty="0" smtClean="0"/>
              <a:t>First Endpoint</a:t>
            </a:r>
            <a:r>
              <a:rPr lang="en-US" sz="4000" dirty="0"/>
              <a:t>: </a:t>
            </a:r>
            <a:r>
              <a:rPr lang="en-US" sz="4000" dirty="0">
                <a:solidFill>
                  <a:srgbClr val="FFC000"/>
                </a:solidFill>
              </a:rPr>
              <a:t>Add Booking</a:t>
            </a:r>
          </a:p>
        </p:txBody>
      </p:sp>
      <p:sp>
        <p:nvSpPr>
          <p:cNvPr id="17" name="Rectangle 10"/>
          <p:cNvSpPr>
            <a:spLocks noChangeArrowheads="1"/>
          </p:cNvSpPr>
          <p:nvPr/>
        </p:nvSpPr>
        <p:spPr bwMode="auto">
          <a:xfrm>
            <a:off x="721429" y="1128662"/>
            <a:ext cx="11148838"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pPr>
            <a:endParaRPr lang="en-US" altLang="en-US" dirty="0">
              <a:latin typeface="Arial" panose="020B0604020202020204" pitchFamily="34" charset="0"/>
              <a:cs typeface="Arial" panose="020B0604020202020204" pitchFamily="34" charset="0"/>
            </a:endParaRP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URL</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POST /</a:t>
            </a:r>
            <a:r>
              <a:rPr lang="en-US" altLang="en-US" dirty="0" err="1">
                <a:latin typeface="Arial" panose="020B0604020202020204" pitchFamily="34" charset="0"/>
                <a:cs typeface="Arial" panose="020B0604020202020204" pitchFamily="34" charset="0"/>
              </a:rPr>
              <a:t>api</a:t>
            </a:r>
            <a:r>
              <a:rPr lang="en-US" altLang="en-US" dirty="0">
                <a:latin typeface="Arial" panose="020B0604020202020204" pitchFamily="34" charset="0"/>
                <a:cs typeface="Arial" panose="020B0604020202020204" pitchFamily="34" charset="0"/>
              </a:rPr>
              <a:t>/v1/BOOKING/ADD/{</a:t>
            </a:r>
            <a:r>
              <a:rPr lang="en-US" altLang="en-US" dirty="0" err="1">
                <a:latin typeface="Arial" panose="020B0604020202020204" pitchFamily="34" charset="0"/>
                <a:cs typeface="Arial" panose="020B0604020202020204" pitchFamily="34" charset="0"/>
              </a:rPr>
              <a:t>readerId</a:t>
            </a:r>
            <a:r>
              <a:rPr lang="en-US" altLang="en-US" dirty="0">
                <a:latin typeface="Arial" panose="020B0604020202020204" pitchFamily="34" charset="0"/>
                <a:cs typeface="Arial" panose="020B0604020202020204" pitchFamily="34" charset="0"/>
              </a:rPr>
              <a:t>}/{</a:t>
            </a:r>
            <a:r>
              <a:rPr lang="en-US" altLang="en-US" dirty="0" err="1">
                <a:latin typeface="Arial" panose="020B0604020202020204" pitchFamily="34" charset="0"/>
                <a:cs typeface="Arial" panose="020B0604020202020204" pitchFamily="34" charset="0"/>
              </a:rPr>
              <a:t>zoomSessionId</a:t>
            </a:r>
            <a:r>
              <a:rPr lang="en-US" altLang="en-US" dirty="0">
                <a:latin typeface="Arial" panose="020B0604020202020204" pitchFamily="34" charset="0"/>
                <a:cs typeface="Arial" panose="020B0604020202020204" pitchFamily="34" charset="0"/>
              </a:rPr>
              <a: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Method</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POST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Path Variables:</a:t>
            </a:r>
            <a:endParaRPr lang="en-US" altLang="en-US" dirty="0">
              <a:solidFill>
                <a:srgbClr val="FF0000"/>
              </a:solidFill>
              <a:latin typeface="Arial" panose="020B0604020202020204" pitchFamily="34" charset="0"/>
              <a:cs typeface="Arial" panose="020B0604020202020204" pitchFamily="34" charset="0"/>
            </a:endParaRPr>
          </a:p>
          <a:p>
            <a:pPr lvl="1" defTabSz="914400" eaLnBrk="0" fontAlgn="base" hangingPunct="0">
              <a:lnSpc>
                <a:spcPct val="150000"/>
              </a:lnSpc>
              <a:spcBef>
                <a:spcPct val="0"/>
              </a:spcBef>
              <a:spcAft>
                <a:spcPct val="0"/>
              </a:spcAft>
              <a:buFontTx/>
              <a:buChar char="•"/>
            </a:pPr>
            <a:r>
              <a:rPr lang="en-US" altLang="en-US" dirty="0" err="1">
                <a:latin typeface="Arial" panose="020B0604020202020204" pitchFamily="34" charset="0"/>
                <a:cs typeface="Arial" panose="020B0604020202020204" pitchFamily="34" charset="0"/>
              </a:rPr>
              <a:t>readerId</a:t>
            </a:r>
            <a:r>
              <a:rPr lang="en-US" altLang="en-US" dirty="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(Integer)</a:t>
            </a:r>
            <a:r>
              <a:rPr lang="en-US" altLang="en-US" dirty="0">
                <a:latin typeface="Arial" panose="020B0604020202020204" pitchFamily="34" charset="0"/>
                <a:cs typeface="Arial" panose="020B0604020202020204" pitchFamily="34" charset="0"/>
              </a:rPr>
              <a:t> – ID of the reader making the booking.</a:t>
            </a:r>
          </a:p>
          <a:p>
            <a:pPr lvl="1" defTabSz="914400" eaLnBrk="0" fontAlgn="base" hangingPunct="0">
              <a:lnSpc>
                <a:spcPct val="150000"/>
              </a:lnSpc>
              <a:spcBef>
                <a:spcPct val="0"/>
              </a:spcBef>
              <a:spcAft>
                <a:spcPct val="0"/>
              </a:spcAft>
              <a:buFontTx/>
              <a:buChar char="•"/>
            </a:pPr>
            <a:r>
              <a:rPr lang="en-US" altLang="en-US" dirty="0" err="1">
                <a:latin typeface="Arial" panose="020B0604020202020204" pitchFamily="34" charset="0"/>
                <a:cs typeface="Arial" panose="020B0604020202020204" pitchFamily="34" charset="0"/>
              </a:rPr>
              <a:t>zoomSessionId</a:t>
            </a:r>
            <a:r>
              <a:rPr lang="en-US" altLang="en-US" dirty="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(Integer)</a:t>
            </a:r>
            <a:r>
              <a:rPr lang="en-US" altLang="en-US" dirty="0">
                <a:latin typeface="Arial" panose="020B0604020202020204" pitchFamily="34" charset="0"/>
                <a:cs typeface="Arial" panose="020B0604020202020204" pitchFamily="34" charset="0"/>
              </a:rPr>
              <a:t> – ID of the Zoom session to be booked.</a:t>
            </a:r>
          </a:p>
          <a:p>
            <a:pPr lvl="0" defTabSz="914400" eaLnBrk="0" fontAlgn="base" hangingPunct="0">
              <a:lnSpc>
                <a:spcPct val="150000"/>
              </a:lnSpc>
              <a:spcBef>
                <a:spcPct val="0"/>
              </a:spcBef>
              <a:spcAft>
                <a:spcPct val="0"/>
              </a:spcAft>
            </a:pPr>
            <a:endParaRPr lang="en-US" altLang="en-US" dirty="0">
              <a:latin typeface="Arial" panose="020B0604020202020204" pitchFamily="34" charset="0"/>
              <a:cs typeface="Arial" panose="020B0604020202020204" pitchFamily="34" charset="0"/>
            </a:endParaRPr>
          </a:p>
        </p:txBody>
      </p:sp>
      <p:sp>
        <p:nvSpPr>
          <p:cNvPr id="19" name="Rectangle 12"/>
          <p:cNvSpPr>
            <a:spLocks noChangeArrowheads="1"/>
          </p:cNvSpPr>
          <p:nvPr/>
        </p:nvSpPr>
        <p:spPr bwMode="auto">
          <a:xfrm>
            <a:off x="721429" y="3705056"/>
            <a:ext cx="10634221" cy="2539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pPr>
            <a:r>
              <a:rPr lang="en-US" b="1" dirty="0">
                <a:latin typeface="Arial" panose="020B0604020202020204" pitchFamily="34" charset="0"/>
                <a:cs typeface="Arial" panose="020B0604020202020204" pitchFamily="34" charset="0"/>
              </a:rPr>
              <a:t>📄 Description:</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This endpoint creates a new booking for a specific Zoom session by a given reader.</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It checks that the reader and session exist, verifies the session is available and hasn’t started yet, ensures the reader hasn’t already booked it, and confirms the reader’s wallet has sufficient balance. If all checks pass, the session price is deducted from the reader’s wallet, the booking is confirmed, and the session is marked as unavailable for others.</a:t>
            </a: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64687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effectLst>
                  <a:outerShdw blurRad="38100" dist="38100" dir="2700000" algn="tl">
                    <a:srgbClr val="000000">
                      <a:alpha val="43137"/>
                    </a:srgbClr>
                  </a:outerShdw>
                </a:effectLst>
              </a:rPr>
              <a:t>Success Response (200 OK):</a:t>
            </a:r>
          </a:p>
        </p:txBody>
      </p:sp>
      <p:pic>
        <p:nvPicPr>
          <p:cNvPr id="3" name="Picture 2"/>
          <p:cNvPicPr>
            <a:picLocks noChangeAspect="1"/>
          </p:cNvPicPr>
          <p:nvPr/>
        </p:nvPicPr>
        <p:blipFill>
          <a:blip r:embed="rId2"/>
          <a:stretch>
            <a:fillRect/>
          </a:stretch>
        </p:blipFill>
        <p:spPr>
          <a:xfrm>
            <a:off x="2388675" y="1728129"/>
            <a:ext cx="6723241" cy="5129871"/>
          </a:xfrm>
          <a:prstGeom prst="rect">
            <a:avLst/>
          </a:prstGeom>
        </p:spPr>
      </p:pic>
    </p:spTree>
    <p:extLst>
      <p:ext uri="{BB962C8B-B14F-4D97-AF65-F5344CB8AC3E}">
        <p14:creationId xmlns:p14="http://schemas.microsoft.com/office/powerpoint/2010/main" val="4999416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29" y="492680"/>
            <a:ext cx="10962571" cy="1285320"/>
          </a:xfrm>
        </p:spPr>
        <p:txBody>
          <a:bodyPr>
            <a:normAutofit/>
          </a:bodyPr>
          <a:lstStyle/>
          <a:p>
            <a:r>
              <a:rPr lang="en-US" sz="4000" dirty="0" smtClean="0"/>
              <a:t>15TH Endpoint</a:t>
            </a:r>
            <a:r>
              <a:rPr lang="en-US" sz="4000" dirty="0"/>
              <a:t>: </a:t>
            </a:r>
            <a:r>
              <a:rPr lang="en-US" sz="4000" dirty="0">
                <a:solidFill>
                  <a:srgbClr val="FFC000"/>
                </a:solidFill>
              </a:rPr>
              <a:t>Certification Experiences by Question Count</a:t>
            </a:r>
          </a:p>
        </p:txBody>
      </p:sp>
      <p:sp>
        <p:nvSpPr>
          <p:cNvPr id="6" name="Rectangle 5"/>
          <p:cNvSpPr/>
          <p:nvPr/>
        </p:nvSpPr>
        <p:spPr>
          <a:xfrm>
            <a:off x="865805" y="4930970"/>
            <a:ext cx="10187205" cy="923330"/>
          </a:xfrm>
          <a:prstGeom prst="rect">
            <a:avLst/>
          </a:prstGeom>
        </p:spPr>
        <p:txBody>
          <a:bodyPr wrap="square">
            <a:spAutoFit/>
          </a:bodyPr>
          <a:lstStyle/>
          <a:p>
            <a:pPr lvl="0" defTabSz="914400" eaLnBrk="0" fontAlgn="base" hangingPunct="0">
              <a:spcBef>
                <a:spcPct val="0"/>
              </a:spcBef>
              <a:spcAft>
                <a:spcPct val="0"/>
              </a:spcAft>
            </a:pPr>
            <a:r>
              <a:rPr lang="en-US" altLang="en-US" b="1" dirty="0">
                <a:latin typeface="Arial" panose="020B0604020202020204" pitchFamily="34" charset="0"/>
                <a:cs typeface="Arial" panose="020B0604020202020204" pitchFamily="34" charset="0"/>
              </a:rPr>
              <a:t>📄 Description:</a:t>
            </a: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Returns all certification experiences whose </a:t>
            </a:r>
            <a:r>
              <a:rPr lang="en-US" altLang="en-US" dirty="0" err="1">
                <a:latin typeface="Arial" panose="020B0604020202020204" pitchFamily="34" charset="0"/>
                <a:cs typeface="Arial" panose="020B0604020202020204" pitchFamily="34" charset="0"/>
              </a:rPr>
              <a:t>questionCount</a:t>
            </a:r>
            <a:r>
              <a:rPr lang="en-US" altLang="en-US" dirty="0">
                <a:latin typeface="Arial" panose="020B0604020202020204" pitchFamily="34" charset="0"/>
                <a:cs typeface="Arial" panose="020B0604020202020204" pitchFamily="34" charset="0"/>
              </a:rPr>
              <a:t> is between min and max (inclusive). Helpful when users want exams with a certain workload. </a:t>
            </a:r>
          </a:p>
        </p:txBody>
      </p:sp>
      <p:sp>
        <p:nvSpPr>
          <p:cNvPr id="3" name="Rectangle 2"/>
          <p:cNvSpPr/>
          <p:nvPr/>
        </p:nvSpPr>
        <p:spPr>
          <a:xfrm>
            <a:off x="721427" y="1490978"/>
            <a:ext cx="6096000" cy="3416320"/>
          </a:xfrm>
          <a:prstGeom prst="rect">
            <a:avLst/>
          </a:prstGeom>
        </p:spPr>
        <p:txBody>
          <a:bodyPr>
            <a:spAutoFit/>
          </a:bodyPr>
          <a:lstStyle/>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URL</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 /</a:t>
            </a:r>
            <a:r>
              <a:rPr lang="en-US" altLang="en-US" dirty="0" err="1">
                <a:latin typeface="Arial" panose="020B0604020202020204" pitchFamily="34" charset="0"/>
                <a:cs typeface="Arial" panose="020B0604020202020204" pitchFamily="34" charset="0"/>
              </a:rPr>
              <a:t>api</a:t>
            </a:r>
            <a:r>
              <a:rPr lang="en-US" altLang="en-US" dirty="0">
                <a:latin typeface="Arial" panose="020B0604020202020204" pitchFamily="34" charset="0"/>
                <a:cs typeface="Arial" panose="020B0604020202020204" pitchFamily="34" charset="0"/>
              </a:rPr>
              <a:t>/v1/experience/by-questions/{min}/{max}</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Method</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Path Variables:</a:t>
            </a:r>
            <a:endParaRPr lang="en-US" altLang="en-US" dirty="0">
              <a:solidFill>
                <a:srgbClr val="FF0000"/>
              </a:solidFill>
              <a:latin typeface="Arial" panose="020B0604020202020204" pitchFamily="34" charset="0"/>
              <a:cs typeface="Arial" panose="020B0604020202020204" pitchFamily="34" charset="0"/>
            </a:endParaRPr>
          </a:p>
          <a:p>
            <a:pPr lvl="0" defTabSz="914400" eaLnBrk="0" fontAlgn="base" hangingPunct="0">
              <a:lnSpc>
                <a:spcPct val="150000"/>
              </a:lnSpc>
              <a:spcBef>
                <a:spcPct val="0"/>
              </a:spcBef>
              <a:spcAft>
                <a:spcPct val="0"/>
              </a:spcAft>
              <a:buFontTx/>
              <a:buChar char="•"/>
            </a:pPr>
            <a:r>
              <a:rPr lang="en-US" altLang="en-US" dirty="0">
                <a:latin typeface="Arial" panose="020B0604020202020204" pitchFamily="34" charset="0"/>
                <a:cs typeface="Arial" panose="020B0604020202020204" pitchFamily="34" charset="0"/>
              </a:rPr>
              <a:t>min </a:t>
            </a:r>
            <a:r>
              <a:rPr lang="en-US" altLang="en-US" i="1" dirty="0">
                <a:latin typeface="Arial" panose="020B0604020202020204" pitchFamily="34" charset="0"/>
                <a:cs typeface="Arial" panose="020B0604020202020204" pitchFamily="34" charset="0"/>
              </a:rPr>
              <a:t>(Integer)</a:t>
            </a:r>
            <a:r>
              <a:rPr lang="en-US" altLang="en-US" dirty="0">
                <a:latin typeface="Arial" panose="020B0604020202020204" pitchFamily="34" charset="0"/>
                <a:cs typeface="Arial" panose="020B0604020202020204" pitchFamily="34" charset="0"/>
              </a:rPr>
              <a:t> — minimum number of questions (≥ 1).</a:t>
            </a:r>
          </a:p>
          <a:p>
            <a:pPr lvl="0" defTabSz="914400" eaLnBrk="0" fontAlgn="base" hangingPunct="0">
              <a:lnSpc>
                <a:spcPct val="150000"/>
              </a:lnSpc>
              <a:spcBef>
                <a:spcPct val="0"/>
              </a:spcBef>
              <a:spcAft>
                <a:spcPct val="0"/>
              </a:spcAft>
              <a:buFontTx/>
              <a:buChar char="•"/>
            </a:pPr>
            <a:r>
              <a:rPr lang="en-US" altLang="en-US" dirty="0">
                <a:latin typeface="Arial" panose="020B0604020202020204" pitchFamily="34" charset="0"/>
                <a:cs typeface="Arial" panose="020B0604020202020204" pitchFamily="34" charset="0"/>
              </a:rPr>
              <a:t>max </a:t>
            </a:r>
            <a:r>
              <a:rPr lang="en-US" altLang="en-US" i="1" dirty="0">
                <a:latin typeface="Arial" panose="020B0604020202020204" pitchFamily="34" charset="0"/>
                <a:cs typeface="Arial" panose="020B0604020202020204" pitchFamily="34" charset="0"/>
              </a:rPr>
              <a:t>(Integer)</a:t>
            </a:r>
            <a:r>
              <a:rPr lang="en-US" altLang="en-US" dirty="0">
                <a:latin typeface="Arial" panose="020B0604020202020204" pitchFamily="34" charset="0"/>
                <a:cs typeface="Arial" panose="020B0604020202020204" pitchFamily="34" charset="0"/>
              </a:rPr>
              <a:t> — maximum number of questions (must be ≥ min).</a:t>
            </a:r>
          </a:p>
          <a:p>
            <a:pPr lvl="0" defTabSz="914400" eaLnBrk="0" fontAlgn="base" hangingPunct="0">
              <a:lnSpc>
                <a:spcPct val="150000"/>
              </a:lnSpc>
              <a:spcBef>
                <a:spcPct val="0"/>
              </a:spcBef>
              <a:spcAft>
                <a:spcPct val="0"/>
              </a:spcAft>
            </a:pPr>
            <a:endParaRPr lang="en-US" altLang="en-US" dirty="0">
              <a:latin typeface="Arial" panose="020B0604020202020204" pitchFamily="34" charset="0"/>
              <a:cs typeface="Arial" panose="020B0604020202020204" pitchFamily="34" charset="0"/>
            </a:endParaRPr>
          </a:p>
          <a:p>
            <a:pPr lvl="0" defTabSz="914400" eaLnBrk="0" fontAlgn="base" hangingPunct="0">
              <a:lnSpc>
                <a:spcPct val="150000"/>
              </a:lnSpc>
              <a:spcBef>
                <a:spcPct val="0"/>
              </a:spcBef>
              <a:spcAft>
                <a:spcPct val="0"/>
              </a:spcAf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0106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effectLst>
                  <a:outerShdw blurRad="38100" dist="38100" dir="2700000" algn="tl">
                    <a:srgbClr val="000000">
                      <a:alpha val="43137"/>
                    </a:srgbClr>
                  </a:outerShdw>
                </a:effectLst>
              </a:rPr>
              <a:t>Success Response (200 OK):</a:t>
            </a:r>
          </a:p>
        </p:txBody>
      </p:sp>
      <p:pic>
        <p:nvPicPr>
          <p:cNvPr id="3" name="Picture 2"/>
          <p:cNvPicPr>
            <a:picLocks noChangeAspect="1"/>
          </p:cNvPicPr>
          <p:nvPr/>
        </p:nvPicPr>
        <p:blipFill>
          <a:blip r:embed="rId2"/>
          <a:stretch>
            <a:fillRect/>
          </a:stretch>
        </p:blipFill>
        <p:spPr>
          <a:xfrm>
            <a:off x="2980480" y="1939613"/>
            <a:ext cx="6115393" cy="4918388"/>
          </a:xfrm>
          <a:prstGeom prst="rect">
            <a:avLst/>
          </a:prstGeom>
        </p:spPr>
      </p:pic>
    </p:spTree>
    <p:extLst>
      <p:ext uri="{BB962C8B-B14F-4D97-AF65-F5344CB8AC3E}">
        <p14:creationId xmlns:p14="http://schemas.microsoft.com/office/powerpoint/2010/main" val="2599084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617976"/>
            <a:ext cx="9720072" cy="1499616"/>
          </a:xfrm>
        </p:spPr>
        <p:txBody>
          <a:bodyPr/>
          <a:lstStyle/>
          <a:p>
            <a:r>
              <a:rPr lang="en-US" dirty="0">
                <a:solidFill>
                  <a:srgbClr val="00B050"/>
                </a:solidFill>
                <a:effectLst>
                  <a:outerShdw blurRad="38100" dist="38100" dir="2700000" algn="tl">
                    <a:srgbClr val="000000">
                      <a:alpha val="43137"/>
                    </a:srgbClr>
                  </a:outerShdw>
                </a:effectLst>
              </a:rPr>
              <a:t>Success Response (200 OK):</a:t>
            </a:r>
          </a:p>
        </p:txBody>
      </p:sp>
      <p:sp>
        <p:nvSpPr>
          <p:cNvPr id="7" name="Rectangle 3"/>
          <p:cNvSpPr>
            <a:spLocks noChangeArrowheads="1"/>
          </p:cNvSpPr>
          <p:nvPr/>
        </p:nvSpPr>
        <p:spPr bwMode="auto">
          <a:xfrm>
            <a:off x="1024127" y="1847549"/>
            <a:ext cx="90512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Returns a confirmation message indicating the booking was successful.</a:t>
            </a:r>
            <a:endParaRPr kumimoji="0" lang="en-US" altLang="en-US" b="1" i="0" u="none" strike="noStrike" cap="none" normalizeH="0" baseline="0" dirty="0" smtClean="0">
              <a:ln>
                <a:noFill/>
              </a:ln>
              <a:solidFill>
                <a:schemeClr val="tx1"/>
              </a:solidFill>
              <a:effectLst/>
              <a:latin typeface="Arial Unicode MS"/>
            </a:endParaRPr>
          </a:p>
        </p:txBody>
      </p:sp>
      <p:pic>
        <p:nvPicPr>
          <p:cNvPr id="8" name="Picture 7"/>
          <p:cNvPicPr>
            <a:picLocks noChangeAspect="1"/>
          </p:cNvPicPr>
          <p:nvPr/>
        </p:nvPicPr>
        <p:blipFill>
          <a:blip r:embed="rId2"/>
          <a:stretch>
            <a:fillRect/>
          </a:stretch>
        </p:blipFill>
        <p:spPr>
          <a:xfrm>
            <a:off x="1602889" y="2676239"/>
            <a:ext cx="8472443" cy="2674694"/>
          </a:xfrm>
          <a:prstGeom prst="rect">
            <a:avLst/>
          </a:prstGeom>
        </p:spPr>
      </p:pic>
    </p:spTree>
    <p:extLst>
      <p:ext uri="{BB962C8B-B14F-4D97-AF65-F5344CB8AC3E}">
        <p14:creationId xmlns:p14="http://schemas.microsoft.com/office/powerpoint/2010/main" val="2637846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29" y="492680"/>
            <a:ext cx="10634221" cy="1271964"/>
          </a:xfrm>
        </p:spPr>
        <p:txBody>
          <a:bodyPr>
            <a:normAutofit/>
          </a:bodyPr>
          <a:lstStyle/>
          <a:p>
            <a:r>
              <a:rPr lang="en-US" sz="4000" dirty="0" smtClean="0"/>
              <a:t>Second Endpoint</a:t>
            </a:r>
            <a:r>
              <a:rPr lang="en-US" sz="4000" dirty="0"/>
              <a:t>: </a:t>
            </a:r>
            <a:r>
              <a:rPr lang="en-US" sz="4000" dirty="0">
                <a:solidFill>
                  <a:srgbClr val="FFC000"/>
                </a:solidFill>
              </a:rPr>
              <a:t>Get All Bookings for Reader</a:t>
            </a:r>
          </a:p>
        </p:txBody>
      </p:sp>
      <p:sp>
        <p:nvSpPr>
          <p:cNvPr id="19" name="Rectangle 12"/>
          <p:cNvSpPr>
            <a:spLocks noChangeArrowheads="1"/>
          </p:cNvSpPr>
          <p:nvPr/>
        </p:nvSpPr>
        <p:spPr bwMode="auto">
          <a:xfrm>
            <a:off x="721429" y="4274281"/>
            <a:ext cx="10634221" cy="17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pPr>
            <a:r>
              <a:rPr lang="en-US" b="1" dirty="0">
                <a:latin typeface="Arial" panose="020B0604020202020204" pitchFamily="34" charset="0"/>
                <a:cs typeface="Arial" panose="020B0604020202020204" pitchFamily="34" charset="0"/>
              </a:rPr>
              <a:t>📄 Description:</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This endpoint retrieves all bookings made by a specific reader.</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It first verifies that the reader exists in the system and then returns a list of all their bookings. This is useful for displaying a reader’s booking history or upcoming reservations.</a:t>
            </a: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1" name="Rectangle 10"/>
          <p:cNvSpPr>
            <a:spLocks noChangeArrowheads="1"/>
          </p:cNvSpPr>
          <p:nvPr/>
        </p:nvSpPr>
        <p:spPr bwMode="auto">
          <a:xfrm>
            <a:off x="721429" y="1725640"/>
            <a:ext cx="11148838"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URL</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 /</a:t>
            </a:r>
            <a:r>
              <a:rPr lang="en-US" altLang="en-US" dirty="0" err="1">
                <a:latin typeface="Arial" panose="020B0604020202020204" pitchFamily="34" charset="0"/>
                <a:cs typeface="Arial" panose="020B0604020202020204" pitchFamily="34" charset="0"/>
              </a:rPr>
              <a:t>api</a:t>
            </a:r>
            <a:r>
              <a:rPr lang="en-US" altLang="en-US" dirty="0">
                <a:latin typeface="Arial" panose="020B0604020202020204" pitchFamily="34" charset="0"/>
                <a:cs typeface="Arial" panose="020B0604020202020204" pitchFamily="34" charset="0"/>
              </a:rPr>
              <a:t>/v1/BOOKING/GET/{</a:t>
            </a:r>
            <a:r>
              <a:rPr lang="en-US" altLang="en-US" dirty="0" err="1">
                <a:latin typeface="Arial" panose="020B0604020202020204" pitchFamily="34" charset="0"/>
                <a:cs typeface="Arial" panose="020B0604020202020204" pitchFamily="34" charset="0"/>
              </a:rPr>
              <a:t>readerId</a:t>
            </a:r>
            <a:r>
              <a:rPr lang="en-US" altLang="en-US" dirty="0">
                <a:latin typeface="Arial" panose="020B0604020202020204" pitchFamily="34" charset="0"/>
                <a:cs typeface="Arial" panose="020B0604020202020204" pitchFamily="34" charset="0"/>
              </a:rPr>
              <a: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Method</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GET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Path Variable:</a:t>
            </a:r>
            <a:endParaRPr lang="en-US" altLang="en-US" dirty="0">
              <a:solidFill>
                <a:srgbClr val="FF0000"/>
              </a:solidFill>
              <a:latin typeface="Arial" panose="020B0604020202020204" pitchFamily="34" charset="0"/>
              <a:cs typeface="Arial" panose="020B0604020202020204" pitchFamily="34" charset="0"/>
            </a:endParaRPr>
          </a:p>
          <a:p>
            <a:pPr lvl="0" defTabSz="914400" eaLnBrk="0" fontAlgn="base" hangingPunct="0">
              <a:lnSpc>
                <a:spcPct val="150000"/>
              </a:lnSpc>
              <a:spcBef>
                <a:spcPct val="0"/>
              </a:spcBef>
              <a:spcAft>
                <a:spcPct val="0"/>
              </a:spcAft>
              <a:buFontTx/>
              <a:buChar char="•"/>
            </a:pPr>
            <a:r>
              <a:rPr lang="en-US" altLang="en-US" dirty="0" err="1">
                <a:latin typeface="Arial" panose="020B0604020202020204" pitchFamily="34" charset="0"/>
                <a:cs typeface="Arial" panose="020B0604020202020204" pitchFamily="34" charset="0"/>
              </a:rPr>
              <a:t>readerId</a:t>
            </a:r>
            <a:r>
              <a:rPr lang="en-US" altLang="en-US" dirty="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(Integer)</a:t>
            </a:r>
            <a:r>
              <a:rPr lang="en-US" altLang="en-US" dirty="0">
                <a:latin typeface="Arial" panose="020B0604020202020204" pitchFamily="34" charset="0"/>
                <a:cs typeface="Arial" panose="020B0604020202020204" pitchFamily="34" charset="0"/>
              </a:rPr>
              <a:t> – ID of the reader whose bookings are being retrieved.</a:t>
            </a:r>
          </a:p>
          <a:p>
            <a:pPr lvl="0" defTabSz="914400" eaLnBrk="0" fontAlgn="base" hangingPunct="0">
              <a:lnSpc>
                <a:spcPct val="150000"/>
              </a:lnSpc>
              <a:spcBef>
                <a:spcPct val="0"/>
              </a:spcBef>
              <a:spcAft>
                <a:spcPct val="0"/>
              </a:spcAf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1672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effectLst>
                  <a:outerShdw blurRad="38100" dist="38100" dir="2700000" algn="tl">
                    <a:srgbClr val="000000">
                      <a:alpha val="43137"/>
                    </a:srgbClr>
                  </a:outerShdw>
                </a:effectLst>
              </a:rPr>
              <a:t>Success Response (200 OK):</a:t>
            </a:r>
          </a:p>
        </p:txBody>
      </p:sp>
      <p:sp>
        <p:nvSpPr>
          <p:cNvPr id="4" name="Rectangle 3"/>
          <p:cNvSpPr/>
          <p:nvPr/>
        </p:nvSpPr>
        <p:spPr>
          <a:xfrm>
            <a:off x="1024128" y="1900166"/>
            <a:ext cx="9482667"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Returns a list of bookings (as JSON) associated with the given reader ID.</a:t>
            </a:r>
          </a:p>
        </p:txBody>
      </p:sp>
      <p:pic>
        <p:nvPicPr>
          <p:cNvPr id="7" name="Picture 6"/>
          <p:cNvPicPr>
            <a:picLocks noChangeAspect="1"/>
          </p:cNvPicPr>
          <p:nvPr/>
        </p:nvPicPr>
        <p:blipFill>
          <a:blip r:embed="rId2"/>
          <a:stretch>
            <a:fillRect/>
          </a:stretch>
        </p:blipFill>
        <p:spPr>
          <a:xfrm>
            <a:off x="3572933" y="2448688"/>
            <a:ext cx="4212110" cy="4410794"/>
          </a:xfrm>
          <a:prstGeom prst="rect">
            <a:avLst/>
          </a:prstGeom>
        </p:spPr>
      </p:pic>
    </p:spTree>
    <p:extLst>
      <p:ext uri="{BB962C8B-B14F-4D97-AF65-F5344CB8AC3E}">
        <p14:creationId xmlns:p14="http://schemas.microsoft.com/office/powerpoint/2010/main" val="2044701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28" y="492680"/>
            <a:ext cx="10634221" cy="1271964"/>
          </a:xfrm>
        </p:spPr>
        <p:txBody>
          <a:bodyPr>
            <a:normAutofit/>
          </a:bodyPr>
          <a:lstStyle/>
          <a:p>
            <a:r>
              <a:rPr lang="en-US" sz="4000" dirty="0" smtClean="0"/>
              <a:t>Third Endpoint</a:t>
            </a:r>
            <a:r>
              <a:rPr lang="en-US" sz="4000" dirty="0"/>
              <a:t>: </a:t>
            </a:r>
            <a:r>
              <a:rPr lang="en-US" sz="4000" dirty="0">
                <a:solidFill>
                  <a:srgbClr val="FFC000"/>
                </a:solidFill>
              </a:rPr>
              <a:t>Delete Booking</a:t>
            </a:r>
          </a:p>
        </p:txBody>
      </p:sp>
      <p:sp>
        <p:nvSpPr>
          <p:cNvPr id="11" name="Rectangle 10"/>
          <p:cNvSpPr>
            <a:spLocks noChangeArrowheads="1"/>
          </p:cNvSpPr>
          <p:nvPr/>
        </p:nvSpPr>
        <p:spPr bwMode="auto">
          <a:xfrm>
            <a:off x="721429" y="1490757"/>
            <a:ext cx="1114883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URL</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DELETE /</a:t>
            </a:r>
            <a:r>
              <a:rPr lang="en-US" altLang="en-US" dirty="0" err="1">
                <a:latin typeface="Arial" panose="020B0604020202020204" pitchFamily="34" charset="0"/>
                <a:cs typeface="Arial" panose="020B0604020202020204" pitchFamily="34" charset="0"/>
              </a:rPr>
              <a:t>api</a:t>
            </a:r>
            <a:r>
              <a:rPr lang="en-US" altLang="en-US" dirty="0">
                <a:latin typeface="Arial" panose="020B0604020202020204" pitchFamily="34" charset="0"/>
                <a:cs typeface="Arial" panose="020B0604020202020204" pitchFamily="34" charset="0"/>
              </a:rPr>
              <a:t>/v1/BOOKING/DELETE/{</a:t>
            </a:r>
            <a:r>
              <a:rPr lang="en-US" altLang="en-US" dirty="0" err="1">
                <a:latin typeface="Arial" panose="020B0604020202020204" pitchFamily="34" charset="0"/>
                <a:cs typeface="Arial" panose="020B0604020202020204" pitchFamily="34" charset="0"/>
              </a:rPr>
              <a:t>readerId</a:t>
            </a:r>
            <a:r>
              <a:rPr lang="en-US" altLang="en-US" dirty="0">
                <a:latin typeface="Arial" panose="020B0604020202020204" pitchFamily="34" charset="0"/>
                <a:cs typeface="Arial" panose="020B0604020202020204" pitchFamily="34" charset="0"/>
              </a:rPr>
              <a:t>}/{</a:t>
            </a:r>
            <a:r>
              <a:rPr lang="en-US" altLang="en-US" dirty="0" err="1">
                <a:latin typeface="Arial" panose="020B0604020202020204" pitchFamily="34" charset="0"/>
                <a:cs typeface="Arial" panose="020B0604020202020204" pitchFamily="34" charset="0"/>
              </a:rPr>
              <a:t>bookingId</a:t>
            </a:r>
            <a:r>
              <a:rPr lang="en-US" altLang="en-US" dirty="0">
                <a:latin typeface="Arial" panose="020B0604020202020204" pitchFamily="34" charset="0"/>
                <a:cs typeface="Arial" panose="020B0604020202020204" pitchFamily="34" charset="0"/>
              </a:rPr>
              <a:t>}</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Method</a:t>
            </a:r>
            <a:r>
              <a:rPr lang="en-US" altLang="en-US" b="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DELETE</a:t>
            </a:r>
          </a:p>
          <a:p>
            <a:pPr lvl="0" defTabSz="914400" eaLnBrk="0" fontAlgn="base" hangingPunct="0">
              <a:lnSpc>
                <a:spcPct val="150000"/>
              </a:lnSpc>
              <a:spcBef>
                <a:spcPct val="0"/>
              </a:spcBef>
              <a:spcAft>
                <a:spcPct val="0"/>
              </a:spcAft>
              <a:buFontTx/>
              <a:buChar char="•"/>
            </a:pPr>
            <a:r>
              <a:rPr lang="en-US" altLang="en-US" b="1" dirty="0">
                <a:solidFill>
                  <a:srgbClr val="FF0000"/>
                </a:solidFill>
                <a:latin typeface="Arial" panose="020B0604020202020204" pitchFamily="34" charset="0"/>
                <a:cs typeface="Arial" panose="020B0604020202020204" pitchFamily="34" charset="0"/>
              </a:rPr>
              <a:t>Path Variables:</a:t>
            </a:r>
            <a:endParaRPr lang="en-US" altLang="en-US" dirty="0">
              <a:solidFill>
                <a:srgbClr val="FF0000"/>
              </a:solidFill>
              <a:latin typeface="Arial" panose="020B0604020202020204" pitchFamily="34" charset="0"/>
              <a:cs typeface="Arial" panose="020B0604020202020204" pitchFamily="34" charset="0"/>
            </a:endParaRPr>
          </a:p>
          <a:p>
            <a:pPr lvl="0" defTabSz="914400" eaLnBrk="0" fontAlgn="base" hangingPunct="0">
              <a:lnSpc>
                <a:spcPct val="150000"/>
              </a:lnSpc>
              <a:spcBef>
                <a:spcPct val="0"/>
              </a:spcBef>
              <a:spcAft>
                <a:spcPct val="0"/>
              </a:spcAft>
              <a:buFontTx/>
              <a:buChar char="•"/>
            </a:pPr>
            <a:r>
              <a:rPr lang="en-US" altLang="en-US" dirty="0" err="1">
                <a:latin typeface="Arial" panose="020B0604020202020204" pitchFamily="34" charset="0"/>
                <a:cs typeface="Arial" panose="020B0604020202020204" pitchFamily="34" charset="0"/>
              </a:rPr>
              <a:t>readerId</a:t>
            </a:r>
            <a:r>
              <a:rPr lang="en-US" altLang="en-US" dirty="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(Integer)</a:t>
            </a:r>
            <a:r>
              <a:rPr lang="en-US" altLang="en-US" dirty="0">
                <a:latin typeface="Arial" panose="020B0604020202020204" pitchFamily="34" charset="0"/>
                <a:cs typeface="Arial" panose="020B0604020202020204" pitchFamily="34" charset="0"/>
              </a:rPr>
              <a:t> – ID of the reader who owns the booking.</a:t>
            </a:r>
          </a:p>
          <a:p>
            <a:pPr lvl="0" defTabSz="914400" eaLnBrk="0" fontAlgn="base" hangingPunct="0">
              <a:lnSpc>
                <a:spcPct val="150000"/>
              </a:lnSpc>
              <a:spcBef>
                <a:spcPct val="0"/>
              </a:spcBef>
              <a:spcAft>
                <a:spcPct val="0"/>
              </a:spcAft>
              <a:buFontTx/>
              <a:buChar char="•"/>
            </a:pPr>
            <a:r>
              <a:rPr lang="en-US" altLang="en-US" dirty="0" err="1">
                <a:latin typeface="Arial" panose="020B0604020202020204" pitchFamily="34" charset="0"/>
                <a:cs typeface="Arial" panose="020B0604020202020204" pitchFamily="34" charset="0"/>
              </a:rPr>
              <a:t>bookingId</a:t>
            </a:r>
            <a:r>
              <a:rPr lang="en-US" altLang="en-US" dirty="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(Integer)</a:t>
            </a:r>
            <a:r>
              <a:rPr lang="en-US" altLang="en-US" dirty="0">
                <a:latin typeface="Arial" panose="020B0604020202020204" pitchFamily="34" charset="0"/>
                <a:cs typeface="Arial" panose="020B0604020202020204" pitchFamily="34" charset="0"/>
              </a:rPr>
              <a:t> – ID of the booking to be deleted.</a:t>
            </a:r>
          </a:p>
          <a:p>
            <a:pPr lvl="0" defTabSz="914400" eaLnBrk="0" fontAlgn="base" hangingPunct="0">
              <a:lnSpc>
                <a:spcPct val="150000"/>
              </a:lnSpc>
              <a:spcBef>
                <a:spcPct val="0"/>
              </a:spcBef>
              <a:spcAft>
                <a:spcPct val="0"/>
              </a:spcAft>
            </a:pPr>
            <a:endParaRPr lang="en-US" altLang="en-US" dirty="0">
              <a:latin typeface="Arial" panose="020B0604020202020204" pitchFamily="34" charset="0"/>
              <a:cs typeface="Arial" panose="020B0604020202020204" pitchFamily="34" charset="0"/>
            </a:endParaRPr>
          </a:p>
        </p:txBody>
      </p:sp>
      <p:sp>
        <p:nvSpPr>
          <p:cNvPr id="8" name="Rectangle 7"/>
          <p:cNvSpPr/>
          <p:nvPr/>
        </p:nvSpPr>
        <p:spPr>
          <a:xfrm>
            <a:off x="721428" y="4076080"/>
            <a:ext cx="10397112" cy="1477328"/>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 Description:</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This endpoint deletes a specific booking for a given reader.</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It ensures that the reader exists, verifies that the booking exists and belongs to the reader, and checks that the session linked to the booking has not yet started. If all validations pass, the booking is deleted and the associated Zoom session is marked as available again.</a:t>
            </a:r>
          </a:p>
        </p:txBody>
      </p:sp>
    </p:spTree>
    <p:extLst>
      <p:ext uri="{BB962C8B-B14F-4D97-AF65-F5344CB8AC3E}">
        <p14:creationId xmlns:p14="http://schemas.microsoft.com/office/powerpoint/2010/main" val="4104264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effectLst>
                  <a:outerShdw blurRad="38100" dist="38100" dir="2700000" algn="tl">
                    <a:srgbClr val="000000">
                      <a:alpha val="43137"/>
                    </a:srgbClr>
                  </a:outerShdw>
                </a:effectLst>
              </a:rPr>
              <a:t>Success Response (200 OK):</a:t>
            </a:r>
          </a:p>
        </p:txBody>
      </p:sp>
      <p:sp>
        <p:nvSpPr>
          <p:cNvPr id="7" name="Rectangle 6"/>
          <p:cNvSpPr/>
          <p:nvPr/>
        </p:nvSpPr>
        <p:spPr>
          <a:xfrm>
            <a:off x="1024127" y="1828800"/>
            <a:ext cx="10118005"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Returns a confirmation message indicating the booking was successfully removed.</a:t>
            </a:r>
          </a:p>
        </p:txBody>
      </p:sp>
      <p:pic>
        <p:nvPicPr>
          <p:cNvPr id="8" name="Picture 7"/>
          <p:cNvPicPr>
            <a:picLocks noChangeAspect="1"/>
          </p:cNvPicPr>
          <p:nvPr/>
        </p:nvPicPr>
        <p:blipFill>
          <a:blip r:embed="rId2"/>
          <a:stretch>
            <a:fillRect/>
          </a:stretch>
        </p:blipFill>
        <p:spPr>
          <a:xfrm>
            <a:off x="1024127" y="2748392"/>
            <a:ext cx="9738524" cy="2771875"/>
          </a:xfrm>
          <a:prstGeom prst="rect">
            <a:avLst/>
          </a:prstGeom>
        </p:spPr>
      </p:pic>
    </p:spTree>
    <p:extLst>
      <p:ext uri="{BB962C8B-B14F-4D97-AF65-F5344CB8AC3E}">
        <p14:creationId xmlns:p14="http://schemas.microsoft.com/office/powerpoint/2010/main" val="403616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29" y="492680"/>
            <a:ext cx="10634221" cy="1271964"/>
          </a:xfrm>
        </p:spPr>
        <p:txBody>
          <a:bodyPr>
            <a:normAutofit/>
          </a:bodyPr>
          <a:lstStyle/>
          <a:p>
            <a:r>
              <a:rPr lang="en-US" sz="4000" dirty="0" smtClean="0"/>
              <a:t>Fourth Endpoint</a:t>
            </a:r>
            <a:r>
              <a:rPr lang="en-US" sz="4000" dirty="0"/>
              <a:t>: </a:t>
            </a:r>
            <a:r>
              <a:rPr lang="en-US" sz="4000" dirty="0">
                <a:solidFill>
                  <a:srgbClr val="FFC000"/>
                </a:solidFill>
              </a:rPr>
              <a:t>Toggle Session Availability</a:t>
            </a:r>
          </a:p>
        </p:txBody>
      </p:sp>
      <p:sp>
        <p:nvSpPr>
          <p:cNvPr id="19" name="Rectangle 12"/>
          <p:cNvSpPr>
            <a:spLocks noChangeArrowheads="1"/>
          </p:cNvSpPr>
          <p:nvPr/>
        </p:nvSpPr>
        <p:spPr bwMode="auto">
          <a:xfrm>
            <a:off x="721428" y="4135568"/>
            <a:ext cx="10634221"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pPr>
            <a:r>
              <a:rPr lang="en-US" b="1" dirty="0">
                <a:latin typeface="Arial" panose="020B0604020202020204" pitchFamily="34" charset="0"/>
                <a:cs typeface="Arial" panose="020B0604020202020204" pitchFamily="34" charset="0"/>
              </a:rPr>
              <a:t>📄 Description:</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This endpoint toggles the availability status of a Zoom session.</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It verifies that the contributor exists and owns the session, ensures the session hasn’t started yet, and enforces a 2-hour buffer before the start time when enabling availability. When enabling, it also checks that there are no existing bookings for the session.</a:t>
            </a: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1" name="Rectangle 10"/>
          <p:cNvSpPr>
            <a:spLocks noChangeArrowheads="1"/>
          </p:cNvSpPr>
          <p:nvPr/>
        </p:nvSpPr>
        <p:spPr bwMode="auto">
          <a:xfrm>
            <a:off x="721429" y="1444592"/>
            <a:ext cx="1114883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buFontTx/>
              <a:buChar char="•"/>
            </a:pPr>
            <a:r>
              <a:rPr lang="en-US" altLang="en-US" sz="1600" b="1" dirty="0">
                <a:solidFill>
                  <a:srgbClr val="FF0000"/>
                </a:solidFill>
                <a:latin typeface="Arial" panose="020B0604020202020204" pitchFamily="34" charset="0"/>
                <a:cs typeface="Arial" panose="020B0604020202020204" pitchFamily="34" charset="0"/>
              </a:rPr>
              <a:t>URL</a:t>
            </a:r>
            <a:r>
              <a:rPr lang="en-US" altLang="en-US" sz="1600" b="1" dirty="0">
                <a:latin typeface="Arial" panose="020B0604020202020204" pitchFamily="34" charset="0"/>
                <a:cs typeface="Arial" panose="020B0604020202020204" pitchFamily="34" charset="0"/>
              </a:rPr>
              <a:t>:</a:t>
            </a:r>
            <a:r>
              <a:rPr lang="en-US" altLang="en-US" sz="1600" dirty="0">
                <a:latin typeface="Arial" panose="020B0604020202020204" pitchFamily="34" charset="0"/>
                <a:cs typeface="Arial" panose="020B0604020202020204" pitchFamily="34" charset="0"/>
              </a:rPr>
              <a:t> PUT /</a:t>
            </a:r>
            <a:r>
              <a:rPr lang="en-US" altLang="en-US" sz="1600" dirty="0" err="1">
                <a:latin typeface="Arial" panose="020B0604020202020204" pitchFamily="34" charset="0"/>
                <a:cs typeface="Arial" panose="020B0604020202020204" pitchFamily="34" charset="0"/>
              </a:rPr>
              <a:t>api</a:t>
            </a:r>
            <a:r>
              <a:rPr lang="en-US" altLang="en-US" sz="1600" dirty="0">
                <a:latin typeface="Arial" panose="020B0604020202020204" pitchFamily="34" charset="0"/>
                <a:cs typeface="Arial" panose="020B0604020202020204" pitchFamily="34" charset="0"/>
              </a:rPr>
              <a:t>/v1/SESSION/TOGGLE/{</a:t>
            </a:r>
            <a:r>
              <a:rPr lang="en-US" altLang="en-US" sz="1600" dirty="0" err="1">
                <a:latin typeface="Arial" panose="020B0604020202020204" pitchFamily="34" charset="0"/>
                <a:cs typeface="Arial" panose="020B0604020202020204" pitchFamily="34" charset="0"/>
              </a:rPr>
              <a:t>contributorId</a:t>
            </a:r>
            <a:r>
              <a:rPr lang="en-US" altLang="en-US" sz="1600" dirty="0">
                <a:latin typeface="Arial" panose="020B0604020202020204" pitchFamily="34" charset="0"/>
                <a:cs typeface="Arial" panose="020B0604020202020204" pitchFamily="34" charset="0"/>
              </a:rPr>
              <a:t>}/{</a:t>
            </a:r>
            <a:r>
              <a:rPr lang="en-US" altLang="en-US" sz="1600" dirty="0" err="1">
                <a:latin typeface="Arial" panose="020B0604020202020204" pitchFamily="34" charset="0"/>
                <a:cs typeface="Arial" panose="020B0604020202020204" pitchFamily="34" charset="0"/>
              </a:rPr>
              <a:t>sessionId</a:t>
            </a:r>
            <a:r>
              <a:rPr lang="en-US" altLang="en-US" sz="1600" dirty="0">
                <a:latin typeface="Arial" panose="020B0604020202020204" pitchFamily="34" charset="0"/>
                <a:cs typeface="Arial" panose="020B0604020202020204" pitchFamily="34" charset="0"/>
              </a:rPr>
              <a:t>}/{available}</a:t>
            </a:r>
          </a:p>
          <a:p>
            <a:pPr lvl="0" defTabSz="914400" eaLnBrk="0" fontAlgn="base" hangingPunct="0">
              <a:lnSpc>
                <a:spcPct val="150000"/>
              </a:lnSpc>
              <a:spcBef>
                <a:spcPct val="0"/>
              </a:spcBef>
              <a:spcAft>
                <a:spcPct val="0"/>
              </a:spcAft>
              <a:buFontTx/>
              <a:buChar char="•"/>
            </a:pPr>
            <a:r>
              <a:rPr lang="en-US" altLang="en-US" sz="1600" b="1" dirty="0">
                <a:solidFill>
                  <a:srgbClr val="FF0000"/>
                </a:solidFill>
                <a:latin typeface="Arial" panose="020B0604020202020204" pitchFamily="34" charset="0"/>
                <a:cs typeface="Arial" panose="020B0604020202020204" pitchFamily="34" charset="0"/>
              </a:rPr>
              <a:t>Method</a:t>
            </a:r>
            <a:r>
              <a:rPr lang="en-US" altLang="en-US" sz="1600" b="1" dirty="0">
                <a:latin typeface="Arial" panose="020B0604020202020204" pitchFamily="34" charset="0"/>
                <a:cs typeface="Arial" panose="020B0604020202020204" pitchFamily="34" charset="0"/>
              </a:rPr>
              <a:t>:</a:t>
            </a:r>
            <a:r>
              <a:rPr lang="en-US" altLang="en-US" sz="1600" dirty="0">
                <a:latin typeface="Arial" panose="020B0604020202020204" pitchFamily="34" charset="0"/>
                <a:cs typeface="Arial" panose="020B0604020202020204" pitchFamily="34" charset="0"/>
              </a:rPr>
              <a:t> PUT</a:t>
            </a:r>
          </a:p>
          <a:p>
            <a:pPr lvl="0" defTabSz="914400" eaLnBrk="0" fontAlgn="base" hangingPunct="0">
              <a:lnSpc>
                <a:spcPct val="150000"/>
              </a:lnSpc>
              <a:spcBef>
                <a:spcPct val="0"/>
              </a:spcBef>
              <a:spcAft>
                <a:spcPct val="0"/>
              </a:spcAft>
              <a:buFontTx/>
              <a:buChar char="•"/>
            </a:pPr>
            <a:r>
              <a:rPr lang="en-US" altLang="en-US" sz="1600" b="1" dirty="0">
                <a:solidFill>
                  <a:srgbClr val="FF0000"/>
                </a:solidFill>
                <a:latin typeface="Arial" panose="020B0604020202020204" pitchFamily="34" charset="0"/>
                <a:cs typeface="Arial" panose="020B0604020202020204" pitchFamily="34" charset="0"/>
              </a:rPr>
              <a:t>Path Variables:</a:t>
            </a:r>
            <a:endParaRPr lang="en-US" altLang="en-US" sz="1600" dirty="0">
              <a:solidFill>
                <a:srgbClr val="FF0000"/>
              </a:solidFill>
              <a:latin typeface="Arial" panose="020B0604020202020204" pitchFamily="34" charset="0"/>
              <a:cs typeface="Arial" panose="020B0604020202020204" pitchFamily="34" charset="0"/>
            </a:endParaRPr>
          </a:p>
          <a:p>
            <a:pPr lvl="0" defTabSz="914400" eaLnBrk="0" fontAlgn="base" hangingPunct="0">
              <a:lnSpc>
                <a:spcPct val="150000"/>
              </a:lnSpc>
              <a:spcBef>
                <a:spcPct val="0"/>
              </a:spcBef>
              <a:spcAft>
                <a:spcPct val="0"/>
              </a:spcAft>
              <a:buFontTx/>
              <a:buChar char="•"/>
            </a:pPr>
            <a:r>
              <a:rPr lang="en-US" altLang="en-US" sz="1600" dirty="0" err="1">
                <a:latin typeface="Arial" panose="020B0604020202020204" pitchFamily="34" charset="0"/>
                <a:cs typeface="Arial" panose="020B0604020202020204" pitchFamily="34" charset="0"/>
              </a:rPr>
              <a:t>contributorId</a:t>
            </a:r>
            <a:r>
              <a:rPr lang="en-US" altLang="en-US" sz="1600" dirty="0">
                <a:latin typeface="Arial" panose="020B0604020202020204" pitchFamily="34" charset="0"/>
                <a:cs typeface="Arial" panose="020B0604020202020204" pitchFamily="34" charset="0"/>
              </a:rPr>
              <a:t> </a:t>
            </a:r>
            <a:r>
              <a:rPr lang="en-US" altLang="en-US" sz="1600" i="1" dirty="0">
                <a:latin typeface="Arial" panose="020B0604020202020204" pitchFamily="34" charset="0"/>
                <a:cs typeface="Arial" panose="020B0604020202020204" pitchFamily="34" charset="0"/>
              </a:rPr>
              <a:t>(Integer)</a:t>
            </a:r>
            <a:r>
              <a:rPr lang="en-US" altLang="en-US" sz="1600" dirty="0">
                <a:latin typeface="Arial" panose="020B0604020202020204" pitchFamily="34" charset="0"/>
                <a:cs typeface="Arial" panose="020B0604020202020204" pitchFamily="34" charset="0"/>
              </a:rPr>
              <a:t> – ID of the contributor who owns the session.</a:t>
            </a:r>
          </a:p>
          <a:p>
            <a:pPr lvl="0" defTabSz="914400" eaLnBrk="0" fontAlgn="base" hangingPunct="0">
              <a:lnSpc>
                <a:spcPct val="150000"/>
              </a:lnSpc>
              <a:spcBef>
                <a:spcPct val="0"/>
              </a:spcBef>
              <a:spcAft>
                <a:spcPct val="0"/>
              </a:spcAft>
              <a:buFontTx/>
              <a:buChar char="•"/>
            </a:pPr>
            <a:r>
              <a:rPr lang="en-US" altLang="en-US" sz="1600" dirty="0" err="1">
                <a:latin typeface="Arial" panose="020B0604020202020204" pitchFamily="34" charset="0"/>
                <a:cs typeface="Arial" panose="020B0604020202020204" pitchFamily="34" charset="0"/>
              </a:rPr>
              <a:t>sessionId</a:t>
            </a:r>
            <a:r>
              <a:rPr lang="en-US" altLang="en-US" sz="1600" dirty="0">
                <a:latin typeface="Arial" panose="020B0604020202020204" pitchFamily="34" charset="0"/>
                <a:cs typeface="Arial" panose="020B0604020202020204" pitchFamily="34" charset="0"/>
              </a:rPr>
              <a:t> </a:t>
            </a:r>
            <a:r>
              <a:rPr lang="en-US" altLang="en-US" sz="1600" i="1" dirty="0">
                <a:latin typeface="Arial" panose="020B0604020202020204" pitchFamily="34" charset="0"/>
                <a:cs typeface="Arial" panose="020B0604020202020204" pitchFamily="34" charset="0"/>
              </a:rPr>
              <a:t>(Integer)</a:t>
            </a:r>
            <a:r>
              <a:rPr lang="en-US" altLang="en-US" sz="1600" dirty="0">
                <a:latin typeface="Arial" panose="020B0604020202020204" pitchFamily="34" charset="0"/>
                <a:cs typeface="Arial" panose="020B0604020202020204" pitchFamily="34" charset="0"/>
              </a:rPr>
              <a:t> – ID of the session to update.</a:t>
            </a:r>
          </a:p>
          <a:p>
            <a:pPr lvl="0" defTabSz="914400" eaLnBrk="0" fontAlgn="base" hangingPunct="0">
              <a:lnSpc>
                <a:spcPct val="150000"/>
              </a:lnSpc>
              <a:spcBef>
                <a:spcPct val="0"/>
              </a:spcBef>
              <a:spcAft>
                <a:spcPct val="0"/>
              </a:spcAft>
              <a:buFontTx/>
              <a:buChar char="•"/>
            </a:pPr>
            <a:r>
              <a:rPr lang="en-US" altLang="en-US" sz="1600" dirty="0">
                <a:latin typeface="Arial" panose="020B0604020202020204" pitchFamily="34" charset="0"/>
                <a:cs typeface="Arial" panose="020B0604020202020204" pitchFamily="34" charset="0"/>
              </a:rPr>
              <a:t>available </a:t>
            </a:r>
            <a:r>
              <a:rPr lang="en-US" altLang="en-US" sz="1600" i="1" dirty="0">
                <a:latin typeface="Arial" panose="020B0604020202020204" pitchFamily="34" charset="0"/>
                <a:cs typeface="Arial" panose="020B0604020202020204" pitchFamily="34" charset="0"/>
              </a:rPr>
              <a:t>(</a:t>
            </a:r>
            <a:r>
              <a:rPr lang="en-US" altLang="en-US" sz="1600" i="1" dirty="0" err="1">
                <a:latin typeface="Arial" panose="020B0604020202020204" pitchFamily="34" charset="0"/>
                <a:cs typeface="Arial" panose="020B0604020202020204" pitchFamily="34" charset="0"/>
              </a:rPr>
              <a:t>boolean</a:t>
            </a:r>
            <a:r>
              <a:rPr lang="en-US" altLang="en-US" sz="1600" i="1" dirty="0">
                <a:latin typeface="Arial" panose="020B0604020202020204" pitchFamily="34" charset="0"/>
                <a:cs typeface="Arial" panose="020B0604020202020204" pitchFamily="34" charset="0"/>
              </a:rPr>
              <a:t>)</a:t>
            </a:r>
            <a:r>
              <a:rPr lang="en-US" altLang="en-US" sz="1600" dirty="0">
                <a:latin typeface="Arial" panose="020B0604020202020204" pitchFamily="34" charset="0"/>
                <a:cs typeface="Arial" panose="020B0604020202020204" pitchFamily="34" charset="0"/>
              </a:rPr>
              <a:t> – true to make the session available, false to disable it.</a:t>
            </a:r>
          </a:p>
          <a:p>
            <a:pPr lvl="0" defTabSz="914400" eaLnBrk="0" fontAlgn="base" hangingPunct="0">
              <a:lnSpc>
                <a:spcPct val="150000"/>
              </a:lnSpc>
              <a:spcBef>
                <a:spcPct val="0"/>
              </a:spcBef>
              <a:spcAft>
                <a:spcPct val="0"/>
              </a:spcAft>
            </a:pPr>
            <a:endParaRPr lang="en-US"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26266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1825</TotalTime>
  <Words>1476</Words>
  <Application>Microsoft Office PowerPoint</Application>
  <PresentationFormat>Widescreen</PresentationFormat>
  <Paragraphs>134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Unicode MS</vt:lpstr>
      <vt:lpstr>Calibri Light</vt:lpstr>
      <vt:lpstr>Tw Cen MT</vt:lpstr>
      <vt:lpstr>Tw Cen MT Condensed</vt:lpstr>
      <vt:lpstr>Wingdings 3</vt:lpstr>
      <vt:lpstr>Integral</vt:lpstr>
      <vt:lpstr>Capstone 2</vt:lpstr>
      <vt:lpstr>PowerPoint Presentation</vt:lpstr>
      <vt:lpstr>First Endpoint: Add Booking</vt:lpstr>
      <vt:lpstr>Success Response (200 OK):</vt:lpstr>
      <vt:lpstr>Second Endpoint: Get All Bookings for Reader</vt:lpstr>
      <vt:lpstr>Success Response (200 OK):</vt:lpstr>
      <vt:lpstr>Third Endpoint: Delete Booking</vt:lpstr>
      <vt:lpstr>Success Response (200 OK):</vt:lpstr>
      <vt:lpstr>Fourth Endpoint: Toggle Session Availability</vt:lpstr>
      <vt:lpstr>Success Response (200 OK):</vt:lpstr>
      <vt:lpstr>Fifth Endpoint: GET EXPERIENCES WITH SCORE ABOVE X</vt:lpstr>
      <vt:lpstr>Success Response (200 OK):</vt:lpstr>
      <vt:lpstr>Sixth Endpoint: Get Sessions by Contributor</vt:lpstr>
      <vt:lpstr>Success Response (200 OK):</vt:lpstr>
      <vt:lpstr>SEVENTH Endpoint: Get Certification Experiences by Category</vt:lpstr>
      <vt:lpstr>Success Response (200 OK):</vt:lpstr>
      <vt:lpstr>Eighth Endpoint: Get All Reviews by Reader</vt:lpstr>
      <vt:lpstr>Success Response (200 OK):</vt:lpstr>
      <vt:lpstr>NINTH Endpoint: Get Reviews by Contributor</vt:lpstr>
      <vt:lpstr>Success Response (200 OK):</vt:lpstr>
      <vt:lpstr>10TH Endpoint: Get Experiences by Contributor</vt:lpstr>
      <vt:lpstr>Success Response (200 OK):</vt:lpstr>
      <vt:lpstr>11TH Endpoint: Review Summary for Session</vt:lpstr>
      <vt:lpstr>Success Response (200 OK):</vt:lpstr>
      <vt:lpstr>12TH Endpoint: Can Book Session (Eligibility Check)</vt:lpstr>
      <vt:lpstr>Success Response (200 OK):</vt:lpstr>
      <vt:lpstr>13TH Endpoint: Get Experiences by Provider</vt:lpstr>
      <vt:lpstr>Success Response (200 OK):</vt:lpstr>
      <vt:lpstr>14TH Endpoint: Certification Experiences by Price Range</vt:lpstr>
      <vt:lpstr>Success Response (200 OK):</vt:lpstr>
      <vt:lpstr>15TH Endpoint: Certification Experiences by Question Count</vt:lpstr>
      <vt:lpstr>Success Response (200 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dc:title>
  <dc:creator>user</dc:creator>
  <cp:lastModifiedBy>user</cp:lastModifiedBy>
  <cp:revision>32</cp:revision>
  <dcterms:created xsi:type="dcterms:W3CDTF">2025-08-09T23:02:39Z</dcterms:created>
  <dcterms:modified xsi:type="dcterms:W3CDTF">2025-08-11T05:28:35Z</dcterms:modified>
</cp:coreProperties>
</file>