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306D-6C88-4B9A-8519-97B3C50D11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01BA07-FE59-47EA-870F-3E1AD5249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9BC933-1201-4850-AC3A-795B4DF85AA6}"/>
              </a:ext>
            </a:extLst>
          </p:cNvPr>
          <p:cNvSpPr>
            <a:spLocks noGrp="1"/>
          </p:cNvSpPr>
          <p:nvPr>
            <p:ph type="dt" sz="half" idx="10"/>
          </p:nvPr>
        </p:nvSpPr>
        <p:spPr/>
        <p:txBody>
          <a:bodyPr/>
          <a:lstStyle/>
          <a:p>
            <a:fld id="{EDEC62E6-7222-47BE-9C84-B39CFEF0B09D}" type="datetimeFigureOut">
              <a:rPr lang="en-IN" smtClean="0"/>
              <a:t>05-01-2020</a:t>
            </a:fld>
            <a:endParaRPr lang="en-IN"/>
          </a:p>
        </p:txBody>
      </p:sp>
      <p:sp>
        <p:nvSpPr>
          <p:cNvPr id="5" name="Footer Placeholder 4">
            <a:extLst>
              <a:ext uri="{FF2B5EF4-FFF2-40B4-BE49-F238E27FC236}">
                <a16:creationId xmlns:a16="http://schemas.microsoft.com/office/drawing/2014/main" id="{483CA5DA-65D9-4DB4-AF92-9BCC272CAF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F0FCD0-8E4E-4F97-A3CA-237620C3A847}"/>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3633719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199F-3FF4-4F29-80BB-828E38CFF8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3000BD-22C6-4255-BF79-12562C0F9D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710F55-B3D6-4842-A66F-1DAE143E19FC}"/>
              </a:ext>
            </a:extLst>
          </p:cNvPr>
          <p:cNvSpPr>
            <a:spLocks noGrp="1"/>
          </p:cNvSpPr>
          <p:nvPr>
            <p:ph type="dt" sz="half" idx="10"/>
          </p:nvPr>
        </p:nvSpPr>
        <p:spPr/>
        <p:txBody>
          <a:bodyPr/>
          <a:lstStyle/>
          <a:p>
            <a:fld id="{EDEC62E6-7222-47BE-9C84-B39CFEF0B09D}" type="datetimeFigureOut">
              <a:rPr lang="en-IN" smtClean="0"/>
              <a:t>05-01-2020</a:t>
            </a:fld>
            <a:endParaRPr lang="en-IN"/>
          </a:p>
        </p:txBody>
      </p:sp>
      <p:sp>
        <p:nvSpPr>
          <p:cNvPr id="5" name="Footer Placeholder 4">
            <a:extLst>
              <a:ext uri="{FF2B5EF4-FFF2-40B4-BE49-F238E27FC236}">
                <a16:creationId xmlns:a16="http://schemas.microsoft.com/office/drawing/2014/main" id="{C4AC5A1A-477D-4CE6-AD99-94B8D12B84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35DBD3-3D28-4A15-A31D-EB7FB4872E88}"/>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157029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2620F7-9698-4DA3-A76E-401F6B4D5F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0E3359-93AF-4692-8919-38916DDE0E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AC520D-6C28-4EF6-8FDD-70F9F1F33B42}"/>
              </a:ext>
            </a:extLst>
          </p:cNvPr>
          <p:cNvSpPr>
            <a:spLocks noGrp="1"/>
          </p:cNvSpPr>
          <p:nvPr>
            <p:ph type="dt" sz="half" idx="10"/>
          </p:nvPr>
        </p:nvSpPr>
        <p:spPr/>
        <p:txBody>
          <a:bodyPr/>
          <a:lstStyle/>
          <a:p>
            <a:fld id="{EDEC62E6-7222-47BE-9C84-B39CFEF0B09D}" type="datetimeFigureOut">
              <a:rPr lang="en-IN" smtClean="0"/>
              <a:t>05-01-2020</a:t>
            </a:fld>
            <a:endParaRPr lang="en-IN"/>
          </a:p>
        </p:txBody>
      </p:sp>
      <p:sp>
        <p:nvSpPr>
          <p:cNvPr id="5" name="Footer Placeholder 4">
            <a:extLst>
              <a:ext uri="{FF2B5EF4-FFF2-40B4-BE49-F238E27FC236}">
                <a16:creationId xmlns:a16="http://schemas.microsoft.com/office/drawing/2014/main" id="{2372C285-72DA-4A2F-B3EB-FD1E279F3E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31560B-3841-42B0-B200-93CFD2AA9452}"/>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364009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9013-F1A2-40B7-9BD2-E84E5F098C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AB8BE0-43C7-47A8-98E7-6E725E23F0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C62A61-6913-4C4A-95B6-BCC77F6EC79B}"/>
              </a:ext>
            </a:extLst>
          </p:cNvPr>
          <p:cNvSpPr>
            <a:spLocks noGrp="1"/>
          </p:cNvSpPr>
          <p:nvPr>
            <p:ph type="dt" sz="half" idx="10"/>
          </p:nvPr>
        </p:nvSpPr>
        <p:spPr/>
        <p:txBody>
          <a:bodyPr/>
          <a:lstStyle/>
          <a:p>
            <a:fld id="{EDEC62E6-7222-47BE-9C84-B39CFEF0B09D}" type="datetimeFigureOut">
              <a:rPr lang="en-IN" smtClean="0"/>
              <a:t>05-01-2020</a:t>
            </a:fld>
            <a:endParaRPr lang="en-IN"/>
          </a:p>
        </p:txBody>
      </p:sp>
      <p:sp>
        <p:nvSpPr>
          <p:cNvPr id="5" name="Footer Placeholder 4">
            <a:extLst>
              <a:ext uri="{FF2B5EF4-FFF2-40B4-BE49-F238E27FC236}">
                <a16:creationId xmlns:a16="http://schemas.microsoft.com/office/drawing/2014/main" id="{EAEAA677-5E66-4BFB-9C5F-525524F4A8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52C02B-A815-4D4C-9983-B1E6F978C88E}"/>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2916491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0862-068F-4428-909E-1D9E7B1C57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A4B946-6F17-45C8-AE65-5AF0D27D67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45A908-6E7D-4FE3-B948-D52390AE219C}"/>
              </a:ext>
            </a:extLst>
          </p:cNvPr>
          <p:cNvSpPr>
            <a:spLocks noGrp="1"/>
          </p:cNvSpPr>
          <p:nvPr>
            <p:ph type="dt" sz="half" idx="10"/>
          </p:nvPr>
        </p:nvSpPr>
        <p:spPr/>
        <p:txBody>
          <a:bodyPr/>
          <a:lstStyle/>
          <a:p>
            <a:fld id="{EDEC62E6-7222-47BE-9C84-B39CFEF0B09D}" type="datetimeFigureOut">
              <a:rPr lang="en-IN" smtClean="0"/>
              <a:t>05-01-2020</a:t>
            </a:fld>
            <a:endParaRPr lang="en-IN"/>
          </a:p>
        </p:txBody>
      </p:sp>
      <p:sp>
        <p:nvSpPr>
          <p:cNvPr id="5" name="Footer Placeholder 4">
            <a:extLst>
              <a:ext uri="{FF2B5EF4-FFF2-40B4-BE49-F238E27FC236}">
                <a16:creationId xmlns:a16="http://schemas.microsoft.com/office/drawing/2014/main" id="{907841D2-FDBD-43BA-B648-2C48DCFCA1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C86ECA-BE2E-4355-8936-31CEEE90913E}"/>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303827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120E-CCE1-4DDF-980F-0A6E9F1AC6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1D026F-6FE8-4730-BBEA-238B999E4E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794D18-2E0F-4E13-85A1-2E818E3396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78A337-518C-4C36-AE34-C44A3754617C}"/>
              </a:ext>
            </a:extLst>
          </p:cNvPr>
          <p:cNvSpPr>
            <a:spLocks noGrp="1"/>
          </p:cNvSpPr>
          <p:nvPr>
            <p:ph type="dt" sz="half" idx="10"/>
          </p:nvPr>
        </p:nvSpPr>
        <p:spPr/>
        <p:txBody>
          <a:bodyPr/>
          <a:lstStyle/>
          <a:p>
            <a:fld id="{EDEC62E6-7222-47BE-9C84-B39CFEF0B09D}" type="datetimeFigureOut">
              <a:rPr lang="en-IN" smtClean="0"/>
              <a:t>05-01-2020</a:t>
            </a:fld>
            <a:endParaRPr lang="en-IN"/>
          </a:p>
        </p:txBody>
      </p:sp>
      <p:sp>
        <p:nvSpPr>
          <p:cNvPr id="6" name="Footer Placeholder 5">
            <a:extLst>
              <a:ext uri="{FF2B5EF4-FFF2-40B4-BE49-F238E27FC236}">
                <a16:creationId xmlns:a16="http://schemas.microsoft.com/office/drawing/2014/main" id="{BE72AD12-9446-440A-B814-82864F75CD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837C8F-3125-4F80-BD3F-1DFB86E7260C}"/>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3941860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1BC4-45F3-40D2-83BF-8B09CAF64B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D5CB78-4065-421C-83EF-49E129D35B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2E9D67-0AF9-4D88-A44D-B4FE977B96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BDBC26-4AA7-43A2-9A96-75329169A2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903A8-2E83-415B-8603-85626339ED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58F1D1-1127-4E29-8D3D-6BEB51977570}"/>
              </a:ext>
            </a:extLst>
          </p:cNvPr>
          <p:cNvSpPr>
            <a:spLocks noGrp="1"/>
          </p:cNvSpPr>
          <p:nvPr>
            <p:ph type="dt" sz="half" idx="10"/>
          </p:nvPr>
        </p:nvSpPr>
        <p:spPr/>
        <p:txBody>
          <a:bodyPr/>
          <a:lstStyle/>
          <a:p>
            <a:fld id="{EDEC62E6-7222-47BE-9C84-B39CFEF0B09D}" type="datetimeFigureOut">
              <a:rPr lang="en-IN" smtClean="0"/>
              <a:t>05-01-2020</a:t>
            </a:fld>
            <a:endParaRPr lang="en-IN"/>
          </a:p>
        </p:txBody>
      </p:sp>
      <p:sp>
        <p:nvSpPr>
          <p:cNvPr id="8" name="Footer Placeholder 7">
            <a:extLst>
              <a:ext uri="{FF2B5EF4-FFF2-40B4-BE49-F238E27FC236}">
                <a16:creationId xmlns:a16="http://schemas.microsoft.com/office/drawing/2014/main" id="{47AF84C2-266E-49FB-BCA2-5B145FE5E0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6B9184-6EEE-4B42-B0B9-B4B7A01C5E76}"/>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205382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0747-2424-44FD-86DC-12C71E4953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A2740B-CBB8-4D77-BD06-61B93737003A}"/>
              </a:ext>
            </a:extLst>
          </p:cNvPr>
          <p:cNvSpPr>
            <a:spLocks noGrp="1"/>
          </p:cNvSpPr>
          <p:nvPr>
            <p:ph type="dt" sz="half" idx="10"/>
          </p:nvPr>
        </p:nvSpPr>
        <p:spPr/>
        <p:txBody>
          <a:bodyPr/>
          <a:lstStyle/>
          <a:p>
            <a:fld id="{EDEC62E6-7222-47BE-9C84-B39CFEF0B09D}" type="datetimeFigureOut">
              <a:rPr lang="en-IN" smtClean="0"/>
              <a:t>05-01-2020</a:t>
            </a:fld>
            <a:endParaRPr lang="en-IN"/>
          </a:p>
        </p:txBody>
      </p:sp>
      <p:sp>
        <p:nvSpPr>
          <p:cNvPr id="4" name="Footer Placeholder 3">
            <a:extLst>
              <a:ext uri="{FF2B5EF4-FFF2-40B4-BE49-F238E27FC236}">
                <a16:creationId xmlns:a16="http://schemas.microsoft.com/office/drawing/2014/main" id="{57300B53-FBB3-4773-8443-DCC67DAD9F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C7FBAE-2A3F-455A-85DB-434C6E1BC3E1}"/>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302229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D14EBD-89B8-49FB-8262-5331EFF7B479}"/>
              </a:ext>
            </a:extLst>
          </p:cNvPr>
          <p:cNvSpPr>
            <a:spLocks noGrp="1"/>
          </p:cNvSpPr>
          <p:nvPr>
            <p:ph type="dt" sz="half" idx="10"/>
          </p:nvPr>
        </p:nvSpPr>
        <p:spPr/>
        <p:txBody>
          <a:bodyPr/>
          <a:lstStyle/>
          <a:p>
            <a:fld id="{EDEC62E6-7222-47BE-9C84-B39CFEF0B09D}" type="datetimeFigureOut">
              <a:rPr lang="en-IN" smtClean="0"/>
              <a:t>05-01-2020</a:t>
            </a:fld>
            <a:endParaRPr lang="en-IN"/>
          </a:p>
        </p:txBody>
      </p:sp>
      <p:sp>
        <p:nvSpPr>
          <p:cNvPr id="3" name="Footer Placeholder 2">
            <a:extLst>
              <a:ext uri="{FF2B5EF4-FFF2-40B4-BE49-F238E27FC236}">
                <a16:creationId xmlns:a16="http://schemas.microsoft.com/office/drawing/2014/main" id="{2FAAADF8-6232-40BA-8EA9-E7A2F2DBDB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F81E21-9F02-45B0-A541-AD6F5A9D060B}"/>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2416399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5CAD-7380-4F52-9A9B-DAD636D3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D78790-76F3-4DB7-8D52-94823DD58A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AB6910-D105-43FA-9CB5-5E7D5734D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546E6B-AD40-41C0-B0CE-D955727605EC}"/>
              </a:ext>
            </a:extLst>
          </p:cNvPr>
          <p:cNvSpPr>
            <a:spLocks noGrp="1"/>
          </p:cNvSpPr>
          <p:nvPr>
            <p:ph type="dt" sz="half" idx="10"/>
          </p:nvPr>
        </p:nvSpPr>
        <p:spPr/>
        <p:txBody>
          <a:bodyPr/>
          <a:lstStyle/>
          <a:p>
            <a:fld id="{EDEC62E6-7222-47BE-9C84-B39CFEF0B09D}" type="datetimeFigureOut">
              <a:rPr lang="en-IN" smtClean="0"/>
              <a:t>05-01-2020</a:t>
            </a:fld>
            <a:endParaRPr lang="en-IN"/>
          </a:p>
        </p:txBody>
      </p:sp>
      <p:sp>
        <p:nvSpPr>
          <p:cNvPr id="6" name="Footer Placeholder 5">
            <a:extLst>
              <a:ext uri="{FF2B5EF4-FFF2-40B4-BE49-F238E27FC236}">
                <a16:creationId xmlns:a16="http://schemas.microsoft.com/office/drawing/2014/main" id="{820A9936-D0F6-414D-A49A-B810E1F84A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9C382B-6D72-43A6-BCBA-35209AB8CC3C}"/>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3531042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8F95-0396-4332-A14D-B1AF9AE98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DCB7BD-5FD4-4EE0-894B-6CB78A443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D750D5-7E2C-45DD-8B5F-F50FD5AD8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230303-846E-451E-B007-8DEEDF257973}"/>
              </a:ext>
            </a:extLst>
          </p:cNvPr>
          <p:cNvSpPr>
            <a:spLocks noGrp="1"/>
          </p:cNvSpPr>
          <p:nvPr>
            <p:ph type="dt" sz="half" idx="10"/>
          </p:nvPr>
        </p:nvSpPr>
        <p:spPr/>
        <p:txBody>
          <a:bodyPr/>
          <a:lstStyle/>
          <a:p>
            <a:fld id="{EDEC62E6-7222-47BE-9C84-B39CFEF0B09D}" type="datetimeFigureOut">
              <a:rPr lang="en-IN" smtClean="0"/>
              <a:t>05-01-2020</a:t>
            </a:fld>
            <a:endParaRPr lang="en-IN"/>
          </a:p>
        </p:txBody>
      </p:sp>
      <p:sp>
        <p:nvSpPr>
          <p:cNvPr id="6" name="Footer Placeholder 5">
            <a:extLst>
              <a:ext uri="{FF2B5EF4-FFF2-40B4-BE49-F238E27FC236}">
                <a16:creationId xmlns:a16="http://schemas.microsoft.com/office/drawing/2014/main" id="{7F7E97A1-7978-4614-8EFC-D917AE6865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F9F13F-7C1F-462C-BD55-B948F95E2BF4}"/>
              </a:ext>
            </a:extLst>
          </p:cNvPr>
          <p:cNvSpPr>
            <a:spLocks noGrp="1"/>
          </p:cNvSpPr>
          <p:nvPr>
            <p:ph type="sldNum" sz="quarter" idx="12"/>
          </p:nvPr>
        </p:nvSpPr>
        <p:spPr/>
        <p:txBody>
          <a:bodyPr/>
          <a:lstStyle/>
          <a:p>
            <a:fld id="{0E498CEF-D33C-41A7-A9DF-896A53360E99}" type="slidenum">
              <a:rPr lang="en-IN" smtClean="0"/>
              <a:t>‹#›</a:t>
            </a:fld>
            <a:endParaRPr lang="en-IN"/>
          </a:p>
        </p:txBody>
      </p:sp>
    </p:spTree>
    <p:extLst>
      <p:ext uri="{BB962C8B-B14F-4D97-AF65-F5344CB8AC3E}">
        <p14:creationId xmlns:p14="http://schemas.microsoft.com/office/powerpoint/2010/main" val="273998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2DDB1C-1C1E-4ACD-92BC-7A52C649FF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5838E9-930E-4952-81E9-7F6143C24F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43213-38D6-448C-9D48-3852170DD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C62E6-7222-47BE-9C84-B39CFEF0B09D}" type="datetimeFigureOut">
              <a:rPr lang="en-IN" smtClean="0"/>
              <a:t>05-01-2020</a:t>
            </a:fld>
            <a:endParaRPr lang="en-IN"/>
          </a:p>
        </p:txBody>
      </p:sp>
      <p:sp>
        <p:nvSpPr>
          <p:cNvPr id="5" name="Footer Placeholder 4">
            <a:extLst>
              <a:ext uri="{FF2B5EF4-FFF2-40B4-BE49-F238E27FC236}">
                <a16:creationId xmlns:a16="http://schemas.microsoft.com/office/drawing/2014/main" id="{B23D7A31-5CEB-4A56-BD99-891F4F42C5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EEAE3E-375B-454B-9DBA-1B6EA8CC9A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98CEF-D33C-41A7-A9DF-896A53360E99}" type="slidenum">
              <a:rPr lang="en-IN" smtClean="0"/>
              <a:t>‹#›</a:t>
            </a:fld>
            <a:endParaRPr lang="en-IN"/>
          </a:p>
        </p:txBody>
      </p:sp>
    </p:spTree>
    <p:extLst>
      <p:ext uri="{BB962C8B-B14F-4D97-AF65-F5344CB8AC3E}">
        <p14:creationId xmlns:p14="http://schemas.microsoft.com/office/powerpoint/2010/main" val="1718254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acklistednews.com/article/71017/customer-loyalty-rewards-programs-used-to-convince-the-public-to-accept-9000-private-license-plate.html"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60AA-E6BF-4FFC-B260-5BC16F697987}"/>
              </a:ext>
            </a:extLst>
          </p:cNvPr>
          <p:cNvSpPr>
            <a:spLocks noGrp="1"/>
          </p:cNvSpPr>
          <p:nvPr>
            <p:ph type="ctrTitle"/>
          </p:nvPr>
        </p:nvSpPr>
        <p:spPr/>
        <p:txBody>
          <a:bodyPr>
            <a:normAutofit/>
          </a:bodyPr>
          <a:lstStyle/>
          <a:p>
            <a:r>
              <a:rPr lang="en-IN" sz="5400" b="1" dirty="0">
                <a:cs typeface="Times New Roman" panose="02020603050405020304" pitchFamily="18" charset="0"/>
              </a:rPr>
              <a:t>LICENSE PLATE RECOGNITION</a:t>
            </a:r>
          </a:p>
        </p:txBody>
      </p:sp>
    </p:spTree>
    <p:extLst>
      <p:ext uri="{BB962C8B-B14F-4D97-AF65-F5344CB8AC3E}">
        <p14:creationId xmlns:p14="http://schemas.microsoft.com/office/powerpoint/2010/main" val="1977734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3B87-DA16-4549-9446-B6CB169870E7}"/>
              </a:ext>
            </a:extLst>
          </p:cNvPr>
          <p:cNvSpPr>
            <a:spLocks noGrp="1"/>
          </p:cNvSpPr>
          <p:nvPr>
            <p:ph type="title"/>
          </p:nvPr>
        </p:nvSpPr>
        <p:spPr/>
        <p:txBody>
          <a:bodyPr>
            <a:normAutofit/>
          </a:bodyPr>
          <a:lstStyle/>
          <a:p>
            <a:pPr algn="ctr"/>
            <a:r>
              <a:rPr lang="en-IN" sz="3200" b="1" dirty="0"/>
              <a:t>5. Apply Optical Character Recognition to recognize the text in the number plate</a:t>
            </a:r>
          </a:p>
        </p:txBody>
      </p:sp>
      <p:pic>
        <p:nvPicPr>
          <p:cNvPr id="8" name="Content Placeholder 7">
            <a:extLst>
              <a:ext uri="{FF2B5EF4-FFF2-40B4-BE49-F238E27FC236}">
                <a16:creationId xmlns:a16="http://schemas.microsoft.com/office/drawing/2014/main" id="{36C0E618-45DC-4783-8A3F-CBBFCBBB34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6679" y="1690688"/>
            <a:ext cx="4432124" cy="4248473"/>
          </a:xfrm>
        </p:spPr>
      </p:pic>
    </p:spTree>
    <p:extLst>
      <p:ext uri="{BB962C8B-B14F-4D97-AF65-F5344CB8AC3E}">
        <p14:creationId xmlns:p14="http://schemas.microsoft.com/office/powerpoint/2010/main" val="2754980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6414-E899-4515-8791-5AC5099F1F0D}"/>
              </a:ext>
            </a:extLst>
          </p:cNvPr>
          <p:cNvSpPr>
            <a:spLocks noGrp="1"/>
          </p:cNvSpPr>
          <p:nvPr>
            <p:ph type="title"/>
          </p:nvPr>
        </p:nvSpPr>
        <p:spPr/>
        <p:txBody>
          <a:bodyPr>
            <a:noAutofit/>
          </a:bodyPr>
          <a:lstStyle/>
          <a:p>
            <a:pPr algn="ctr"/>
            <a:r>
              <a:rPr lang="en-IN" sz="3200" b="1" dirty="0"/>
              <a:t>6.Compare the Vehicles image and its number plate details with the details stored in the database.</a:t>
            </a:r>
            <a:br>
              <a:rPr lang="en-IN" sz="3200" b="1" dirty="0"/>
            </a:br>
            <a:endParaRPr lang="en-IN" sz="3200" b="1" dirty="0"/>
          </a:p>
        </p:txBody>
      </p:sp>
      <p:pic>
        <p:nvPicPr>
          <p:cNvPr id="7" name="Content Placeholder 6">
            <a:extLst>
              <a:ext uri="{FF2B5EF4-FFF2-40B4-BE49-F238E27FC236}">
                <a16:creationId xmlns:a16="http://schemas.microsoft.com/office/drawing/2014/main" id="{1D2716C6-73BC-46C0-AC12-92847E5E77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8811" y="1331431"/>
            <a:ext cx="6667131" cy="4879011"/>
          </a:xfrm>
        </p:spPr>
      </p:pic>
    </p:spTree>
    <p:extLst>
      <p:ext uri="{BB962C8B-B14F-4D97-AF65-F5344CB8AC3E}">
        <p14:creationId xmlns:p14="http://schemas.microsoft.com/office/powerpoint/2010/main" val="3401304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983A-59B9-4915-9CD0-92A8FF53D7F7}"/>
              </a:ext>
            </a:extLst>
          </p:cNvPr>
          <p:cNvSpPr>
            <a:spLocks noGrp="1"/>
          </p:cNvSpPr>
          <p:nvPr>
            <p:ph type="title"/>
          </p:nvPr>
        </p:nvSpPr>
        <p:spPr/>
        <p:txBody>
          <a:bodyPr/>
          <a:lstStyle/>
          <a:p>
            <a:pPr algn="ctr"/>
            <a:r>
              <a:rPr lang="en-IN" b="1" dirty="0"/>
              <a:t>Applications</a:t>
            </a:r>
          </a:p>
        </p:txBody>
      </p:sp>
      <p:sp>
        <p:nvSpPr>
          <p:cNvPr id="3" name="Content Placeholder 2">
            <a:extLst>
              <a:ext uri="{FF2B5EF4-FFF2-40B4-BE49-F238E27FC236}">
                <a16:creationId xmlns:a16="http://schemas.microsoft.com/office/drawing/2014/main" id="{0A781D13-2559-4AB6-9BDF-1BCAB08FBF1A}"/>
              </a:ext>
            </a:extLst>
          </p:cNvPr>
          <p:cNvSpPr>
            <a:spLocks noGrp="1"/>
          </p:cNvSpPr>
          <p:nvPr>
            <p:ph idx="1"/>
          </p:nvPr>
        </p:nvSpPr>
        <p:spPr>
          <a:xfrm>
            <a:off x="838200" y="1825625"/>
            <a:ext cx="10515600" cy="4351338"/>
          </a:xfrm>
        </p:spPr>
        <p:txBody>
          <a:bodyPr/>
          <a:lstStyle/>
          <a:p>
            <a:pPr algn="just">
              <a:buFont typeface="Wingdings" panose="05000000000000000000" pitchFamily="2" charset="2"/>
              <a:buChar char="ü"/>
            </a:pPr>
            <a:r>
              <a:rPr lang="en-IN" dirty="0"/>
              <a:t>Automatic highway toll collection systems.</a:t>
            </a:r>
          </a:p>
          <a:p>
            <a:pPr algn="just">
              <a:buFont typeface="Wingdings" panose="05000000000000000000" pitchFamily="2" charset="2"/>
              <a:buChar char="ü"/>
            </a:pPr>
            <a:r>
              <a:rPr lang="en-IN" dirty="0"/>
              <a:t>Analysis of traffic during peak  periods.</a:t>
            </a:r>
          </a:p>
          <a:p>
            <a:pPr algn="just">
              <a:buFont typeface="Wingdings" panose="05000000000000000000" pitchFamily="2" charset="2"/>
              <a:buChar char="ü"/>
            </a:pPr>
            <a:r>
              <a:rPr lang="en-IN" dirty="0"/>
              <a:t>Enhanced vehicle theft prevention.</a:t>
            </a:r>
          </a:p>
          <a:p>
            <a:pPr algn="just">
              <a:buFont typeface="Wingdings" panose="05000000000000000000" pitchFamily="2" charset="2"/>
              <a:buChar char="ü"/>
            </a:pPr>
            <a:r>
              <a:rPr lang="en-IN" dirty="0"/>
              <a:t>Effective law enforcement.</a:t>
            </a:r>
          </a:p>
          <a:p>
            <a:pPr algn="just">
              <a:buFont typeface="Wingdings" panose="05000000000000000000" pitchFamily="2" charset="2"/>
              <a:buChar char="ü"/>
            </a:pPr>
            <a:r>
              <a:rPr lang="en-IN" dirty="0"/>
              <a:t>Effective enforcement of traffic rules.</a:t>
            </a:r>
          </a:p>
          <a:p>
            <a:pPr algn="just">
              <a:buFont typeface="Wingdings" panose="05000000000000000000" pitchFamily="2" charset="2"/>
              <a:buChar char="ü"/>
            </a:pPr>
            <a:endParaRPr lang="en-IN" dirty="0"/>
          </a:p>
        </p:txBody>
      </p:sp>
    </p:spTree>
    <p:extLst>
      <p:ext uri="{BB962C8B-B14F-4D97-AF65-F5344CB8AC3E}">
        <p14:creationId xmlns:p14="http://schemas.microsoft.com/office/powerpoint/2010/main" val="405435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38A2-1A8F-4A51-953E-F9C29A6A2B44}"/>
              </a:ext>
            </a:extLst>
          </p:cNvPr>
          <p:cNvSpPr>
            <a:spLocks noGrp="1"/>
          </p:cNvSpPr>
          <p:nvPr>
            <p:ph type="title"/>
          </p:nvPr>
        </p:nvSpPr>
        <p:spPr>
          <a:xfrm>
            <a:off x="838200" y="2451377"/>
            <a:ext cx="10515600" cy="1325563"/>
          </a:xfrm>
        </p:spPr>
        <p:txBody>
          <a:bodyPr/>
          <a:lstStyle/>
          <a:p>
            <a:pPr algn="ctr"/>
            <a:r>
              <a:rPr lang="en-IN" b="1" dirty="0"/>
              <a:t>Thank You</a:t>
            </a:r>
          </a:p>
        </p:txBody>
      </p:sp>
    </p:spTree>
    <p:extLst>
      <p:ext uri="{BB962C8B-B14F-4D97-AF65-F5344CB8AC3E}">
        <p14:creationId xmlns:p14="http://schemas.microsoft.com/office/powerpoint/2010/main" val="224800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5654-804C-4216-ABF6-F59C6C309BA5}"/>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8A6EDB12-B6C6-41CB-AAC1-7B061E359F53}"/>
              </a:ext>
            </a:extLst>
          </p:cNvPr>
          <p:cNvSpPr>
            <a:spLocks noGrp="1"/>
          </p:cNvSpPr>
          <p:nvPr>
            <p:ph idx="1"/>
          </p:nvPr>
        </p:nvSpPr>
        <p:spPr>
          <a:xfrm>
            <a:off x="838200" y="1571348"/>
            <a:ext cx="10515600" cy="4605615"/>
          </a:xfrm>
        </p:spPr>
        <p:txBody>
          <a:bodyPr/>
          <a:lstStyle/>
          <a:p>
            <a:r>
              <a:rPr lang="en-IN" dirty="0"/>
              <a:t>License plate recognition system is also known as LPR.</a:t>
            </a:r>
          </a:p>
          <a:p>
            <a:r>
              <a:rPr lang="en-IN" dirty="0"/>
              <a:t>It can able to identify the license plates in real time by monitoring different vehicles from the live video feed.</a:t>
            </a:r>
          </a:p>
          <a:p>
            <a:r>
              <a:rPr lang="en-IN" dirty="0"/>
              <a:t>Process the video frame by frame and extract the license plate image.</a:t>
            </a:r>
          </a:p>
          <a:p>
            <a:r>
              <a:rPr lang="en-IN" dirty="0"/>
              <a:t>By applying Machine Learning and Image Processing techniques noise will be eliminated from the image.</a:t>
            </a:r>
          </a:p>
          <a:p>
            <a:r>
              <a:rPr lang="en-IN" dirty="0"/>
              <a:t>The extracted license plate image is feed to the OCR engine to recognize the text.</a:t>
            </a:r>
          </a:p>
          <a:p>
            <a:r>
              <a:rPr lang="en-IN" dirty="0"/>
              <a:t>The obtained text is compared with the details stored in the DB.</a:t>
            </a:r>
          </a:p>
        </p:txBody>
      </p:sp>
    </p:spTree>
    <p:extLst>
      <p:ext uri="{BB962C8B-B14F-4D97-AF65-F5344CB8AC3E}">
        <p14:creationId xmlns:p14="http://schemas.microsoft.com/office/powerpoint/2010/main" val="406224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5BA8-609C-4635-87EE-C0F3A5167998}"/>
              </a:ext>
            </a:extLst>
          </p:cNvPr>
          <p:cNvSpPr>
            <a:spLocks noGrp="1"/>
          </p:cNvSpPr>
          <p:nvPr>
            <p:ph type="title"/>
          </p:nvPr>
        </p:nvSpPr>
        <p:spPr/>
        <p:txBody>
          <a:bodyPr/>
          <a:lstStyle/>
          <a:p>
            <a:pPr algn="ctr"/>
            <a:r>
              <a:rPr lang="en-IN" b="1" dirty="0"/>
              <a:t>Problem Statement</a:t>
            </a:r>
          </a:p>
        </p:txBody>
      </p:sp>
      <p:sp>
        <p:nvSpPr>
          <p:cNvPr id="3" name="Content Placeholder 2">
            <a:extLst>
              <a:ext uri="{FF2B5EF4-FFF2-40B4-BE49-F238E27FC236}">
                <a16:creationId xmlns:a16="http://schemas.microsoft.com/office/drawing/2014/main" id="{84DA0FBD-924D-43CE-BE14-261BE85DC723}"/>
              </a:ext>
            </a:extLst>
          </p:cNvPr>
          <p:cNvSpPr>
            <a:spLocks noGrp="1"/>
          </p:cNvSpPr>
          <p:nvPr>
            <p:ph idx="1"/>
          </p:nvPr>
        </p:nvSpPr>
        <p:spPr/>
        <p:txBody>
          <a:bodyPr>
            <a:normAutofit/>
          </a:bodyPr>
          <a:lstStyle/>
          <a:p>
            <a:pPr marL="0" indent="0" algn="just">
              <a:buNone/>
            </a:pPr>
            <a:r>
              <a:rPr lang="en-IN" sz="2000" dirty="0"/>
              <a:t>To create an affordable solution through image processing of number plates of vehicles for the detection, identification and monitoring of vehicles in different scenarios such as residential societies, tolls, business complex, parking spaces etc.</a:t>
            </a:r>
          </a:p>
        </p:txBody>
      </p:sp>
      <p:pic>
        <p:nvPicPr>
          <p:cNvPr id="5" name="Picture 4">
            <a:extLst>
              <a:ext uri="{FF2B5EF4-FFF2-40B4-BE49-F238E27FC236}">
                <a16:creationId xmlns:a16="http://schemas.microsoft.com/office/drawing/2014/main" id="{A567EE15-2F0C-4854-8090-180B39B0D89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4186" r="22120" b="33685"/>
          <a:stretch/>
        </p:blipFill>
        <p:spPr>
          <a:xfrm>
            <a:off x="1172407" y="3429001"/>
            <a:ext cx="4180232" cy="2076858"/>
          </a:xfrm>
          <a:prstGeom prst="rect">
            <a:avLst/>
          </a:prstGeom>
        </p:spPr>
      </p:pic>
      <p:pic>
        <p:nvPicPr>
          <p:cNvPr id="8" name="Picture 7">
            <a:extLst>
              <a:ext uri="{FF2B5EF4-FFF2-40B4-BE49-F238E27FC236}">
                <a16:creationId xmlns:a16="http://schemas.microsoft.com/office/drawing/2014/main" id="{46FBBD43-2FB9-49EC-AE15-0E22A907C8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429000"/>
            <a:ext cx="5013109" cy="2076859"/>
          </a:xfrm>
          <a:prstGeom prst="rect">
            <a:avLst/>
          </a:prstGeom>
        </p:spPr>
      </p:pic>
    </p:spTree>
    <p:extLst>
      <p:ext uri="{BB962C8B-B14F-4D97-AF65-F5344CB8AC3E}">
        <p14:creationId xmlns:p14="http://schemas.microsoft.com/office/powerpoint/2010/main" val="3233454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88F6-D163-42DC-BBAF-34FA1749C435}"/>
              </a:ext>
            </a:extLst>
          </p:cNvPr>
          <p:cNvSpPr>
            <a:spLocks noGrp="1"/>
          </p:cNvSpPr>
          <p:nvPr>
            <p:ph type="title"/>
          </p:nvPr>
        </p:nvSpPr>
        <p:spPr/>
        <p:txBody>
          <a:bodyPr/>
          <a:lstStyle/>
          <a:p>
            <a:pPr algn="ctr"/>
            <a:r>
              <a:rPr lang="en-IN" b="1" dirty="0"/>
              <a:t>Features</a:t>
            </a:r>
          </a:p>
        </p:txBody>
      </p:sp>
      <p:sp>
        <p:nvSpPr>
          <p:cNvPr id="3" name="Content Placeholder 2">
            <a:extLst>
              <a:ext uri="{FF2B5EF4-FFF2-40B4-BE49-F238E27FC236}">
                <a16:creationId xmlns:a16="http://schemas.microsoft.com/office/drawing/2014/main" id="{31CA228E-79A8-4E43-8215-2CB19D75A239}"/>
              </a:ext>
            </a:extLst>
          </p:cNvPr>
          <p:cNvSpPr>
            <a:spLocks noGrp="1"/>
          </p:cNvSpPr>
          <p:nvPr>
            <p:ph idx="1"/>
          </p:nvPr>
        </p:nvSpPr>
        <p:spPr/>
        <p:txBody>
          <a:bodyPr/>
          <a:lstStyle/>
          <a:p>
            <a:r>
              <a:rPr lang="en-IN" dirty="0"/>
              <a:t>Real-time monitoring autonomous system.</a:t>
            </a:r>
          </a:p>
          <a:p>
            <a:r>
              <a:rPr lang="en-IN" dirty="0"/>
              <a:t>Position Tracking.</a:t>
            </a:r>
          </a:p>
          <a:p>
            <a:r>
              <a:rPr lang="en-IN" dirty="0"/>
              <a:t>Processes multiple license plates quickly and accurately in less time.</a:t>
            </a:r>
          </a:p>
          <a:p>
            <a:r>
              <a:rPr lang="en-IN" dirty="0"/>
              <a:t>Reliable Performance, Good Accuracy with Low False Positives.</a:t>
            </a:r>
          </a:p>
          <a:p>
            <a:r>
              <a:rPr lang="en-IN" dirty="0"/>
              <a:t>Works even with misaligned letters in the license plate.</a:t>
            </a:r>
          </a:p>
          <a:p>
            <a:r>
              <a:rPr lang="en-IN" dirty="0"/>
              <a:t>Supports capture of License Plate along with the car image.</a:t>
            </a:r>
          </a:p>
        </p:txBody>
      </p:sp>
    </p:spTree>
    <p:extLst>
      <p:ext uri="{BB962C8B-B14F-4D97-AF65-F5344CB8AC3E}">
        <p14:creationId xmlns:p14="http://schemas.microsoft.com/office/powerpoint/2010/main" val="92561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E0E6F-73F9-4762-9B41-084148936608}"/>
              </a:ext>
            </a:extLst>
          </p:cNvPr>
          <p:cNvSpPr>
            <a:spLocks noGrp="1"/>
          </p:cNvSpPr>
          <p:nvPr>
            <p:ph type="title"/>
          </p:nvPr>
        </p:nvSpPr>
        <p:spPr/>
        <p:txBody>
          <a:bodyPr/>
          <a:lstStyle/>
          <a:p>
            <a:pPr algn="ctr"/>
            <a:r>
              <a:rPr lang="en-IN" b="1" dirty="0"/>
              <a:t>Solution Steps</a:t>
            </a:r>
          </a:p>
        </p:txBody>
      </p:sp>
      <p:pic>
        <p:nvPicPr>
          <p:cNvPr id="5" name="Content Placeholder 4">
            <a:extLst>
              <a:ext uri="{FF2B5EF4-FFF2-40B4-BE49-F238E27FC236}">
                <a16:creationId xmlns:a16="http://schemas.microsoft.com/office/drawing/2014/main" id="{423E79C0-537D-479F-80B9-32A6A22DD50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84"/>
          <a:stretch/>
        </p:blipFill>
        <p:spPr>
          <a:xfrm>
            <a:off x="1189608" y="1464817"/>
            <a:ext cx="9880846" cy="4935984"/>
          </a:xfrm>
        </p:spPr>
      </p:pic>
    </p:spTree>
    <p:extLst>
      <p:ext uri="{BB962C8B-B14F-4D97-AF65-F5344CB8AC3E}">
        <p14:creationId xmlns:p14="http://schemas.microsoft.com/office/powerpoint/2010/main" val="165248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7C9C-A35A-47CD-9814-D762575BCACB}"/>
              </a:ext>
            </a:extLst>
          </p:cNvPr>
          <p:cNvSpPr>
            <a:spLocks noGrp="1"/>
          </p:cNvSpPr>
          <p:nvPr>
            <p:ph type="title"/>
          </p:nvPr>
        </p:nvSpPr>
        <p:spPr/>
        <p:txBody>
          <a:bodyPr>
            <a:normAutofit/>
          </a:bodyPr>
          <a:lstStyle/>
          <a:p>
            <a:pPr algn="ctr"/>
            <a:r>
              <a:rPr lang="en-IN" sz="3200" b="1" dirty="0"/>
              <a:t>1. Create a Database containing images of vehicles of residence including their license plate number.</a:t>
            </a:r>
          </a:p>
        </p:txBody>
      </p:sp>
      <p:pic>
        <p:nvPicPr>
          <p:cNvPr id="5" name="Content Placeholder 4">
            <a:extLst>
              <a:ext uri="{FF2B5EF4-FFF2-40B4-BE49-F238E27FC236}">
                <a16:creationId xmlns:a16="http://schemas.microsoft.com/office/drawing/2014/main" id="{CB7613FA-B558-4EBB-9990-2D3D7AE9DF7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09"/>
          <a:stretch/>
        </p:blipFill>
        <p:spPr>
          <a:xfrm>
            <a:off x="1154107" y="2059620"/>
            <a:ext cx="9883786" cy="3844030"/>
          </a:xfrm>
        </p:spPr>
      </p:pic>
    </p:spTree>
    <p:extLst>
      <p:ext uri="{BB962C8B-B14F-4D97-AF65-F5344CB8AC3E}">
        <p14:creationId xmlns:p14="http://schemas.microsoft.com/office/powerpoint/2010/main" val="129748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D163-7F0D-4C37-A0EC-3F427BC5CEAA}"/>
              </a:ext>
            </a:extLst>
          </p:cNvPr>
          <p:cNvSpPr>
            <a:spLocks noGrp="1"/>
          </p:cNvSpPr>
          <p:nvPr>
            <p:ph type="title"/>
          </p:nvPr>
        </p:nvSpPr>
        <p:spPr/>
        <p:txBody>
          <a:bodyPr>
            <a:noAutofit/>
          </a:bodyPr>
          <a:lstStyle/>
          <a:p>
            <a:pPr algn="ctr"/>
            <a:r>
              <a:rPr lang="en-IN" sz="3200" b="1" dirty="0"/>
              <a:t>2.Train a machine learning module to detect and recognize vehicles.</a:t>
            </a:r>
            <a:br>
              <a:rPr lang="en-IN" sz="3200" b="1" dirty="0"/>
            </a:br>
            <a:endParaRPr lang="en-IN" sz="3200" b="1" dirty="0"/>
          </a:p>
        </p:txBody>
      </p:sp>
      <p:pic>
        <p:nvPicPr>
          <p:cNvPr id="4" name="Content Placeholder 3">
            <a:extLst>
              <a:ext uri="{FF2B5EF4-FFF2-40B4-BE49-F238E27FC236}">
                <a16:creationId xmlns:a16="http://schemas.microsoft.com/office/drawing/2014/main" id="{DCC940BA-50B7-4F66-9FEC-9E3C5B081EAC}"/>
              </a:ext>
            </a:extLst>
          </p:cNvPr>
          <p:cNvPicPr>
            <a:picLocks noGrp="1" noChangeAspect="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206960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3A1A-826B-408E-A100-474AFC9B9B96}"/>
              </a:ext>
            </a:extLst>
          </p:cNvPr>
          <p:cNvSpPr>
            <a:spLocks noGrp="1"/>
          </p:cNvSpPr>
          <p:nvPr>
            <p:ph type="title"/>
          </p:nvPr>
        </p:nvSpPr>
        <p:spPr/>
        <p:txBody>
          <a:bodyPr>
            <a:noAutofit/>
          </a:bodyPr>
          <a:lstStyle/>
          <a:p>
            <a:pPr algn="ctr"/>
            <a:r>
              <a:rPr lang="en-IN" sz="3200" b="1" dirty="0"/>
              <a:t>3. Process the live video feed frame by frame from security cameras and apply image processing techniques such as Edge Detection and Binarization.</a:t>
            </a:r>
          </a:p>
        </p:txBody>
      </p:sp>
      <p:pic>
        <p:nvPicPr>
          <p:cNvPr id="4" name="Content Placeholder 3">
            <a:extLst>
              <a:ext uri="{FF2B5EF4-FFF2-40B4-BE49-F238E27FC236}">
                <a16:creationId xmlns:a16="http://schemas.microsoft.com/office/drawing/2014/main" id="{6F1646EE-F60C-4742-AFE9-0EB5291DACF8}"/>
              </a:ext>
            </a:extLst>
          </p:cNvPr>
          <p:cNvPicPr>
            <a:picLocks noGrp="1" noChangeAspect="1"/>
          </p:cNvPicPr>
          <p:nvPr>
            <p:ph idx="1"/>
          </p:nvPr>
        </p:nvPicPr>
        <p:blipFill rotWithShape="1">
          <a:blip r:embed="rId2"/>
          <a:srcRect l="1737" t="9931" r="9907" b="4283"/>
          <a:stretch/>
        </p:blipFill>
        <p:spPr>
          <a:xfrm>
            <a:off x="1743790" y="2450238"/>
            <a:ext cx="3973881" cy="3858292"/>
          </a:xfrm>
          <a:prstGeom prst="rect">
            <a:avLst/>
          </a:prstGeom>
        </p:spPr>
      </p:pic>
      <p:pic>
        <p:nvPicPr>
          <p:cNvPr id="5" name="Picture 4">
            <a:extLst>
              <a:ext uri="{FF2B5EF4-FFF2-40B4-BE49-F238E27FC236}">
                <a16:creationId xmlns:a16="http://schemas.microsoft.com/office/drawing/2014/main" id="{373E5B32-39A0-4099-B704-E63FC3259705}"/>
              </a:ext>
            </a:extLst>
          </p:cNvPr>
          <p:cNvPicPr>
            <a:picLocks noChangeAspect="1"/>
          </p:cNvPicPr>
          <p:nvPr/>
        </p:nvPicPr>
        <p:blipFill rotWithShape="1">
          <a:blip r:embed="rId3"/>
          <a:srcRect l="4080" t="9559" r="2122" b="4469"/>
          <a:stretch/>
        </p:blipFill>
        <p:spPr>
          <a:xfrm>
            <a:off x="5894773" y="2446578"/>
            <a:ext cx="4339151" cy="3861952"/>
          </a:xfrm>
          <a:prstGeom prst="rect">
            <a:avLst/>
          </a:prstGeom>
        </p:spPr>
      </p:pic>
    </p:spTree>
    <p:extLst>
      <p:ext uri="{BB962C8B-B14F-4D97-AF65-F5344CB8AC3E}">
        <p14:creationId xmlns:p14="http://schemas.microsoft.com/office/powerpoint/2010/main" val="701668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5268-F4E2-4689-97A8-A5CC6DDC59B2}"/>
              </a:ext>
            </a:extLst>
          </p:cNvPr>
          <p:cNvSpPr>
            <a:spLocks noGrp="1"/>
          </p:cNvSpPr>
          <p:nvPr>
            <p:ph type="title"/>
          </p:nvPr>
        </p:nvSpPr>
        <p:spPr/>
        <p:txBody>
          <a:bodyPr>
            <a:noAutofit/>
          </a:bodyPr>
          <a:lstStyle/>
          <a:p>
            <a:pPr algn="ctr"/>
            <a:r>
              <a:rPr lang="en-IN" sz="3200" b="1" dirty="0"/>
              <a:t>4. Remove background noise and crop only the area with the license plate.</a:t>
            </a:r>
            <a:br>
              <a:rPr lang="en-IN" sz="3200" b="1" dirty="0"/>
            </a:br>
            <a:endParaRPr lang="en-IN" sz="3200" b="1" dirty="0"/>
          </a:p>
        </p:txBody>
      </p:sp>
      <p:pic>
        <p:nvPicPr>
          <p:cNvPr id="4" name="Content Placeholder 3">
            <a:extLst>
              <a:ext uri="{FF2B5EF4-FFF2-40B4-BE49-F238E27FC236}">
                <a16:creationId xmlns:a16="http://schemas.microsoft.com/office/drawing/2014/main" id="{98387D95-99B5-41A0-AA4A-3B2043F04D79}"/>
              </a:ext>
            </a:extLst>
          </p:cNvPr>
          <p:cNvPicPr>
            <a:picLocks noGrp="1" noChangeAspect="1"/>
          </p:cNvPicPr>
          <p:nvPr>
            <p:ph idx="1"/>
          </p:nvPr>
        </p:nvPicPr>
        <p:blipFill rotWithShape="1">
          <a:blip r:embed="rId2"/>
          <a:srcRect l="2069" r="2159" b="4169"/>
          <a:stretch/>
        </p:blipFill>
        <p:spPr>
          <a:xfrm>
            <a:off x="2370338" y="2111910"/>
            <a:ext cx="4012707" cy="4015179"/>
          </a:xfrm>
          <a:prstGeom prst="rect">
            <a:avLst/>
          </a:prstGeom>
        </p:spPr>
      </p:pic>
      <p:pic>
        <p:nvPicPr>
          <p:cNvPr id="5" name="Picture 4">
            <a:extLst>
              <a:ext uri="{FF2B5EF4-FFF2-40B4-BE49-F238E27FC236}">
                <a16:creationId xmlns:a16="http://schemas.microsoft.com/office/drawing/2014/main" id="{236FF4EF-9C51-41CB-AAED-8569CA9A3CA3}"/>
              </a:ext>
            </a:extLst>
          </p:cNvPr>
          <p:cNvPicPr>
            <a:picLocks noChangeAspect="1"/>
          </p:cNvPicPr>
          <p:nvPr/>
        </p:nvPicPr>
        <p:blipFill rotWithShape="1">
          <a:blip r:embed="rId3"/>
          <a:srcRect t="13017"/>
          <a:stretch/>
        </p:blipFill>
        <p:spPr>
          <a:xfrm>
            <a:off x="6696516" y="3538984"/>
            <a:ext cx="2904638" cy="864339"/>
          </a:xfrm>
          <a:prstGeom prst="rect">
            <a:avLst/>
          </a:prstGeom>
        </p:spPr>
      </p:pic>
    </p:spTree>
    <p:extLst>
      <p:ext uri="{BB962C8B-B14F-4D97-AF65-F5344CB8AC3E}">
        <p14:creationId xmlns:p14="http://schemas.microsoft.com/office/powerpoint/2010/main" val="3449944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324</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LICENSE PLATE RECOGNITION</vt:lpstr>
      <vt:lpstr>Introduction</vt:lpstr>
      <vt:lpstr>Problem Statement</vt:lpstr>
      <vt:lpstr>Features</vt:lpstr>
      <vt:lpstr>Solution Steps</vt:lpstr>
      <vt:lpstr>1. Create a Database containing images of vehicles of residence including their license plate number.</vt:lpstr>
      <vt:lpstr>2.Train a machine learning module to detect and recognize vehicles. </vt:lpstr>
      <vt:lpstr>3. Process the live video feed frame by frame from security cameras and apply image processing techniques such as Edge Detection and Binarization.</vt:lpstr>
      <vt:lpstr>4. Remove background noise and crop only the area with the license plate. </vt:lpstr>
      <vt:lpstr>5. Apply Optical Character Recognition to recognize the text in the number plate</vt:lpstr>
      <vt:lpstr>6.Compare the Vehicles image and its number plate details with the details stored in the database. </vt:lpstr>
      <vt:lpstr>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 PLATE RECOGNITION</dc:title>
  <dc:creator>mohammed thowfiq</dc:creator>
  <cp:lastModifiedBy>mohammed thowfiq</cp:lastModifiedBy>
  <cp:revision>10</cp:revision>
  <dcterms:created xsi:type="dcterms:W3CDTF">2020-01-05T03:25:51Z</dcterms:created>
  <dcterms:modified xsi:type="dcterms:W3CDTF">2020-01-05T05:17:19Z</dcterms:modified>
</cp:coreProperties>
</file>