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15103" y="3884687"/>
            <a:ext cx="11021258"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   : Mohammed Umair</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Student Name  : Mohammed Umair</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College Name  : Kakatiya Institute of Technology and Science</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Department      : Computer Science Engineering with specialization in Artificial   </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                             intelligence and Machine Learning</a:t>
            </a:r>
          </a:p>
          <a:p>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Times New Roman" panose="02020603050405020304" pitchFamily="18" charset="0"/>
                <a:cs typeface="Times New Roman" panose="02020603050405020304" pitchFamily="18" charset="0"/>
              </a:rPr>
              <a:t>Future scope(optional)</a:t>
            </a:r>
          </a:p>
        </p:txBody>
      </p:sp>
      <p:sp>
        <p:nvSpPr>
          <p:cNvPr id="2" name="TextBox 1">
            <a:extLst>
              <a:ext uri="{FF2B5EF4-FFF2-40B4-BE49-F238E27FC236}">
                <a16:creationId xmlns:a16="http://schemas.microsoft.com/office/drawing/2014/main" id="{26C5967E-D0E6-1A1A-9B46-79A0228B2F1C}"/>
              </a:ext>
            </a:extLst>
          </p:cNvPr>
          <p:cNvSpPr txBox="1"/>
          <p:nvPr/>
        </p:nvSpPr>
        <p:spPr>
          <a:xfrm>
            <a:off x="535670" y="1582993"/>
            <a:ext cx="10314038" cy="4247317"/>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"Secure Data Hiding in Images Using Steganography"</a:t>
            </a:r>
            <a:r>
              <a:rPr lang="en-US" dirty="0">
                <a:latin typeface="Times New Roman" panose="02020603050405020304" pitchFamily="18" charset="0"/>
                <a:cs typeface="Times New Roman" panose="02020603050405020304" pitchFamily="18" charset="0"/>
              </a:rPr>
              <a:t> project has significant potential for future enhancements and applications, including:</a:t>
            </a:r>
          </a:p>
          <a:p>
            <a:pPr algn="just">
              <a:buFont typeface="+mj-lt"/>
              <a:buAutoNum type="arabicPeriod"/>
            </a:pPr>
            <a:r>
              <a:rPr lang="en-US" b="1" dirty="0">
                <a:latin typeface="Times New Roman" panose="02020603050405020304" pitchFamily="18" charset="0"/>
                <a:cs typeface="Times New Roman" panose="02020603050405020304" pitchFamily="18" charset="0"/>
              </a:rPr>
              <a:t>Multiple Message Embedding</a:t>
            </a:r>
            <a:r>
              <a:rPr lang="en-US" dirty="0">
                <a:latin typeface="Times New Roman" panose="02020603050405020304" pitchFamily="18" charset="0"/>
                <a:cs typeface="Times New Roman" panose="02020603050405020304" pitchFamily="18" charset="0"/>
              </a:rPr>
              <a:t>: The system can be extended to support embedding multiple messages or larger volumes of data within a single image, improving its versatility for various use cases.</a:t>
            </a:r>
          </a:p>
          <a:p>
            <a:pPr algn="just">
              <a:buFont typeface="+mj-lt"/>
              <a:buAutoNum type="arabicPeriod"/>
            </a:pPr>
            <a:r>
              <a:rPr lang="en-US" b="1" dirty="0">
                <a:latin typeface="Times New Roman" panose="02020603050405020304" pitchFamily="18" charset="0"/>
                <a:cs typeface="Times New Roman" panose="02020603050405020304" pitchFamily="18" charset="0"/>
              </a:rPr>
              <a:t>Support for Other File Formats</a:t>
            </a:r>
            <a:r>
              <a:rPr lang="en-US" dirty="0">
                <a:latin typeface="Times New Roman" panose="02020603050405020304" pitchFamily="18" charset="0"/>
                <a:cs typeface="Times New Roman" panose="02020603050405020304" pitchFamily="18" charset="0"/>
              </a:rPr>
              <a:t>: In addition to images, the project can be expanded to support hiding messages in other media formats such as audio, video, or PDF files, broadening its applicability.</a:t>
            </a:r>
          </a:p>
          <a:p>
            <a:pPr algn="just">
              <a:buFont typeface="+mj-lt"/>
              <a:buAutoNum type="arabicPeriod"/>
            </a:pPr>
            <a:r>
              <a:rPr lang="en-US" b="1" dirty="0">
                <a:latin typeface="Times New Roman" panose="02020603050405020304" pitchFamily="18" charset="0"/>
                <a:cs typeface="Times New Roman" panose="02020603050405020304" pitchFamily="18" charset="0"/>
              </a:rPr>
              <a:t>Stronger Encryption Algorithms</a:t>
            </a:r>
            <a:r>
              <a:rPr lang="en-US" dirty="0">
                <a:latin typeface="Times New Roman" panose="02020603050405020304" pitchFamily="18" charset="0"/>
                <a:cs typeface="Times New Roman" panose="02020603050405020304" pitchFamily="18" charset="0"/>
              </a:rPr>
              <a:t>: To further enhance data security, the integration of advanced encryption algorithms (e.g., AES, RSA) could be implemented alongside steganography, adding a double layer of protection.</a:t>
            </a:r>
          </a:p>
          <a:p>
            <a:pPr algn="just">
              <a:buFont typeface="+mj-lt"/>
              <a:buAutoNum type="arabicPeriod"/>
            </a:pPr>
            <a:r>
              <a:rPr lang="en-US" b="1" dirty="0">
                <a:latin typeface="Times New Roman" panose="02020603050405020304" pitchFamily="18" charset="0"/>
                <a:cs typeface="Times New Roman" panose="02020603050405020304" pitchFamily="18" charset="0"/>
              </a:rPr>
              <a:t>Compression Techniques</a:t>
            </a:r>
            <a:r>
              <a:rPr lang="en-US" dirty="0">
                <a:latin typeface="Times New Roman" panose="02020603050405020304" pitchFamily="18" charset="0"/>
                <a:cs typeface="Times New Roman" panose="02020603050405020304" pitchFamily="18" charset="0"/>
              </a:rPr>
              <a:t>: Introducing data compression before embedding could enable the system to hide larger messages without significantly altering the image’s quality or size.</a:t>
            </a:r>
          </a:p>
          <a:p>
            <a:pPr algn="just">
              <a:buFont typeface="+mj-lt"/>
              <a:buAutoNum type="arabicPeriod"/>
            </a:pPr>
            <a:r>
              <a:rPr lang="en-US" b="1" dirty="0">
                <a:latin typeface="Times New Roman" panose="02020603050405020304" pitchFamily="18" charset="0"/>
                <a:cs typeface="Times New Roman" panose="02020603050405020304" pitchFamily="18" charset="0"/>
              </a:rPr>
              <a:t>Detection and Prevention of Steganalysis</a:t>
            </a:r>
            <a:r>
              <a:rPr lang="en-US" dirty="0">
                <a:latin typeface="Times New Roman" panose="02020603050405020304" pitchFamily="18" charset="0"/>
                <a:cs typeface="Times New Roman" panose="02020603050405020304" pitchFamily="18" charset="0"/>
              </a:rPr>
              <a:t>: Research can be done into improving the invisibility of the hidden message, making it more resistant to detection through steganalysis techniques used by security experts.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Times New Roman" panose="02020603050405020304" pitchFamily="18" charset="0"/>
              <a:ea typeface="+mn-lt"/>
              <a:cs typeface="Times New Roman" panose="02020603050405020304" pitchFamily="18" charset="0"/>
            </a:endParaRPr>
          </a:p>
          <a:p>
            <a:pPr marL="305435" indent="-305435"/>
            <a:endParaRPr lang="en-US" sz="2000" b="1" dirty="0">
              <a:latin typeface="Times New Roman" panose="02020603050405020304" pitchFamily="18" charset="0"/>
              <a:ea typeface="+mn-lt"/>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Times New Roman" panose="02020603050405020304" pitchFamily="18" charset="0"/>
                <a:cs typeface="Times New Roman" panose="02020603050405020304" pitchFamily="18" charset="0"/>
              </a:rPr>
              <a:t>Problem Statement</a:t>
            </a:r>
            <a:endParaRPr lang="en-US" sz="44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F8798AE-98A7-775A-1AD7-6C68F4CAF85D}"/>
              </a:ext>
            </a:extLst>
          </p:cNvPr>
          <p:cNvSpPr txBox="1"/>
          <p:nvPr/>
        </p:nvSpPr>
        <p:spPr>
          <a:xfrm>
            <a:off x="581192" y="1553496"/>
            <a:ext cx="10677832" cy="1754326"/>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project </a:t>
            </a:r>
            <a:r>
              <a:rPr lang="en-US" b="1" dirty="0">
                <a:latin typeface="Times New Roman" panose="02020603050405020304" pitchFamily="18" charset="0"/>
                <a:cs typeface="Times New Roman" panose="02020603050405020304" pitchFamily="18" charset="0"/>
              </a:rPr>
              <a:t>"Secure Data Hiding in Images Using Steganography"</a:t>
            </a:r>
            <a:r>
              <a:rPr lang="en-US" dirty="0">
                <a:latin typeface="Times New Roman" panose="02020603050405020304" pitchFamily="18" charset="0"/>
                <a:cs typeface="Times New Roman" panose="02020603050405020304" pitchFamily="18" charset="0"/>
              </a:rPr>
              <a:t> focuses on embedding secret messages into digital images in a way that is undetectable to the human eye. By modifying the pixel values of an image, the message is securely hidden, with access restricted by a passcode. The system allows users to encrypt a message within an image and later decrypt it using the correct passcode, ensuring data confidentiality and secure communication. The approach combines image processing with cryptographic principles to protect sensitive information.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40D668E5-8363-B9F1-6686-C3D5CA5BB720}"/>
              </a:ext>
            </a:extLst>
          </p:cNvPr>
          <p:cNvSpPr>
            <a:spLocks noChangeArrowheads="1"/>
          </p:cNvSpPr>
          <p:nvPr/>
        </p:nvSpPr>
        <p:spPr bwMode="auto">
          <a:xfrm>
            <a:off x="471948" y="1637521"/>
            <a:ext cx="107663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1.Python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primary programming language used for developing the steganography system.</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2.OpenCV</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library used for image processing, allowing manipulation of pixel values to embed and extract messages from images.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57185CB-76E2-B486-9BD9-5B6AA663190A}"/>
              </a:ext>
            </a:extLst>
          </p:cNvPr>
          <p:cNvSpPr txBox="1"/>
          <p:nvPr/>
        </p:nvSpPr>
        <p:spPr>
          <a:xfrm>
            <a:off x="581191" y="1674674"/>
            <a:ext cx="10283454"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wow factor</a:t>
            </a:r>
            <a:r>
              <a:rPr lang="en-US" dirty="0">
                <a:latin typeface="Times New Roman" panose="02020603050405020304" pitchFamily="18" charset="0"/>
                <a:cs typeface="Times New Roman" panose="02020603050405020304" pitchFamily="18" charset="0"/>
              </a:rPr>
              <a:t> of your project lies in the integration of </a:t>
            </a:r>
            <a:r>
              <a:rPr lang="en-US" b="1" dirty="0">
                <a:latin typeface="Times New Roman" panose="02020603050405020304" pitchFamily="18" charset="0"/>
                <a:cs typeface="Times New Roman" panose="02020603050405020304" pitchFamily="18" charset="0"/>
              </a:rPr>
              <a:t>secure data hiding</a:t>
            </a:r>
            <a:r>
              <a:rPr lang="en-US" dirty="0">
                <a:latin typeface="Times New Roman" panose="02020603050405020304" pitchFamily="18" charset="0"/>
                <a:cs typeface="Times New Roman" panose="02020603050405020304" pitchFamily="18" charset="0"/>
              </a:rPr>
              <a:t> using steganography with a </a:t>
            </a:r>
            <a:r>
              <a:rPr lang="en-US" b="1" dirty="0">
                <a:latin typeface="Times New Roman" panose="02020603050405020304" pitchFamily="18" charset="0"/>
                <a:cs typeface="Times New Roman" panose="02020603050405020304" pitchFamily="18" charset="0"/>
              </a:rPr>
              <a:t>user-friendly graphical interface (GUI)</a:t>
            </a:r>
            <a:r>
              <a:rPr lang="en-US" dirty="0">
                <a:latin typeface="Times New Roman" panose="02020603050405020304" pitchFamily="18" charset="0"/>
                <a:cs typeface="Times New Roman" panose="02020603050405020304" pitchFamily="18" charset="0"/>
              </a:rPr>
              <a:t>. The use of </a:t>
            </a:r>
            <a:r>
              <a:rPr lang="en-US" b="1" dirty="0">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to manipulate image pixels for message embedding and the added layer of security with a passcode for decryption makes it a robust and efficient system for confidential communication. The inclusion of a </a:t>
            </a:r>
            <a:r>
              <a:rPr lang="en-US" b="1" dirty="0">
                <a:latin typeface="Times New Roman" panose="02020603050405020304" pitchFamily="18" charset="0"/>
                <a:cs typeface="Times New Roman" panose="02020603050405020304" pitchFamily="18" charset="0"/>
              </a:rPr>
              <a:t>GUI</a:t>
            </a:r>
            <a:r>
              <a:rPr lang="en-US" dirty="0">
                <a:latin typeface="Times New Roman" panose="02020603050405020304" pitchFamily="18" charset="0"/>
                <a:cs typeface="Times New Roman" panose="02020603050405020304" pitchFamily="18" charset="0"/>
              </a:rPr>
              <a:t> adds an intuitive, accessible experience, allowing users to easily interact with the encryption and decryption process without needing technical expertise. This combination of security, ease of use, and visual appeal makes your project stand out.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End users</a:t>
            </a:r>
          </a:p>
        </p:txBody>
      </p:sp>
      <p:sp>
        <p:nvSpPr>
          <p:cNvPr id="7" name="Rectangle 1">
            <a:extLst>
              <a:ext uri="{FF2B5EF4-FFF2-40B4-BE49-F238E27FC236}">
                <a16:creationId xmlns:a16="http://schemas.microsoft.com/office/drawing/2014/main" id="{8C01A69C-9FDE-7CDC-06F2-B2D525B14907}"/>
              </a:ext>
            </a:extLst>
          </p:cNvPr>
          <p:cNvSpPr>
            <a:spLocks noChangeArrowheads="1"/>
          </p:cNvSpPr>
          <p:nvPr/>
        </p:nvSpPr>
        <p:spPr bwMode="auto">
          <a:xfrm rot="10800000" flipV="1">
            <a:off x="581192" y="1525696"/>
            <a:ext cx="1133550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 Seeking Secure Communication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Anyone looking for a way to send confidential messages (e.g.,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passwords, personal data) securely over potentially untrusted mediums like email or social media.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Businesses and Professionals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Organizations that need to protect sensitive information when sharing data internally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externally, such as financial reports, legal documents, or proprietary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Enthusiasts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People interested in learning about data protection, encryption, and steganography as a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 of securing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or Intelligence Agencies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communication and covert data sharing, where confidentiality is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crucial.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 and Researchers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Those studying cryptography, data security, or steganography as part of academic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coursework or research projects.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9213CCE0-6741-EE37-388C-72B6D0D502F2}"/>
              </a:ext>
            </a:extLst>
          </p:cNvPr>
          <p:cNvPicPr>
            <a:picLocks noChangeAspect="1"/>
          </p:cNvPicPr>
          <p:nvPr/>
        </p:nvPicPr>
        <p:blipFill>
          <a:blip r:embed="rId2"/>
          <a:stretch>
            <a:fillRect/>
          </a:stretch>
        </p:blipFill>
        <p:spPr>
          <a:xfrm>
            <a:off x="441308" y="1232452"/>
            <a:ext cx="5163080" cy="5374825"/>
          </a:xfrm>
          <a:prstGeom prst="rect">
            <a:avLst/>
          </a:prstGeom>
        </p:spPr>
      </p:pic>
      <p:pic>
        <p:nvPicPr>
          <p:cNvPr id="9" name="Picture 8">
            <a:extLst>
              <a:ext uri="{FF2B5EF4-FFF2-40B4-BE49-F238E27FC236}">
                <a16:creationId xmlns:a16="http://schemas.microsoft.com/office/drawing/2014/main" id="{6C84E84C-3E4D-C6E7-CF75-32F8F371921F}"/>
              </a:ext>
            </a:extLst>
          </p:cNvPr>
          <p:cNvPicPr>
            <a:picLocks noChangeAspect="1"/>
          </p:cNvPicPr>
          <p:nvPr/>
        </p:nvPicPr>
        <p:blipFill>
          <a:blip r:embed="rId3"/>
          <a:stretch>
            <a:fillRect/>
          </a:stretch>
        </p:blipFill>
        <p:spPr>
          <a:xfrm>
            <a:off x="7146428" y="1232452"/>
            <a:ext cx="3444538" cy="975445"/>
          </a:xfrm>
          <a:prstGeom prst="rect">
            <a:avLst/>
          </a:prstGeom>
        </p:spPr>
      </p:pic>
      <p:pic>
        <p:nvPicPr>
          <p:cNvPr id="11" name="Picture 10">
            <a:extLst>
              <a:ext uri="{FF2B5EF4-FFF2-40B4-BE49-F238E27FC236}">
                <a16:creationId xmlns:a16="http://schemas.microsoft.com/office/drawing/2014/main" id="{5CA3A9D2-C1F7-7B62-2A14-64BB4BD84694}"/>
              </a:ext>
            </a:extLst>
          </p:cNvPr>
          <p:cNvPicPr>
            <a:picLocks noChangeAspect="1"/>
          </p:cNvPicPr>
          <p:nvPr/>
        </p:nvPicPr>
        <p:blipFill>
          <a:blip r:embed="rId4"/>
          <a:stretch>
            <a:fillRect/>
          </a:stretch>
        </p:blipFill>
        <p:spPr>
          <a:xfrm>
            <a:off x="7221350" y="2437908"/>
            <a:ext cx="2237282" cy="1603150"/>
          </a:xfrm>
          <a:prstGeom prst="rect">
            <a:avLst/>
          </a:prstGeom>
        </p:spPr>
      </p:pic>
      <p:pic>
        <p:nvPicPr>
          <p:cNvPr id="13" name="Picture 12">
            <a:extLst>
              <a:ext uri="{FF2B5EF4-FFF2-40B4-BE49-F238E27FC236}">
                <a16:creationId xmlns:a16="http://schemas.microsoft.com/office/drawing/2014/main" id="{C2F66FA5-0D45-9C9A-ED42-3050EC87F457}"/>
              </a:ext>
            </a:extLst>
          </p:cNvPr>
          <p:cNvPicPr>
            <a:picLocks noChangeAspect="1"/>
          </p:cNvPicPr>
          <p:nvPr/>
        </p:nvPicPr>
        <p:blipFill>
          <a:blip r:embed="rId5"/>
          <a:stretch>
            <a:fillRect/>
          </a:stretch>
        </p:blipFill>
        <p:spPr>
          <a:xfrm>
            <a:off x="7221350" y="4410848"/>
            <a:ext cx="2237282" cy="1603150"/>
          </a:xfrm>
          <a:prstGeom prst="rect">
            <a:avLst/>
          </a:prstGeom>
        </p:spPr>
      </p:pic>
      <p:sp>
        <p:nvSpPr>
          <p:cNvPr id="14" name="TextBox 13">
            <a:extLst>
              <a:ext uri="{FF2B5EF4-FFF2-40B4-BE49-F238E27FC236}">
                <a16:creationId xmlns:a16="http://schemas.microsoft.com/office/drawing/2014/main" id="{BE0FE1B8-373E-F1E7-336C-0E6E902E0DD7}"/>
              </a:ext>
            </a:extLst>
          </p:cNvPr>
          <p:cNvSpPr txBox="1"/>
          <p:nvPr/>
        </p:nvSpPr>
        <p:spPr>
          <a:xfrm>
            <a:off x="9783097" y="2625213"/>
            <a:ext cx="785793" cy="369332"/>
          </a:xfrm>
          <a:prstGeom prst="rect">
            <a:avLst/>
          </a:prstGeom>
          <a:noFill/>
        </p:spPr>
        <p:txBody>
          <a:bodyPr wrap="none" rtlCol="0">
            <a:spAutoFit/>
          </a:bodyPr>
          <a:lstStyle/>
          <a:p>
            <a:r>
              <a:rPr lang="en-US" dirty="0"/>
              <a:t>Image</a:t>
            </a:r>
            <a:endParaRPr lang="en-IN" dirty="0"/>
          </a:p>
        </p:txBody>
      </p:sp>
      <p:sp>
        <p:nvSpPr>
          <p:cNvPr id="15" name="TextBox 14">
            <a:extLst>
              <a:ext uri="{FF2B5EF4-FFF2-40B4-BE49-F238E27FC236}">
                <a16:creationId xmlns:a16="http://schemas.microsoft.com/office/drawing/2014/main" id="{3DC428A3-7DE1-7ED5-1B7E-7019471D9517}"/>
              </a:ext>
            </a:extLst>
          </p:cNvPr>
          <p:cNvSpPr txBox="1"/>
          <p:nvPr/>
        </p:nvSpPr>
        <p:spPr>
          <a:xfrm>
            <a:off x="9783097" y="4955458"/>
            <a:ext cx="1811393" cy="369332"/>
          </a:xfrm>
          <a:prstGeom prst="rect">
            <a:avLst/>
          </a:prstGeom>
          <a:noFill/>
        </p:spPr>
        <p:txBody>
          <a:bodyPr wrap="none" rtlCol="0">
            <a:spAutoFit/>
          </a:bodyPr>
          <a:lstStyle/>
          <a:p>
            <a:r>
              <a:rPr lang="en-US" dirty="0"/>
              <a:t>Encrypted Image</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702156"/>
            <a:ext cx="14614334" cy="530296"/>
          </a:xfrm>
        </p:spPr>
        <p:txBody>
          <a:bodyPr/>
          <a:lstStyle/>
          <a:p>
            <a:r>
              <a:rPr lang="en-IN" dirty="0">
                <a:solidFill>
                  <a:schemeClr val="accent1"/>
                </a:solidFill>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EDB8DC1E-D3C7-2749-D7EF-0AC3F9DDB225}"/>
              </a:ext>
            </a:extLst>
          </p:cNvPr>
          <p:cNvSpPr txBox="1"/>
          <p:nvPr/>
        </p:nvSpPr>
        <p:spPr>
          <a:xfrm rot="10800000" flipV="1">
            <a:off x="581192" y="1667985"/>
            <a:ext cx="10924171"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conclusion, the </a:t>
            </a:r>
            <a:r>
              <a:rPr lang="en-US" b="1" dirty="0">
                <a:latin typeface="Times New Roman" panose="02020603050405020304" pitchFamily="18" charset="0"/>
                <a:cs typeface="Times New Roman" panose="02020603050405020304" pitchFamily="18" charset="0"/>
              </a:rPr>
              <a:t>"Secure Data Hiding in Images Using Steganography"</a:t>
            </a:r>
            <a:r>
              <a:rPr lang="en-US" dirty="0">
                <a:latin typeface="Times New Roman" panose="02020603050405020304" pitchFamily="18" charset="0"/>
                <a:cs typeface="Times New Roman" panose="02020603050405020304" pitchFamily="18" charset="0"/>
              </a:rPr>
              <a:t> project provides a robust and efficient solution for securely embedding and extracting confidential messages within digital images. By combining the power of </a:t>
            </a:r>
            <a:r>
              <a:rPr lang="en-US" b="1" dirty="0">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for image processing and encryption with an intuitive </a:t>
            </a:r>
            <a:r>
              <a:rPr lang="en-US" b="1" dirty="0">
                <a:latin typeface="Times New Roman" panose="02020603050405020304" pitchFamily="18" charset="0"/>
                <a:cs typeface="Times New Roman" panose="02020603050405020304" pitchFamily="18" charset="0"/>
              </a:rPr>
              <a:t>GUI</a:t>
            </a:r>
            <a:r>
              <a:rPr lang="en-US" dirty="0">
                <a:latin typeface="Times New Roman" panose="02020603050405020304" pitchFamily="18" charset="0"/>
                <a:cs typeface="Times New Roman" panose="02020603050405020304" pitchFamily="18" charset="0"/>
              </a:rPr>
              <a:t>, the system ensures both ease of use and data confidentiality. The incorporation of a passcode for message decryption adds an extra layer of security, making it suitable for individuals, businesses, and organizations seeking to protect sensitive information. This project demonstrates the effectiveness of steganography as a secure communication method and showcases the potential for its real-world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6" name="TextBox 5">
            <a:extLst>
              <a:ext uri="{FF2B5EF4-FFF2-40B4-BE49-F238E27FC236}">
                <a16:creationId xmlns:a16="http://schemas.microsoft.com/office/drawing/2014/main" id="{36567492-BE38-0619-B6D1-8D61E4137316}"/>
              </a:ext>
            </a:extLst>
          </p:cNvPr>
          <p:cNvSpPr txBox="1"/>
          <p:nvPr/>
        </p:nvSpPr>
        <p:spPr>
          <a:xfrm>
            <a:off x="581192" y="1632155"/>
            <a:ext cx="6244210" cy="369332"/>
          </a:xfrm>
          <a:prstGeom prst="rect">
            <a:avLst/>
          </a:prstGeom>
          <a:noFill/>
        </p:spPr>
        <p:txBody>
          <a:bodyPr wrap="none" rtlCol="0">
            <a:spAutoFit/>
          </a:bodyPr>
          <a:lstStyle/>
          <a:p>
            <a:r>
              <a:rPr lang="en-IN" dirty="0"/>
              <a:t>https://github.com/MohammedUmair123/Steganograpghy.git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755</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Umair Mohammed</cp:lastModifiedBy>
  <cp:revision>28</cp:revision>
  <dcterms:created xsi:type="dcterms:W3CDTF">2021-05-26T16:50:10Z</dcterms:created>
  <dcterms:modified xsi:type="dcterms:W3CDTF">2025-02-20T16:42:16Z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