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9" r:id="rId5"/>
    <p:sldId id="258" r:id="rId6"/>
    <p:sldId id="269" r:id="rId7"/>
    <p:sldId id="271" r:id="rId8"/>
    <p:sldId id="272" r:id="rId9"/>
    <p:sldId id="27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b="1" dirty="0"/>
          </a:p>
          <a:p>
            <a:r>
              <a:rPr lang="en-US" sz="2800" b="1" dirty="0"/>
              <a:t>11/10/2021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lnSpcReduction="10000"/>
          </a:bodyPr>
          <a:lstStyle/>
          <a:p>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1800" dirty="0"/>
          </a:p>
          <a:p>
            <a:r>
              <a:rPr lang="en-US" sz="1800" dirty="0"/>
              <a:t>Objective : Provide insights to help XYZ’s Executive team in identifying the right company for making investment.</a:t>
            </a:r>
          </a:p>
          <a:p>
            <a:endParaRPr lang="en-US" sz="1800" dirty="0"/>
          </a:p>
          <a:p>
            <a:pPr marL="0" indent="0">
              <a:buNone/>
            </a:pPr>
            <a:r>
              <a:rPr lang="en-US" sz="1800" dirty="0"/>
              <a:t>The analysis has been divided into four parts: </a:t>
            </a:r>
          </a:p>
          <a:p>
            <a:r>
              <a:rPr lang="en-US" sz="1800" dirty="0"/>
              <a:t>Data Exploration</a:t>
            </a:r>
          </a:p>
          <a:p>
            <a:r>
              <a:rPr lang="en-US" sz="1800" dirty="0"/>
              <a:t>Finding the number of rides for each cab Company </a:t>
            </a:r>
          </a:p>
          <a:p>
            <a:r>
              <a:rPr lang="en-US" sz="1800" dirty="0"/>
              <a:t>Finding the most used Cab company by customers</a:t>
            </a:r>
          </a:p>
          <a:p>
            <a:r>
              <a:rPr lang="en-US" sz="1800" dirty="0"/>
              <a:t>Finding the most profitable Cab company </a:t>
            </a:r>
          </a:p>
          <a:p>
            <a:r>
              <a:rPr lang="en-US" sz="1800" dirty="0"/>
              <a:t>Conclusion about which company to invest in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169002"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datasets were merged in order to fully explore the data and extract useful insights.</a:t>
            </a:r>
          </a:p>
          <a:p>
            <a:pPr marL="285750" indent="-285750">
              <a:buFont typeface="Arial" panose="020B0604020202020204" pitchFamily="34" charset="0"/>
              <a:buChar char="•"/>
            </a:pPr>
            <a:r>
              <a:rPr lang="en-US" dirty="0"/>
              <a:t>Total of 11 Features were critical to reach meaningful insights.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the date of travel feature as there were dates outside the specified date interval.</a:t>
            </a:r>
          </a:p>
          <a:p>
            <a:endParaRPr lang="en-US" dirty="0"/>
          </a:p>
          <a:p>
            <a:pPr marL="285750" indent="-285750">
              <a:buFont typeface="Arial" panose="020B0604020202020204" pitchFamily="34" charset="0"/>
              <a:buChar char="•"/>
            </a:pPr>
            <a:r>
              <a:rPr lang="en-US" dirty="0"/>
              <a:t>Profit of rides is calculated by getting the difference between </a:t>
            </a:r>
          </a:p>
          <a:p>
            <a:r>
              <a:rPr lang="en-US" dirty="0"/>
              <a:t>      Price Charged and Cost of Trip features.</a:t>
            </a:r>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a:solidFill>
                  <a:schemeClr val="accent2"/>
                </a:solidFill>
              </a:rPr>
              <a:t>Data Exploration</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3092" y="1422779"/>
            <a:ext cx="10515600" cy="712620"/>
          </a:xfrm>
        </p:spPr>
        <p:txBody>
          <a:bodyPr>
            <a:normAutofit fontScale="90000"/>
          </a:bodyPr>
          <a:lstStyle/>
          <a:p>
            <a:r>
              <a:rPr lang="en-US" sz="2700" b="1" dirty="0">
                <a:solidFill>
                  <a:schemeClr val="accent2"/>
                </a:solidFill>
              </a:rPr>
              <a:t>As shown, the number of customers for the yellow company in each city is higher</a:t>
            </a:r>
            <a:r>
              <a:rPr lang="en-US" sz="3500" b="1" dirty="0">
                <a:solidFill>
                  <a:schemeClr val="accent2"/>
                </a:solidFill>
              </a:rPr>
              <a:t>.</a:t>
            </a:r>
          </a:p>
        </p:txBody>
      </p:sp>
      <p:sp>
        <p:nvSpPr>
          <p:cNvPr id="11" name="Text Placeholder 10">
            <a:extLst>
              <a:ext uri="{FF2B5EF4-FFF2-40B4-BE49-F238E27FC236}">
                <a16:creationId xmlns:a16="http://schemas.microsoft.com/office/drawing/2014/main" id="{FF01361E-3116-409D-B6CF-EB7FFEF310BC}"/>
              </a:ext>
            </a:extLst>
          </p:cNvPr>
          <p:cNvSpPr>
            <a:spLocks noGrp="1"/>
          </p:cNvSpPr>
          <p:nvPr>
            <p:ph type="body" idx="1"/>
          </p:nvPr>
        </p:nvSpPr>
        <p:spPr/>
        <p:txBody>
          <a:bodyPr/>
          <a:lstStyle/>
          <a:p>
            <a:endParaRPr lang="en-US"/>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dirty="0">
                <a:solidFill>
                  <a:srgbClr val="FF6600"/>
                </a:solidFill>
              </a:rPr>
              <a:t>EDA</a:t>
            </a:r>
            <a:endParaRPr lang="en-US" sz="4400" b="1" dirty="0">
              <a:solidFill>
                <a:schemeClr val="bg2">
                  <a:lumMod val="25000"/>
                </a:schemeClr>
              </a:solidFill>
              <a:latin typeface="+mj-lt"/>
            </a:endParaRPr>
          </a:p>
        </p:txBody>
      </p:sp>
      <p:pic>
        <p:nvPicPr>
          <p:cNvPr id="10" name="Picture 9" descr="Chart, bar chart&#10;&#10;Description automatically generated">
            <a:extLst>
              <a:ext uri="{FF2B5EF4-FFF2-40B4-BE49-F238E27FC236}">
                <a16:creationId xmlns:a16="http://schemas.microsoft.com/office/drawing/2014/main" id="{F9E6C58E-FDF7-42CA-93F8-085B3745D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2358"/>
            <a:ext cx="12192000" cy="4428535"/>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3092" y="1422779"/>
            <a:ext cx="10515600" cy="712620"/>
          </a:xfrm>
        </p:spPr>
        <p:txBody>
          <a:bodyPr>
            <a:normAutofit/>
          </a:bodyPr>
          <a:lstStyle/>
          <a:p>
            <a:r>
              <a:rPr lang="en-US" sz="2700" b="1" dirty="0">
                <a:solidFill>
                  <a:schemeClr val="accent2"/>
                </a:solidFill>
              </a:rPr>
              <a:t>As shown, the number of trips for the yellow company in each city is higher</a:t>
            </a:r>
            <a:r>
              <a:rPr lang="en-US" sz="3500" b="1" dirty="0">
                <a:solidFill>
                  <a:schemeClr val="accent2"/>
                </a:solidFill>
              </a:rPr>
              <a:t>.</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dirty="0">
                <a:solidFill>
                  <a:srgbClr val="FF6600"/>
                </a:solidFill>
              </a:rPr>
              <a:t>EDA</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D12E149A-BBF7-47F2-98C3-0DD615771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74266"/>
            <a:ext cx="12191999" cy="4683734"/>
          </a:xfrm>
          <a:prstGeom prst="rect">
            <a:avLst/>
          </a:prstGeom>
        </p:spPr>
      </p:pic>
    </p:spTree>
    <p:extLst>
      <p:ext uri="{BB962C8B-B14F-4D97-AF65-F5344CB8AC3E}">
        <p14:creationId xmlns:p14="http://schemas.microsoft.com/office/powerpoint/2010/main" val="51573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160421" y="1422779"/>
            <a:ext cx="11486147" cy="712620"/>
          </a:xfrm>
        </p:spPr>
        <p:txBody>
          <a:bodyPr>
            <a:normAutofit fontScale="90000"/>
          </a:bodyPr>
          <a:lstStyle/>
          <a:p>
            <a:r>
              <a:rPr lang="en-US" sz="2700" b="1" dirty="0">
                <a:solidFill>
                  <a:schemeClr val="accent2"/>
                </a:solidFill>
              </a:rPr>
              <a:t>As shown, the percentage of female and male customers are higher for the yellow company </a:t>
            </a:r>
            <a:r>
              <a:rPr lang="en-US" sz="3500" b="1" dirty="0">
                <a:solidFill>
                  <a:schemeClr val="accent2"/>
                </a:solidFill>
              </a:rPr>
              <a:t>.</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rgbClr val="FF6600"/>
                </a:solidFill>
              </a:rPr>
              <a:t>	EDA</a:t>
            </a:r>
            <a:endParaRPr lang="en-US" sz="4400" b="1" dirty="0">
              <a:solidFill>
                <a:schemeClr val="bg2">
                  <a:lumMod val="25000"/>
                </a:schemeClr>
              </a:solidFill>
              <a:latin typeface="+mj-lt"/>
            </a:endParaRPr>
          </a:p>
        </p:txBody>
      </p:sp>
      <p:pic>
        <p:nvPicPr>
          <p:cNvPr id="5" name="Picture 4" descr="Chart, pie chart, bubble chart&#10;&#10;Description automatically generated">
            <a:extLst>
              <a:ext uri="{FF2B5EF4-FFF2-40B4-BE49-F238E27FC236}">
                <a16:creationId xmlns:a16="http://schemas.microsoft.com/office/drawing/2014/main" id="{7E97D137-7096-4C3D-80FA-1D2BE764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1577"/>
            <a:ext cx="12191999" cy="4486423"/>
          </a:xfrm>
          <a:prstGeom prst="rect">
            <a:avLst/>
          </a:prstGeom>
        </p:spPr>
      </p:pic>
    </p:spTree>
    <p:extLst>
      <p:ext uri="{BB962C8B-B14F-4D97-AF65-F5344CB8AC3E}">
        <p14:creationId xmlns:p14="http://schemas.microsoft.com/office/powerpoint/2010/main" val="73516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67515DB8-303E-4B96-A6C2-DAA6276E3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3912"/>
            <a:ext cx="4626943" cy="5475163"/>
          </a:xfrm>
          <a:prstGeom prst="rect">
            <a:avLst/>
          </a:prstGeom>
        </p:spPr>
      </p:pic>
      <p:sp>
        <p:nvSpPr>
          <p:cNvPr id="24" name="Freeform: Shape 2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4100" b="1">
                <a:solidFill>
                  <a:srgbClr val="FFFFFF"/>
                </a:solidFill>
              </a:rPr>
              <a:t>As shown, </a:t>
            </a:r>
            <a:r>
              <a:rPr lang="en-US" sz="4100" b="1" kern="1200">
                <a:solidFill>
                  <a:srgbClr val="FFFFFF"/>
                </a:solidFill>
                <a:latin typeface="+mj-lt"/>
                <a:ea typeface="+mj-ea"/>
                <a:cs typeface="+mj-cs"/>
              </a:rPr>
              <a:t>the profit for the yellow company is much higher compared to pink company.</a:t>
            </a:r>
            <a:endParaRPr lang="en-US" sz="4100" b="1" kern="1200" dirty="0">
              <a:solidFill>
                <a:srgbClr val="FFFFFF"/>
              </a:solidFill>
              <a:latin typeface="+mj-lt"/>
              <a:ea typeface="+mj-ea"/>
              <a:cs typeface="+mj-cs"/>
            </a:endParaRPr>
          </a:p>
        </p:txBody>
      </p:sp>
      <p:sp>
        <p:nvSpPr>
          <p:cNvPr id="2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dirty="0">
                <a:solidFill>
                  <a:srgbClr val="FF6600"/>
                </a:solidFill>
              </a:rPr>
              <a:t>	EDA</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358575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52CD223-935C-448D-93CB-2DD324F09B2E}"/>
              </a:ext>
            </a:extLst>
          </p:cNvPr>
          <p:cNvSpPr>
            <a:spLocks noGrp="1"/>
          </p:cNvSpPr>
          <p:nvPr>
            <p:ph type="body" idx="1"/>
          </p:nvPr>
        </p:nvSpPr>
        <p:spPr>
          <a:xfrm>
            <a:off x="838200" y="1782095"/>
            <a:ext cx="10515600" cy="5075905"/>
          </a:xfrm>
        </p:spPr>
        <p:txBody>
          <a:bodyPr>
            <a:normAutofit lnSpcReduction="10000"/>
          </a:bodyPr>
          <a:lstStyle/>
          <a:p>
            <a:r>
              <a:rPr lang="en-US" sz="2800" dirty="0"/>
              <a:t>Based on the previous slides we can summarize our data exploratory insights as the following:</a:t>
            </a:r>
          </a:p>
          <a:p>
            <a:r>
              <a:rPr lang="en-US" sz="2800" dirty="0"/>
              <a:t>1- The number of users to the Yellow company is much higher.</a:t>
            </a:r>
          </a:p>
          <a:p>
            <a:r>
              <a:rPr lang="en-US" sz="2800" dirty="0"/>
              <a:t>2- The popularity of the Yellow company is broader.</a:t>
            </a:r>
          </a:p>
          <a:p>
            <a:r>
              <a:rPr lang="en-US" sz="2800" dirty="0"/>
              <a:t>3- When comparing genders, Yellow company excels in both gender type.</a:t>
            </a:r>
          </a:p>
          <a:p>
            <a:r>
              <a:rPr lang="en-US" sz="2800" dirty="0"/>
              <a:t>4- The profit for the Yellow company exceeds the profit of the Pink company.</a:t>
            </a:r>
          </a:p>
          <a:p>
            <a:endParaRPr lang="en-US" sz="2800" dirty="0"/>
          </a:p>
          <a:p>
            <a:r>
              <a:rPr lang="en-US" sz="2800" dirty="0"/>
              <a:t>And finally, we can say that the best company to invest in is the Yellow company.</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dirty="0">
                <a:solidFill>
                  <a:srgbClr val="FF6600"/>
                </a:solidFill>
              </a:rPr>
              <a:t>	 EDA Summary and Recommendations</a:t>
            </a:r>
            <a:endParaRPr lang="en-US" sz="4400" b="1" dirty="0">
              <a:solidFill>
                <a:schemeClr val="bg2">
                  <a:lumMod val="25000"/>
                </a:schemeClr>
              </a:solidFill>
              <a:latin typeface="+mj-lt"/>
            </a:endParaRPr>
          </a:p>
        </p:txBody>
      </p:sp>
    </p:spTree>
    <p:extLst>
      <p:ext uri="{BB962C8B-B14F-4D97-AF65-F5344CB8AC3E}">
        <p14:creationId xmlns:p14="http://schemas.microsoft.com/office/powerpoint/2010/main" val="26358955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144</TotalTime>
  <Words>401</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Executive Summary</vt:lpstr>
      <vt:lpstr>Data Exploration</vt:lpstr>
      <vt:lpstr>As shown, the number of customers for the yellow company in each city is higher.</vt:lpstr>
      <vt:lpstr>As shown, the number of trips for the yellow company in each city is higher.</vt:lpstr>
      <vt:lpstr>As shown, the percentage of female and male customers are higher for the yellow company .</vt:lpstr>
      <vt:lpstr>As shown, the profit for the yellow company is much higher compared to pink company.</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wahba</dc:creator>
  <cp:lastModifiedBy>mohammed wahba</cp:lastModifiedBy>
  <cp:revision>10</cp:revision>
  <dcterms:created xsi:type="dcterms:W3CDTF">2021-10-10T23:22:08Z</dcterms:created>
  <dcterms:modified xsi:type="dcterms:W3CDTF">2021-10-11T01:46:37Z</dcterms:modified>
</cp:coreProperties>
</file>