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6"/>
  </p:notesMasterIdLst>
  <p:sldIdLst>
    <p:sldId id="256" r:id="rId2"/>
    <p:sldId id="257" r:id="rId3"/>
    <p:sldId id="258" r:id="rId4"/>
    <p:sldId id="265" r:id="rId5"/>
    <p:sldId id="259" r:id="rId6"/>
    <p:sldId id="260" r:id="rId7"/>
    <p:sldId id="266" r:id="rId8"/>
    <p:sldId id="261" r:id="rId9"/>
    <p:sldId id="267" r:id="rId10"/>
    <p:sldId id="262" r:id="rId11"/>
    <p:sldId id="268" r:id="rId12"/>
    <p:sldId id="264" r:id="rId13"/>
    <p:sldId id="263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1C166-3511-4E18-9899-900DE78DC100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B5AB6-317B-46D0-9E43-6E3C7A2B3D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0556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B5AB6-317B-46D0-9E43-6E3C7A2B3DCD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2318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FD98-853F-4A40-B90A-9B617F0821C7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5CAD-A5CB-4E45-BE3B-17BA9CB042E8}" type="slidenum">
              <a:rPr lang="en-SG" smtClean="0"/>
              <a:t>‹#›</a:t>
            </a:fld>
            <a:endParaRPr lang="en-SG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FD98-853F-4A40-B90A-9B617F0821C7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5CAD-A5CB-4E45-BE3B-17BA9CB042E8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FD98-853F-4A40-B90A-9B617F0821C7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5CAD-A5CB-4E45-BE3B-17BA9CB042E8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FD98-853F-4A40-B90A-9B617F0821C7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5CAD-A5CB-4E45-BE3B-17BA9CB042E8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FD98-853F-4A40-B90A-9B617F0821C7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5CAD-A5CB-4E45-BE3B-17BA9CB042E8}" type="slidenum">
              <a:rPr lang="en-SG" smtClean="0"/>
              <a:t>‹#›</a:t>
            </a:fld>
            <a:endParaRPr lang="en-S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FD98-853F-4A40-B90A-9B617F0821C7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5CAD-A5CB-4E45-BE3B-17BA9CB042E8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FD98-853F-4A40-B90A-9B617F0821C7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5CAD-A5CB-4E45-BE3B-17BA9CB042E8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FD98-853F-4A40-B90A-9B617F0821C7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5CAD-A5CB-4E45-BE3B-17BA9CB042E8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FD98-853F-4A40-B90A-9B617F0821C7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5CAD-A5CB-4E45-BE3B-17BA9CB042E8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FD98-853F-4A40-B90A-9B617F0821C7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5CAD-A5CB-4E45-BE3B-17BA9CB042E8}" type="slidenum">
              <a:rPr lang="en-SG" smtClean="0"/>
              <a:t>‹#›</a:t>
            </a:fld>
            <a:endParaRPr lang="en-SG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FD98-853F-4A40-B90A-9B617F0821C7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5CAD-A5CB-4E45-BE3B-17BA9CB042E8}" type="slidenum">
              <a:rPr lang="en-SG" smtClean="0"/>
              <a:t>‹#›</a:t>
            </a:fld>
            <a:endParaRPr lang="en-SG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6F1FD98-853F-4A40-B90A-9B617F0821C7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1035CAD-A5CB-4E45-BE3B-17BA9CB042E8}" type="slidenum">
              <a:rPr lang="en-SG" smtClean="0"/>
              <a:t>‹#›</a:t>
            </a:fld>
            <a:endParaRPr lang="en-S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9285" y="3789040"/>
            <a:ext cx="8333957" cy="2592288"/>
          </a:xfrm>
        </p:spPr>
        <p:txBody>
          <a:bodyPr>
            <a:noAutofit/>
          </a:bodyPr>
          <a:lstStyle/>
          <a:p>
            <a:pPr marL="182880" indent="0" algn="ctr">
              <a:buNone/>
            </a:pPr>
            <a:r>
              <a:rPr lang="en-SG" sz="6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SG" sz="6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SG" sz="6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COLLECTION</a:t>
            </a:r>
            <a:endParaRPr lang="en-SG" sz="6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2852936"/>
            <a:ext cx="414475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8000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274656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8640"/>
            <a:ext cx="8640960" cy="6480720"/>
          </a:xfrm>
        </p:spPr>
        <p:txBody>
          <a:bodyPr>
            <a:normAutofit/>
          </a:bodyPr>
          <a:lstStyle/>
          <a:p>
            <a:pPr marL="45720" indent="0" algn="ctr">
              <a:lnSpc>
                <a:spcPct val="150000"/>
              </a:lnSpc>
              <a:buNone/>
            </a:pPr>
            <a:r>
              <a:rPr lang="en-SG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  <a:p>
            <a:pPr>
              <a:lnSpc>
                <a:spcPct val="200000"/>
              </a:lnSpc>
            </a:pPr>
            <a:r>
              <a:rPr lang="en-SG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map contains </a:t>
            </a:r>
            <a:r>
              <a:rPr lang="en-SG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SG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value pair. </a:t>
            </a:r>
            <a:endParaRPr lang="en-SG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SG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SG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and value pair is known as an </a:t>
            </a:r>
            <a:r>
              <a:rPr lang="en-SG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entry.</a:t>
            </a:r>
          </a:p>
          <a:p>
            <a:pPr>
              <a:lnSpc>
                <a:spcPct val="200000"/>
              </a:lnSpc>
            </a:pPr>
            <a:r>
              <a:rPr lang="en-SG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 </a:t>
            </a:r>
            <a:r>
              <a:rPr lang="en-SG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keys.</a:t>
            </a:r>
          </a:p>
          <a:p>
            <a:pPr>
              <a:lnSpc>
                <a:spcPct val="200000"/>
              </a:lnSpc>
            </a:pPr>
            <a:r>
              <a:rPr lang="en-SG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to search</a:t>
            </a:r>
            <a:r>
              <a:rPr lang="en-SG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update or delete elements on the basis of a key</a:t>
            </a:r>
            <a:r>
              <a:rPr lang="en-SG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buNone/>
            </a:pP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43000" y="2051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14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76672"/>
            <a:ext cx="8208912" cy="561662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SG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SG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doesn't allow duplicate keys, </a:t>
            </a:r>
          </a:p>
          <a:p>
            <a:pPr>
              <a:lnSpc>
                <a:spcPct val="200000"/>
              </a:lnSpc>
            </a:pPr>
            <a:r>
              <a:rPr lang="en-SG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have duplicate values. </a:t>
            </a:r>
          </a:p>
          <a:p>
            <a:pPr>
              <a:lnSpc>
                <a:spcPct val="200000"/>
              </a:lnSpc>
            </a:pPr>
            <a:r>
              <a:rPr lang="en-SG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en-SG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SG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LinkedHashMap</a:t>
            </a:r>
            <a:r>
              <a:rPr lang="en-SG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allow null keys and values</a:t>
            </a:r>
          </a:p>
          <a:p>
            <a:pPr>
              <a:lnSpc>
                <a:spcPct val="200000"/>
              </a:lnSpc>
            </a:pPr>
            <a:r>
              <a:rPr lang="en-SG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en-SG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doesn't allow any null key or value.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152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04664"/>
            <a:ext cx="8064896" cy="6192688"/>
          </a:xfrm>
        </p:spPr>
        <p:txBody>
          <a:bodyPr>
            <a:normAutofit fontScale="92500"/>
          </a:bodyPr>
          <a:lstStyle/>
          <a:p>
            <a:pPr algn="just">
              <a:lnSpc>
                <a:spcPct val="210000"/>
              </a:lnSpc>
            </a:pPr>
            <a:r>
              <a:rPr lang="en-SG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HASHMAP </a:t>
            </a:r>
            <a:r>
              <a:rPr lang="en-SG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implementation of </a:t>
            </a:r>
            <a:r>
              <a:rPr lang="en-SG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but it doesn't maintain any </a:t>
            </a:r>
            <a:r>
              <a:rPr lang="en-SG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</a:p>
          <a:p>
            <a:pPr algn="just">
              <a:lnSpc>
                <a:spcPct val="210000"/>
              </a:lnSpc>
            </a:pPr>
            <a:r>
              <a:rPr lang="en-SG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LINKEDHASHMAP</a:t>
            </a:r>
            <a:r>
              <a:rPr lang="en-SG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implementation of Map. It inherits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class. It maintains insertion order</a:t>
            </a:r>
            <a:r>
              <a:rPr lang="en-SG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210000"/>
              </a:lnSpc>
            </a:pPr>
            <a:r>
              <a:rPr lang="en-SG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en-SG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implementation of Map and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SortedMap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It maintains ascending </a:t>
            </a:r>
            <a:r>
              <a:rPr lang="en-SG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</a:p>
          <a:p>
            <a:pPr algn="just">
              <a:lnSpc>
                <a:spcPct val="150000"/>
              </a:lnSpc>
            </a:pPr>
            <a:endParaRPr lang="en-SG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948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450352"/>
            <a:ext cx="6400800" cy="3474720"/>
          </a:xfrm>
        </p:spPr>
        <p:txBody>
          <a:bodyPr/>
          <a:lstStyle/>
          <a:p>
            <a:r>
              <a:rPr lang="en-SG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 HIERARCHY</a:t>
            </a:r>
          </a:p>
          <a:p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196752"/>
            <a:ext cx="6120680" cy="5373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9125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5036" y="772724"/>
            <a:ext cx="8229600" cy="457200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endParaRPr lang="en-GB" sz="6000" b="1" dirty="0" smtClean="0"/>
          </a:p>
          <a:p>
            <a:pPr marL="64008" indent="0">
              <a:buNone/>
            </a:pPr>
            <a:endParaRPr lang="en-GB" sz="6000" b="1" dirty="0"/>
          </a:p>
          <a:p>
            <a:pPr marL="64008" indent="0">
              <a:buNone/>
            </a:pPr>
            <a:r>
              <a:rPr lang="en-GB" sz="6000" b="1" dirty="0" smtClean="0"/>
              <a:t>  EXAMPLES</a:t>
            </a:r>
            <a:endParaRPr lang="en-IN" sz="6000" b="1" dirty="0"/>
          </a:p>
        </p:txBody>
      </p:sp>
      <p:sp>
        <p:nvSpPr>
          <p:cNvPr id="4" name="Right Arrow 3"/>
          <p:cNvSpPr/>
          <p:nvPr/>
        </p:nvSpPr>
        <p:spPr>
          <a:xfrm>
            <a:off x="5148064" y="3058724"/>
            <a:ext cx="2016224" cy="72008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626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32656"/>
            <a:ext cx="8856984" cy="5688632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</a:pPr>
            <a:r>
              <a:rPr lang="en-SG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to store and manipulate the group of objects.</a:t>
            </a:r>
          </a:p>
          <a:p>
            <a:pPr algn="just">
              <a:lnSpc>
                <a:spcPct val="200000"/>
              </a:lnSpc>
            </a:pP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SG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perations such as searching, sorting, insertion, manipulation, and deletion.</a:t>
            </a:r>
          </a:p>
          <a:p>
            <a:pPr algn="just">
              <a:lnSpc>
                <a:spcPct val="200000"/>
              </a:lnSpc>
            </a:pPr>
            <a:r>
              <a:rPr lang="en-SG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unit of objects</a:t>
            </a:r>
          </a:p>
          <a:p>
            <a:pPr algn="just">
              <a:lnSpc>
                <a:spcPct val="200000"/>
              </a:lnSpc>
            </a:pP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SG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interfaces (Set, List, Queue, </a:t>
            </a:r>
            <a:r>
              <a:rPr lang="en-SG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r>
              <a:rPr lang="en-SG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and classes (</a:t>
            </a:r>
            <a:r>
              <a:rPr lang="en-SG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SG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Vector, </a:t>
            </a:r>
            <a:r>
              <a:rPr lang="en-SG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en-SG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SG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PriorityQueue</a:t>
            </a:r>
            <a:r>
              <a:rPr lang="en-SG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en-SG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lang="en-SG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SG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35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8640"/>
            <a:ext cx="8496944" cy="6048672"/>
          </a:xfrm>
        </p:spPr>
        <p:txBody>
          <a:bodyPr>
            <a:noAutofit/>
          </a:bodyPr>
          <a:lstStyle/>
          <a:p>
            <a:pPr marL="0" indent="0" algn="ctr">
              <a:lnSpc>
                <a:spcPct val="250000"/>
              </a:lnSpc>
              <a:buNone/>
            </a:pPr>
            <a:r>
              <a:rPr lang="en-SG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What is a framework in </a:t>
            </a:r>
            <a:r>
              <a:rPr lang="en-SG" sz="3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Java?</a:t>
            </a:r>
            <a:endParaRPr lang="en-SG" sz="3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250000"/>
              </a:lnSpc>
            </a:pPr>
            <a:r>
              <a:rPr lang="en-SG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It provides readymade architecture.</a:t>
            </a:r>
          </a:p>
          <a:p>
            <a:pPr>
              <a:lnSpc>
                <a:spcPct val="250000"/>
              </a:lnSpc>
            </a:pPr>
            <a:r>
              <a:rPr lang="en-SG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It represents a set of classes and interfaces.</a:t>
            </a:r>
          </a:p>
          <a:p>
            <a:pPr>
              <a:lnSpc>
                <a:spcPct val="250000"/>
              </a:lnSpc>
            </a:pPr>
            <a:r>
              <a:rPr lang="en-SG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It is optional.</a:t>
            </a:r>
            <a:endParaRPr lang="en-SG" sz="3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14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332656"/>
            <a:ext cx="8712968" cy="6336704"/>
          </a:xfrm>
        </p:spPr>
        <p:txBody>
          <a:bodyPr>
            <a:normAutofit fontScale="92500"/>
          </a:bodyPr>
          <a:lstStyle/>
          <a:p>
            <a:pPr marL="64008" indent="0" algn="ctr">
              <a:lnSpc>
                <a:spcPct val="200000"/>
              </a:lnSpc>
              <a:buNone/>
            </a:pPr>
            <a:r>
              <a:rPr lang="en-GB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WHAT IS COLLECTION FRAMEWORK?</a:t>
            </a:r>
          </a:p>
          <a:p>
            <a:pPr>
              <a:lnSpc>
                <a:spcPct val="200000"/>
              </a:lnSpc>
            </a:pPr>
            <a:r>
              <a:rPr lang="en-GB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</a:t>
            </a:r>
            <a:r>
              <a:rPr lang="en-GB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nified </a:t>
            </a:r>
            <a:r>
              <a:rPr lang="en-GB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architecture for storing and manipulating a group of objects. </a:t>
            </a:r>
            <a:endParaRPr lang="en-GB" sz="2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</a:pPr>
            <a:r>
              <a:rPr lang="en-GB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It </a:t>
            </a:r>
            <a:r>
              <a:rPr lang="en-GB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has:</a:t>
            </a:r>
          </a:p>
          <a:p>
            <a:pPr lvl="2">
              <a:lnSpc>
                <a:spcPct val="200000"/>
              </a:lnSpc>
            </a:pPr>
            <a:r>
              <a:rPr lang="en-GB" sz="3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Interfaces and its implementations, i.e., classes</a:t>
            </a:r>
          </a:p>
          <a:p>
            <a:pPr lvl="2">
              <a:lnSpc>
                <a:spcPct val="200000"/>
              </a:lnSpc>
            </a:pPr>
            <a:r>
              <a:rPr lang="en-GB" sz="3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Algorithm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69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836712"/>
            <a:ext cx="7776864" cy="5511673"/>
          </a:xfrm>
        </p:spPr>
      </p:pic>
      <p:sp>
        <p:nvSpPr>
          <p:cNvPr id="6" name="TextBox 5"/>
          <p:cNvSpPr txBox="1"/>
          <p:nvPr/>
        </p:nvSpPr>
        <p:spPr>
          <a:xfrm>
            <a:off x="1259632" y="240802"/>
            <a:ext cx="62969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400" b="1" dirty="0" smtClean="0"/>
              <a:t>HIERARCHY OF COLLECTION FRAMEWORK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1474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332656"/>
            <a:ext cx="8280920" cy="6408712"/>
          </a:xfrm>
        </p:spPr>
        <p:txBody>
          <a:bodyPr>
            <a:normAutofit/>
          </a:bodyPr>
          <a:lstStyle/>
          <a:p>
            <a:pPr marL="45720" indent="0" algn="ctr">
              <a:lnSpc>
                <a:spcPct val="200000"/>
              </a:lnSpc>
              <a:buNone/>
            </a:pPr>
            <a:r>
              <a:rPr lang="en-SG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INTERFACE</a:t>
            </a:r>
          </a:p>
          <a:p>
            <a:pPr>
              <a:lnSpc>
                <a:spcPct val="200000"/>
              </a:lnSpc>
            </a:pPr>
            <a:r>
              <a:rPr lang="en-SG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SG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have duplicate values.</a:t>
            </a:r>
          </a:p>
          <a:p>
            <a:pPr>
              <a:lnSpc>
                <a:spcPct val="200000"/>
              </a:lnSpc>
            </a:pPr>
            <a:r>
              <a:rPr lang="en-SG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interface is implemented by the classes </a:t>
            </a:r>
            <a:r>
              <a:rPr lang="en-SG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SG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LinkedList, Vector, and Stack</a:t>
            </a:r>
            <a:r>
              <a:rPr lang="en-SG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SG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SG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tore </a:t>
            </a:r>
            <a:r>
              <a:rPr lang="en-SG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ordered collection of objects</a:t>
            </a:r>
            <a:r>
              <a:rPr lang="en-SG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>
              <a:lnSpc>
                <a:spcPct val="150000"/>
              </a:lnSpc>
              <a:buNone/>
            </a:pPr>
            <a:endParaRPr lang="en-SG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552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06128"/>
          </a:xfrm>
        </p:spPr>
        <p:txBody>
          <a:bodyPr>
            <a:normAutofit/>
          </a:bodyPr>
          <a:lstStyle/>
          <a:p>
            <a:pPr marL="45720" indent="0">
              <a:lnSpc>
                <a:spcPct val="200000"/>
              </a:lnSpc>
              <a:buNone/>
            </a:pPr>
            <a:r>
              <a:rPr lang="en-SG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instantiate the List interface, we must use :</a:t>
            </a:r>
          </a:p>
          <a:p>
            <a:pPr marL="640080" lvl="2" indent="0">
              <a:lnSpc>
                <a:spcPct val="200000"/>
              </a:lnSpc>
              <a:buNone/>
            </a:pP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 &lt;data-type&gt; list1= new 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  </a:t>
            </a:r>
          </a:p>
          <a:p>
            <a:pPr marL="640080" lvl="2" indent="0">
              <a:lnSpc>
                <a:spcPct val="200000"/>
              </a:lnSpc>
              <a:buNone/>
            </a:pP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 &lt;data-type&gt; list2 = new 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  </a:t>
            </a:r>
          </a:p>
          <a:p>
            <a:pPr marL="640080" lvl="2" indent="0">
              <a:lnSpc>
                <a:spcPct val="200000"/>
              </a:lnSpc>
              <a:buNone/>
            </a:pP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 &lt;data-type&gt; list3 = new Vector();  </a:t>
            </a:r>
          </a:p>
          <a:p>
            <a:pPr marL="640080" lvl="2" indent="0">
              <a:lnSpc>
                <a:spcPct val="200000"/>
              </a:lnSpc>
              <a:buNone/>
            </a:pP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 &lt;data-type&gt; list4 = new Stack();</a:t>
            </a:r>
          </a:p>
          <a:p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213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712968" cy="6264696"/>
          </a:xfrm>
        </p:spPr>
        <p:txBody>
          <a:bodyPr>
            <a:normAutofit/>
          </a:bodyPr>
          <a:lstStyle/>
          <a:p>
            <a:pPr marL="45720" indent="0" algn="ctr">
              <a:lnSpc>
                <a:spcPct val="150000"/>
              </a:lnSpc>
              <a:buNone/>
            </a:pPr>
            <a:r>
              <a:rPr lang="en-SG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INTERFACE</a:t>
            </a:r>
          </a:p>
          <a:p>
            <a:pPr algn="just">
              <a:lnSpc>
                <a:spcPct val="150000"/>
              </a:lnSpc>
            </a:pPr>
            <a:r>
              <a:rPr lang="en-SG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SG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in </a:t>
            </a:r>
            <a:r>
              <a:rPr lang="en-SG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r>
              <a:rPr lang="en-SG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package. </a:t>
            </a:r>
            <a:endParaRPr lang="en-SG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SG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 the Collection interface</a:t>
            </a:r>
            <a:r>
              <a:rPr lang="en-SG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SG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nordered 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of elements </a:t>
            </a:r>
            <a:endParaRPr lang="en-SG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SG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oesn't 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 us to store the duplicate items. </a:t>
            </a:r>
          </a:p>
          <a:p>
            <a:pPr algn="just">
              <a:lnSpc>
                <a:spcPct val="150000"/>
              </a:lnSpc>
            </a:pP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SG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tore 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most one null value in Set. </a:t>
            </a:r>
          </a:p>
          <a:p>
            <a:pPr algn="just">
              <a:lnSpc>
                <a:spcPct val="150000"/>
              </a:lnSpc>
            </a:pPr>
            <a:r>
              <a:rPr lang="en-SG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implemented by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lang="en-SG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SG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>
              <a:buNone/>
            </a:pP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216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52536" y="116632"/>
            <a:ext cx="9577064" cy="6480720"/>
          </a:xfrm>
        </p:spPr>
        <p:txBody>
          <a:bodyPr>
            <a:normAutofit/>
          </a:bodyPr>
          <a:lstStyle/>
          <a:p>
            <a:pPr marL="45720" indent="0">
              <a:lnSpc>
                <a:spcPct val="250000"/>
              </a:lnSpc>
              <a:buNone/>
            </a:pPr>
            <a:r>
              <a:rPr lang="en-SG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SG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SG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instantiated as:</a:t>
            </a:r>
          </a:p>
          <a:p>
            <a:pPr marL="640080" lvl="2" indent="0">
              <a:lnSpc>
                <a:spcPct val="250000"/>
              </a:lnSpc>
              <a:buNone/>
            </a:pP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Set&lt;data-type&gt; s1 = new 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&lt;data-type&gt;();  </a:t>
            </a:r>
            <a:endParaRPr lang="en-SG" sz="2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0080" lvl="2" indent="0">
              <a:lnSpc>
                <a:spcPct val="250000"/>
              </a:lnSpc>
              <a:buNone/>
            </a:pPr>
            <a:r>
              <a:rPr lang="en-SG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Set&lt;data-type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 s2 = new 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&lt;data-type&gt;();  </a:t>
            </a:r>
          </a:p>
          <a:p>
            <a:pPr marL="640080" lvl="2" indent="0">
              <a:lnSpc>
                <a:spcPct val="250000"/>
              </a:lnSpc>
              <a:buNone/>
            </a:pP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Set&lt;data-type&gt; s3 = new </a:t>
            </a:r>
            <a:r>
              <a:rPr lang="en-SG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SG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&lt;data-type&gt;(); </a:t>
            </a:r>
          </a:p>
          <a:p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587242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624</TotalTime>
  <Words>310</Words>
  <Application>Microsoft Office PowerPoint</Application>
  <PresentationFormat>On-screen Show (4:3)</PresentationFormat>
  <Paragraphs>54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Thatch</vt:lpstr>
      <vt:lpstr>        COLLECTION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</dc:title>
  <dc:creator>siva</dc:creator>
  <cp:lastModifiedBy>This PC</cp:lastModifiedBy>
  <cp:revision>10</cp:revision>
  <dcterms:created xsi:type="dcterms:W3CDTF">2020-04-21T21:10:59Z</dcterms:created>
  <dcterms:modified xsi:type="dcterms:W3CDTF">2020-10-27T15:43:25Z</dcterms:modified>
</cp:coreProperties>
</file>