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F72C16-642A-4288-9F16-A7F3612C849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B5924F-03C2-44F5-90FE-9C2E5C81E91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29600" cy="1458618"/>
          </a:xfrm>
        </p:spPr>
        <p:txBody>
          <a:bodyPr>
            <a:normAutofit/>
          </a:bodyPr>
          <a:lstStyle/>
          <a:p>
            <a:r>
              <a:rPr lang="en-GB" sz="6600" dirty="0" smtClean="0"/>
              <a:t>OOPS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8856984" cy="381642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GB" sz="3200" b="1" dirty="0" smtClean="0">
                <a:solidFill>
                  <a:srgbClr val="FFFF00"/>
                </a:solidFill>
              </a:rPr>
              <a:t>Call By Value  &amp; Call By Reference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GB" sz="3200" b="1" dirty="0" smtClean="0">
                <a:solidFill>
                  <a:srgbClr val="FFFF00"/>
                </a:solidFill>
              </a:rPr>
              <a:t>Static Keyword</a:t>
            </a:r>
          </a:p>
          <a:p>
            <a:pPr marL="1828800" lvl="3" indent="-457200" algn="l">
              <a:buFont typeface="Wingdings" pitchFamily="2" charset="2"/>
              <a:buChar char="v"/>
            </a:pPr>
            <a:r>
              <a:rPr lang="en-GB" b="1" dirty="0" smtClean="0">
                <a:solidFill>
                  <a:srgbClr val="FFFF00"/>
                </a:solidFill>
              </a:rPr>
              <a:t>Static Variable</a:t>
            </a:r>
          </a:p>
          <a:p>
            <a:pPr marL="1828800" lvl="3" indent="-457200" algn="l">
              <a:buFont typeface="Wingdings" pitchFamily="2" charset="2"/>
              <a:buChar char="v"/>
            </a:pPr>
            <a:r>
              <a:rPr lang="en-GB" b="1" dirty="0" smtClean="0">
                <a:solidFill>
                  <a:srgbClr val="FFFF00"/>
                </a:solidFill>
              </a:rPr>
              <a:t>Static Block</a:t>
            </a:r>
          </a:p>
          <a:p>
            <a:pPr marL="1828800" lvl="3" indent="-457200" algn="l">
              <a:buFont typeface="Wingdings" pitchFamily="2" charset="2"/>
              <a:buChar char="v"/>
            </a:pPr>
            <a:r>
              <a:rPr lang="en-GB" b="1" dirty="0" smtClean="0">
                <a:solidFill>
                  <a:srgbClr val="FFFF00"/>
                </a:solidFill>
              </a:rPr>
              <a:t>Static Method</a:t>
            </a:r>
          </a:p>
          <a:p>
            <a:pPr marL="1828800" lvl="3" indent="-457200" algn="l">
              <a:buFont typeface="Wingdings" pitchFamily="2" charset="2"/>
              <a:buChar char="v"/>
            </a:pPr>
            <a:r>
              <a:rPr lang="en-GB" b="1" dirty="0" smtClean="0">
                <a:solidFill>
                  <a:srgbClr val="FFFF00"/>
                </a:solidFill>
              </a:rPr>
              <a:t>Static Nested Class</a:t>
            </a:r>
          </a:p>
          <a:p>
            <a:pPr lvl="3" algn="l"/>
            <a:endParaRPr lang="en-GB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4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0"/>
            <a:ext cx="925252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7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568952" cy="6120679"/>
          </a:xfrm>
        </p:spPr>
      </p:pic>
    </p:spTree>
    <p:extLst>
      <p:ext uri="{BB962C8B-B14F-4D97-AF65-F5344CB8AC3E}">
        <p14:creationId xmlns:p14="http://schemas.microsoft.com/office/powerpoint/2010/main" val="299724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29074"/>
            <a:ext cx="8229600" cy="937794"/>
          </a:xfrm>
        </p:spPr>
        <p:txBody>
          <a:bodyPr/>
          <a:lstStyle/>
          <a:p>
            <a:r>
              <a:rPr lang="en-GB" dirty="0" smtClean="0"/>
              <a:t>Non Static Variable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647873"/>
            <a:ext cx="8964488" cy="4857403"/>
          </a:xfrm>
        </p:spPr>
        <p:txBody>
          <a:bodyPr>
            <a:normAutofit/>
          </a:bodyPr>
          <a:lstStyle/>
          <a:p>
            <a:pPr marL="137160" indent="0">
              <a:lnSpc>
                <a:spcPct val="200000"/>
              </a:lnSpc>
              <a:buNone/>
            </a:pPr>
            <a:r>
              <a:rPr lang="en-GB" sz="2000" b="1" dirty="0" smtClean="0"/>
              <a:t>class Employee{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2000" b="1" dirty="0" smtClean="0"/>
              <a:t>	String name;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2000" b="1" dirty="0" smtClean="0"/>
              <a:t>String company=“</a:t>
            </a:r>
            <a:r>
              <a:rPr lang="en-GB" sz="2000" b="1" dirty="0" err="1" smtClean="0"/>
              <a:t>Ecom</a:t>
            </a:r>
            <a:r>
              <a:rPr lang="en-GB" sz="2000" b="1" dirty="0" smtClean="0"/>
              <a:t>”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2000" b="1" dirty="0" smtClean="0"/>
              <a:t>}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2000" b="1" dirty="0" smtClean="0"/>
              <a:t>Employee  e1=</a:t>
            </a:r>
            <a:r>
              <a:rPr lang="en-GB" sz="2000" b="1" dirty="0" err="1" smtClean="0"/>
              <a:t>newEmployee</a:t>
            </a:r>
            <a:r>
              <a:rPr lang="en-GB" sz="2000" b="1" dirty="0" smtClean="0"/>
              <a:t>()  </a:t>
            </a:r>
            <a:r>
              <a:rPr lang="en-GB" sz="2000" b="1" dirty="0" smtClean="0">
                <a:solidFill>
                  <a:srgbClr val="FFFF00"/>
                </a:solidFill>
              </a:rPr>
              <a:t>// D1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2000" b="1" dirty="0"/>
              <a:t>Employee  </a:t>
            </a:r>
            <a:r>
              <a:rPr lang="en-GB" sz="2000" b="1" dirty="0" smtClean="0"/>
              <a:t>e2=</a:t>
            </a:r>
            <a:r>
              <a:rPr lang="en-GB" sz="2000" b="1" dirty="0" err="1" smtClean="0"/>
              <a:t>newEmployee</a:t>
            </a:r>
            <a:r>
              <a:rPr lang="en-GB" sz="2000" b="1" dirty="0"/>
              <a:t>()  </a:t>
            </a:r>
            <a:r>
              <a:rPr lang="en-GB" sz="2000" b="1" dirty="0">
                <a:solidFill>
                  <a:srgbClr val="FFFF00"/>
                </a:solidFill>
              </a:rPr>
              <a:t>// </a:t>
            </a:r>
            <a:r>
              <a:rPr lang="en-GB" sz="2000" b="1" dirty="0" smtClean="0">
                <a:solidFill>
                  <a:srgbClr val="FFFF00"/>
                </a:solidFill>
              </a:rPr>
              <a:t>D2</a:t>
            </a:r>
            <a:endParaRPr lang="en-IN" sz="2000" b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4572000" cy="494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905"/>
            <a:ext cx="8229600" cy="11430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Static variable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248472" cy="5256584"/>
          </a:xfrm>
        </p:spPr>
        <p:txBody>
          <a:bodyPr>
            <a:normAutofit fontScale="47500" lnSpcReduction="20000"/>
          </a:bodyPr>
          <a:lstStyle/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class Employee{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	String name;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s</a:t>
            </a:r>
            <a:r>
              <a:rPr lang="en-GB" sz="4200" b="1" dirty="0" smtClean="0"/>
              <a:t>tatic String </a:t>
            </a:r>
            <a:r>
              <a:rPr lang="en-GB" sz="4200" b="1" dirty="0"/>
              <a:t>company=“</a:t>
            </a:r>
            <a:r>
              <a:rPr lang="en-GB" sz="4200" b="1" dirty="0" err="1"/>
              <a:t>Ecom</a:t>
            </a:r>
            <a:r>
              <a:rPr lang="en-GB" sz="4200" b="1" dirty="0"/>
              <a:t>”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}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Employee  e1=</a:t>
            </a:r>
            <a:r>
              <a:rPr lang="en-GB" sz="4200" b="1" dirty="0" err="1"/>
              <a:t>newEmployee</a:t>
            </a:r>
            <a:r>
              <a:rPr lang="en-GB" sz="4200" b="1" dirty="0"/>
              <a:t>()  </a:t>
            </a:r>
            <a:r>
              <a:rPr lang="en-GB" sz="4200" b="1" dirty="0">
                <a:solidFill>
                  <a:srgbClr val="FFFF00"/>
                </a:solidFill>
              </a:rPr>
              <a:t>// D1</a:t>
            </a:r>
          </a:p>
          <a:p>
            <a:pPr marL="137160" indent="0">
              <a:lnSpc>
                <a:spcPct val="200000"/>
              </a:lnSpc>
              <a:buNone/>
            </a:pPr>
            <a:r>
              <a:rPr lang="en-GB" sz="4200" b="1" dirty="0"/>
              <a:t>Employee  e2=</a:t>
            </a:r>
            <a:r>
              <a:rPr lang="en-GB" sz="4200" b="1" dirty="0" err="1"/>
              <a:t>newEmployee</a:t>
            </a:r>
            <a:r>
              <a:rPr lang="en-GB" sz="4200" b="1" dirty="0"/>
              <a:t>()  </a:t>
            </a:r>
            <a:r>
              <a:rPr lang="en-GB" sz="4200" b="1" dirty="0">
                <a:solidFill>
                  <a:srgbClr val="FFFF00"/>
                </a:solidFill>
              </a:rPr>
              <a:t>// D2</a:t>
            </a:r>
            <a:endParaRPr lang="en-IN" sz="4200" b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IN" sz="2800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96" y="3747251"/>
            <a:ext cx="4248472" cy="2592288"/>
          </a:xfrm>
        </p:spPr>
      </p:pic>
      <p:sp>
        <p:nvSpPr>
          <p:cNvPr id="6" name="TextBox 5"/>
          <p:cNvSpPr txBox="1"/>
          <p:nvPr/>
        </p:nvSpPr>
        <p:spPr>
          <a:xfrm>
            <a:off x="5776416" y="3347141"/>
            <a:ext cx="31683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String company =“</a:t>
            </a:r>
            <a:r>
              <a:rPr lang="en-GB" sz="2000" b="1" dirty="0" err="1" smtClean="0"/>
              <a:t>Ecom</a:t>
            </a:r>
            <a:r>
              <a:rPr lang="en-GB" dirty="0" smtClean="0"/>
              <a:t>”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41371" y="988999"/>
            <a:ext cx="4596130" cy="212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Here company is common for the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D1 &amp; D2 . It will allocate in class area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When </a:t>
            </a:r>
            <a:r>
              <a:rPr lang="en-GB" b="1" dirty="0" err="1" smtClean="0"/>
              <a:t>jvm</a:t>
            </a:r>
            <a:r>
              <a:rPr lang="en-GB" b="1" dirty="0" smtClean="0"/>
              <a:t> loads the class. It is not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associated with the object, it is associated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with the class only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04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>
                <a:latin typeface="Arial Black" pitchFamily="34" charset="0"/>
              </a:rPr>
              <a:t>Accessing Non static and Static variable 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Here the String company get memory </a:t>
            </a:r>
            <a:r>
              <a:rPr lang="en-GB" dirty="0" err="1" smtClean="0"/>
              <a:t>twise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 waste of memory</a:t>
            </a:r>
          </a:p>
          <a:p>
            <a:pPr marL="137160" indent="0">
              <a:buNone/>
            </a:pPr>
            <a:endParaRPr lang="en-GB" dirty="0" smtClean="0"/>
          </a:p>
          <a:p>
            <a:r>
              <a:rPr lang="en-GB" b="1" i="1" dirty="0" smtClean="0">
                <a:solidFill>
                  <a:srgbClr val="FFC000"/>
                </a:solidFill>
              </a:rPr>
              <a:t>Syntax :</a:t>
            </a:r>
          </a:p>
          <a:p>
            <a:pPr marL="137160" indent="0" algn="ctr">
              <a:buNone/>
            </a:pPr>
            <a:r>
              <a:rPr lang="en-GB" b="1" i="1" dirty="0">
                <a:solidFill>
                  <a:srgbClr val="FFC000"/>
                </a:solidFill>
              </a:rPr>
              <a:t> </a:t>
            </a:r>
            <a:r>
              <a:rPr lang="en-GB" b="1" i="1" dirty="0" smtClean="0">
                <a:solidFill>
                  <a:srgbClr val="FFC000"/>
                </a:solidFill>
              </a:rPr>
              <a:t>  e1.company</a:t>
            </a:r>
          </a:p>
          <a:p>
            <a:pPr marL="137160" indent="0" algn="ctr">
              <a:buNone/>
            </a:pPr>
            <a:r>
              <a:rPr lang="en-GB" b="1" i="1" dirty="0" smtClean="0">
                <a:solidFill>
                  <a:srgbClr val="FFC000"/>
                </a:solidFill>
              </a:rPr>
              <a:t>OR</a:t>
            </a:r>
          </a:p>
          <a:p>
            <a:pPr marL="137160" indent="0" algn="ctr">
              <a:buNone/>
            </a:pPr>
            <a:r>
              <a:rPr lang="en-GB" b="1" i="1" dirty="0">
                <a:solidFill>
                  <a:srgbClr val="FFC000"/>
                </a:solidFill>
              </a:rPr>
              <a:t>e</a:t>
            </a:r>
            <a:r>
              <a:rPr lang="en-GB" b="1" i="1" dirty="0" smtClean="0">
                <a:solidFill>
                  <a:srgbClr val="FFC000"/>
                </a:solidFill>
              </a:rPr>
              <a:t>2.company</a:t>
            </a:r>
            <a:endParaRPr lang="en-IN" b="1" i="1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Here the String company get memory </a:t>
            </a:r>
            <a:r>
              <a:rPr lang="en-GB" dirty="0" smtClean="0"/>
              <a:t>only once.</a:t>
            </a:r>
            <a:endParaRPr lang="en-GB" dirty="0"/>
          </a:p>
          <a:p>
            <a:r>
              <a:rPr lang="en-GB" dirty="0"/>
              <a:t>So </a:t>
            </a:r>
            <a:r>
              <a:rPr lang="en-GB" dirty="0" smtClean="0"/>
              <a:t>memory Efficient</a:t>
            </a:r>
            <a:endParaRPr lang="en-IN" dirty="0"/>
          </a:p>
          <a:p>
            <a:endParaRPr lang="en-GB" b="1" i="1" dirty="0" smtClean="0">
              <a:solidFill>
                <a:srgbClr val="FFC000"/>
              </a:solidFill>
            </a:endParaRPr>
          </a:p>
          <a:p>
            <a:r>
              <a:rPr lang="en-GB" b="1" i="1" dirty="0" smtClean="0">
                <a:solidFill>
                  <a:srgbClr val="FFC000"/>
                </a:solidFill>
              </a:rPr>
              <a:t>Syntax:</a:t>
            </a:r>
          </a:p>
          <a:p>
            <a:pPr marL="137160" indent="0">
              <a:buNone/>
            </a:pPr>
            <a:r>
              <a:rPr lang="en-GB" b="1" i="1" dirty="0">
                <a:solidFill>
                  <a:srgbClr val="FFC000"/>
                </a:solidFill>
              </a:rPr>
              <a:t>	</a:t>
            </a:r>
            <a:r>
              <a:rPr lang="en-GB" b="1" i="1" dirty="0" err="1" smtClean="0">
                <a:solidFill>
                  <a:srgbClr val="FFC000"/>
                </a:solidFill>
              </a:rPr>
              <a:t>Employee.company</a:t>
            </a:r>
            <a:endParaRPr lang="en-IN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29800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" y="-159306"/>
            <a:ext cx="892899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  <a:endParaRPr lang="en-SG" sz="3200" dirty="0">
              <a:solidFill>
                <a:srgbClr val="FF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200000"/>
              </a:lnSpc>
              <a:buNone/>
            </a:pP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as 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 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copy of the variable is created and divided among all objects at the class level.</a:t>
            </a:r>
          </a:p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</a:p>
          <a:p>
            <a:pPr marL="38862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is declared with the </a:t>
            </a:r>
            <a:r>
              <a:rPr lang="en-SG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endParaRPr lang="en-SG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200000"/>
              </a:lnSpc>
              <a:buNone/>
            </a:pP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: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SG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marL="38862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directly call other static methods 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</a:p>
          <a:p>
            <a:pPr marL="38862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SG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access static data directly</a:t>
            </a:r>
            <a:r>
              <a:rPr lang="en-SG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88640"/>
            <a:ext cx="88569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800" b="1" dirty="0">
                <a:solidFill>
                  <a:srgbClr val="FFFF66"/>
                </a:solidFill>
                <a:latin typeface="+mj-lt"/>
                <a:cs typeface="Times New Roman" panose="02020603050405020304" pitchFamily="18" charset="0"/>
              </a:rPr>
              <a:t>STATIC CLASS</a:t>
            </a:r>
          </a:p>
          <a:p>
            <a:pPr marL="38862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 class can be made </a:t>
            </a:r>
            <a:r>
              <a:rPr lang="en-SG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static</a:t>
            </a:r>
            <a:r>
              <a:rPr lang="en-SG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 only if it is a nested class. Nested static class doesn’t need a reference of Outer </a:t>
            </a:r>
            <a:r>
              <a:rPr lang="en-SG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class.</a:t>
            </a:r>
            <a:endParaRPr lang="en-SG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38862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 static class cannot access non-static members of the Outer class</a:t>
            </a:r>
            <a:r>
              <a:rPr lang="en-SG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en-GB" sz="2400" b="1" dirty="0">
              <a:solidFill>
                <a:srgbClr val="FFFF66"/>
              </a:solidFill>
              <a:latin typeface="+mj-lt"/>
            </a:endParaRPr>
          </a:p>
          <a:p>
            <a:pPr algn="ctr" fontAlgn="base">
              <a:lnSpc>
                <a:spcPct val="150000"/>
              </a:lnSpc>
            </a:pPr>
            <a:r>
              <a:rPr lang="en-GB" sz="2800" b="1" dirty="0" smtClean="0">
                <a:solidFill>
                  <a:srgbClr val="FFFF66"/>
                </a:solidFill>
                <a:latin typeface="+mj-lt"/>
              </a:rPr>
              <a:t>STATIC BLOCKS </a:t>
            </a:r>
          </a:p>
          <a:p>
            <a:pPr marL="285750" indent="-285750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U</a:t>
            </a: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sed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for static initializations of a class. </a:t>
            </a:r>
            <a:endParaRPr lang="en-GB" sz="24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ode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inside static block is executed only once: the first time the class is loaded into memory</a:t>
            </a:r>
            <a:r>
              <a:rPr lang="en-GB" sz="28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GB" sz="28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905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1QSQQQ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91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233</TotalTime>
  <Words>138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OOPS</vt:lpstr>
      <vt:lpstr>PowerPoint Presentation</vt:lpstr>
      <vt:lpstr>Non Static Variable</vt:lpstr>
      <vt:lpstr>Static variable</vt:lpstr>
      <vt:lpstr>Accessing Non static and Static variable </vt:lpstr>
      <vt:lpstr>PowerPoint Presentation</vt:lpstr>
      <vt:lpstr>PowerPoint Presentation</vt:lpstr>
      <vt:lpstr>PowerPoint Presentation</vt:lpstr>
      <vt:lpstr>1QSQQQ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This PC</dc:creator>
  <cp:lastModifiedBy>This PC</cp:lastModifiedBy>
  <cp:revision>16</cp:revision>
  <dcterms:created xsi:type="dcterms:W3CDTF">2020-10-08T15:04:17Z</dcterms:created>
  <dcterms:modified xsi:type="dcterms:W3CDTF">2020-10-10T09:45:27Z</dcterms:modified>
</cp:coreProperties>
</file>