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ADE9FA-00A7-4D47-8053-0F32A699EE3B}" v="1140" dt="2022-08-10T15:36:14.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8/10/2022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194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987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8498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679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9109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7612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003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7471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38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BFA754-D5C3-4E66-96A6-867B257F58DC}" type="datetimeFigureOut">
              <a:rPr lang="en-US" dirty="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77440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75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944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819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98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459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71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61222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8/10/2022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927265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64A8DD-A58C-A760-B644-29B5CC2C66D9}"/>
              </a:ext>
            </a:extLst>
          </p:cNvPr>
          <p:cNvSpPr txBox="1"/>
          <p:nvPr/>
        </p:nvSpPr>
        <p:spPr>
          <a:xfrm>
            <a:off x="4867933" y="964481"/>
            <a:ext cx="321459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Times New Roman"/>
                <a:cs typeface="Times New Roman"/>
              </a:rPr>
              <a:t>Minor Project</a:t>
            </a:r>
          </a:p>
        </p:txBody>
      </p:sp>
      <p:sp>
        <p:nvSpPr>
          <p:cNvPr id="3" name="TextBox 2">
            <a:extLst>
              <a:ext uri="{FF2B5EF4-FFF2-40B4-BE49-F238E27FC236}">
                <a16:creationId xmlns:a16="http://schemas.microsoft.com/office/drawing/2014/main" id="{5A947307-48EE-DB29-AFAA-AAC438BF1D4A}"/>
              </a:ext>
            </a:extLst>
          </p:cNvPr>
          <p:cNvSpPr txBox="1"/>
          <p:nvPr/>
        </p:nvSpPr>
        <p:spPr>
          <a:xfrm>
            <a:off x="5677559" y="1564736"/>
            <a:ext cx="17337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b="1" dirty="0">
                <a:latin typeface="Times New Roman"/>
                <a:cs typeface="Times New Roman"/>
              </a:rPr>
              <a:t>On</a:t>
            </a:r>
          </a:p>
        </p:txBody>
      </p:sp>
      <p:sp>
        <p:nvSpPr>
          <p:cNvPr id="4" name="TextBox 3">
            <a:extLst>
              <a:ext uri="{FF2B5EF4-FFF2-40B4-BE49-F238E27FC236}">
                <a16:creationId xmlns:a16="http://schemas.microsoft.com/office/drawing/2014/main" id="{E0E904C8-40BE-9B79-0C3D-DCD4D3509DA0}"/>
              </a:ext>
            </a:extLst>
          </p:cNvPr>
          <p:cNvSpPr txBox="1"/>
          <p:nvPr/>
        </p:nvSpPr>
        <p:spPr>
          <a:xfrm>
            <a:off x="4377606" y="2111974"/>
            <a:ext cx="364591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b="1" dirty="0">
                <a:latin typeface="Times New Roman"/>
                <a:cs typeface="Times New Roman"/>
              </a:rPr>
              <a:t>ATM_Machine</a:t>
            </a:r>
          </a:p>
        </p:txBody>
      </p:sp>
      <p:sp>
        <p:nvSpPr>
          <p:cNvPr id="5" name="TextBox 4">
            <a:extLst>
              <a:ext uri="{FF2B5EF4-FFF2-40B4-BE49-F238E27FC236}">
                <a16:creationId xmlns:a16="http://schemas.microsoft.com/office/drawing/2014/main" id="{F588A025-00A6-FD68-B217-93F8FEB362D2}"/>
              </a:ext>
            </a:extLst>
          </p:cNvPr>
          <p:cNvSpPr txBox="1"/>
          <p:nvPr/>
        </p:nvSpPr>
        <p:spPr>
          <a:xfrm>
            <a:off x="1788482" y="3969649"/>
            <a:ext cx="1877501"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Times New Roman"/>
                <a:cs typeface="Times New Roman"/>
              </a:rPr>
              <a:t>Submitted to:</a:t>
            </a:r>
          </a:p>
          <a:p>
            <a:endParaRPr lang="en-GB" sz="2000" b="1" dirty="0">
              <a:latin typeface="Times New Roman"/>
              <a:cs typeface="Times New Roman"/>
            </a:endParaRPr>
          </a:p>
          <a:p>
            <a:r>
              <a:rPr lang="en-GB" b="1" dirty="0">
                <a:latin typeface="Times New Roman"/>
                <a:cs typeface="Times New Roman"/>
              </a:rPr>
              <a:t> Pooja Mehta</a:t>
            </a:r>
            <a:endParaRPr lang="en-GB" sz="2000" b="1" dirty="0">
              <a:latin typeface="Times New Roman"/>
              <a:cs typeface="Times New Roman"/>
            </a:endParaRPr>
          </a:p>
        </p:txBody>
      </p:sp>
      <p:sp>
        <p:nvSpPr>
          <p:cNvPr id="6" name="TextBox 5">
            <a:extLst>
              <a:ext uri="{FF2B5EF4-FFF2-40B4-BE49-F238E27FC236}">
                <a16:creationId xmlns:a16="http://schemas.microsoft.com/office/drawing/2014/main" id="{F9E09DA5-6067-6A75-43EA-FF073ACBE731}"/>
              </a:ext>
            </a:extLst>
          </p:cNvPr>
          <p:cNvSpPr txBox="1"/>
          <p:nvPr/>
        </p:nvSpPr>
        <p:spPr>
          <a:xfrm>
            <a:off x="8869632" y="3964258"/>
            <a:ext cx="216504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Times New Roman"/>
                <a:cs typeface="Times New Roman"/>
              </a:rPr>
              <a:t>Submitted by:</a:t>
            </a:r>
            <a:endParaRPr lang="en-US" sz="2000" b="1" dirty="0">
              <a:latin typeface="Times New Roman"/>
              <a:cs typeface="Times New Roman"/>
            </a:endParaRPr>
          </a:p>
          <a:p>
            <a:endParaRPr lang="en-GB" b="1" dirty="0">
              <a:latin typeface="Times New Roman"/>
              <a:cs typeface="Times New Roman"/>
            </a:endParaRPr>
          </a:p>
          <a:p>
            <a:r>
              <a:rPr lang="en-GB" b="1" dirty="0">
                <a:latin typeface="Times New Roman"/>
                <a:cs typeface="Times New Roman"/>
              </a:rPr>
              <a:t>Mohammed Zeba</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8478DE-8678-BEDA-CCA9-871790C9FAD2}"/>
              </a:ext>
            </a:extLst>
          </p:cNvPr>
          <p:cNvSpPr txBox="1"/>
          <p:nvPr/>
        </p:nvSpPr>
        <p:spPr>
          <a:xfrm>
            <a:off x="6238874" y="2921000"/>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 name="TextBox 2">
            <a:extLst>
              <a:ext uri="{FF2B5EF4-FFF2-40B4-BE49-F238E27FC236}">
                <a16:creationId xmlns:a16="http://schemas.microsoft.com/office/drawing/2014/main" id="{89583AD6-2D12-A988-E1C0-A2DCF2D49B6D}"/>
              </a:ext>
            </a:extLst>
          </p:cNvPr>
          <p:cNvSpPr txBox="1"/>
          <p:nvPr/>
        </p:nvSpPr>
        <p:spPr>
          <a:xfrm>
            <a:off x="9698966" y="7131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Times New Roman"/>
              </a:rPr>
              <a:t>ATM_Machine</a:t>
            </a:r>
            <a:r>
              <a:rPr lang="en-GB" dirty="0">
                <a:latin typeface="Times New Roman"/>
                <a:cs typeface="Times New Roman"/>
              </a:rPr>
              <a:t>​</a:t>
            </a:r>
            <a:endParaRPr lang="en-GB" dirty="0"/>
          </a:p>
        </p:txBody>
      </p:sp>
      <p:sp>
        <p:nvSpPr>
          <p:cNvPr id="4" name="TextBox 3">
            <a:extLst>
              <a:ext uri="{FF2B5EF4-FFF2-40B4-BE49-F238E27FC236}">
                <a16:creationId xmlns:a16="http://schemas.microsoft.com/office/drawing/2014/main" id="{FEB97662-C160-BE68-812C-9F93A91C2C9A}"/>
              </a:ext>
            </a:extLst>
          </p:cNvPr>
          <p:cNvSpPr txBox="1"/>
          <p:nvPr/>
        </p:nvSpPr>
        <p:spPr>
          <a:xfrm>
            <a:off x="1010607" y="1070814"/>
            <a:ext cx="45516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Times New Roman"/>
                <a:cs typeface="Times New Roman"/>
              </a:rPr>
              <a:t>CONTENTS :</a:t>
            </a:r>
          </a:p>
        </p:txBody>
      </p:sp>
      <p:sp>
        <p:nvSpPr>
          <p:cNvPr id="5" name="TextBox 4">
            <a:extLst>
              <a:ext uri="{FF2B5EF4-FFF2-40B4-BE49-F238E27FC236}">
                <a16:creationId xmlns:a16="http://schemas.microsoft.com/office/drawing/2014/main" id="{FC3F4D64-FF36-3BB1-DDCB-CC491B7BEDD6}"/>
              </a:ext>
            </a:extLst>
          </p:cNvPr>
          <p:cNvSpPr txBox="1"/>
          <p:nvPr/>
        </p:nvSpPr>
        <p:spPr>
          <a:xfrm>
            <a:off x="2968624" y="2919203"/>
            <a:ext cx="1978144" cy="649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6" name="TextBox 5">
            <a:extLst>
              <a:ext uri="{FF2B5EF4-FFF2-40B4-BE49-F238E27FC236}">
                <a16:creationId xmlns:a16="http://schemas.microsoft.com/office/drawing/2014/main" id="{A319E765-C2AB-4A7B-DFAD-BDEA7CEFBA3F}"/>
              </a:ext>
            </a:extLst>
          </p:cNvPr>
          <p:cNvSpPr txBox="1"/>
          <p:nvPr/>
        </p:nvSpPr>
        <p:spPr>
          <a:xfrm>
            <a:off x="1324214" y="1709409"/>
            <a:ext cx="2984559"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Times New Roman"/>
                <a:cs typeface="Times New Roman"/>
              </a:rPr>
              <a:t>1. Introduction to Project</a:t>
            </a:r>
          </a:p>
          <a:p>
            <a:endParaRPr lang="en-GB" sz="2000" b="1" dirty="0">
              <a:latin typeface="Times New Roman"/>
              <a:cs typeface="Times New Roman"/>
            </a:endParaRPr>
          </a:p>
          <a:p>
            <a:r>
              <a:rPr lang="en-GB" sz="2000" b="1" dirty="0">
                <a:latin typeface="Times New Roman"/>
                <a:cs typeface="Times New Roman"/>
              </a:rPr>
              <a:t>2. What is Class</a:t>
            </a:r>
          </a:p>
          <a:p>
            <a:endParaRPr lang="en-GB" sz="2000" b="1" dirty="0">
              <a:latin typeface="Times New Roman"/>
              <a:cs typeface="Times New Roman"/>
            </a:endParaRPr>
          </a:p>
          <a:p>
            <a:r>
              <a:rPr lang="en-GB" sz="2000" b="1" dirty="0">
                <a:latin typeface="Times New Roman"/>
                <a:cs typeface="Times New Roman"/>
              </a:rPr>
              <a:t>3. What is Scanner Class</a:t>
            </a:r>
          </a:p>
          <a:p>
            <a:endParaRPr lang="en-GB" sz="2000" b="1" dirty="0">
              <a:latin typeface="Times New Roman"/>
              <a:cs typeface="Times New Roman"/>
            </a:endParaRPr>
          </a:p>
          <a:p>
            <a:r>
              <a:rPr lang="en-GB" sz="2000" b="1" dirty="0">
                <a:latin typeface="Times New Roman"/>
                <a:cs typeface="Times New Roman"/>
              </a:rPr>
              <a:t>4. Control Statements</a:t>
            </a:r>
          </a:p>
          <a:p>
            <a:endParaRPr lang="en-GB" sz="2000" b="1" dirty="0">
              <a:latin typeface="Times New Roman"/>
              <a:cs typeface="Times New Roman"/>
            </a:endParaRPr>
          </a:p>
          <a:p>
            <a:r>
              <a:rPr lang="en-GB" sz="2000" b="1" dirty="0">
                <a:latin typeface="Times New Roman"/>
                <a:cs typeface="Times New Roman"/>
              </a:rPr>
              <a:t>5. Switch Statement</a:t>
            </a:r>
          </a:p>
          <a:p>
            <a:endParaRPr lang="en-GB" sz="2000" b="1" dirty="0">
              <a:latin typeface="Times New Roman"/>
              <a:cs typeface="Times New Roman"/>
            </a:endParaRPr>
          </a:p>
          <a:p>
            <a:r>
              <a:rPr lang="en-GB" sz="2000" b="1" dirty="0">
                <a:latin typeface="Times New Roman"/>
                <a:cs typeface="Times New Roman"/>
              </a:rPr>
              <a:t>6. Output</a:t>
            </a:r>
          </a:p>
        </p:txBody>
      </p:sp>
    </p:spTree>
    <p:extLst>
      <p:ext uri="{BB962C8B-B14F-4D97-AF65-F5344CB8AC3E}">
        <p14:creationId xmlns:p14="http://schemas.microsoft.com/office/powerpoint/2010/main" val="84648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831D29-9BAA-8F87-18B3-783366C37814}"/>
              </a:ext>
            </a:extLst>
          </p:cNvPr>
          <p:cNvSpPr txBox="1"/>
          <p:nvPr/>
        </p:nvSpPr>
        <p:spPr>
          <a:xfrm>
            <a:off x="1247834" y="1312533"/>
            <a:ext cx="42353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Times New Roman"/>
                <a:cs typeface="Times New Roman"/>
              </a:rPr>
              <a:t>Introduction to Project :</a:t>
            </a:r>
          </a:p>
        </p:txBody>
      </p:sp>
      <p:sp>
        <p:nvSpPr>
          <p:cNvPr id="3" name="TextBox 2">
            <a:extLst>
              <a:ext uri="{FF2B5EF4-FFF2-40B4-BE49-F238E27FC236}">
                <a16:creationId xmlns:a16="http://schemas.microsoft.com/office/drawing/2014/main" id="{85438B69-6A02-5C18-CC52-5AEE1CCBA8E6}"/>
              </a:ext>
            </a:extLst>
          </p:cNvPr>
          <p:cNvSpPr txBox="1"/>
          <p:nvPr/>
        </p:nvSpPr>
        <p:spPr>
          <a:xfrm>
            <a:off x="9813985" y="7562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Times New Roman"/>
              </a:rPr>
              <a:t>ATM_Machine</a:t>
            </a:r>
            <a:r>
              <a:rPr lang="en-GB" dirty="0">
                <a:latin typeface="Times New Roman"/>
              </a:rPr>
              <a:t>​</a:t>
            </a:r>
            <a:r>
              <a:rPr lang="en-GB" dirty="0">
                <a:latin typeface="Times New Roman"/>
                <a:cs typeface="Times New Roman"/>
              </a:rPr>
              <a:t>​</a:t>
            </a:r>
            <a:endParaRPr lang="en-GB" dirty="0"/>
          </a:p>
        </p:txBody>
      </p:sp>
      <p:sp>
        <p:nvSpPr>
          <p:cNvPr id="4" name="TextBox 3">
            <a:extLst>
              <a:ext uri="{FF2B5EF4-FFF2-40B4-BE49-F238E27FC236}">
                <a16:creationId xmlns:a16="http://schemas.microsoft.com/office/drawing/2014/main" id="{B07816BB-51B8-A8DA-70C4-5888CC9BF00C}"/>
              </a:ext>
            </a:extLst>
          </p:cNvPr>
          <p:cNvSpPr txBox="1"/>
          <p:nvPr/>
        </p:nvSpPr>
        <p:spPr>
          <a:xfrm>
            <a:off x="861443" y="2011933"/>
            <a:ext cx="1007259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b="1" dirty="0">
                <a:latin typeface="Times New Roman"/>
                <a:ea typeface="+mn-lt"/>
                <a:cs typeface="+mn-lt"/>
              </a:rPr>
              <a:t>1. In Java, we can create an ATM program for representing ATM transection. In the ATM program, the user has to select an option from the options displayed on the screen. The options are related to withdraw the money, deposit the money, check the balance, and exit.</a:t>
            </a:r>
            <a:endParaRPr lang="en-US" b="1">
              <a:latin typeface="Times New Roman"/>
              <a:cs typeface="Times New Roman"/>
            </a:endParaRPr>
          </a:p>
          <a:p>
            <a:pPr algn="just"/>
            <a:endParaRPr lang="en-GB" b="1" dirty="0">
              <a:latin typeface="Times New Roman"/>
              <a:ea typeface="+mn-lt"/>
              <a:cs typeface="+mn-lt"/>
            </a:endParaRPr>
          </a:p>
          <a:p>
            <a:pPr algn="just"/>
            <a:r>
              <a:rPr lang="en-GB" b="1" dirty="0">
                <a:latin typeface="Times New Roman"/>
                <a:ea typeface="+mn-lt"/>
                <a:cs typeface="+mn-lt"/>
              </a:rPr>
              <a:t>2. To withdraw the money, we simply get the withdrawal amount from the user and remove that amount from the total balance and print the successful message.</a:t>
            </a:r>
            <a:endParaRPr lang="en-GB" b="1">
              <a:latin typeface="Times New Roman"/>
              <a:cs typeface="Times New Roman"/>
            </a:endParaRPr>
          </a:p>
          <a:p>
            <a:pPr algn="just"/>
            <a:endParaRPr lang="en-GB" b="1" dirty="0">
              <a:latin typeface="Times New Roman"/>
              <a:ea typeface="+mn-lt"/>
              <a:cs typeface="+mn-lt"/>
            </a:endParaRPr>
          </a:p>
          <a:p>
            <a:pPr algn="just"/>
            <a:r>
              <a:rPr lang="en-GB" b="1" dirty="0">
                <a:latin typeface="Times New Roman"/>
                <a:ea typeface="+mn-lt"/>
                <a:cs typeface="+mn-lt"/>
              </a:rPr>
              <a:t>3.To deposit the money, we simply get the deposit amount from the user, add it to the total balance and print the successful message.</a:t>
            </a:r>
            <a:endParaRPr lang="en-GB" b="1">
              <a:latin typeface="Times New Roman"/>
              <a:cs typeface="Times New Roman"/>
            </a:endParaRPr>
          </a:p>
          <a:p>
            <a:pPr algn="just"/>
            <a:endParaRPr lang="en-GB" b="1" dirty="0">
              <a:latin typeface="Times New Roman"/>
              <a:ea typeface="+mn-lt"/>
              <a:cs typeface="+mn-lt"/>
            </a:endParaRPr>
          </a:p>
          <a:p>
            <a:pPr algn="just"/>
            <a:r>
              <a:rPr lang="en-GB" b="1" dirty="0">
                <a:latin typeface="Times New Roman"/>
                <a:ea typeface="+mn-lt"/>
                <a:cs typeface="+mn-lt"/>
              </a:rPr>
              <a:t>4. To check balance, we simply print the total balance of the user.</a:t>
            </a:r>
            <a:endParaRPr lang="en-GB" b="1" dirty="0">
              <a:latin typeface="Times New Roman"/>
              <a:ea typeface="+mn-lt"/>
              <a:cs typeface="Times New Roman"/>
            </a:endParaRPr>
          </a:p>
          <a:p>
            <a:pPr algn="just"/>
            <a:endParaRPr lang="en-GB" b="1" dirty="0">
              <a:latin typeface="Times New Roman"/>
              <a:ea typeface="+mn-lt"/>
              <a:cs typeface="+mn-lt"/>
            </a:endParaRPr>
          </a:p>
          <a:p>
            <a:pPr algn="just"/>
            <a:r>
              <a:rPr lang="en-GB" b="1" dirty="0">
                <a:latin typeface="Times New Roman"/>
                <a:ea typeface="+mn-lt"/>
                <a:cs typeface="+mn-lt"/>
              </a:rPr>
              <a:t>5. We use the exit(0) method to exit from the current Transaction mode and return the user to the home page or initial screen.</a:t>
            </a:r>
            <a:endParaRPr lang="en-GB" b="1">
              <a:latin typeface="Times New Roman"/>
              <a:cs typeface="Times New Roman"/>
            </a:endParaRPr>
          </a:p>
          <a:p>
            <a:pPr algn="l"/>
            <a:endParaRPr lang="en-GB" dirty="0"/>
          </a:p>
        </p:txBody>
      </p:sp>
    </p:spTree>
    <p:extLst>
      <p:ext uri="{BB962C8B-B14F-4D97-AF65-F5344CB8AC3E}">
        <p14:creationId xmlns:p14="http://schemas.microsoft.com/office/powerpoint/2010/main" val="2073297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831D29-9BAA-8F87-18B3-783366C37814}"/>
              </a:ext>
            </a:extLst>
          </p:cNvPr>
          <p:cNvSpPr txBox="1"/>
          <p:nvPr/>
        </p:nvSpPr>
        <p:spPr>
          <a:xfrm>
            <a:off x="1362852" y="1542570"/>
            <a:ext cx="33871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Times New Roman"/>
                <a:cs typeface="Times New Roman"/>
              </a:rPr>
              <a:t>What is Class :</a:t>
            </a:r>
          </a:p>
        </p:txBody>
      </p:sp>
      <p:sp>
        <p:nvSpPr>
          <p:cNvPr id="3" name="TextBox 2">
            <a:extLst>
              <a:ext uri="{FF2B5EF4-FFF2-40B4-BE49-F238E27FC236}">
                <a16:creationId xmlns:a16="http://schemas.microsoft.com/office/drawing/2014/main" id="{85438B69-6A02-5C18-CC52-5AEE1CCBA8E6}"/>
              </a:ext>
            </a:extLst>
          </p:cNvPr>
          <p:cNvSpPr txBox="1"/>
          <p:nvPr/>
        </p:nvSpPr>
        <p:spPr>
          <a:xfrm>
            <a:off x="9813985" y="7562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Times New Roman"/>
              </a:rPr>
              <a:t>ATM_Machine</a:t>
            </a:r>
            <a:r>
              <a:rPr lang="en-GB" dirty="0">
                <a:latin typeface="Times New Roman"/>
              </a:rPr>
              <a:t>​</a:t>
            </a:r>
            <a:r>
              <a:rPr lang="en-GB" dirty="0">
                <a:latin typeface="Times New Roman"/>
                <a:cs typeface="Times New Roman"/>
              </a:rPr>
              <a:t>​</a:t>
            </a:r>
            <a:endParaRPr lang="en-GB" dirty="0"/>
          </a:p>
        </p:txBody>
      </p:sp>
      <p:sp>
        <p:nvSpPr>
          <p:cNvPr id="4" name="TextBox 3">
            <a:extLst>
              <a:ext uri="{FF2B5EF4-FFF2-40B4-BE49-F238E27FC236}">
                <a16:creationId xmlns:a16="http://schemas.microsoft.com/office/drawing/2014/main" id="{D5A164E3-9475-1B9B-C4A1-EC8913EB4E8D}"/>
              </a:ext>
            </a:extLst>
          </p:cNvPr>
          <p:cNvSpPr txBox="1"/>
          <p:nvPr/>
        </p:nvSpPr>
        <p:spPr>
          <a:xfrm>
            <a:off x="1805797" y="2610928"/>
            <a:ext cx="780402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333333"/>
                </a:solidFill>
                <a:latin typeface="Times New Roman"/>
                <a:cs typeface="Times New Roman"/>
              </a:rPr>
              <a:t>A class is a basic building block. It can be defined as template that describes the data and behavior associated with the class instantiation. Instantiating is a class is to create an object (variable) of that class that can be used to access the member variables and methods of the class.</a:t>
            </a:r>
          </a:p>
          <a:p>
            <a:pPr algn="just"/>
            <a:endParaRPr lang="en-US" b="1" dirty="0">
              <a:solidFill>
                <a:srgbClr val="333333"/>
              </a:solidFill>
              <a:latin typeface="Times New Roman"/>
              <a:cs typeface="Times New Roman"/>
            </a:endParaRPr>
          </a:p>
          <a:p>
            <a:pPr algn="just"/>
            <a:r>
              <a:rPr lang="en-US" b="1" dirty="0">
                <a:solidFill>
                  <a:srgbClr val="333333"/>
                </a:solidFill>
                <a:latin typeface="Times New Roman"/>
                <a:cs typeface="Times New Roman"/>
              </a:rPr>
              <a:t>A class can also be called a logical template to create the objects that share common properties and methods.</a:t>
            </a:r>
          </a:p>
        </p:txBody>
      </p:sp>
    </p:spTree>
    <p:extLst>
      <p:ext uri="{BB962C8B-B14F-4D97-AF65-F5344CB8AC3E}">
        <p14:creationId xmlns:p14="http://schemas.microsoft.com/office/powerpoint/2010/main" val="5160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831D29-9BAA-8F87-18B3-783366C37814}"/>
              </a:ext>
            </a:extLst>
          </p:cNvPr>
          <p:cNvSpPr txBox="1"/>
          <p:nvPr/>
        </p:nvSpPr>
        <p:spPr>
          <a:xfrm>
            <a:off x="1405985" y="1571325"/>
            <a:ext cx="41347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Times New Roman"/>
                <a:cs typeface="Times New Roman"/>
              </a:rPr>
              <a:t>What is Scanner Class :</a:t>
            </a:r>
          </a:p>
        </p:txBody>
      </p:sp>
      <p:sp>
        <p:nvSpPr>
          <p:cNvPr id="3" name="TextBox 2">
            <a:extLst>
              <a:ext uri="{FF2B5EF4-FFF2-40B4-BE49-F238E27FC236}">
                <a16:creationId xmlns:a16="http://schemas.microsoft.com/office/drawing/2014/main" id="{85438B69-6A02-5C18-CC52-5AEE1CCBA8E6}"/>
              </a:ext>
            </a:extLst>
          </p:cNvPr>
          <p:cNvSpPr txBox="1"/>
          <p:nvPr/>
        </p:nvSpPr>
        <p:spPr>
          <a:xfrm>
            <a:off x="9813985" y="7562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Times New Roman"/>
              </a:rPr>
              <a:t>ATM_Machine</a:t>
            </a:r>
            <a:r>
              <a:rPr lang="en-GB" dirty="0">
                <a:latin typeface="Times New Roman"/>
              </a:rPr>
              <a:t>​</a:t>
            </a:r>
            <a:r>
              <a:rPr lang="en-GB" dirty="0">
                <a:latin typeface="Times New Roman"/>
                <a:cs typeface="Times New Roman"/>
              </a:rPr>
              <a:t>​</a:t>
            </a:r>
            <a:endParaRPr lang="en-GB" dirty="0"/>
          </a:p>
        </p:txBody>
      </p:sp>
      <p:sp>
        <p:nvSpPr>
          <p:cNvPr id="4" name="TextBox 3">
            <a:extLst>
              <a:ext uri="{FF2B5EF4-FFF2-40B4-BE49-F238E27FC236}">
                <a16:creationId xmlns:a16="http://schemas.microsoft.com/office/drawing/2014/main" id="{85CB18D7-E3EC-846E-2F9E-F6B487ECC068}"/>
              </a:ext>
            </a:extLst>
          </p:cNvPr>
          <p:cNvSpPr txBox="1"/>
          <p:nvPr/>
        </p:nvSpPr>
        <p:spPr>
          <a:xfrm>
            <a:off x="2050211" y="2539042"/>
            <a:ext cx="675448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ea typeface="Verdana"/>
                <a:cs typeface="Times New Roman"/>
              </a:rPr>
              <a:t>The Scanner class is used to get user input, and it is found in the java.util package.</a:t>
            </a:r>
          </a:p>
          <a:p>
            <a:endParaRPr lang="en-US" b="1" dirty="0">
              <a:latin typeface="Times New Roman"/>
              <a:ea typeface="Verdana"/>
              <a:cs typeface="Times New Roman"/>
            </a:endParaRPr>
          </a:p>
          <a:p>
            <a:r>
              <a:rPr lang="en-US" b="1" dirty="0">
                <a:latin typeface="Times New Roman"/>
                <a:ea typeface="Verdana"/>
                <a:cs typeface="Times New Roman"/>
              </a:rPr>
              <a:t>To use the Scanner class, create an object of the class and use any of the available methods found in the Scanner class documentation.</a:t>
            </a:r>
          </a:p>
          <a:p>
            <a:endParaRPr lang="en-US" b="1" dirty="0">
              <a:latin typeface="Times New Roman"/>
              <a:ea typeface="Verdana"/>
              <a:cs typeface="Times New Roman"/>
            </a:endParaRPr>
          </a:p>
          <a:p>
            <a:r>
              <a:rPr lang="en-US" b="1" dirty="0">
                <a:latin typeface="Times New Roman"/>
                <a:ea typeface="Verdana"/>
                <a:cs typeface="Times New Roman"/>
              </a:rPr>
              <a:t>The nextLine() method,  is used to read Strings.</a:t>
            </a:r>
            <a:endParaRPr lang="en-US"/>
          </a:p>
        </p:txBody>
      </p:sp>
    </p:spTree>
    <p:extLst>
      <p:ext uri="{BB962C8B-B14F-4D97-AF65-F5344CB8AC3E}">
        <p14:creationId xmlns:p14="http://schemas.microsoft.com/office/powerpoint/2010/main" val="1625747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831D29-9BAA-8F87-18B3-783366C37814}"/>
              </a:ext>
            </a:extLst>
          </p:cNvPr>
          <p:cNvSpPr txBox="1"/>
          <p:nvPr/>
        </p:nvSpPr>
        <p:spPr>
          <a:xfrm>
            <a:off x="1434739" y="1111249"/>
            <a:ext cx="33871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Times New Roman"/>
                <a:cs typeface="Times New Roman"/>
              </a:rPr>
              <a:t>Control Statements :</a:t>
            </a:r>
          </a:p>
        </p:txBody>
      </p:sp>
      <p:sp>
        <p:nvSpPr>
          <p:cNvPr id="3" name="TextBox 2">
            <a:extLst>
              <a:ext uri="{FF2B5EF4-FFF2-40B4-BE49-F238E27FC236}">
                <a16:creationId xmlns:a16="http://schemas.microsoft.com/office/drawing/2014/main" id="{85438B69-6A02-5C18-CC52-5AEE1CCBA8E6}"/>
              </a:ext>
            </a:extLst>
          </p:cNvPr>
          <p:cNvSpPr txBox="1"/>
          <p:nvPr/>
        </p:nvSpPr>
        <p:spPr>
          <a:xfrm>
            <a:off x="9813985" y="7562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Times New Roman"/>
              </a:rPr>
              <a:t>ATM_Machine</a:t>
            </a:r>
            <a:r>
              <a:rPr lang="en-GB" dirty="0">
                <a:latin typeface="Times New Roman"/>
              </a:rPr>
              <a:t>​</a:t>
            </a:r>
            <a:r>
              <a:rPr lang="en-GB" dirty="0">
                <a:latin typeface="Times New Roman"/>
                <a:cs typeface="Times New Roman"/>
              </a:rPr>
              <a:t>​</a:t>
            </a:r>
            <a:endParaRPr lang="en-GB" dirty="0"/>
          </a:p>
        </p:txBody>
      </p:sp>
      <p:sp>
        <p:nvSpPr>
          <p:cNvPr id="4" name="TextBox 3">
            <a:extLst>
              <a:ext uri="{FF2B5EF4-FFF2-40B4-BE49-F238E27FC236}">
                <a16:creationId xmlns:a16="http://schemas.microsoft.com/office/drawing/2014/main" id="{41018CC6-F769-647E-D679-C5760EE22A7E}"/>
              </a:ext>
            </a:extLst>
          </p:cNvPr>
          <p:cNvSpPr txBox="1"/>
          <p:nvPr/>
        </p:nvSpPr>
        <p:spPr>
          <a:xfrm>
            <a:off x="841674" y="1849887"/>
            <a:ext cx="19206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Times New Roman"/>
                <a:cs typeface="Times New Roman"/>
              </a:rPr>
              <a:t>While Loop :</a:t>
            </a:r>
          </a:p>
        </p:txBody>
      </p:sp>
      <p:sp>
        <p:nvSpPr>
          <p:cNvPr id="5" name="TextBox 4">
            <a:extLst>
              <a:ext uri="{FF2B5EF4-FFF2-40B4-BE49-F238E27FC236}">
                <a16:creationId xmlns:a16="http://schemas.microsoft.com/office/drawing/2014/main" id="{B2719750-0A93-6D20-C268-FCEFBA5AF3BC}"/>
              </a:ext>
            </a:extLst>
          </p:cNvPr>
          <p:cNvSpPr txBox="1"/>
          <p:nvPr/>
        </p:nvSpPr>
        <p:spPr>
          <a:xfrm>
            <a:off x="1575760" y="1992703"/>
            <a:ext cx="919863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dirty="0">
              <a:solidFill>
                <a:srgbClr val="333333"/>
              </a:solidFill>
              <a:latin typeface="inter-regular"/>
            </a:endParaRPr>
          </a:p>
          <a:p>
            <a:endParaRPr lang="en-US"/>
          </a:p>
          <a:p>
            <a:r>
              <a:rPr lang="en-US" b="1" dirty="0">
                <a:latin typeface="Times New Roman"/>
                <a:cs typeface="Times New Roman"/>
              </a:rPr>
              <a:t>while loop is used to iterate a part of the program repeatedly until the specified Boolean condition is true. As soon as the Boolean condition becomes false, the loop automatically stops.</a:t>
            </a:r>
            <a:r>
              <a:rPr lang="en-US" b="1" dirty="0">
                <a:solidFill>
                  <a:srgbClr val="000000"/>
                </a:solidFill>
                <a:latin typeface="Times New Roman"/>
                <a:cs typeface="Times New Roman"/>
              </a:rPr>
              <a:t> </a:t>
            </a:r>
            <a:r>
              <a:rPr lang="en-US" b="1" dirty="0">
                <a:solidFill>
                  <a:srgbClr val="333333"/>
                </a:solidFill>
                <a:latin typeface="Times New Roman"/>
                <a:cs typeface="Times New Roman"/>
              </a:rPr>
              <a:t>The while loop is considered as a repeating if statement. If the number of iteration is not fixed, it is recommended to use the while loop.</a:t>
            </a:r>
            <a:endParaRPr lang="en-US" b="1">
              <a:solidFill>
                <a:srgbClr val="008000"/>
              </a:solidFill>
              <a:latin typeface="Times New Roman"/>
              <a:cs typeface="Times New Roman"/>
            </a:endParaRPr>
          </a:p>
        </p:txBody>
      </p:sp>
      <p:sp>
        <p:nvSpPr>
          <p:cNvPr id="6" name="TextBox 5">
            <a:extLst>
              <a:ext uri="{FF2B5EF4-FFF2-40B4-BE49-F238E27FC236}">
                <a16:creationId xmlns:a16="http://schemas.microsoft.com/office/drawing/2014/main" id="{539CF2CC-9C4D-705A-5FB1-DD525F60163F}"/>
              </a:ext>
            </a:extLst>
          </p:cNvPr>
          <p:cNvSpPr txBox="1"/>
          <p:nvPr/>
        </p:nvSpPr>
        <p:spPr>
          <a:xfrm>
            <a:off x="839277" y="3926517"/>
            <a:ext cx="27113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Times New Roman"/>
                <a:cs typeface="Times New Roman"/>
              </a:rPr>
              <a:t>If-else Statement :</a:t>
            </a:r>
          </a:p>
        </p:txBody>
      </p:sp>
      <p:sp>
        <p:nvSpPr>
          <p:cNvPr id="7" name="TextBox 6">
            <a:extLst>
              <a:ext uri="{FF2B5EF4-FFF2-40B4-BE49-F238E27FC236}">
                <a16:creationId xmlns:a16="http://schemas.microsoft.com/office/drawing/2014/main" id="{8B842B09-00DB-1FA0-9BEB-41341EF6320E}"/>
              </a:ext>
            </a:extLst>
          </p:cNvPr>
          <p:cNvSpPr txBox="1"/>
          <p:nvPr/>
        </p:nvSpPr>
        <p:spPr>
          <a:xfrm>
            <a:off x="1575759" y="4781909"/>
            <a:ext cx="66969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333333"/>
                </a:solidFill>
                <a:latin typeface="Times New Roman"/>
                <a:cs typeface="Times New Roman"/>
              </a:rPr>
              <a:t>The Java if-else statement also tests the condition. It executes the if block if condition is true otherwise else block is executed.</a:t>
            </a:r>
            <a:endParaRPr lang="en-US" b="1" dirty="0">
              <a:latin typeface="Times New Roman"/>
              <a:cs typeface="Times New Roman"/>
            </a:endParaRPr>
          </a:p>
        </p:txBody>
      </p:sp>
    </p:spTree>
    <p:extLst>
      <p:ext uri="{BB962C8B-B14F-4D97-AF65-F5344CB8AC3E}">
        <p14:creationId xmlns:p14="http://schemas.microsoft.com/office/powerpoint/2010/main" val="271016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831D29-9BAA-8F87-18B3-783366C37814}"/>
              </a:ext>
            </a:extLst>
          </p:cNvPr>
          <p:cNvSpPr txBox="1"/>
          <p:nvPr/>
        </p:nvSpPr>
        <p:spPr>
          <a:xfrm>
            <a:off x="1362852" y="1614457"/>
            <a:ext cx="33871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Times New Roman"/>
                <a:cs typeface="Times New Roman"/>
              </a:rPr>
              <a:t>Switch Statement :</a:t>
            </a:r>
          </a:p>
        </p:txBody>
      </p:sp>
      <p:sp>
        <p:nvSpPr>
          <p:cNvPr id="3" name="TextBox 2">
            <a:extLst>
              <a:ext uri="{FF2B5EF4-FFF2-40B4-BE49-F238E27FC236}">
                <a16:creationId xmlns:a16="http://schemas.microsoft.com/office/drawing/2014/main" id="{85438B69-6A02-5C18-CC52-5AEE1CCBA8E6}"/>
              </a:ext>
            </a:extLst>
          </p:cNvPr>
          <p:cNvSpPr txBox="1"/>
          <p:nvPr/>
        </p:nvSpPr>
        <p:spPr>
          <a:xfrm>
            <a:off x="9813985" y="7562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Times New Roman"/>
              </a:rPr>
              <a:t>ATM_Machine</a:t>
            </a:r>
            <a:r>
              <a:rPr lang="en-GB" dirty="0">
                <a:latin typeface="Times New Roman"/>
              </a:rPr>
              <a:t>​</a:t>
            </a:r>
            <a:r>
              <a:rPr lang="en-GB" dirty="0">
                <a:latin typeface="Times New Roman"/>
                <a:cs typeface="Times New Roman"/>
              </a:rPr>
              <a:t>​</a:t>
            </a:r>
            <a:endParaRPr lang="en-GB" dirty="0"/>
          </a:p>
        </p:txBody>
      </p:sp>
      <p:sp>
        <p:nvSpPr>
          <p:cNvPr id="4" name="TextBox 3">
            <a:extLst>
              <a:ext uri="{FF2B5EF4-FFF2-40B4-BE49-F238E27FC236}">
                <a16:creationId xmlns:a16="http://schemas.microsoft.com/office/drawing/2014/main" id="{7AF14B6D-CE27-5183-D4FF-8D71507213DC}"/>
              </a:ext>
            </a:extLst>
          </p:cNvPr>
          <p:cNvSpPr txBox="1"/>
          <p:nvPr/>
        </p:nvSpPr>
        <p:spPr>
          <a:xfrm>
            <a:off x="1906438" y="2783457"/>
            <a:ext cx="751648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73239"/>
                </a:solidFill>
                <a:latin typeface="Times New Roman"/>
                <a:cs typeface="Times New Roman"/>
              </a:rPr>
              <a:t>The switch statement is a multi-way branch statement. In simple words, the Java switch statement executes one statement from multiple conditions. It is like an </a:t>
            </a:r>
            <a:r>
              <a:rPr lang="en-US" b="1" dirty="0">
                <a:latin typeface="Times New Roman"/>
                <a:cs typeface="Times New Roman"/>
              </a:rPr>
              <a:t>if-else-if </a:t>
            </a:r>
            <a:r>
              <a:rPr lang="en-US" b="1" dirty="0">
                <a:solidFill>
                  <a:srgbClr val="273239"/>
                </a:solidFill>
                <a:latin typeface="Times New Roman"/>
                <a:cs typeface="Times New Roman"/>
              </a:rPr>
              <a:t>ladder statement. It provides an easy way to dispatch execution to different parts of code based on the value of the expression. Basically, the expression can be a byte, short, char, and int primitive data types. It basically tests the equality of variables against multiple values.</a:t>
            </a:r>
            <a:endParaRPr lang="en-US" b="1" dirty="0">
              <a:latin typeface="Times New Roman"/>
              <a:cs typeface="Times New Roman"/>
            </a:endParaRPr>
          </a:p>
        </p:txBody>
      </p:sp>
    </p:spTree>
    <p:extLst>
      <p:ext uri="{BB962C8B-B14F-4D97-AF65-F5344CB8AC3E}">
        <p14:creationId xmlns:p14="http://schemas.microsoft.com/office/powerpoint/2010/main" val="3403080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831D29-9BAA-8F87-18B3-783366C37814}"/>
              </a:ext>
            </a:extLst>
          </p:cNvPr>
          <p:cNvSpPr txBox="1"/>
          <p:nvPr/>
        </p:nvSpPr>
        <p:spPr>
          <a:xfrm>
            <a:off x="931532" y="1068118"/>
            <a:ext cx="33871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800" b="1" dirty="0">
              <a:latin typeface="Times New Roman"/>
              <a:cs typeface="Times New Roman"/>
            </a:endParaRPr>
          </a:p>
        </p:txBody>
      </p:sp>
      <p:sp>
        <p:nvSpPr>
          <p:cNvPr id="3" name="TextBox 2">
            <a:extLst>
              <a:ext uri="{FF2B5EF4-FFF2-40B4-BE49-F238E27FC236}">
                <a16:creationId xmlns:a16="http://schemas.microsoft.com/office/drawing/2014/main" id="{85438B69-6A02-5C18-CC52-5AEE1CCBA8E6}"/>
              </a:ext>
            </a:extLst>
          </p:cNvPr>
          <p:cNvSpPr txBox="1"/>
          <p:nvPr/>
        </p:nvSpPr>
        <p:spPr>
          <a:xfrm>
            <a:off x="9813985" y="7562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Times New Roman"/>
              </a:rPr>
              <a:t>ATM_Machine</a:t>
            </a:r>
            <a:r>
              <a:rPr lang="en-GB" dirty="0">
                <a:latin typeface="Times New Roman"/>
              </a:rPr>
              <a:t>​</a:t>
            </a:r>
            <a:r>
              <a:rPr lang="en-GB" dirty="0">
                <a:latin typeface="Times New Roman"/>
                <a:cs typeface="Times New Roman"/>
              </a:rPr>
              <a:t>​</a:t>
            </a:r>
            <a:endParaRPr lang="en-GB" dirty="0"/>
          </a:p>
        </p:txBody>
      </p:sp>
      <p:sp>
        <p:nvSpPr>
          <p:cNvPr id="5" name="TextBox 4">
            <a:extLst>
              <a:ext uri="{FF2B5EF4-FFF2-40B4-BE49-F238E27FC236}">
                <a16:creationId xmlns:a16="http://schemas.microsoft.com/office/drawing/2014/main" id="{9DEDF319-FEA6-8743-91DA-9B7E4E5569DB}"/>
              </a:ext>
            </a:extLst>
          </p:cNvPr>
          <p:cNvSpPr txBox="1"/>
          <p:nvPr/>
        </p:nvSpPr>
        <p:spPr>
          <a:xfrm>
            <a:off x="1393105" y="1335297"/>
            <a:ext cx="19781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Times New Roman"/>
                <a:cs typeface="Times New Roman"/>
              </a:rPr>
              <a:t>Output :</a:t>
            </a:r>
          </a:p>
        </p:txBody>
      </p:sp>
      <p:pic>
        <p:nvPicPr>
          <p:cNvPr id="8" name="Picture 8" descr="Graphical user interface, text, application&#10;&#10;Description automatically generated">
            <a:extLst>
              <a:ext uri="{FF2B5EF4-FFF2-40B4-BE49-F238E27FC236}">
                <a16:creationId xmlns:a16="http://schemas.microsoft.com/office/drawing/2014/main" id="{7AADF6F4-5029-6411-D44C-63D3CEC084DB}"/>
              </a:ext>
            </a:extLst>
          </p:cNvPr>
          <p:cNvPicPr>
            <a:picLocks noChangeAspect="1"/>
          </p:cNvPicPr>
          <p:nvPr/>
        </p:nvPicPr>
        <p:blipFill>
          <a:blip r:embed="rId2"/>
          <a:stretch>
            <a:fillRect/>
          </a:stretch>
        </p:blipFill>
        <p:spPr>
          <a:xfrm>
            <a:off x="3200400" y="1232551"/>
            <a:ext cx="6855123" cy="4436030"/>
          </a:xfrm>
          <a:prstGeom prst="rect">
            <a:avLst/>
          </a:prstGeom>
        </p:spPr>
      </p:pic>
    </p:spTree>
    <p:extLst>
      <p:ext uri="{BB962C8B-B14F-4D97-AF65-F5344CB8AC3E}">
        <p14:creationId xmlns:p14="http://schemas.microsoft.com/office/powerpoint/2010/main" val="4021620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292</cp:revision>
  <dcterms:created xsi:type="dcterms:W3CDTF">2022-08-10T13:22:13Z</dcterms:created>
  <dcterms:modified xsi:type="dcterms:W3CDTF">2022-08-10T15:44:43Z</dcterms:modified>
</cp:coreProperties>
</file>