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5" r:id="rId12"/>
    <p:sldId id="266" r:id="rId13"/>
    <p:sldId id="267" r:id="rId14"/>
    <p:sldId id="275" r:id="rId15"/>
    <p:sldId id="280" r:id="rId16"/>
    <p:sldId id="277" r:id="rId17"/>
    <p:sldId id="278" r:id="rId18"/>
    <p:sldId id="268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34B83-B3C9-4B71-A521-A8696A4E5540}" v="97" dt="2022-09-20T11:07:33.154"/>
    <p1510:client id="{237FC445-CAF8-4DC0-8E27-F60FE3002DBF}" v="128" dt="2022-09-20T08:20:51.851"/>
    <p1510:client id="{617DBF6E-C514-46C6-B37E-793943E915E9}" v="676" dt="2022-09-19T15:36:54.863"/>
    <p1510:client id="{958FC579-2958-449C-97B2-A05CD8BFEE4A}" v="3585" dt="2022-09-18T18:08:34.932"/>
    <p1510:client id="{D35F4A0C-229E-449B-88B2-BD170E43F210}" v="452" dt="2022-09-20T10:20:37.895"/>
    <p1510:client id="{E171A185-68D2-4B1C-834D-837CB8515A91}" v="1" dt="2022-09-18T18:18:19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4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3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2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3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06736-C909-F327-BB76-644DAB1F65C0}"/>
              </a:ext>
            </a:extLst>
          </p:cNvPr>
          <p:cNvSpPr txBox="1"/>
          <p:nvPr/>
        </p:nvSpPr>
        <p:spPr>
          <a:xfrm>
            <a:off x="2363877" y="2368370"/>
            <a:ext cx="88073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/>
              <a:t>Student_Management_System Using REST API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20443-9929-7F81-2FC5-95D009167C8E}"/>
              </a:ext>
            </a:extLst>
          </p:cNvPr>
          <p:cNvSpPr txBox="1"/>
          <p:nvPr/>
        </p:nvSpPr>
        <p:spPr>
          <a:xfrm>
            <a:off x="1421860" y="3476924"/>
            <a:ext cx="220818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Project Mentor:</a:t>
            </a:r>
          </a:p>
          <a:p>
            <a:endParaRPr lang="en-GB" sz="2000" b="1"/>
          </a:p>
          <a:p>
            <a:r>
              <a:rPr lang="en-GB" sz="2400" b="1"/>
              <a:t>    Pooja Mehta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D6952-9A4C-E059-F65E-AE9F6F495C38}"/>
              </a:ext>
            </a:extLst>
          </p:cNvPr>
          <p:cNvSpPr txBox="1"/>
          <p:nvPr/>
        </p:nvSpPr>
        <p:spPr>
          <a:xfrm>
            <a:off x="7096664" y="3430438"/>
            <a:ext cx="449723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Team Members:(BatchNo:2022-7471) ​</a:t>
            </a:r>
          </a:p>
          <a:p>
            <a:r>
              <a:rPr lang="en-GB" sz="2000" b="1" dirty="0"/>
              <a:t>      </a:t>
            </a:r>
          </a:p>
          <a:p>
            <a:r>
              <a:rPr lang="en-GB" sz="2000" b="1" dirty="0"/>
              <a:t>    </a:t>
            </a:r>
            <a:r>
              <a:rPr lang="en-GB" sz="2400" b="1" dirty="0"/>
              <a:t> Mohammed Zeba</a:t>
            </a:r>
          </a:p>
          <a:p>
            <a:endParaRPr lang="en-GB" sz="2400" b="1"/>
          </a:p>
          <a:p>
            <a:r>
              <a:rPr lang="en-GB" sz="2400" b="1" dirty="0"/>
              <a:t>     Challapuram Nikitha</a:t>
            </a:r>
          </a:p>
          <a:p>
            <a:endParaRPr lang="en-GB" sz="2400" b="1"/>
          </a:p>
          <a:p>
            <a:r>
              <a:rPr lang="en-GB" sz="2400" b="1" dirty="0"/>
              <a:t>     Parnandhi Sravani</a:t>
            </a:r>
          </a:p>
          <a:p>
            <a:endParaRPr lang="en-GB" sz="2400" b="1" dirty="0"/>
          </a:p>
          <a:p>
            <a:r>
              <a:rPr lang="en-GB" sz="2400" b="1" dirty="0"/>
              <a:t>      Medipally Anitha</a:t>
            </a:r>
          </a:p>
        </p:txBody>
      </p:sp>
      <p:pic>
        <p:nvPicPr>
          <p:cNvPr id="9" name="Picture 9" descr="A picture containing text, ax, sport kite, clipart&#10;&#10;Description automatically generated">
            <a:extLst>
              <a:ext uri="{FF2B5EF4-FFF2-40B4-BE49-F238E27FC236}">
                <a16:creationId xmlns:a16="http://schemas.microsoft.com/office/drawing/2014/main" id="{7BEE459F-9C27-F135-B97C-24662E97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28" y="377406"/>
            <a:ext cx="3572773" cy="14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419282-47B1-C14A-1C30-EEFA89F8E1D6}"/>
              </a:ext>
            </a:extLst>
          </p:cNvPr>
          <p:cNvSpPr/>
          <p:nvPr/>
        </p:nvSpPr>
        <p:spPr>
          <a:xfrm>
            <a:off x="3582838" y="139460"/>
            <a:ext cx="4744527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SPRING ANNOTATIONS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FD938-544C-8682-A4C8-906B7D2E7471}"/>
              </a:ext>
            </a:extLst>
          </p:cNvPr>
          <p:cNvSpPr/>
          <p:nvPr/>
        </p:nvSpPr>
        <p:spPr>
          <a:xfrm>
            <a:off x="1800046" y="1131500"/>
            <a:ext cx="10121655" cy="54921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FF0B2-4FF9-D342-B9BE-513787F6A2B7}"/>
              </a:ext>
            </a:extLst>
          </p:cNvPr>
          <p:cNvSpPr txBox="1"/>
          <p:nvPr/>
        </p:nvSpPr>
        <p:spPr>
          <a:xfrm>
            <a:off x="1803460" y="1131318"/>
            <a:ext cx="10115726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400" b="1">
                <a:latin typeface="Calibri"/>
                <a:ea typeface="+mn-lt"/>
                <a:cs typeface="+mn-lt"/>
              </a:rPr>
              <a:t>@SpringBootApplication</a:t>
            </a:r>
            <a:r>
              <a:rPr lang="en-GB" sz="2000" b="1">
                <a:latin typeface="Calibri"/>
                <a:ea typeface="+mn-lt"/>
                <a:cs typeface="+mn-lt"/>
              </a:rPr>
              <a:t>:</a:t>
            </a:r>
            <a:r>
              <a:rPr lang="en-GB" b="1">
                <a:latin typeface="Calibri"/>
                <a:ea typeface="+mn-lt"/>
                <a:cs typeface="+mn-lt"/>
              </a:rPr>
              <a:t>It is a combination of three annotations @EnableAutoConfiguration,@ComponentScan, and @Configuration.</a:t>
            </a:r>
            <a:endParaRPr lang="en-US" b="1">
              <a:latin typeface="Calibri"/>
              <a:cs typeface="Calibri"/>
            </a:endParaRPr>
          </a:p>
          <a:p>
            <a:pPr algn="just"/>
            <a:endParaRPr lang="en-GB" sz="2000" b="1">
              <a:latin typeface="Calibri"/>
              <a:ea typeface="+mn-lt"/>
              <a:cs typeface="+mn-lt"/>
            </a:endParaRPr>
          </a:p>
          <a:p>
            <a:pPr algn="just"/>
            <a:r>
              <a:rPr lang="en-GB" sz="2400" b="1">
                <a:latin typeface="Calibri"/>
                <a:ea typeface="+mn-lt"/>
                <a:cs typeface="+mn-lt"/>
              </a:rPr>
              <a:t>@GetMapping:</a:t>
            </a:r>
            <a:r>
              <a:rPr lang="en-GB" sz="2000" b="1">
                <a:latin typeface="Calibri"/>
                <a:ea typeface="+mn-lt"/>
                <a:cs typeface="+mn-lt"/>
              </a:rPr>
              <a:t> </a:t>
            </a:r>
            <a:r>
              <a:rPr lang="en-GB" b="1">
                <a:latin typeface="Calibri"/>
                <a:ea typeface="+mn-lt"/>
                <a:cs typeface="+mn-lt"/>
              </a:rPr>
              <a:t>It maps the HTTP GET requests on the specific handler method. It is used to create a web service endpoint that fetches It is used instead of using: @RequestMapping(method = RequestMethod.GET)</a:t>
            </a:r>
            <a:endParaRPr lang="en-GB" b="1">
              <a:latin typeface="Calibri"/>
              <a:cs typeface="Calibri"/>
            </a:endParaRPr>
          </a:p>
          <a:p>
            <a:pPr algn="just"/>
            <a:endParaRPr lang="en-GB" b="1">
              <a:latin typeface="Calibri"/>
              <a:ea typeface="+mn-lt"/>
              <a:cs typeface="+mn-lt"/>
            </a:endParaRPr>
          </a:p>
          <a:p>
            <a:pPr algn="just"/>
            <a:r>
              <a:rPr lang="en-GB" sz="2400" b="1">
                <a:latin typeface="Calibri"/>
                <a:ea typeface="+mn-lt"/>
                <a:cs typeface="+mn-lt"/>
              </a:rPr>
              <a:t>@PostMapping: </a:t>
            </a:r>
            <a:r>
              <a:rPr lang="en-GB" b="1">
                <a:latin typeface="Calibri"/>
                <a:ea typeface="+mn-lt"/>
                <a:cs typeface="+mn-lt"/>
              </a:rPr>
              <a:t>It maps the HTTP POST requests on the specific handler method. It is used to create a web service endpoint that creates It is used instead of using: @RequestMapping(method = RequestMethod.POST)</a:t>
            </a:r>
            <a:endParaRPr lang="en-GB" b="1">
              <a:latin typeface="Calibri"/>
              <a:cs typeface="Calibri"/>
            </a:endParaRPr>
          </a:p>
          <a:p>
            <a:pPr algn="just"/>
            <a:endParaRPr lang="en-GB" b="1">
              <a:latin typeface="Calibri"/>
              <a:ea typeface="+mn-lt"/>
              <a:cs typeface="+mn-lt"/>
            </a:endParaRPr>
          </a:p>
          <a:p>
            <a:pPr algn="just"/>
            <a:r>
              <a:rPr lang="en-GB" sz="2400" b="1">
                <a:latin typeface="Calibri"/>
                <a:ea typeface="+mn-lt"/>
                <a:cs typeface="+mn-lt"/>
              </a:rPr>
              <a:t>@PutMapping: </a:t>
            </a:r>
            <a:r>
              <a:rPr lang="en-GB" b="1">
                <a:latin typeface="Calibri"/>
                <a:ea typeface="+mn-lt"/>
                <a:cs typeface="+mn-lt"/>
              </a:rPr>
              <a:t>It maps the HTTP PUT requests on the specific handler method. It is used to create a web service endpoint that creates or updates It is used instead of using: @RequestMapping(method = RequestMethod.PUT)</a:t>
            </a:r>
            <a:endParaRPr lang="en-GB" b="1">
              <a:latin typeface="Calibri"/>
              <a:cs typeface="Calibri"/>
            </a:endParaRPr>
          </a:p>
          <a:p>
            <a:pPr algn="just"/>
            <a:endParaRPr lang="en-GB" b="1">
              <a:latin typeface="Calibri"/>
              <a:ea typeface="+mn-lt"/>
              <a:cs typeface="+mn-lt"/>
            </a:endParaRPr>
          </a:p>
          <a:p>
            <a:pPr algn="just"/>
            <a:r>
              <a:rPr lang="en-GB" sz="2400" b="1">
                <a:latin typeface="Calibri"/>
                <a:ea typeface="+mn-lt"/>
                <a:cs typeface="+mn-lt"/>
              </a:rPr>
              <a:t>@DeleteMapping:</a:t>
            </a:r>
            <a:r>
              <a:rPr lang="en-GB" b="1">
                <a:latin typeface="Calibri"/>
                <a:ea typeface="+mn-lt"/>
                <a:cs typeface="+mn-lt"/>
              </a:rPr>
              <a:t> It maps the HTTP DELETE requests on the specific handler method. It is used to create a web service endpoint that deletes a resource. It is used instead of using: @RequestMapping(method = RequestMethod.DELETE)</a:t>
            </a:r>
            <a:endParaRPr lang="en-GB">
              <a:latin typeface="Calibri"/>
              <a:cs typeface="Calibri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49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4C248B-C177-A7CC-F881-2F0C9C30CBC8}"/>
              </a:ext>
            </a:extLst>
          </p:cNvPr>
          <p:cNvSpPr/>
          <p:nvPr/>
        </p:nvSpPr>
        <p:spPr>
          <a:xfrm>
            <a:off x="4086046" y="369498"/>
            <a:ext cx="4011280" cy="70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A4197-9803-6B68-BFD7-25DEF69B9C5A}"/>
              </a:ext>
            </a:extLst>
          </p:cNvPr>
          <p:cNvSpPr/>
          <p:nvPr/>
        </p:nvSpPr>
        <p:spPr>
          <a:xfrm>
            <a:off x="2101970" y="1505310"/>
            <a:ext cx="9316525" cy="51614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F8BD3-17D5-8A7E-1AD2-EC966D960109}"/>
              </a:ext>
            </a:extLst>
          </p:cNvPr>
          <p:cNvSpPr txBox="1"/>
          <p:nvPr/>
        </p:nvSpPr>
        <p:spPr>
          <a:xfrm>
            <a:off x="4208317" y="2805545"/>
            <a:ext cx="2280069" cy="135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174F3-276F-7792-99F3-F7A9F193A14A}"/>
              </a:ext>
            </a:extLst>
          </p:cNvPr>
          <p:cNvSpPr txBox="1"/>
          <p:nvPr/>
        </p:nvSpPr>
        <p:spPr>
          <a:xfrm>
            <a:off x="4352090" y="2949318"/>
            <a:ext cx="2280069" cy="135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61DEC-7FF8-3B6C-45D4-C6204E599FAF}"/>
              </a:ext>
            </a:extLst>
          </p:cNvPr>
          <p:cNvSpPr txBox="1"/>
          <p:nvPr/>
        </p:nvSpPr>
        <p:spPr>
          <a:xfrm>
            <a:off x="4495864" y="3093092"/>
            <a:ext cx="2280069" cy="135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902041-6AA7-2708-ACD0-7C13F580F84F}"/>
              </a:ext>
            </a:extLst>
          </p:cNvPr>
          <p:cNvSpPr txBox="1"/>
          <p:nvPr/>
        </p:nvSpPr>
        <p:spPr>
          <a:xfrm>
            <a:off x="4639637" y="3236865"/>
            <a:ext cx="2280069" cy="135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13BDA-306C-5B90-76A4-0F742D146BAE}"/>
              </a:ext>
            </a:extLst>
          </p:cNvPr>
          <p:cNvSpPr txBox="1"/>
          <p:nvPr/>
        </p:nvSpPr>
        <p:spPr>
          <a:xfrm>
            <a:off x="4783411" y="3380639"/>
            <a:ext cx="2280069" cy="135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8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E84D88F-8D8B-50D4-A602-F66427B3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46" y="3619140"/>
            <a:ext cx="1280304" cy="197760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F5E8669-FC4D-9190-93F7-550A837F7094}"/>
              </a:ext>
            </a:extLst>
          </p:cNvPr>
          <p:cNvSpPr/>
          <p:nvPr/>
        </p:nvSpPr>
        <p:spPr>
          <a:xfrm>
            <a:off x="5346760" y="1831496"/>
            <a:ext cx="1710905" cy="632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0710D5-67B1-2A61-2BEE-215C5F0CEF96}"/>
              </a:ext>
            </a:extLst>
          </p:cNvPr>
          <p:cNvSpPr/>
          <p:nvPr/>
        </p:nvSpPr>
        <p:spPr>
          <a:xfrm>
            <a:off x="5346760" y="2722891"/>
            <a:ext cx="1797169" cy="603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>
                <a:solidFill>
                  <a:schemeClr val="tx1"/>
                </a:solidFill>
              </a:rPr>
              <a:t>Add Details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11B574-6EFE-8483-3A73-6A7C7D4FE6B3}"/>
              </a:ext>
            </a:extLst>
          </p:cNvPr>
          <p:cNvSpPr/>
          <p:nvPr/>
        </p:nvSpPr>
        <p:spPr>
          <a:xfrm>
            <a:off x="5346761" y="3556779"/>
            <a:ext cx="1797169" cy="603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>
                <a:solidFill>
                  <a:schemeClr val="tx1"/>
                </a:solidFill>
              </a:rPr>
              <a:t>Edit Details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FEC83D-72E0-956B-CE5B-12F81F3251FA}"/>
              </a:ext>
            </a:extLst>
          </p:cNvPr>
          <p:cNvSpPr/>
          <p:nvPr/>
        </p:nvSpPr>
        <p:spPr>
          <a:xfrm>
            <a:off x="5217366" y="4405043"/>
            <a:ext cx="2199735" cy="661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>
                <a:solidFill>
                  <a:schemeClr val="tx1"/>
                </a:solidFill>
              </a:rPr>
              <a:t>View Score card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626B2D-FCAD-AAAF-FF77-584CFFA6FE29}"/>
              </a:ext>
            </a:extLst>
          </p:cNvPr>
          <p:cNvSpPr/>
          <p:nvPr/>
        </p:nvSpPr>
        <p:spPr>
          <a:xfrm>
            <a:off x="5217364" y="5325194"/>
            <a:ext cx="2285998" cy="632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>
                <a:solidFill>
                  <a:schemeClr val="tx1"/>
                </a:solidFill>
              </a:rPr>
              <a:t>Add/Edit</a:t>
            </a:r>
          </a:p>
          <a:p>
            <a:pPr algn="ctr"/>
            <a:r>
              <a:rPr lang="en-GB" sz="2000" b="1">
                <a:solidFill>
                  <a:schemeClr val="tx1"/>
                </a:solidFill>
              </a:rPr>
              <a:t>Score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9DF864EE-C67A-E8F0-E44C-0D919DB7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275" y="3623364"/>
            <a:ext cx="1171035" cy="16959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1686E8-9040-0200-4E3B-00B93767B66B}"/>
              </a:ext>
            </a:extLst>
          </p:cNvPr>
          <p:cNvSpPr txBox="1"/>
          <p:nvPr/>
        </p:nvSpPr>
        <p:spPr>
          <a:xfrm>
            <a:off x="9133216" y="5386935"/>
            <a:ext cx="13886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>
                <a:latin typeface="Calibri"/>
                <a:cs typeface="Calibri"/>
              </a:rPr>
              <a:t>Admin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A0A2B0-E6DA-13E3-6872-40D3674BE46A}"/>
              </a:ext>
            </a:extLst>
          </p:cNvPr>
          <p:cNvCxnSpPr/>
          <p:nvPr/>
        </p:nvCxnSpPr>
        <p:spPr>
          <a:xfrm flipV="1">
            <a:off x="4122888" y="3066151"/>
            <a:ext cx="1250828" cy="92015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BB5AA6-CA23-858A-5FA0-68A5A16CA21D}"/>
              </a:ext>
            </a:extLst>
          </p:cNvPr>
          <p:cNvCxnSpPr>
            <a:cxnSpLocks/>
          </p:cNvCxnSpPr>
          <p:nvPr/>
        </p:nvCxnSpPr>
        <p:spPr>
          <a:xfrm flipV="1">
            <a:off x="4036623" y="3813774"/>
            <a:ext cx="1337092" cy="83388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D75B69-3217-7F48-C55C-AE64DEEB42E3}"/>
              </a:ext>
            </a:extLst>
          </p:cNvPr>
          <p:cNvCxnSpPr>
            <a:cxnSpLocks/>
          </p:cNvCxnSpPr>
          <p:nvPr/>
        </p:nvCxnSpPr>
        <p:spPr>
          <a:xfrm flipV="1">
            <a:off x="4180396" y="4662038"/>
            <a:ext cx="1121432" cy="7188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EE871F-2B90-FF60-05D5-24132F97ACFF}"/>
              </a:ext>
            </a:extLst>
          </p:cNvPr>
          <p:cNvCxnSpPr>
            <a:cxnSpLocks/>
          </p:cNvCxnSpPr>
          <p:nvPr/>
        </p:nvCxnSpPr>
        <p:spPr>
          <a:xfrm flipV="1">
            <a:off x="3950358" y="2275396"/>
            <a:ext cx="1480866" cy="129396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4B67DD-1D2C-CAFA-7CA5-6FC4ACEE1192}"/>
              </a:ext>
            </a:extLst>
          </p:cNvPr>
          <p:cNvCxnSpPr>
            <a:cxnSpLocks/>
          </p:cNvCxnSpPr>
          <p:nvPr/>
        </p:nvCxnSpPr>
        <p:spPr>
          <a:xfrm flipH="1" flipV="1">
            <a:off x="7055868" y="2102870"/>
            <a:ext cx="2372263" cy="158150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1F1E72-2909-1EBB-B7B9-399CAF9CF207}"/>
              </a:ext>
            </a:extLst>
          </p:cNvPr>
          <p:cNvCxnSpPr>
            <a:cxnSpLocks/>
          </p:cNvCxnSpPr>
          <p:nvPr/>
        </p:nvCxnSpPr>
        <p:spPr>
          <a:xfrm flipH="1" flipV="1">
            <a:off x="7142130" y="3080530"/>
            <a:ext cx="2084717" cy="109267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FCF317-D76A-EA2D-0721-4677D857C51E}"/>
              </a:ext>
            </a:extLst>
          </p:cNvPr>
          <p:cNvCxnSpPr>
            <a:cxnSpLocks/>
          </p:cNvCxnSpPr>
          <p:nvPr/>
        </p:nvCxnSpPr>
        <p:spPr>
          <a:xfrm flipH="1" flipV="1">
            <a:off x="7084623" y="3842530"/>
            <a:ext cx="2113470" cy="103517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CA7FED-0D44-9AE7-289E-8215692191A5}"/>
              </a:ext>
            </a:extLst>
          </p:cNvPr>
          <p:cNvCxnSpPr>
            <a:cxnSpLocks/>
          </p:cNvCxnSpPr>
          <p:nvPr/>
        </p:nvCxnSpPr>
        <p:spPr>
          <a:xfrm flipH="1" flipV="1">
            <a:off x="7357792" y="4820191"/>
            <a:ext cx="1825924" cy="2156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29D87C-A3EF-A36A-0E5D-FFDB62DBDB6A}"/>
              </a:ext>
            </a:extLst>
          </p:cNvPr>
          <p:cNvCxnSpPr>
            <a:cxnSpLocks/>
          </p:cNvCxnSpPr>
          <p:nvPr/>
        </p:nvCxnSpPr>
        <p:spPr>
          <a:xfrm flipH="1">
            <a:off x="7530321" y="5251510"/>
            <a:ext cx="1667772" cy="3881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4BF7EB-FB91-2136-0741-AC5502CE19DB}"/>
              </a:ext>
            </a:extLst>
          </p:cNvPr>
          <p:cNvSpPr txBox="1"/>
          <p:nvPr/>
        </p:nvSpPr>
        <p:spPr>
          <a:xfrm>
            <a:off x="4876537" y="6191413"/>
            <a:ext cx="52705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Student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24729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494E6D-55D5-6D9B-829C-3D598DC85CD5}"/>
              </a:ext>
            </a:extLst>
          </p:cNvPr>
          <p:cNvSpPr/>
          <p:nvPr/>
        </p:nvSpPr>
        <p:spPr>
          <a:xfrm>
            <a:off x="4919933" y="369498"/>
            <a:ext cx="3781245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9E090-6849-B724-9F04-30A6ACC2184A}"/>
              </a:ext>
            </a:extLst>
          </p:cNvPr>
          <p:cNvSpPr/>
          <p:nvPr/>
        </p:nvSpPr>
        <p:spPr>
          <a:xfrm>
            <a:off x="1511602" y="1533166"/>
            <a:ext cx="10236673" cy="50608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D7E64F-7650-7019-B678-8D90E6499061}"/>
              </a:ext>
            </a:extLst>
          </p:cNvPr>
          <p:cNvCxnSpPr>
            <a:cxnSpLocks/>
          </p:cNvCxnSpPr>
          <p:nvPr/>
        </p:nvCxnSpPr>
        <p:spPr>
          <a:xfrm flipH="1">
            <a:off x="7533915" y="4047405"/>
            <a:ext cx="431319" cy="2444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12" descr="Diagram&#10;&#10;Description automatically generated">
            <a:extLst>
              <a:ext uri="{FF2B5EF4-FFF2-40B4-BE49-F238E27FC236}">
                <a16:creationId xmlns:a16="http://schemas.microsoft.com/office/drawing/2014/main" id="{F4599BAD-3183-06CC-2022-A4ECD7CEC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6" t="27092" r="20525" b="23506"/>
          <a:stretch/>
        </p:blipFill>
        <p:spPr>
          <a:xfrm>
            <a:off x="1848930" y="1809213"/>
            <a:ext cx="9588036" cy="44234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F296BE-899E-6BEA-686A-CDB9F531D79B}"/>
              </a:ext>
            </a:extLst>
          </p:cNvPr>
          <p:cNvSpPr txBox="1"/>
          <p:nvPr/>
        </p:nvSpPr>
        <p:spPr>
          <a:xfrm>
            <a:off x="4725249" y="5722843"/>
            <a:ext cx="4177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alibri"/>
                <a:cs typeface="Calibri"/>
              </a:rPr>
              <a:t>Student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3734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4B9189-FE98-5E11-D414-B9CF68415280}"/>
              </a:ext>
            </a:extLst>
          </p:cNvPr>
          <p:cNvSpPr/>
          <p:nvPr/>
        </p:nvSpPr>
        <p:spPr>
          <a:xfrm>
            <a:off x="3496574" y="441385"/>
            <a:ext cx="5190225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DATABASE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AE3324-D766-3AB1-9406-8C3DA6F013C6}"/>
              </a:ext>
            </a:extLst>
          </p:cNvPr>
          <p:cNvSpPr/>
          <p:nvPr/>
        </p:nvSpPr>
        <p:spPr>
          <a:xfrm>
            <a:off x="2762430" y="2180147"/>
            <a:ext cx="8151960" cy="4241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8C01E22-33E1-09CD-5FF9-7B038B037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58529"/>
              </p:ext>
            </p:extLst>
          </p:nvPr>
        </p:nvGraphicFramePr>
        <p:xfrm>
          <a:off x="2990490" y="2976113"/>
          <a:ext cx="7755862" cy="326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87">
                  <a:extLst>
                    <a:ext uri="{9D8B030D-6E8A-4147-A177-3AD203B41FA5}">
                      <a16:colId xmlns:a16="http://schemas.microsoft.com/office/drawing/2014/main" val="2539239289"/>
                    </a:ext>
                  </a:extLst>
                </a:gridCol>
                <a:gridCol w="2893979">
                  <a:extLst>
                    <a:ext uri="{9D8B030D-6E8A-4147-A177-3AD203B41FA5}">
                      <a16:colId xmlns:a16="http://schemas.microsoft.com/office/drawing/2014/main" val="493458371"/>
                    </a:ext>
                  </a:extLst>
                </a:gridCol>
                <a:gridCol w="2276596">
                  <a:extLst>
                    <a:ext uri="{9D8B030D-6E8A-4147-A177-3AD203B41FA5}">
                      <a16:colId xmlns:a16="http://schemas.microsoft.com/office/drawing/2014/main" val="1588766500"/>
                    </a:ext>
                  </a:extLst>
                </a:gridCol>
              </a:tblGrid>
              <a:tr h="329942"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Field 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Datatype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>
                          <a:solidFill>
                            <a:schemeClr val="tx1"/>
                          </a:solidFill>
                        </a:rPr>
                        <a:t>Description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1776"/>
                  </a:ext>
                </a:extLst>
              </a:tr>
              <a:tr h="32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latin typeface="Corbel"/>
                        </a:rPr>
                        <a:t>Student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95667"/>
                  </a:ext>
                </a:extLst>
              </a:tr>
              <a:tr h="3035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First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Not Null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66662"/>
                  </a:ext>
                </a:extLst>
              </a:tr>
              <a:tr h="5279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Lastname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Not Null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91756"/>
                  </a:ext>
                </a:extLst>
              </a:tr>
              <a:tr h="5279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DateOfBirth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Not Null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868"/>
                  </a:ext>
                </a:extLst>
              </a:tr>
              <a:tr h="5279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Mobile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Not Null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7348"/>
                  </a:ext>
                </a:extLst>
              </a:tr>
              <a:tr h="527908">
                <a:tc>
                  <a:txBody>
                    <a:bodyPr/>
                    <a:lstStyle/>
                    <a:p>
                      <a:r>
                        <a:rPr lang="en-GB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24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36E1A3-C9D5-99E8-0587-9E8D4DC72ABA}"/>
              </a:ext>
            </a:extLst>
          </p:cNvPr>
          <p:cNvSpPr txBox="1"/>
          <p:nvPr/>
        </p:nvSpPr>
        <p:spPr>
          <a:xfrm>
            <a:off x="3053091" y="2334823"/>
            <a:ext cx="34015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/>
              <a:t>STUDENT TABLE :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97734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4B9189-FE98-5E11-D414-B9CF68415280}"/>
              </a:ext>
            </a:extLst>
          </p:cNvPr>
          <p:cNvSpPr/>
          <p:nvPr/>
        </p:nvSpPr>
        <p:spPr>
          <a:xfrm>
            <a:off x="3496574" y="441385"/>
            <a:ext cx="5190225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DATABASE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AE3324-D766-3AB1-9406-8C3DA6F013C6}"/>
              </a:ext>
            </a:extLst>
          </p:cNvPr>
          <p:cNvSpPr/>
          <p:nvPr/>
        </p:nvSpPr>
        <p:spPr>
          <a:xfrm>
            <a:off x="2762430" y="2180147"/>
            <a:ext cx="8151960" cy="4241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8C01E22-33E1-09CD-5FF9-7B038B037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78792"/>
              </p:ext>
            </p:extLst>
          </p:nvPr>
        </p:nvGraphicFramePr>
        <p:xfrm>
          <a:off x="2961735" y="3278038"/>
          <a:ext cx="7755862" cy="232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87">
                  <a:extLst>
                    <a:ext uri="{9D8B030D-6E8A-4147-A177-3AD203B41FA5}">
                      <a16:colId xmlns:a16="http://schemas.microsoft.com/office/drawing/2014/main" val="2539239289"/>
                    </a:ext>
                  </a:extLst>
                </a:gridCol>
                <a:gridCol w="2893979">
                  <a:extLst>
                    <a:ext uri="{9D8B030D-6E8A-4147-A177-3AD203B41FA5}">
                      <a16:colId xmlns:a16="http://schemas.microsoft.com/office/drawing/2014/main" val="493458371"/>
                    </a:ext>
                  </a:extLst>
                </a:gridCol>
                <a:gridCol w="2276596">
                  <a:extLst>
                    <a:ext uri="{9D8B030D-6E8A-4147-A177-3AD203B41FA5}">
                      <a16:colId xmlns:a16="http://schemas.microsoft.com/office/drawing/2014/main" val="15887665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Field 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Datatype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>
                          <a:solidFill>
                            <a:schemeClr val="tx1"/>
                          </a:solidFill>
                        </a:rPr>
                        <a:t>Description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1776"/>
                  </a:ext>
                </a:extLst>
              </a:tr>
              <a:tr h="32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latin typeface="Corbel"/>
                        </a:rPr>
                        <a:t>Score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95667"/>
                  </a:ext>
                </a:extLst>
              </a:tr>
              <a:tr h="3035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Not Null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66662"/>
                  </a:ext>
                </a:extLst>
              </a:tr>
              <a:tr h="52790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Chemistry</a:t>
                      </a:r>
                      <a:endParaRPr lang="en-GB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Not Null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91756"/>
                  </a:ext>
                </a:extLst>
              </a:tr>
              <a:tr h="52790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Mathematics</a:t>
                      </a:r>
                      <a:endParaRPr lang="en-GB" sz="1800" b="0" i="0" u="none" strike="noStrike" noProof="0"/>
                    </a:p>
                    <a:p>
                      <a:pPr lvl="0">
                        <a:buNone/>
                      </a:pPr>
                      <a:endParaRPr lang="en-GB" sz="1800" b="0" i="0" u="none" strike="noStrike" noProof="0"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orbel"/>
                        </a:rPr>
                        <a:t>Not Null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8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36E1A3-C9D5-99E8-0587-9E8D4DC72ABA}"/>
              </a:ext>
            </a:extLst>
          </p:cNvPr>
          <p:cNvSpPr txBox="1"/>
          <p:nvPr/>
        </p:nvSpPr>
        <p:spPr>
          <a:xfrm>
            <a:off x="3053091" y="2334823"/>
            <a:ext cx="4623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/>
              <a:t>STUDENTSCORE CARD TABLE :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00730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D48263-8A23-B4FA-2253-21B62891F765}"/>
              </a:ext>
            </a:extLst>
          </p:cNvPr>
          <p:cNvSpPr/>
          <p:nvPr/>
        </p:nvSpPr>
        <p:spPr>
          <a:xfrm>
            <a:off x="4143555" y="283234"/>
            <a:ext cx="389626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POSTMAN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2A2616-1CE6-942A-9F77-DF3B99D15D7B}"/>
              </a:ext>
            </a:extLst>
          </p:cNvPr>
          <p:cNvSpPr/>
          <p:nvPr/>
        </p:nvSpPr>
        <p:spPr>
          <a:xfrm>
            <a:off x="2043563" y="1576298"/>
            <a:ext cx="9445922" cy="48020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1F39CA-0DD0-AE49-E9AE-3103C014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9" y="2104092"/>
            <a:ext cx="8335990" cy="38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581D91-C501-BDCC-CC24-F593C77DE205}"/>
              </a:ext>
            </a:extLst>
          </p:cNvPr>
          <p:cNvSpPr/>
          <p:nvPr/>
        </p:nvSpPr>
        <p:spPr>
          <a:xfrm>
            <a:off x="4316083" y="326367"/>
            <a:ext cx="3824376" cy="646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  <a:latin typeface="Calibri"/>
                <a:cs typeface="Calibri"/>
              </a:rPr>
              <a:t>Postman Screenshot</a:t>
            </a:r>
            <a:endParaRPr lang="en-US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GB" dirty="0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65E715-64BB-A36D-69E2-382D3124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5" y="1717765"/>
            <a:ext cx="5345499" cy="4414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682102-D236-F5AC-0964-56FACF18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23" y="1652556"/>
            <a:ext cx="5489274" cy="45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A4C784-F3EE-BAA8-092C-5E2020DB4FEE}"/>
              </a:ext>
            </a:extLst>
          </p:cNvPr>
          <p:cNvSpPr/>
          <p:nvPr/>
        </p:nvSpPr>
        <p:spPr>
          <a:xfrm>
            <a:off x="4157932" y="427008"/>
            <a:ext cx="3867508" cy="66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MySQL Screenshot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8168B70-B6D7-9629-EE31-B469EF42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1" y="1396394"/>
            <a:ext cx="10075651" cy="50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2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31B791-6E3B-70E9-B00B-9192BBE8AA98}"/>
              </a:ext>
            </a:extLst>
          </p:cNvPr>
          <p:cNvSpPr/>
          <p:nvPr/>
        </p:nvSpPr>
        <p:spPr>
          <a:xfrm>
            <a:off x="4086046" y="455762"/>
            <a:ext cx="4298829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FUTURE SCOPE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64EE1-D4DC-F709-4C47-7DDAE60D1C69}"/>
              </a:ext>
            </a:extLst>
          </p:cNvPr>
          <p:cNvSpPr/>
          <p:nvPr/>
        </p:nvSpPr>
        <p:spPr>
          <a:xfrm>
            <a:off x="2518015" y="2137015"/>
            <a:ext cx="8008187" cy="393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C74B4-F6AA-EF74-14EC-1C109863640D}"/>
              </a:ext>
            </a:extLst>
          </p:cNvPr>
          <p:cNvSpPr txBox="1"/>
          <p:nvPr/>
        </p:nvSpPr>
        <p:spPr>
          <a:xfrm>
            <a:off x="3968150" y="2681379"/>
            <a:ext cx="511240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alibri"/>
                <a:cs typeface="Calibri"/>
              </a:rPr>
              <a:t>&gt;&gt; In the future Student can also be able to upload or downloads the files</a:t>
            </a:r>
          </a:p>
          <a:p>
            <a:endParaRPr lang="en-GB" sz="2000" b="1">
              <a:latin typeface="Calibri"/>
              <a:cs typeface="Calibri"/>
            </a:endParaRPr>
          </a:p>
          <a:p>
            <a:r>
              <a:rPr lang="en-GB" sz="2000" b="1">
                <a:latin typeface="Calibri"/>
                <a:cs typeface="Calibri"/>
              </a:rPr>
              <a:t>&gt;&gt; We will see the entire system more interactive and also be able to give statistics data.</a:t>
            </a:r>
          </a:p>
          <a:p>
            <a:endParaRPr lang="en-GB" sz="2000" b="1">
              <a:latin typeface="Calibri"/>
              <a:cs typeface="Calibri"/>
            </a:endParaRPr>
          </a:p>
          <a:p>
            <a:r>
              <a:rPr lang="en-GB" sz="2000" b="1">
                <a:latin typeface="Calibri"/>
                <a:cs typeface="Calibri"/>
              </a:rPr>
              <a:t>&gt;&gt; We can run the entire system in any operating system  </a:t>
            </a:r>
          </a:p>
        </p:txBody>
      </p:sp>
    </p:spTree>
    <p:extLst>
      <p:ext uri="{BB962C8B-B14F-4D97-AF65-F5344CB8AC3E}">
        <p14:creationId xmlns:p14="http://schemas.microsoft.com/office/powerpoint/2010/main" val="92629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581BAD-7595-240D-31D6-031EDEF36099}"/>
              </a:ext>
            </a:extLst>
          </p:cNvPr>
          <p:cNvSpPr/>
          <p:nvPr/>
        </p:nvSpPr>
        <p:spPr>
          <a:xfrm>
            <a:off x="4934310" y="355120"/>
            <a:ext cx="2516038" cy="67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F3292-B41F-E263-E9AC-8B14C2C9CB76}"/>
              </a:ext>
            </a:extLst>
          </p:cNvPr>
          <p:cNvSpPr/>
          <p:nvPr/>
        </p:nvSpPr>
        <p:spPr>
          <a:xfrm>
            <a:off x="2417374" y="1748827"/>
            <a:ext cx="8568902" cy="47301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66B38-B423-BF30-2103-7C927BC96CF1}"/>
              </a:ext>
            </a:extLst>
          </p:cNvPr>
          <p:cNvSpPr txBox="1"/>
          <p:nvPr/>
        </p:nvSpPr>
        <p:spPr>
          <a:xfrm>
            <a:off x="3895282" y="2104975"/>
            <a:ext cx="4767352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Introduction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Objectives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Project Category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Technologies Used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Required Specifications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Modules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Spring Annotations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Use Case Diagram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ER Diagram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Database Design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ea typeface="Calibri"/>
                <a:cs typeface="Calibri"/>
              </a:rPr>
              <a:t>Postman Design</a:t>
            </a:r>
            <a:endParaRPr lang="en-GB" sz="2000" b="1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Postman Screenshot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Calibri"/>
                <a:cs typeface="Calibri"/>
              </a:rPr>
              <a:t>MySQL Screenshot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57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918BAD-8529-C19E-0A70-BD241917B307}"/>
              </a:ext>
            </a:extLst>
          </p:cNvPr>
          <p:cNvSpPr/>
          <p:nvPr/>
        </p:nvSpPr>
        <p:spPr>
          <a:xfrm>
            <a:off x="3985403" y="800819"/>
            <a:ext cx="4212566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60D13D-1BED-E8D4-E004-66CAE4469AFA}"/>
              </a:ext>
            </a:extLst>
          </p:cNvPr>
          <p:cNvSpPr/>
          <p:nvPr/>
        </p:nvSpPr>
        <p:spPr>
          <a:xfrm>
            <a:off x="2633033" y="2180148"/>
            <a:ext cx="7346827" cy="41981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••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EB4B9-890E-2C32-7BC2-DF5163432F65}"/>
              </a:ext>
            </a:extLst>
          </p:cNvPr>
          <p:cNvSpPr txBox="1"/>
          <p:nvPr/>
        </p:nvSpPr>
        <p:spPr>
          <a:xfrm>
            <a:off x="3450865" y="3272945"/>
            <a:ext cx="571625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alibri"/>
                <a:cs typeface="Calibri"/>
              </a:rPr>
              <a:t>* Student Management system can handle all the detail about a student. The details include Student personal details, Academic Score details  etc.</a:t>
            </a:r>
          </a:p>
          <a:p>
            <a:endParaRPr lang="en-GB" sz="2000" b="1">
              <a:latin typeface="Calibri"/>
              <a:cs typeface="Calibri"/>
            </a:endParaRPr>
          </a:p>
          <a:p>
            <a:r>
              <a:rPr lang="en-GB" sz="2000" b="1">
                <a:latin typeface="Calibri"/>
                <a:cs typeface="Calibri"/>
              </a:rPr>
              <a:t>* The student management system is an automated version of manual Student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01218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89028-EE66-1008-CD01-44C1E93FCFAE}"/>
              </a:ext>
            </a:extLst>
          </p:cNvPr>
          <p:cNvSpPr txBox="1"/>
          <p:nvPr/>
        </p:nvSpPr>
        <p:spPr>
          <a:xfrm>
            <a:off x="3730624" y="150812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46CA9A-2583-C899-E208-03469BFE6B9B}"/>
              </a:ext>
            </a:extLst>
          </p:cNvPr>
          <p:cNvSpPr/>
          <p:nvPr/>
        </p:nvSpPr>
        <p:spPr>
          <a:xfrm>
            <a:off x="4214543" y="843052"/>
            <a:ext cx="3752489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C705B-47D4-7A8C-B9EA-2BBEC3DB096E}"/>
              </a:ext>
            </a:extLst>
          </p:cNvPr>
          <p:cNvSpPr/>
          <p:nvPr/>
        </p:nvSpPr>
        <p:spPr>
          <a:xfrm>
            <a:off x="2590800" y="2281687"/>
            <a:ext cx="7418715" cy="4054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72FE6-7D30-1F41-7D56-0CFDC549216C}"/>
              </a:ext>
            </a:extLst>
          </p:cNvPr>
          <p:cNvSpPr txBox="1"/>
          <p:nvPr/>
        </p:nvSpPr>
        <p:spPr>
          <a:xfrm>
            <a:off x="3115692" y="2730799"/>
            <a:ext cx="637761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alibri"/>
                <a:cs typeface="Calibri"/>
              </a:rPr>
              <a:t>1. Student Management System is a management information system for education establishments to manage student data.</a:t>
            </a:r>
          </a:p>
          <a:p>
            <a:endParaRPr lang="en-GB" sz="2000" b="1">
              <a:latin typeface="Calibri"/>
              <a:cs typeface="Calibri"/>
            </a:endParaRPr>
          </a:p>
          <a:p>
            <a:r>
              <a:rPr lang="en-GB" sz="2000" b="1">
                <a:latin typeface="Calibri"/>
                <a:cs typeface="Calibri"/>
              </a:rPr>
              <a:t>2. It provide capabilities for registering students in course, admitting student, tracking student data, and maintaining their academic data.</a:t>
            </a:r>
          </a:p>
          <a:p>
            <a:endParaRPr lang="en-GB" sz="2000" b="1">
              <a:latin typeface="Calibri"/>
              <a:cs typeface="Calibri"/>
            </a:endParaRPr>
          </a:p>
          <a:p>
            <a:r>
              <a:rPr lang="en-GB" sz="2000" b="1">
                <a:latin typeface="Calibri"/>
                <a:cs typeface="Calibri"/>
              </a:rPr>
              <a:t>3. Ensure data integrity, privacy, and security in an open-access environment.</a:t>
            </a:r>
          </a:p>
        </p:txBody>
      </p:sp>
    </p:spTree>
    <p:extLst>
      <p:ext uri="{BB962C8B-B14F-4D97-AF65-F5344CB8AC3E}">
        <p14:creationId xmlns:p14="http://schemas.microsoft.com/office/powerpoint/2010/main" val="33513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502676-E345-2AC0-9627-A6971376A9A1}"/>
              </a:ext>
            </a:extLst>
          </p:cNvPr>
          <p:cNvSpPr/>
          <p:nvPr/>
        </p:nvSpPr>
        <p:spPr>
          <a:xfrm>
            <a:off x="3870386" y="613913"/>
            <a:ext cx="4730149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PROJECT CATEGORY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829BF-C6E5-5345-5C49-D5748273577D}"/>
              </a:ext>
            </a:extLst>
          </p:cNvPr>
          <p:cNvSpPr/>
          <p:nvPr/>
        </p:nvSpPr>
        <p:spPr>
          <a:xfrm>
            <a:off x="2906204" y="2410184"/>
            <a:ext cx="6671091" cy="33211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5AC-0662-B738-ECF3-32D0E83D7EEB}"/>
              </a:ext>
            </a:extLst>
          </p:cNvPr>
          <p:cNvSpPr txBox="1"/>
          <p:nvPr/>
        </p:nvSpPr>
        <p:spPr>
          <a:xfrm>
            <a:off x="3720440" y="2793400"/>
            <a:ext cx="519866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alibri"/>
                <a:cs typeface="Calibri"/>
              </a:rPr>
              <a:t>1. It is a web based application.</a:t>
            </a:r>
          </a:p>
          <a:p>
            <a:endParaRPr lang="en-GB" sz="2000" b="1">
              <a:latin typeface="Calibri"/>
              <a:cs typeface="Calibri"/>
            </a:endParaRPr>
          </a:p>
          <a:p>
            <a:r>
              <a:rPr lang="en-GB" sz="2000" b="1">
                <a:latin typeface="Calibri"/>
                <a:cs typeface="Calibri"/>
              </a:rPr>
              <a:t>2. Unlike traditional applications, it is accessible anytime, anywhere, via a PC with an internet connection.</a:t>
            </a:r>
          </a:p>
          <a:p>
            <a:endParaRPr lang="en-GB" sz="2000" b="1">
              <a:latin typeface="Calibri"/>
              <a:cs typeface="Calibri"/>
            </a:endParaRPr>
          </a:p>
          <a:p>
            <a:r>
              <a:rPr lang="en-GB" sz="2000" b="1">
                <a:latin typeface="Calibri"/>
                <a:cs typeface="Calibri"/>
              </a:rPr>
              <a:t>3. It need lower requirements on the end user system and simplified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86219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D09A47-9328-F80C-1B9D-8D53272D6FAB}"/>
              </a:ext>
            </a:extLst>
          </p:cNvPr>
          <p:cNvSpPr/>
          <p:nvPr/>
        </p:nvSpPr>
        <p:spPr>
          <a:xfrm>
            <a:off x="3683480" y="700177"/>
            <a:ext cx="5118337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5F55-03C0-B474-9A6F-DE7091370C8E}"/>
              </a:ext>
            </a:extLst>
          </p:cNvPr>
          <p:cNvSpPr/>
          <p:nvPr/>
        </p:nvSpPr>
        <p:spPr>
          <a:xfrm>
            <a:off x="3179374" y="2453317"/>
            <a:ext cx="6958639" cy="3694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0BCABAB-760A-515E-7D3C-1FFDF7920F70}"/>
              </a:ext>
            </a:extLst>
          </p:cNvPr>
          <p:cNvSpPr/>
          <p:nvPr/>
        </p:nvSpPr>
        <p:spPr>
          <a:xfrm>
            <a:off x="3450868" y="2882962"/>
            <a:ext cx="172529" cy="201283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70499BF-C735-D203-E382-84238D835015}"/>
              </a:ext>
            </a:extLst>
          </p:cNvPr>
          <p:cNvSpPr/>
          <p:nvPr/>
        </p:nvSpPr>
        <p:spPr>
          <a:xfrm>
            <a:off x="3450867" y="3630584"/>
            <a:ext cx="172529" cy="201283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D540FAF-1AFE-4A2E-044B-13958C493B64}"/>
              </a:ext>
            </a:extLst>
          </p:cNvPr>
          <p:cNvSpPr/>
          <p:nvPr/>
        </p:nvSpPr>
        <p:spPr>
          <a:xfrm flipV="1">
            <a:off x="3450867" y="4363829"/>
            <a:ext cx="172531" cy="215661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2355571C-6542-839D-6CF4-288513FB0292}"/>
              </a:ext>
            </a:extLst>
          </p:cNvPr>
          <p:cNvSpPr/>
          <p:nvPr/>
        </p:nvSpPr>
        <p:spPr>
          <a:xfrm>
            <a:off x="3450867" y="5154584"/>
            <a:ext cx="172529" cy="201283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1306-AE6A-AA26-E4B5-299C73182E7C}"/>
              </a:ext>
            </a:extLst>
          </p:cNvPr>
          <p:cNvSpPr txBox="1"/>
          <p:nvPr/>
        </p:nvSpPr>
        <p:spPr>
          <a:xfrm>
            <a:off x="3787535" y="2784415"/>
            <a:ext cx="1446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alibri"/>
                <a:cs typeface="Calibri"/>
              </a:rPr>
              <a:t>Spring Boot</a:t>
            </a:r>
          </a:p>
          <a:p>
            <a:endParaRPr lang="en-GB" sz="2000" b="1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C2FA2-E19D-FBAE-AF79-824FD9E9BFF0}"/>
              </a:ext>
            </a:extLst>
          </p:cNvPr>
          <p:cNvSpPr txBox="1"/>
          <p:nvPr/>
        </p:nvSpPr>
        <p:spPr>
          <a:xfrm>
            <a:off x="3787534" y="3532037"/>
            <a:ext cx="1446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alibri"/>
                <a:cs typeface="Calibri"/>
              </a:rPr>
              <a:t>Postman</a:t>
            </a:r>
          </a:p>
          <a:p>
            <a:endParaRPr lang="en-GB" sz="2000" b="1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6F59F-241E-5013-69FF-997A615CCE91}"/>
              </a:ext>
            </a:extLst>
          </p:cNvPr>
          <p:cNvSpPr txBox="1"/>
          <p:nvPr/>
        </p:nvSpPr>
        <p:spPr>
          <a:xfrm>
            <a:off x="3744403" y="4294037"/>
            <a:ext cx="1446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alibri"/>
                <a:cs typeface="Calibri"/>
              </a:rPr>
              <a:t>MySQL</a:t>
            </a:r>
          </a:p>
          <a:p>
            <a:endParaRPr lang="en-GB" sz="2000" b="1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CF13C-4F0D-1628-366A-DCC1EC37488F}"/>
              </a:ext>
            </a:extLst>
          </p:cNvPr>
          <p:cNvSpPr txBox="1"/>
          <p:nvPr/>
        </p:nvSpPr>
        <p:spPr>
          <a:xfrm>
            <a:off x="3744402" y="5070414"/>
            <a:ext cx="1446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alibri"/>
                <a:cs typeface="Calibri"/>
              </a:rPr>
              <a:t>Maven</a:t>
            </a:r>
          </a:p>
          <a:p>
            <a:endParaRPr lang="en-GB" sz="2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6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6A8B64-B4C8-0FE1-BD76-F50463FD1ACD}"/>
              </a:ext>
            </a:extLst>
          </p:cNvPr>
          <p:cNvSpPr/>
          <p:nvPr/>
        </p:nvSpPr>
        <p:spPr>
          <a:xfrm>
            <a:off x="3266535" y="613913"/>
            <a:ext cx="5650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REQUIRED SPECIFICATIONS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C5C34-8BFB-8C1B-4E97-763723FB71C6}"/>
              </a:ext>
            </a:extLst>
          </p:cNvPr>
          <p:cNvSpPr/>
          <p:nvPr/>
        </p:nvSpPr>
        <p:spPr>
          <a:xfrm>
            <a:off x="2057941" y="2079507"/>
            <a:ext cx="9589694" cy="42269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F8DB2F6-DDC0-698D-A277-D0668EF6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74789"/>
              </p:ext>
            </p:extLst>
          </p:nvPr>
        </p:nvGraphicFramePr>
        <p:xfrm>
          <a:off x="2760452" y="2817962"/>
          <a:ext cx="8168640" cy="277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952662833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440444242"/>
                    </a:ext>
                  </a:extLst>
                </a:gridCol>
              </a:tblGrid>
              <a:tr h="694639">
                <a:tc>
                  <a:txBody>
                    <a:bodyPr/>
                    <a:lstStyle/>
                    <a:p>
                      <a:r>
                        <a:rPr lang="en-GB" sz="2400" b="1" i="0">
                          <a:solidFill>
                            <a:schemeClr val="tx1"/>
                          </a:solidFill>
                          <a:latin typeface="Calibri"/>
                        </a:rPr>
                        <a:t>      Hardware Configuration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i="0">
                          <a:solidFill>
                            <a:schemeClr val="tx1"/>
                          </a:solidFill>
                          <a:latin typeface="Calibri"/>
                        </a:rPr>
                        <a:t>       Software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786"/>
                  </a:ext>
                </a:extLst>
              </a:tr>
              <a:tr h="694639">
                <a:tc>
                  <a:txBody>
                    <a:bodyPr/>
                    <a:lstStyle/>
                    <a:p>
                      <a:r>
                        <a:rPr lang="en-GB" b="1" i="0">
                          <a:latin typeface="Calibri"/>
                        </a:rPr>
                        <a:t>        Operating system : Windows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>
                          <a:latin typeface="Calibri"/>
                        </a:rPr>
                        <a:t>             Software IDE : 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84794"/>
                  </a:ext>
                </a:extLst>
              </a:tr>
              <a:tr h="694639">
                <a:tc>
                  <a:txBody>
                    <a:bodyPr/>
                    <a:lstStyle/>
                    <a:p>
                      <a:r>
                        <a:rPr lang="en-GB" b="1" i="0">
                          <a:latin typeface="Calibri"/>
                        </a:rPr>
                        <a:t>                    Hard Disk : 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>
                          <a:latin typeface="Calibri"/>
                        </a:rPr>
                        <a:t>                       Language :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2942"/>
                  </a:ext>
                </a:extLst>
              </a:tr>
              <a:tr h="694639">
                <a:tc>
                  <a:txBody>
                    <a:bodyPr/>
                    <a:lstStyle/>
                    <a:p>
                      <a:r>
                        <a:rPr lang="en-GB" b="1" i="0">
                          <a:latin typeface="Calibri"/>
                        </a:rPr>
                        <a:t>                           RAM : 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>
                          <a:latin typeface="Calibri"/>
                        </a:rPr>
                        <a:t>      Back End : MySQL, Server, Postman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2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7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D4F6C-B3D1-C233-09F6-CCE12AF9308E}"/>
              </a:ext>
            </a:extLst>
          </p:cNvPr>
          <p:cNvSpPr txBox="1"/>
          <p:nvPr/>
        </p:nvSpPr>
        <p:spPr>
          <a:xfrm>
            <a:off x="4578207" y="6065939"/>
            <a:ext cx="1230522" cy="793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68C2B1-26ED-C34C-0D5E-B2A39A0D1965}"/>
              </a:ext>
            </a:extLst>
          </p:cNvPr>
          <p:cNvSpPr/>
          <p:nvPr/>
        </p:nvSpPr>
        <p:spPr>
          <a:xfrm>
            <a:off x="4904656" y="411732"/>
            <a:ext cx="299049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4154E-0ED8-A9DD-416E-AF17FDA22C4C}"/>
              </a:ext>
            </a:extLst>
          </p:cNvPr>
          <p:cNvSpPr/>
          <p:nvPr/>
        </p:nvSpPr>
        <p:spPr>
          <a:xfrm>
            <a:off x="2977192" y="2208003"/>
            <a:ext cx="7332450" cy="4241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5" descr="Chevron arrows with solid fill">
            <a:extLst>
              <a:ext uri="{FF2B5EF4-FFF2-40B4-BE49-F238E27FC236}">
                <a16:creationId xmlns:a16="http://schemas.microsoft.com/office/drawing/2014/main" id="{04A33054-AAEB-0355-9588-5C1B5BE3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496574" y="2879786"/>
            <a:ext cx="324929" cy="322052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0B987053-A2EA-4D27-27FA-E32FBF1B9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496573" y="3728050"/>
            <a:ext cx="324929" cy="322052"/>
          </a:xfrm>
          <a:prstGeom prst="rect">
            <a:avLst/>
          </a:prstGeom>
        </p:spPr>
      </p:pic>
      <p:pic>
        <p:nvPicPr>
          <p:cNvPr id="7" name="Graphic 5" descr="Chevron arrows with solid fill">
            <a:extLst>
              <a:ext uri="{FF2B5EF4-FFF2-40B4-BE49-F238E27FC236}">
                <a16:creationId xmlns:a16="http://schemas.microsoft.com/office/drawing/2014/main" id="{B6F89A5B-7D4E-0A46-A032-594549817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496574" y="4490050"/>
            <a:ext cx="324929" cy="322052"/>
          </a:xfrm>
          <a:prstGeom prst="rect">
            <a:avLst/>
          </a:prstGeom>
        </p:spPr>
      </p:pic>
      <p:pic>
        <p:nvPicPr>
          <p:cNvPr id="8" name="Graphic 5" descr="Chevron arrows with solid fill">
            <a:extLst>
              <a:ext uri="{FF2B5EF4-FFF2-40B4-BE49-F238E27FC236}">
                <a16:creationId xmlns:a16="http://schemas.microsoft.com/office/drawing/2014/main" id="{8B67377C-FA9E-9570-E0FC-6029706C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496573" y="5252049"/>
            <a:ext cx="324929" cy="322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5FFD3F-0F39-361F-6D15-1F7A71BA4B86}"/>
              </a:ext>
            </a:extLst>
          </p:cNvPr>
          <p:cNvSpPr txBox="1"/>
          <p:nvPr/>
        </p:nvSpPr>
        <p:spPr>
          <a:xfrm>
            <a:off x="4010301" y="2821557"/>
            <a:ext cx="12592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>
                <a:latin typeface="Calibri"/>
                <a:cs typeface="Calibri"/>
              </a:rPr>
              <a:t>Entity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38795-F3B7-BF22-F0D3-2620A3E9E24F}"/>
              </a:ext>
            </a:extLst>
          </p:cNvPr>
          <p:cNvSpPr txBox="1"/>
          <p:nvPr/>
        </p:nvSpPr>
        <p:spPr>
          <a:xfrm>
            <a:off x="4010300" y="3626689"/>
            <a:ext cx="1992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>
                <a:latin typeface="Calibri"/>
                <a:cs typeface="Calibri"/>
              </a:rPr>
              <a:t>Repository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661CE6-FD37-15CB-9981-ECEEBF5F066B}"/>
              </a:ext>
            </a:extLst>
          </p:cNvPr>
          <p:cNvSpPr txBox="1"/>
          <p:nvPr/>
        </p:nvSpPr>
        <p:spPr>
          <a:xfrm>
            <a:off x="4010301" y="4388689"/>
            <a:ext cx="12592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>
                <a:latin typeface="Calibri"/>
                <a:cs typeface="Calibri"/>
              </a:rPr>
              <a:t>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170F2-7D67-C8D9-F683-27B95340DEF2}"/>
              </a:ext>
            </a:extLst>
          </p:cNvPr>
          <p:cNvSpPr txBox="1"/>
          <p:nvPr/>
        </p:nvSpPr>
        <p:spPr>
          <a:xfrm>
            <a:off x="4010301" y="5150689"/>
            <a:ext cx="18631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>
                <a:latin typeface="Calibri"/>
                <a:cs typeface="Calibri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76335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23850-020C-94E3-8878-84D54BEA6DF2}"/>
              </a:ext>
            </a:extLst>
          </p:cNvPr>
          <p:cNvSpPr txBox="1"/>
          <p:nvPr/>
        </p:nvSpPr>
        <p:spPr>
          <a:xfrm>
            <a:off x="5138407" y="616729"/>
            <a:ext cx="2193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0AAC13-F1AD-03E1-5CA7-EAEB23355406}"/>
              </a:ext>
            </a:extLst>
          </p:cNvPr>
          <p:cNvSpPr/>
          <p:nvPr/>
        </p:nvSpPr>
        <p:spPr>
          <a:xfrm>
            <a:off x="3697857" y="268856"/>
            <a:ext cx="4557621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tx1"/>
                </a:solidFill>
              </a:rPr>
              <a:t>SPRING ANNOTATIONS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4DB1B-8E31-E613-973F-D0CBCE90FC0B}"/>
              </a:ext>
            </a:extLst>
          </p:cNvPr>
          <p:cNvSpPr/>
          <p:nvPr/>
        </p:nvSpPr>
        <p:spPr>
          <a:xfrm>
            <a:off x="2000431" y="1432524"/>
            <a:ext cx="9690335" cy="49745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666666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E53CD-214A-65BF-7DE1-A160ECFC76AF}"/>
              </a:ext>
            </a:extLst>
          </p:cNvPr>
          <p:cNvSpPr txBox="1"/>
          <p:nvPr/>
        </p:nvSpPr>
        <p:spPr>
          <a:xfrm>
            <a:off x="2422883" y="1426354"/>
            <a:ext cx="9037426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Calibri"/>
                <a:cs typeface="Calibri"/>
              </a:rPr>
              <a:t>@RestController - </a:t>
            </a:r>
            <a:r>
              <a:rPr lang="en-GB" b="1">
                <a:latin typeface="Calibri"/>
                <a:cs typeface="Calibri"/>
              </a:rPr>
              <a:t>Then there's the @RestController annotation, a convenience syntax for @Controller and @ResponseBody together. This means that all the action methods in the marked class will return the JSON response.</a:t>
            </a:r>
            <a:endParaRPr lang="en-GB" b="1">
              <a:latin typeface="Calibri"/>
              <a:ea typeface="+mn-lt"/>
              <a:cs typeface="+mn-lt"/>
            </a:endParaRPr>
          </a:p>
          <a:p>
            <a:endParaRPr lang="en-GB" sz="2000" b="1">
              <a:latin typeface="Calibri"/>
              <a:ea typeface="+mn-lt"/>
              <a:cs typeface="Calibri"/>
            </a:endParaRPr>
          </a:p>
          <a:p>
            <a:r>
              <a:rPr lang="en-GB" sz="2400" b="1">
                <a:latin typeface="Calibri"/>
                <a:ea typeface="+mn-lt"/>
                <a:cs typeface="+mn-lt"/>
              </a:rPr>
              <a:t>@PathVariable("placeholderName") </a:t>
            </a:r>
            <a:r>
              <a:rPr lang="en-GB" sz="2000" b="1">
                <a:latin typeface="Calibri"/>
                <a:ea typeface="+mn-lt"/>
                <a:cs typeface="+mn-lt"/>
              </a:rPr>
              <a:t>-</a:t>
            </a:r>
            <a:r>
              <a:rPr lang="en-GB" b="1">
                <a:latin typeface="Calibri"/>
                <a:ea typeface="+mn-lt"/>
                <a:cs typeface="+mn-lt"/>
              </a:rPr>
              <a:t> Another common way to provide information to the backend is to encode it in the URL. Then you can use the @PathVariable("placeholderName") annotation to bring the values from the URL to the method arguments.</a:t>
            </a:r>
            <a:endParaRPr lang="en-GB" b="1">
              <a:latin typeface="Calibri"/>
              <a:cs typeface="Calibri"/>
            </a:endParaRPr>
          </a:p>
          <a:p>
            <a:endParaRPr lang="en-GB" b="1">
              <a:latin typeface="Calibri"/>
              <a:cs typeface="Calibri"/>
            </a:endParaRPr>
          </a:p>
          <a:p>
            <a:r>
              <a:rPr lang="en-GB" sz="2400" b="1">
                <a:latin typeface="Calibri"/>
                <a:ea typeface="+mn-lt"/>
                <a:cs typeface="+mn-lt"/>
              </a:rPr>
              <a:t>@Service -</a:t>
            </a:r>
            <a:r>
              <a:rPr lang="en-GB" sz="2000" b="1">
                <a:latin typeface="Calibri"/>
                <a:ea typeface="+mn-lt"/>
                <a:cs typeface="+mn-lt"/>
              </a:rPr>
              <a:t> </a:t>
            </a:r>
            <a:r>
              <a:rPr lang="en-GB" b="1">
                <a:latin typeface="Calibri"/>
                <a:ea typeface="+mn-lt"/>
                <a:cs typeface="+mn-lt"/>
              </a:rPr>
              <a:t>Mark a specialization of a @Component. It tells Spring that it's safe to manage them with more freedom than regular components. Remember, services have no encapsulated state.</a:t>
            </a:r>
            <a:endParaRPr lang="en-GB" b="1">
              <a:latin typeface="Calibri"/>
              <a:cs typeface="Calibri"/>
            </a:endParaRPr>
          </a:p>
          <a:p>
            <a:endParaRPr lang="en-GB" b="1">
              <a:latin typeface="Calibri"/>
              <a:ea typeface="+mn-lt"/>
              <a:cs typeface="+mn-lt"/>
            </a:endParaRPr>
          </a:p>
          <a:p>
            <a:r>
              <a:rPr lang="en-GB" sz="2400" b="1">
                <a:latin typeface="Calibri"/>
                <a:ea typeface="+mn-lt"/>
                <a:cs typeface="+mn-lt"/>
              </a:rPr>
              <a:t>@Autowired -</a:t>
            </a:r>
            <a:r>
              <a:rPr lang="en-GB" b="1">
                <a:latin typeface="Calibri"/>
                <a:ea typeface="+mn-lt"/>
                <a:cs typeface="+mn-lt"/>
              </a:rPr>
              <a:t> To wire the application parts together, use the @Autowired on the fields, constructors, or methods in a component. Spring's dependency injection mechanism wires appropriate beans into the class members marked with @Autowired</a:t>
            </a:r>
            <a:endParaRPr lang="en-GB" b="1">
              <a:latin typeface="Calibri"/>
              <a:cs typeface="Calibri"/>
            </a:endParaRPr>
          </a:p>
          <a:p>
            <a:pPr algn="ctr"/>
            <a:endParaRPr lang="en-GB" b="1">
              <a:latin typeface="Calibri"/>
              <a:cs typeface="Calibri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4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217</cp:revision>
  <dcterms:created xsi:type="dcterms:W3CDTF">2022-09-18T15:26:35Z</dcterms:created>
  <dcterms:modified xsi:type="dcterms:W3CDTF">2022-09-20T11:07:45Z</dcterms:modified>
</cp:coreProperties>
</file>