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8288000" cy="10287000"/>
  <p:notesSz cx="6858000" cy="9144000"/>
  <p:embeddedFontLst>
    <p:embeddedFont>
      <p:font typeface="Arial Rounded MT Bold" panose="020F0704030504030204" pitchFamily="34" charset="0"/>
      <p:regular r:id="rId12"/>
    </p:embeddedFont>
    <p:embeddedFont>
      <p:font typeface="Bahnschrift" panose="020B0502040204020203" pitchFamily="34" charset="0"/>
      <p:regular r:id="rId13"/>
      <p:bold r:id="rId14"/>
    </p:embeddedFont>
    <p:embeddedFont>
      <p:font typeface="Bahnschrift SemiBold" panose="020B0502040204020203" pitchFamily="34" charset="0"/>
      <p:bold r:id="rId15"/>
    </p:embeddedFont>
    <p:embeddedFont>
      <p:font typeface="Elephant" panose="02020904090505020303" pitchFamily="18" charset="0"/>
      <p:regular r:id="rId16"/>
      <p:italic r:id="rId17"/>
    </p:embeddedFont>
    <p:embeddedFont>
      <p:font typeface="Manison SemiExpanded Bold" panose="020B0604020202020204" charset="-3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918"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9.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0.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609600" y="2680943"/>
            <a:ext cx="19888200" cy="4661469"/>
          </a:xfrm>
          <a:prstGeom prst="rect">
            <a:avLst/>
          </a:prstGeom>
        </p:spPr>
        <p:txBody>
          <a:bodyPr wrap="square" lIns="0" tIns="0" rIns="0" bIns="0" rtlCol="0" anchor="t">
            <a:spAutoFit/>
          </a:bodyPr>
          <a:lstStyle/>
          <a:p>
            <a:pPr algn="ctr">
              <a:lnSpc>
                <a:spcPts val="11689"/>
              </a:lnSpc>
            </a:pPr>
            <a:r>
              <a:rPr lang="en-US" sz="13916" b="1" dirty="0">
                <a:solidFill>
                  <a:srgbClr val="5A3831"/>
                </a:solidFill>
                <a:latin typeface="Manison SemiExpanded Bold"/>
                <a:ea typeface="Manison SemiExpanded Bold"/>
                <a:cs typeface="Manison SemiExpanded Bold"/>
                <a:sym typeface="Manison SemiExpanded Bold"/>
              </a:rPr>
              <a:t>CAFE MANAGEMENT SYSTEM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741983" y="3825246"/>
            <a:ext cx="8804035" cy="3112758"/>
          </a:xfrm>
          <a:prstGeom prst="rect">
            <a:avLst/>
          </a:prstGeom>
        </p:spPr>
        <p:txBody>
          <a:bodyPr lIns="0" tIns="0" rIns="0" bIns="0" rtlCol="0" anchor="t">
            <a:spAutoFit/>
          </a:bodyPr>
          <a:lstStyle/>
          <a:p>
            <a:pPr algn="ctr">
              <a:lnSpc>
                <a:spcPts val="11689"/>
              </a:lnSpc>
            </a:pPr>
            <a:r>
              <a:rPr lang="en-US" sz="13916" b="1">
                <a:solidFill>
                  <a:srgbClr val="5A3831"/>
                </a:solidFill>
                <a:latin typeface="Manison SemiExpanded Bold"/>
                <a:ea typeface="Manison SemiExpanded Bold"/>
                <a:cs typeface="Manison SemiExpanded Bold"/>
                <a:sym typeface="Manison SemiExpanded Bold"/>
              </a:rPr>
              <a:t>Thank</a:t>
            </a:r>
          </a:p>
          <a:p>
            <a:pPr algn="ctr">
              <a:lnSpc>
                <a:spcPts val="11689"/>
              </a:lnSpc>
            </a:pPr>
            <a:r>
              <a:rPr lang="en-US" sz="13916" b="1">
                <a:solidFill>
                  <a:srgbClr val="5A3831"/>
                </a:solidFill>
                <a:latin typeface="Manison SemiExpanded Bold"/>
                <a:ea typeface="Manison SemiExpanded Bold"/>
                <a:cs typeface="Manison SemiExpanded Bold"/>
                <a:sym typeface="Manison SemiExpanded Bold"/>
              </a:rPr>
              <a:t>You</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713270" y="2531713"/>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Our Team</a:t>
            </a:r>
          </a:p>
        </p:txBody>
      </p:sp>
      <p:sp>
        <p:nvSpPr>
          <p:cNvPr id="30" name="TextBox 29">
            <a:extLst>
              <a:ext uri="{FF2B5EF4-FFF2-40B4-BE49-F238E27FC236}">
                <a16:creationId xmlns:a16="http://schemas.microsoft.com/office/drawing/2014/main" id="{A8DD1EF1-8527-8C46-FFDF-F218E5C10596}"/>
              </a:ext>
            </a:extLst>
          </p:cNvPr>
          <p:cNvSpPr txBox="1"/>
          <p:nvPr/>
        </p:nvSpPr>
        <p:spPr>
          <a:xfrm>
            <a:off x="2286000" y="4381012"/>
            <a:ext cx="15734941" cy="3333220"/>
          </a:xfrm>
          <a:prstGeom prst="rect">
            <a:avLst/>
          </a:prstGeom>
          <a:noFill/>
        </p:spPr>
        <p:txBody>
          <a:bodyPr wrap="square">
            <a:spAutoFit/>
          </a:bodyPr>
          <a:lstStyle/>
          <a:p>
            <a:pPr marR="263525">
              <a:lnSpc>
                <a:spcPct val="115000"/>
              </a:lnSpc>
              <a:spcBef>
                <a:spcPts val="1025"/>
              </a:spcBef>
              <a:spcAft>
                <a:spcPts val="800"/>
              </a:spcAft>
              <a:buNone/>
            </a:pPr>
            <a:r>
              <a:rPr lang="en-US" sz="3600" spc="-10" dirty="0">
                <a:effectLst/>
                <a:latin typeface="Manison SemiExpanded Bold" panose="020B0604020202020204" charset="-34"/>
                <a:ea typeface="Times New Roman" panose="02020603050405020304" pitchFamily="18" charset="0"/>
                <a:cs typeface="Manison SemiExpanded Bold" panose="020B0604020202020204" charset="-34"/>
              </a:rPr>
              <a:t>1.RAKESH C</a:t>
            </a:r>
            <a:r>
              <a:rPr lang="en-US" sz="3600" spc="-10" dirty="0">
                <a:latin typeface="Manison SemiExpanded Bold" panose="020B0604020202020204" charset="-34"/>
                <a:ea typeface="Times New Roman" panose="02020603050405020304" pitchFamily="18" charset="0"/>
                <a:cs typeface="Manison SemiExpanded Bold" panose="020B0604020202020204" charset="-34"/>
              </a:rPr>
              <a:t>                               RTU24101CS014</a:t>
            </a:r>
            <a:endParaRPr lang="en-IN" sz="3600" dirty="0">
              <a:effectLst/>
              <a:latin typeface="Manison SemiExpanded Bold" panose="020B0604020202020204" charset="-34"/>
              <a:ea typeface="Times New Roman" panose="02020603050405020304" pitchFamily="18" charset="0"/>
              <a:cs typeface="Manison SemiExpanded Bold" panose="020B0604020202020204" charset="-34"/>
            </a:endParaRPr>
          </a:p>
          <a:p>
            <a:pPr marR="263525">
              <a:lnSpc>
                <a:spcPct val="115000"/>
              </a:lnSpc>
              <a:spcBef>
                <a:spcPts val="1025"/>
              </a:spcBef>
              <a:spcAft>
                <a:spcPts val="800"/>
              </a:spcAft>
            </a:pPr>
            <a:r>
              <a:rPr lang="en-US" sz="3600" spc="-10" dirty="0">
                <a:effectLst/>
                <a:latin typeface="Manison SemiExpanded Bold" panose="020B0604020202020204" charset="-34"/>
                <a:ea typeface="Times New Roman" panose="02020603050405020304" pitchFamily="18" charset="0"/>
                <a:cs typeface="Manison SemiExpanded Bold" panose="020B0604020202020204" charset="-34"/>
              </a:rPr>
              <a:t>2.DARSHAN D</a:t>
            </a:r>
            <a:r>
              <a:rPr lang="en-US" sz="3600" spc="-10" dirty="0">
                <a:latin typeface="Manison SemiExpanded Bold" panose="020B0604020202020204" charset="-34"/>
                <a:ea typeface="Times New Roman" panose="02020603050405020304" pitchFamily="18" charset="0"/>
                <a:cs typeface="Manison SemiExpanded Bold" panose="020B0604020202020204" charset="-34"/>
              </a:rPr>
              <a:t>                           RTU24101CS015</a:t>
            </a:r>
            <a:endParaRPr lang="en-IN" sz="3600" dirty="0">
              <a:latin typeface="Manison SemiExpanded Bold" panose="020B0604020202020204" charset="-34"/>
              <a:ea typeface="Times New Roman" panose="02020603050405020304" pitchFamily="18" charset="0"/>
              <a:cs typeface="Manison SemiExpanded Bold" panose="020B0604020202020204" charset="-34"/>
            </a:endParaRPr>
          </a:p>
          <a:p>
            <a:pPr marR="263525">
              <a:lnSpc>
                <a:spcPct val="115000"/>
              </a:lnSpc>
              <a:spcBef>
                <a:spcPts val="1025"/>
              </a:spcBef>
              <a:spcAft>
                <a:spcPts val="800"/>
              </a:spcAft>
            </a:pPr>
            <a:r>
              <a:rPr lang="en-US" sz="3600" spc="-10" dirty="0">
                <a:effectLst/>
                <a:latin typeface="Manison SemiExpanded Bold" panose="020B0604020202020204" charset="-34"/>
                <a:ea typeface="Times New Roman" panose="02020603050405020304" pitchFamily="18" charset="0"/>
                <a:cs typeface="Manison SemiExpanded Bold" panose="020B0604020202020204" charset="-34"/>
              </a:rPr>
              <a:t>3.MANISH </a:t>
            </a:r>
            <a:r>
              <a:rPr lang="en-US" sz="3600" spc="-10" dirty="0">
                <a:latin typeface="Manison SemiExpanded Bold" panose="020B0604020202020204" charset="-34"/>
                <a:ea typeface="Times New Roman" panose="02020603050405020304" pitchFamily="18" charset="0"/>
                <a:cs typeface="Manison SemiExpanded Bold" panose="020B0604020202020204" charset="-34"/>
              </a:rPr>
              <a:t>M                              RTU24101CS021</a:t>
            </a:r>
            <a:endParaRPr lang="en-IN" sz="3600" dirty="0">
              <a:latin typeface="Manison SemiExpanded Bold" panose="020B0604020202020204" charset="-34"/>
              <a:ea typeface="Times New Roman" panose="02020603050405020304" pitchFamily="18" charset="0"/>
              <a:cs typeface="Manison SemiExpanded Bold" panose="020B0604020202020204" charset="-34"/>
            </a:endParaRPr>
          </a:p>
          <a:p>
            <a:pPr marR="263525">
              <a:lnSpc>
                <a:spcPct val="115000"/>
              </a:lnSpc>
              <a:spcBef>
                <a:spcPts val="1025"/>
              </a:spcBef>
              <a:spcAft>
                <a:spcPts val="800"/>
              </a:spcAft>
              <a:buNone/>
            </a:pPr>
            <a:r>
              <a:rPr lang="en-US" sz="3600" spc="-10" dirty="0">
                <a:effectLst/>
                <a:latin typeface="Manison SemiExpanded Bold" panose="020B0604020202020204" charset="-34"/>
                <a:ea typeface="Times New Roman" panose="02020603050405020304" pitchFamily="18" charset="0"/>
                <a:cs typeface="Manison SemiExpanded Bold" panose="020B0604020202020204" charset="-34"/>
              </a:rPr>
              <a:t>4.G </a:t>
            </a:r>
            <a:r>
              <a:rPr lang="en-US" sz="3600" spc="-10" dirty="0">
                <a:latin typeface="Manison SemiExpanded Bold" panose="020B0604020202020204" charset="-34"/>
                <a:ea typeface="Times New Roman" panose="02020603050405020304" pitchFamily="18" charset="0"/>
                <a:cs typeface="Manison SemiExpanded Bold" panose="020B0604020202020204" charset="-34"/>
              </a:rPr>
              <a:t>ROSHAN ZAMEER             RTU24101CS035</a:t>
            </a:r>
            <a:endParaRPr lang="en-IN" sz="3600" dirty="0">
              <a:effectLst/>
              <a:latin typeface="Manison SemiExpanded Bold" panose="020B0604020202020204" charset="-34"/>
              <a:ea typeface="Times New Roman" panose="02020603050405020304" pitchFamily="18" charset="0"/>
              <a:cs typeface="Manison SemiExpanded Bold" panose="020B0604020202020204" charset="-34"/>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920197" y="2154742"/>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Abstract</a:t>
            </a:r>
          </a:p>
        </p:txBody>
      </p:sp>
      <p:sp>
        <p:nvSpPr>
          <p:cNvPr id="17" name="TextBox 17"/>
          <p:cNvSpPr txBox="1"/>
          <p:nvPr/>
        </p:nvSpPr>
        <p:spPr>
          <a:xfrm>
            <a:off x="3031536" y="3782094"/>
            <a:ext cx="13256024" cy="3323987"/>
          </a:xfrm>
          <a:prstGeom prst="rect">
            <a:avLst/>
          </a:prstGeom>
        </p:spPr>
        <p:txBody>
          <a:bodyPr wrap="square" lIns="0" tIns="0" rIns="0" bIns="0" rtlCol="0" anchor="t">
            <a:spAutoFit/>
          </a:bodyPr>
          <a:lstStyle/>
          <a:p>
            <a:r>
              <a:rPr lang="en-US" sz="3600" dirty="0">
                <a:latin typeface="Elephant" panose="02020904090505020303" pitchFamily="18" charset="0"/>
              </a:rPr>
              <a:t>The Primary Goal of this project is to manage the Human error and also to save the time during billing. This records the all customer transactions during billing. Users can modify the menu items, Can check the tax on their orders taken. All data is stored in lightweight database and easy to maintain and also easy to understand.</a:t>
            </a:r>
            <a:endParaRPr lang="en-IN" sz="3600" dirty="0">
              <a:latin typeface="Elephant" panose="0202090409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833034" y="1659603"/>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Introduction</a:t>
            </a:r>
          </a:p>
        </p:txBody>
      </p:sp>
      <p:pic>
        <p:nvPicPr>
          <p:cNvPr id="1028" name="Picture 4" descr="Coffee Images – Browse 15,144,854 Stock Photos, Vectors, and Video | Adobe  Stock">
            <a:extLst>
              <a:ext uri="{FF2B5EF4-FFF2-40B4-BE49-F238E27FC236}">
                <a16:creationId xmlns:a16="http://schemas.microsoft.com/office/drawing/2014/main" id="{54736635-9513-EB4C-15CE-DA47A9FD64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44400" y="3086100"/>
            <a:ext cx="5676541" cy="4476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579A234-C536-74C1-D29D-CB1BB3785EBD}"/>
              </a:ext>
            </a:extLst>
          </p:cNvPr>
          <p:cNvSpPr txBox="1"/>
          <p:nvPr/>
        </p:nvSpPr>
        <p:spPr>
          <a:xfrm>
            <a:off x="0" y="2977729"/>
            <a:ext cx="12699622" cy="5369611"/>
          </a:xfrm>
          <a:prstGeom prst="rect">
            <a:avLst/>
          </a:prstGeom>
          <a:noFill/>
        </p:spPr>
        <p:txBody>
          <a:bodyPr wrap="square">
            <a:spAutoFit/>
          </a:bodyPr>
          <a:lstStyle/>
          <a:p>
            <a:pPr marR="265430">
              <a:lnSpc>
                <a:spcPct val="115000"/>
              </a:lnSpc>
              <a:spcAft>
                <a:spcPts val="800"/>
              </a:spcAft>
              <a:buNone/>
            </a:pPr>
            <a:r>
              <a:rPr lang="en-US" sz="3200" dirty="0">
                <a:effectLst/>
                <a:latin typeface="Elephant" panose="02020904090505020303" pitchFamily="18" charset="0"/>
                <a:ea typeface="Times New Roman" panose="02020603050405020304" pitchFamily="18" charset="0"/>
              </a:rPr>
              <a:t>This project, cafe management system using python is develop to address these challenges by offering complete digital solution without human error for small/medium sized cafes. This system is designed to calculate bills and maintaining the menus, taking orders and generate bills. It helps for customer to process the order early and takes less time than traditional methods.</a:t>
            </a:r>
            <a:endParaRPr lang="en-IN" sz="3200" dirty="0">
              <a:effectLst/>
              <a:latin typeface="Elephant" panose="02020904090505020303" pitchFamily="18" charset="0"/>
              <a:ea typeface="Times New Roman" panose="02020603050405020304" pitchFamily="18" charset="0"/>
            </a:endParaRPr>
          </a:p>
          <a:p>
            <a:pPr marR="265430">
              <a:lnSpc>
                <a:spcPct val="115000"/>
              </a:lnSpc>
              <a:spcAft>
                <a:spcPts val="800"/>
              </a:spcAft>
              <a:buNone/>
            </a:pPr>
            <a:r>
              <a:rPr lang="en-US" sz="3200" dirty="0">
                <a:effectLst/>
                <a:latin typeface="Elephant" panose="02020904090505020303" pitchFamily="18" charset="0"/>
                <a:ea typeface="Times New Roman" panose="02020603050405020304" pitchFamily="18" charset="0"/>
              </a:rPr>
              <a:t> </a:t>
            </a:r>
            <a:endParaRPr lang="en-IN" sz="3200" dirty="0">
              <a:effectLst/>
              <a:latin typeface="Elephant" panose="02020904090505020303" pitchFamily="18" charset="0"/>
              <a:ea typeface="Times New Roman" panose="02020603050405020304" pitchFamily="18" charset="0"/>
            </a:endParaRPr>
          </a:p>
          <a:p>
            <a:pPr marR="265430">
              <a:lnSpc>
                <a:spcPct val="115000"/>
              </a:lnSpc>
              <a:spcAft>
                <a:spcPts val="800"/>
              </a:spcAft>
              <a:buNone/>
            </a:pPr>
            <a:r>
              <a:rPr lang="en-US" sz="3200" dirty="0">
                <a:effectLst/>
                <a:latin typeface="Elephant" panose="02020904090505020303" pitchFamily="18" charset="0"/>
                <a:ea typeface="Times New Roman" panose="02020603050405020304" pitchFamily="18" charset="0"/>
              </a:rPr>
              <a:t> </a:t>
            </a:r>
            <a:endParaRPr lang="en-IN" sz="3200" dirty="0">
              <a:effectLst/>
              <a:latin typeface="Elephant" panose="02020904090505020303" pitchFamily="18" charset="0"/>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088932" y="1720295"/>
            <a:ext cx="9673380" cy="1049133"/>
          </a:xfrm>
          <a:prstGeom prst="rect">
            <a:avLst/>
          </a:prstGeom>
        </p:spPr>
        <p:txBody>
          <a:bodyPr wrap="square"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ADVANTAGES</a:t>
            </a:r>
          </a:p>
        </p:txBody>
      </p:sp>
      <p:sp>
        <p:nvSpPr>
          <p:cNvPr id="22" name="TextBox 21">
            <a:extLst>
              <a:ext uri="{FF2B5EF4-FFF2-40B4-BE49-F238E27FC236}">
                <a16:creationId xmlns:a16="http://schemas.microsoft.com/office/drawing/2014/main" id="{FE0C30ED-19FE-707F-C90C-F255FBF278D5}"/>
              </a:ext>
            </a:extLst>
          </p:cNvPr>
          <p:cNvSpPr txBox="1"/>
          <p:nvPr/>
        </p:nvSpPr>
        <p:spPr>
          <a:xfrm>
            <a:off x="2484878" y="2941211"/>
            <a:ext cx="12289970" cy="5509200"/>
          </a:xfrm>
          <a:prstGeom prst="rect">
            <a:avLst/>
          </a:prstGeom>
          <a:noFill/>
        </p:spPr>
        <p:txBody>
          <a:bodyPr wrap="square">
            <a:spAutoFit/>
          </a:bodyPr>
          <a:lstStyle/>
          <a:p>
            <a:pPr>
              <a:buFont typeface="+mj-lt"/>
              <a:buAutoNum type="arabicPeriod"/>
            </a:pPr>
            <a:r>
              <a:rPr lang="en-US" sz="4400" b="1" dirty="0">
                <a:solidFill>
                  <a:srgbClr val="FF0000"/>
                </a:solidFill>
                <a:latin typeface="Arial Rounded MT Bold" panose="020F0704030504030204" pitchFamily="34" charset="0"/>
              </a:rPr>
              <a:t>User-Friendly GUI</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Automated Billing</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Database Storage (SQLite)</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Flexibility</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Error Handling</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Portability</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Multiple Functionalities</a:t>
            </a:r>
            <a:endParaRPr lang="en-US" sz="4400" dirty="0">
              <a:solidFill>
                <a:srgbClr val="FF0000"/>
              </a:solidFill>
              <a:latin typeface="Arial Rounded MT Bold" panose="020F0704030504030204" pitchFamily="34" charset="0"/>
            </a:endParaRPr>
          </a:p>
          <a:p>
            <a:pPr>
              <a:buFont typeface="+mj-lt"/>
              <a:buAutoNum type="arabicPeriod"/>
            </a:pPr>
            <a:r>
              <a:rPr lang="en-US" sz="4400" b="1" dirty="0">
                <a:solidFill>
                  <a:srgbClr val="FF0000"/>
                </a:solidFill>
                <a:latin typeface="Arial Rounded MT Bold" panose="020F0704030504030204" pitchFamily="34" charset="0"/>
              </a:rPr>
              <a:t>Cost Effective</a:t>
            </a:r>
            <a:endParaRPr lang="en-US" sz="4400" dirty="0">
              <a:solidFill>
                <a:srgbClr val="FF0000"/>
              </a:solidFill>
              <a:latin typeface="Arial Rounded MT Bold" panose="020F0704030504030204" pitchFamily="34" charset="0"/>
            </a:endParaRPr>
          </a:p>
        </p:txBody>
      </p:sp>
      <p:pic>
        <p:nvPicPr>
          <p:cNvPr id="26" name="Picture 25">
            <a:extLst>
              <a:ext uri="{FF2B5EF4-FFF2-40B4-BE49-F238E27FC236}">
                <a16:creationId xmlns:a16="http://schemas.microsoft.com/office/drawing/2014/main" id="{7ACA786B-5131-38E8-0185-2FEF4A5A315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15856" y="2849869"/>
            <a:ext cx="6151203" cy="485643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760170" y="1607958"/>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Goals</a:t>
            </a:r>
          </a:p>
        </p:txBody>
      </p:sp>
      <p:sp>
        <p:nvSpPr>
          <p:cNvPr id="22" name="TextBox 21">
            <a:extLst>
              <a:ext uri="{FF2B5EF4-FFF2-40B4-BE49-F238E27FC236}">
                <a16:creationId xmlns:a16="http://schemas.microsoft.com/office/drawing/2014/main" id="{ED7A3C73-B896-851B-9923-B4ACD5F04922}"/>
              </a:ext>
            </a:extLst>
          </p:cNvPr>
          <p:cNvSpPr txBox="1"/>
          <p:nvPr/>
        </p:nvSpPr>
        <p:spPr>
          <a:xfrm>
            <a:off x="384255" y="2711570"/>
            <a:ext cx="11558799" cy="5555047"/>
          </a:xfrm>
          <a:prstGeom prst="rect">
            <a:avLst/>
          </a:prstGeom>
          <a:noFill/>
        </p:spPr>
        <p:txBody>
          <a:bodyPr wrap="square">
            <a:spAutoFit/>
          </a:bodyPr>
          <a:lstStyle/>
          <a:p>
            <a:pPr marL="342900" marR="265430" lvl="0" indent="-342900">
              <a:lnSpc>
                <a:spcPct val="115000"/>
              </a:lnSpc>
              <a:spcAft>
                <a:spcPts val="800"/>
              </a:spcAft>
              <a:buFont typeface="Symbol" panose="05050102010706020507" pitchFamily="18" charset="2"/>
              <a:buChar char=""/>
            </a:pPr>
            <a:r>
              <a:rPr lang="en-US" sz="2400" b="1" dirty="0">
                <a:effectLst/>
                <a:latin typeface="Bahnschrift" panose="020B0502040204020203" pitchFamily="34" charset="0"/>
                <a:ea typeface="Times New Roman" panose="02020603050405020304" pitchFamily="18" charset="0"/>
              </a:rPr>
              <a:t>To design and develop an AI-Based Cafe management system which can generate E-Bills Easily</a:t>
            </a:r>
            <a:endParaRPr lang="en-IN" sz="2400" b="1" dirty="0">
              <a:effectLst/>
              <a:latin typeface="Bahnschrift" panose="020B0502040204020203" pitchFamily="34" charset="0"/>
              <a:ea typeface="Times New Roman" panose="02020603050405020304" pitchFamily="18" charset="0"/>
            </a:endParaRPr>
          </a:p>
          <a:p>
            <a:pPr marR="265430">
              <a:lnSpc>
                <a:spcPct val="115000"/>
              </a:lnSpc>
              <a:spcAft>
                <a:spcPts val="800"/>
              </a:spcAft>
              <a:buNone/>
            </a:pPr>
            <a:r>
              <a:rPr lang="en-US" sz="2400" b="1" dirty="0">
                <a:effectLst/>
                <a:latin typeface="Bahnschrift" panose="020B0502040204020203" pitchFamily="34" charset="0"/>
                <a:ea typeface="Times New Roman" panose="02020603050405020304" pitchFamily="18" charset="0"/>
              </a:rPr>
              <a:t> </a:t>
            </a:r>
            <a:endParaRPr lang="en-IN" sz="2400" b="1" dirty="0">
              <a:effectLst/>
              <a:latin typeface="Bahnschrift" panose="020B0502040204020203" pitchFamily="34" charset="0"/>
              <a:ea typeface="Times New Roman" panose="02020603050405020304" pitchFamily="18" charset="0"/>
            </a:endParaRPr>
          </a:p>
          <a:p>
            <a:pPr marL="342900" marR="265430" lvl="0" indent="-342900">
              <a:lnSpc>
                <a:spcPct val="115000"/>
              </a:lnSpc>
              <a:spcAft>
                <a:spcPts val="800"/>
              </a:spcAft>
              <a:buFont typeface="Symbol" panose="05050102010706020507" pitchFamily="18" charset="2"/>
              <a:buChar char=""/>
            </a:pPr>
            <a:r>
              <a:rPr lang="en-US" sz="2400" b="1" dirty="0">
                <a:effectLst/>
                <a:latin typeface="Bahnschrift" panose="020B0502040204020203" pitchFamily="34" charset="0"/>
                <a:ea typeface="Times New Roman" panose="02020603050405020304" pitchFamily="18" charset="0"/>
              </a:rPr>
              <a:t>To Consume Time by which the orders can maintain </a:t>
            </a:r>
            <a:r>
              <a:rPr lang="en-US" sz="2400" b="1" dirty="0" err="1">
                <a:effectLst/>
                <a:latin typeface="Bahnschrift" panose="020B0502040204020203" pitchFamily="34" charset="0"/>
                <a:ea typeface="Times New Roman" panose="02020603050405020304" pitchFamily="18" charset="0"/>
              </a:rPr>
              <a:t>fastly</a:t>
            </a:r>
            <a:r>
              <a:rPr lang="en-US" sz="2400" b="1" dirty="0">
                <a:effectLst/>
                <a:latin typeface="Bahnschrift" panose="020B0502040204020203" pitchFamily="34" charset="0"/>
                <a:ea typeface="Times New Roman" panose="02020603050405020304" pitchFamily="18" charset="0"/>
              </a:rPr>
              <a:t> and also easily</a:t>
            </a:r>
            <a:endParaRPr lang="en-IN" sz="2400" b="1" dirty="0">
              <a:effectLst/>
              <a:latin typeface="Bahnschrift" panose="020B0502040204020203" pitchFamily="34" charset="0"/>
              <a:ea typeface="Times New Roman" panose="02020603050405020304" pitchFamily="18" charset="0"/>
            </a:endParaRPr>
          </a:p>
          <a:p>
            <a:pPr marL="107315" marR="62865" indent="-107315" algn="ctr">
              <a:lnSpc>
                <a:spcPct val="115000"/>
              </a:lnSpc>
              <a:spcAft>
                <a:spcPts val="800"/>
              </a:spcAft>
              <a:buNone/>
            </a:pPr>
            <a:r>
              <a:rPr lang="en-US" sz="2400" b="1" dirty="0">
                <a:effectLst/>
                <a:latin typeface="Bahnschrift" panose="020B0502040204020203" pitchFamily="34" charset="0"/>
                <a:ea typeface="Times New Roman" panose="02020603050405020304" pitchFamily="18" charset="0"/>
              </a:rPr>
              <a:t> </a:t>
            </a:r>
            <a:endParaRPr lang="en-IN" sz="2400" b="1" dirty="0">
              <a:effectLst/>
              <a:latin typeface="Bahnschrift" panose="020B0502040204020203" pitchFamily="34" charset="0"/>
              <a:ea typeface="Times New Roman" panose="02020603050405020304" pitchFamily="18" charset="0"/>
            </a:endParaRPr>
          </a:p>
          <a:p>
            <a:pPr marL="342900" marR="265430" lvl="0" indent="-342900">
              <a:lnSpc>
                <a:spcPct val="115000"/>
              </a:lnSpc>
              <a:spcAft>
                <a:spcPts val="800"/>
              </a:spcAft>
              <a:buFont typeface="Symbol" panose="05050102010706020507" pitchFamily="18" charset="2"/>
              <a:buChar char=""/>
            </a:pPr>
            <a:r>
              <a:rPr lang="en-US" sz="2400" b="1" dirty="0">
                <a:effectLst/>
                <a:latin typeface="Bahnschrift" panose="020B0502040204020203" pitchFamily="34" charset="0"/>
                <a:ea typeface="Times New Roman" panose="02020603050405020304" pitchFamily="18" charset="0"/>
              </a:rPr>
              <a:t>To Store the data of orders taken, money collection for each order.</a:t>
            </a:r>
            <a:endParaRPr lang="en-IN" sz="2400" b="1" dirty="0">
              <a:effectLst/>
              <a:latin typeface="Bahnschrift" panose="020B0502040204020203" pitchFamily="34" charset="0"/>
              <a:ea typeface="Times New Roman" panose="02020603050405020304" pitchFamily="18" charset="0"/>
            </a:endParaRPr>
          </a:p>
          <a:p>
            <a:pPr marL="107315" marR="62865" indent="-107315" algn="ctr">
              <a:lnSpc>
                <a:spcPct val="115000"/>
              </a:lnSpc>
              <a:spcAft>
                <a:spcPts val="800"/>
              </a:spcAft>
              <a:buNone/>
            </a:pPr>
            <a:r>
              <a:rPr lang="en-US" sz="2400" b="1" dirty="0">
                <a:effectLst/>
                <a:latin typeface="Bahnschrift" panose="020B0502040204020203" pitchFamily="34" charset="0"/>
                <a:ea typeface="Times New Roman" panose="02020603050405020304" pitchFamily="18" charset="0"/>
              </a:rPr>
              <a:t> </a:t>
            </a:r>
            <a:endParaRPr lang="en-IN" sz="2400" b="1" dirty="0">
              <a:effectLst/>
              <a:latin typeface="Bahnschrift" panose="020B0502040204020203" pitchFamily="34" charset="0"/>
              <a:ea typeface="Times New Roman" panose="02020603050405020304" pitchFamily="18" charset="0"/>
            </a:endParaRPr>
          </a:p>
          <a:p>
            <a:pPr marL="342900" marR="265430" lvl="0" indent="-342900">
              <a:lnSpc>
                <a:spcPct val="115000"/>
              </a:lnSpc>
              <a:spcAft>
                <a:spcPts val="800"/>
              </a:spcAft>
              <a:buFont typeface="Symbol" panose="05050102010706020507" pitchFamily="18" charset="2"/>
              <a:buChar char=""/>
            </a:pPr>
            <a:r>
              <a:rPr lang="en-US" sz="2400" b="1" dirty="0">
                <a:effectLst/>
                <a:latin typeface="Bahnschrift" panose="020B0502040204020203" pitchFamily="34" charset="0"/>
                <a:ea typeface="Times New Roman" panose="02020603050405020304" pitchFamily="18" charset="0"/>
              </a:rPr>
              <a:t>To Provide E-Bills as well as Menu by understanding customers needs in cafe.</a:t>
            </a:r>
            <a:endParaRPr lang="en-IN" sz="2400" b="1" dirty="0">
              <a:effectLst/>
              <a:latin typeface="Bahnschrift" panose="020B0502040204020203" pitchFamily="34" charset="0"/>
              <a:ea typeface="Times New Roman" panose="02020603050405020304" pitchFamily="18" charset="0"/>
            </a:endParaRPr>
          </a:p>
          <a:p>
            <a:pPr marL="107315" marR="62865" indent="-107315" algn="ctr">
              <a:lnSpc>
                <a:spcPct val="115000"/>
              </a:lnSpc>
              <a:spcAft>
                <a:spcPts val="800"/>
              </a:spcAft>
              <a:buNone/>
            </a:pPr>
            <a:r>
              <a:rPr lang="en-US" sz="2400" b="1" dirty="0">
                <a:effectLst/>
                <a:latin typeface="Bahnschrift" panose="020B0502040204020203" pitchFamily="34" charset="0"/>
                <a:ea typeface="Times New Roman" panose="02020603050405020304" pitchFamily="18" charset="0"/>
              </a:rPr>
              <a:t> </a:t>
            </a:r>
            <a:endParaRPr lang="en-IN" sz="2400" b="1" dirty="0">
              <a:effectLst/>
              <a:latin typeface="Bahnschrift" panose="020B0502040204020203" pitchFamily="34" charset="0"/>
              <a:ea typeface="Times New Roman" panose="02020603050405020304" pitchFamily="18" charset="0"/>
            </a:endParaRPr>
          </a:p>
          <a:p>
            <a:pPr marL="342900" marR="265430" lvl="0" indent="-342900">
              <a:lnSpc>
                <a:spcPct val="115000"/>
              </a:lnSpc>
              <a:spcAft>
                <a:spcPts val="800"/>
              </a:spcAft>
              <a:buFont typeface="Symbol" panose="05050102010706020507" pitchFamily="18" charset="2"/>
              <a:buChar char=""/>
            </a:pPr>
            <a:r>
              <a:rPr lang="en-US" sz="2400" b="1" dirty="0">
                <a:effectLst/>
                <a:latin typeface="Bahnschrift" panose="020B0502040204020203" pitchFamily="34" charset="0"/>
                <a:ea typeface="Times New Roman" panose="02020603050405020304" pitchFamily="18" charset="0"/>
              </a:rPr>
              <a:t>To lay the foundation for future </a:t>
            </a:r>
            <a:r>
              <a:rPr lang="en-US" sz="2400" b="1" dirty="0" err="1">
                <a:effectLst/>
                <a:latin typeface="Bahnschrift" panose="020B0502040204020203" pitchFamily="34" charset="0"/>
                <a:ea typeface="Times New Roman" panose="02020603050405020304" pitchFamily="18" charset="0"/>
              </a:rPr>
              <a:t>enhancemets</a:t>
            </a:r>
            <a:r>
              <a:rPr lang="en-US" sz="2400" b="1" dirty="0">
                <a:effectLst/>
                <a:latin typeface="Bahnschrift" panose="020B0502040204020203" pitchFamily="34" charset="0"/>
                <a:ea typeface="Times New Roman" panose="02020603050405020304" pitchFamily="18" charset="0"/>
              </a:rPr>
              <a:t> such as E-bill , E-Data and also storing menu.</a:t>
            </a:r>
            <a:endParaRPr lang="en-IN" sz="2400" b="1" dirty="0">
              <a:effectLst/>
              <a:latin typeface="Bahnschrift" panose="020B0502040204020203" pitchFamily="34" charset="0"/>
              <a:ea typeface="Times New Roman" panose="02020603050405020304" pitchFamily="18" charset="0"/>
            </a:endParaRPr>
          </a:p>
        </p:txBody>
      </p:sp>
      <p:pic>
        <p:nvPicPr>
          <p:cNvPr id="3074" name="Picture 2" descr="The best coffee drinks for any situation">
            <a:extLst>
              <a:ext uri="{FF2B5EF4-FFF2-40B4-BE49-F238E27FC236}">
                <a16:creationId xmlns:a16="http://schemas.microsoft.com/office/drawing/2014/main" id="{1C2B8135-6D34-086E-6C21-B2B383FCBEA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04340" y="3232407"/>
            <a:ext cx="6099405" cy="4114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920197" y="1891778"/>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Methodology</a:t>
            </a:r>
          </a:p>
        </p:txBody>
      </p:sp>
      <p:sp>
        <p:nvSpPr>
          <p:cNvPr id="17" name="TextBox 17"/>
          <p:cNvSpPr txBox="1"/>
          <p:nvPr/>
        </p:nvSpPr>
        <p:spPr>
          <a:xfrm>
            <a:off x="896447" y="3400299"/>
            <a:ext cx="12654243" cy="4308872"/>
          </a:xfrm>
          <a:prstGeom prst="rect">
            <a:avLst/>
          </a:prstGeom>
        </p:spPr>
        <p:txBody>
          <a:bodyPr wrap="square" lIns="0" tIns="0" rIns="0" bIns="0" rtlCol="0" anchor="t">
            <a:spAutoFit/>
          </a:bodyPr>
          <a:lstStyle/>
          <a:p>
            <a:r>
              <a:rPr lang="en-US" sz="2800" dirty="0">
                <a:latin typeface="Arial Rounded MT Bold" panose="020F0704030504030204" pitchFamily="34" charset="0"/>
              </a:rPr>
              <a:t>The system is implemented in Python with three main modules:</a:t>
            </a:r>
            <a:endParaRPr lang="en-IN" sz="2800" dirty="0">
              <a:latin typeface="Arial Rounded MT Bold" panose="020F0704030504030204" pitchFamily="34" charset="0"/>
            </a:endParaRPr>
          </a:p>
          <a:p>
            <a:r>
              <a:rPr lang="en-US" sz="2800" b="1" dirty="0">
                <a:latin typeface="Arial Rounded MT Bold" panose="020F0704030504030204" pitchFamily="34" charset="0"/>
              </a:rPr>
              <a:t> 1. GUI Module (</a:t>
            </a:r>
            <a:r>
              <a:rPr lang="en-US" sz="2800" b="1" dirty="0" err="1">
                <a:latin typeface="Arial Rounded MT Bold" panose="020F0704030504030204" pitchFamily="34" charset="0"/>
              </a:rPr>
              <a:t>Tkinter</a:t>
            </a:r>
            <a:r>
              <a:rPr lang="en-US" sz="2800" b="1" dirty="0">
                <a:latin typeface="Arial Rounded MT Bold" panose="020F0704030504030204" pitchFamily="34" charset="0"/>
              </a:rPr>
              <a:t>):</a:t>
            </a:r>
            <a:r>
              <a:rPr lang="en-US" sz="2800" dirty="0">
                <a:latin typeface="Arial Rounded MT Bold" panose="020F0704030504030204" pitchFamily="34" charset="0"/>
              </a:rPr>
              <a:t> Handles the user interface, including buttons, labels, entry fields, and the layout of widgets.</a:t>
            </a:r>
          </a:p>
          <a:p>
            <a:endParaRPr lang="en-IN" sz="2800" dirty="0">
              <a:latin typeface="Arial Rounded MT Bold" panose="020F0704030504030204" pitchFamily="34" charset="0"/>
            </a:endParaRPr>
          </a:p>
          <a:p>
            <a:r>
              <a:rPr lang="en-US" sz="2800" b="1" dirty="0">
                <a:latin typeface="Arial Rounded MT Bold" panose="020F0704030504030204" pitchFamily="34" charset="0"/>
              </a:rPr>
              <a:t> 2. Billing Logic:</a:t>
            </a:r>
            <a:r>
              <a:rPr lang="en-US" sz="2800" dirty="0">
                <a:latin typeface="Arial Rounded MT Bold" panose="020F0704030504030204" pitchFamily="34" charset="0"/>
              </a:rPr>
              <a:t> Calculates total price based on item quantities and predefined prices. Adds tax (e.g., 5%) and formats the bill summary.</a:t>
            </a:r>
          </a:p>
          <a:p>
            <a:endParaRPr lang="en-IN" sz="2800" dirty="0">
              <a:latin typeface="Arial Rounded MT Bold" panose="020F0704030504030204" pitchFamily="34" charset="0"/>
            </a:endParaRPr>
          </a:p>
          <a:p>
            <a:r>
              <a:rPr lang="en-US" sz="2800" b="1" dirty="0">
                <a:latin typeface="Arial Rounded MT Bold" panose="020F0704030504030204" pitchFamily="34" charset="0"/>
              </a:rPr>
              <a:t>3. Database Integration (SQLite3):</a:t>
            </a:r>
            <a:r>
              <a:rPr lang="en-US" sz="2800" dirty="0">
                <a:latin typeface="Arial Rounded MT Bold" panose="020F0704030504030204" pitchFamily="34" charset="0"/>
              </a:rPr>
              <a:t> Every transaction is recorded in a local database with the item name, quantity, total price, and timestamp. </a:t>
            </a:r>
            <a:endParaRPr lang="en-IN" sz="2800" dirty="0">
              <a:latin typeface="Arial Rounded MT Bold" panose="020F0704030504030204" pitchFamily="34" charset="0"/>
            </a:endParaRPr>
          </a:p>
          <a:p>
            <a:r>
              <a:rPr lang="en-US" sz="2800" dirty="0">
                <a:latin typeface="Arial Rounded MT Bold" panose="020F0704030504030204" pitchFamily="34" charset="0"/>
              </a:rPr>
              <a:t> </a:t>
            </a:r>
            <a:endParaRPr lang="en-IN" sz="2800" dirty="0">
              <a:latin typeface="Arial Rounded MT Bold" panose="020F0704030504030204" pitchFamily="34" charset="0"/>
            </a:endParaRPr>
          </a:p>
        </p:txBody>
      </p:sp>
      <p:pic>
        <p:nvPicPr>
          <p:cNvPr id="4098" name="Picture 2" descr="Coffee Brewing Methods: 11 Ways of Coffee Brewing Techniques">
            <a:extLst>
              <a:ext uri="{FF2B5EF4-FFF2-40B4-BE49-F238E27FC236}">
                <a16:creationId xmlns:a16="http://schemas.microsoft.com/office/drawing/2014/main" id="{095F9DA7-0816-0B76-0B7C-BEE8861D584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774979" y="3296251"/>
            <a:ext cx="5256848" cy="30974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833034" y="1731873"/>
            <a:ext cx="8447605" cy="1026783"/>
          </a:xfrm>
          <a:prstGeom prst="rect">
            <a:avLst/>
          </a:prstGeom>
        </p:spPr>
        <p:txBody>
          <a:bodyPr lIns="0" tIns="0" rIns="0" bIns="0" rtlCol="0" anchor="t">
            <a:spAutoFit/>
          </a:bodyPr>
          <a:lstStyle/>
          <a:p>
            <a:pPr algn="ctr">
              <a:lnSpc>
                <a:spcPts val="7368"/>
              </a:lnSpc>
            </a:pPr>
            <a:r>
              <a:rPr lang="en-US" sz="8771" b="1" dirty="0">
                <a:solidFill>
                  <a:srgbClr val="5A3831"/>
                </a:solidFill>
                <a:latin typeface="Manison SemiExpanded Bold"/>
                <a:ea typeface="Manison SemiExpanded Bold"/>
                <a:cs typeface="Manison SemiExpanded Bold"/>
                <a:sym typeface="Manison SemiExpanded Bold"/>
              </a:rPr>
              <a:t>Result</a:t>
            </a:r>
          </a:p>
        </p:txBody>
      </p:sp>
      <p:sp>
        <p:nvSpPr>
          <p:cNvPr id="17" name="TextBox 17"/>
          <p:cNvSpPr txBox="1"/>
          <p:nvPr/>
        </p:nvSpPr>
        <p:spPr>
          <a:xfrm>
            <a:off x="115403" y="3264437"/>
            <a:ext cx="13165236" cy="4924425"/>
          </a:xfrm>
          <a:prstGeom prst="rect">
            <a:avLst/>
          </a:prstGeom>
        </p:spPr>
        <p:txBody>
          <a:bodyPr wrap="square" lIns="0" tIns="0" rIns="0" bIns="0" rtlCol="0" anchor="t">
            <a:spAutoFit/>
          </a:bodyPr>
          <a:lstStyle/>
          <a:p>
            <a:r>
              <a:rPr lang="en-US" sz="3200" dirty="0">
                <a:latin typeface="Bahnschrift SemiBold" panose="020B0502040204020203" pitchFamily="34" charset="0"/>
                <a:sym typeface="Symbol" panose="05050102010706020507" pitchFamily="18" charset="2"/>
              </a:rPr>
              <a:t></a:t>
            </a:r>
            <a:r>
              <a:rPr lang="en-US" sz="3200" dirty="0">
                <a:latin typeface="Bahnschrift SemiBold" panose="020B0502040204020203" pitchFamily="34" charset="0"/>
              </a:rPr>
              <a:t> Takes orders through a graphical user interface (GUI).</a:t>
            </a:r>
            <a:endParaRPr lang="en-IN" sz="3200" dirty="0">
              <a:latin typeface="Bahnschrift SemiBold" panose="020B0502040204020203" pitchFamily="34" charset="0"/>
            </a:endParaRPr>
          </a:p>
          <a:p>
            <a:endParaRPr lang="en-US" sz="3200" dirty="0">
              <a:latin typeface="Bahnschrift SemiBold" panose="020B0502040204020203" pitchFamily="34" charset="0"/>
              <a:sym typeface="Symbol" panose="05050102010706020507" pitchFamily="18" charset="2"/>
            </a:endParaRPr>
          </a:p>
          <a:p>
            <a:pPr marL="457200" indent="-457200">
              <a:buFont typeface="Symbol" panose="05050102010706020507" pitchFamily="18" charset="2"/>
              <a:buChar char="·"/>
            </a:pPr>
            <a:r>
              <a:rPr lang="en-US" sz="3200" dirty="0">
                <a:latin typeface="Bahnschrift SemiBold" panose="020B0502040204020203" pitchFamily="34" charset="0"/>
              </a:rPr>
              <a:t>Accurately calculates the total bill, including tax.</a:t>
            </a:r>
          </a:p>
          <a:p>
            <a:pPr marL="457200" indent="-457200">
              <a:buFont typeface="Symbol" panose="05050102010706020507" pitchFamily="18" charset="2"/>
              <a:buChar char="·"/>
            </a:pPr>
            <a:endParaRPr lang="en-IN" sz="3200" dirty="0">
              <a:latin typeface="Bahnschrift SemiBold" panose="020B0502040204020203" pitchFamily="34" charset="0"/>
            </a:endParaRPr>
          </a:p>
          <a:p>
            <a:pPr marL="457200" indent="-457200">
              <a:buFont typeface="Symbol" panose="05050102010706020507" pitchFamily="18" charset="2"/>
              <a:buChar char="·"/>
            </a:pPr>
            <a:r>
              <a:rPr lang="en-US" sz="3200" dirty="0">
                <a:latin typeface="Bahnschrift SemiBold" panose="020B0502040204020203" pitchFamily="34" charset="0"/>
              </a:rPr>
              <a:t>Displays a clear bill summary for the customer. </a:t>
            </a:r>
          </a:p>
          <a:p>
            <a:endParaRPr lang="en-US" sz="3200" dirty="0">
              <a:latin typeface="Bahnschrift SemiBold" panose="020B0502040204020203" pitchFamily="34" charset="0"/>
              <a:sym typeface="Symbol" panose="05050102010706020507" pitchFamily="18" charset="2"/>
            </a:endParaRPr>
          </a:p>
          <a:p>
            <a:r>
              <a:rPr lang="en-US" sz="3200" dirty="0">
                <a:latin typeface="Bahnschrift SemiBold" panose="020B0502040204020203" pitchFamily="34" charset="0"/>
                <a:sym typeface="Symbol" panose="05050102010706020507" pitchFamily="18" charset="2"/>
              </a:rPr>
              <a:t></a:t>
            </a:r>
            <a:r>
              <a:rPr lang="en-US" sz="3200" dirty="0">
                <a:latin typeface="Bahnschrift SemiBold" panose="020B0502040204020203" pitchFamily="34" charset="0"/>
              </a:rPr>
              <a:t> Saves order details (items, quantities, total, timestamp) in a local SQLite database. </a:t>
            </a:r>
            <a:endParaRPr lang="en-IN" sz="3200" dirty="0">
              <a:latin typeface="Bahnschrift SemiBold" panose="020B0502040204020203" pitchFamily="34" charset="0"/>
            </a:endParaRPr>
          </a:p>
          <a:p>
            <a:endParaRPr lang="en-US" sz="3200" dirty="0">
              <a:latin typeface="Bahnschrift SemiBold" panose="020B0502040204020203" pitchFamily="34" charset="0"/>
              <a:sym typeface="Symbol" panose="05050102010706020507" pitchFamily="18" charset="2"/>
            </a:endParaRPr>
          </a:p>
          <a:p>
            <a:r>
              <a:rPr lang="en-US" sz="3200" dirty="0">
                <a:latin typeface="Bahnschrift SemiBold" panose="020B0502040204020203" pitchFamily="34" charset="0"/>
                <a:sym typeface="Symbol" panose="05050102010706020507" pitchFamily="18" charset="2"/>
              </a:rPr>
              <a:t></a:t>
            </a:r>
            <a:r>
              <a:rPr lang="en-US" sz="3200" dirty="0">
                <a:latin typeface="Bahnschrift SemiBold" panose="020B0502040204020203" pitchFamily="34" charset="0"/>
              </a:rPr>
              <a:t> Prevents invalid inputs through basic error checking. </a:t>
            </a:r>
            <a:endParaRPr lang="en-US" sz="3200" dirty="0">
              <a:solidFill>
                <a:srgbClr val="5A3831"/>
              </a:solidFill>
              <a:latin typeface="Bahnschrift SemiBold" panose="020B0502040204020203" pitchFamily="34" charset="0"/>
              <a:ea typeface="Canva Sans"/>
              <a:cs typeface="Canva Sans"/>
              <a:sym typeface="Canva Sans"/>
            </a:endParaRPr>
          </a:p>
        </p:txBody>
      </p:sp>
      <p:pic>
        <p:nvPicPr>
          <p:cNvPr id="18" name="Picture 18"/>
          <p:cNvPicPr>
            <a:picLocks noChangeAspect="1"/>
          </p:cNvPicPr>
          <p:nvPr/>
        </p:nvPicPr>
        <p:blipFill>
          <a:blip r:embed="rId18"/>
          <a:stretch>
            <a:fillRect/>
          </a:stretch>
        </p:blipFill>
        <p:spPr>
          <a:xfrm>
            <a:off x="12671131" y="3270049"/>
            <a:ext cx="5347602" cy="41238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BDC"/>
        </a:solidFill>
        <a:effectLst/>
      </p:bgPr>
    </p:bg>
    <p:spTree>
      <p:nvGrpSpPr>
        <p:cNvPr id="1" name=""/>
        <p:cNvGrpSpPr/>
        <p:nvPr/>
      </p:nvGrpSpPr>
      <p:grpSpPr>
        <a:xfrm>
          <a:off x="0" y="0"/>
          <a:ext cx="0" cy="0"/>
          <a:chOff x="0" y="0"/>
          <a:chExt cx="0" cy="0"/>
        </a:xfrm>
      </p:grpSpPr>
      <p:sp>
        <p:nvSpPr>
          <p:cNvPr id="2" name="Freeform 2"/>
          <p:cNvSpPr/>
          <p:nvPr/>
        </p:nvSpPr>
        <p:spPr>
          <a:xfrm rot="655863" flipH="1">
            <a:off x="-2718108" y="7914948"/>
            <a:ext cx="6863334" cy="5881426"/>
          </a:xfrm>
          <a:custGeom>
            <a:avLst/>
            <a:gdLst/>
            <a:ahLst/>
            <a:cxnLst/>
            <a:rect l="l" t="t" r="r" b="b"/>
            <a:pathLst>
              <a:path w="6863334" h="5881426">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277970">
            <a:off x="14614314" y="8038309"/>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9767822" y="9456441"/>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023618" y="9456441"/>
            <a:ext cx="6729198" cy="4114800"/>
          </a:xfrm>
          <a:custGeom>
            <a:avLst/>
            <a:gdLst/>
            <a:ahLst/>
            <a:cxnLst/>
            <a:rect l="l" t="t" r="r" b="b"/>
            <a:pathLst>
              <a:path w="6729198" h="4114800">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1425" y="9258300"/>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46571" y="9531439"/>
            <a:ext cx="2483292" cy="1324222"/>
          </a:xfrm>
          <a:custGeom>
            <a:avLst/>
            <a:gdLst/>
            <a:ahLst/>
            <a:cxnLst/>
            <a:rect l="l" t="t" r="r" b="b"/>
            <a:pathLst>
              <a:path w="2483292" h="132422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10209537" flipH="1">
            <a:off x="14026850" y="-3520368"/>
            <a:ext cx="6863334" cy="5881426"/>
          </a:xfrm>
          <a:custGeom>
            <a:avLst/>
            <a:gdLst/>
            <a:ahLst/>
            <a:cxnLst/>
            <a:rect l="l" t="t" r="r" b="b"/>
            <a:pathLst>
              <a:path w="6863334" h="5881426">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587429">
            <a:off x="-1724223" y="-2557377"/>
            <a:ext cx="5289973" cy="5109779"/>
          </a:xfrm>
          <a:custGeom>
            <a:avLst/>
            <a:gdLst/>
            <a:ahLst/>
            <a:cxnLst/>
            <a:rect l="l" t="t" r="r" b="b"/>
            <a:pathLst>
              <a:path w="5289973" h="5109779">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34599" flipH="1">
            <a:off x="3549481" y="-3076798"/>
            <a:ext cx="4844329" cy="4114800"/>
          </a:xfrm>
          <a:custGeom>
            <a:avLst/>
            <a:gdLst/>
            <a:ahLst/>
            <a:cxnLst/>
            <a:rect l="l" t="t" r="r" b="b"/>
            <a:pathLst>
              <a:path w="4844329" h="4114800">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734599" flipV="1">
            <a:off x="7407947" y="-3168142"/>
            <a:ext cx="6729198" cy="4114800"/>
          </a:xfrm>
          <a:custGeom>
            <a:avLst/>
            <a:gdLst/>
            <a:ahLst/>
            <a:cxnLst/>
            <a:rect l="l" t="t" r="r" b="b"/>
            <a:pathLst>
              <a:path w="6729198" h="4114800">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734599">
            <a:off x="16306976" y="-1033801"/>
            <a:ext cx="1694549" cy="2057400"/>
          </a:xfrm>
          <a:custGeom>
            <a:avLst/>
            <a:gdLst/>
            <a:ahLst/>
            <a:cxnLst/>
            <a:rect l="l" t="t" r="r" b="b"/>
            <a:pathLst>
              <a:path w="1694549" h="2057400">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10734599">
            <a:off x="9556016" y="-452802"/>
            <a:ext cx="2483292" cy="1324222"/>
          </a:xfrm>
          <a:custGeom>
            <a:avLst/>
            <a:gdLst/>
            <a:ahLst/>
            <a:cxnLst/>
            <a:rect l="l" t="t" r="r" b="b"/>
            <a:pathLst>
              <a:path w="2483292" h="132422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3694423" y="-2436222"/>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0393908" y="9531439"/>
            <a:ext cx="2277223" cy="2833649"/>
          </a:xfrm>
          <a:custGeom>
            <a:avLst/>
            <a:gdLst/>
            <a:ahLst/>
            <a:cxnLst/>
            <a:rect l="l" t="t" r="r" b="b"/>
            <a:pathLst>
              <a:path w="2277223" h="2833649">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4920198" y="3111260"/>
            <a:ext cx="8447605" cy="1026783"/>
          </a:xfrm>
          <a:prstGeom prst="rect">
            <a:avLst/>
          </a:prstGeom>
        </p:spPr>
        <p:txBody>
          <a:bodyPr lIns="0" tIns="0" rIns="0" bIns="0" rtlCol="0" anchor="t">
            <a:spAutoFit/>
          </a:bodyPr>
          <a:lstStyle/>
          <a:p>
            <a:pPr algn="ctr">
              <a:lnSpc>
                <a:spcPts val="7368"/>
              </a:lnSpc>
            </a:pPr>
            <a:r>
              <a:rPr lang="en-US" sz="8771" b="1">
                <a:solidFill>
                  <a:srgbClr val="5A3831"/>
                </a:solidFill>
                <a:latin typeface="Manison SemiExpanded Bold"/>
                <a:ea typeface="Manison SemiExpanded Bold"/>
                <a:cs typeface="Manison SemiExpanded Bold"/>
                <a:sym typeface="Manison SemiExpanded Bold"/>
              </a:rPr>
              <a:t>Conclusion</a:t>
            </a:r>
          </a:p>
        </p:txBody>
      </p:sp>
      <p:sp>
        <p:nvSpPr>
          <p:cNvPr id="17" name="TextBox 17"/>
          <p:cNvSpPr txBox="1"/>
          <p:nvPr/>
        </p:nvSpPr>
        <p:spPr>
          <a:xfrm>
            <a:off x="1295400" y="4299191"/>
            <a:ext cx="16459200" cy="4062651"/>
          </a:xfrm>
          <a:prstGeom prst="rect">
            <a:avLst/>
          </a:prstGeom>
        </p:spPr>
        <p:txBody>
          <a:bodyPr wrap="square" lIns="0" tIns="0" rIns="0" bIns="0" rtlCol="0" anchor="t">
            <a:spAutoFit/>
          </a:bodyPr>
          <a:lstStyle/>
          <a:p>
            <a:r>
              <a:rPr lang="en-US" sz="4400"/>
              <a:t>The system is user-friendly, cost-effective, and easy to maintain. It eliminates manual billing errors and reduces the workload on staff. With a modular and scalable design, it also provides a solid foundation for future enhancements such as inventory management, user login, and advanced reporting features. </a:t>
            </a:r>
            <a:endParaRPr lang="en-IN" sz="4400"/>
          </a:p>
          <a:p>
            <a:r>
              <a:rPr lang="en-US" sz="4400"/>
              <a:t> </a:t>
            </a:r>
            <a:endParaRPr lang="en-IN" sz="4400"/>
          </a:p>
        </p:txBody>
      </p:sp>
    </p:spTree>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467</Words>
  <Application>Microsoft Office PowerPoint</Application>
  <PresentationFormat>Custom</PresentationFormat>
  <Paragraphs>54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Symbol</vt:lpstr>
      <vt:lpstr>Calibri</vt:lpstr>
      <vt:lpstr>Manison SemiExpanded Bold</vt:lpstr>
      <vt:lpstr>Arial</vt:lpstr>
      <vt:lpstr>Elephant</vt:lpstr>
      <vt:lpstr>Bahnschrift SemiBold</vt:lpstr>
      <vt:lpstr>Arial Rounded MT Bold</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Illustrative Abstract Group Project Presentation</dc:title>
  <dc:creator>Ayesha Muskan</dc:creator>
  <cp:lastModifiedBy>Ayesha Muskan</cp:lastModifiedBy>
  <cp:revision>2</cp:revision>
  <dcterms:created xsi:type="dcterms:W3CDTF">2006-08-16T00:00:00Z</dcterms:created>
  <dcterms:modified xsi:type="dcterms:W3CDTF">2025-10-01T13:42:06Z</dcterms:modified>
  <dc:identifier>DAG0jbrqic0</dc:identifier>
</cp:coreProperties>
</file>