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omments/modernComment_107_F60E29DB.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Domine" panose="020B0604020202020204" charset="0"/>
      <p:regular r:id="rId8"/>
    </p:embeddedFont>
    <p:embeddedFont>
      <p:font typeface="Montserrat Extra Bold" panose="020B0604020202020204" charset="0"/>
      <p:bold r:id="rId9"/>
    </p:embeddedFont>
  </p:embeddedFontLst>
  <p:custDataLst>
    <p:tags r:id="rId10"/>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E176A0E-C95B-42C9-A501-297C7EA649F9}" name="Dr. Sally S.Ismail" initials="DSS" userId="S::sallysaad@cis.asu.edu.eg::013b7c40-72a6-4c22-b408-06247a84f28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CB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8BB4D9-4480-460B-8DE2-19948406CBCB}" v="1218" dt="2023-07-02T23:53:08.255"/>
    <p1510:client id="{A396086A-67D7-4E7B-B31F-442881E295B6}" v="1063" dt="2023-07-02T22:42:41.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83" autoAdjust="0"/>
  </p:normalViewPr>
  <p:slideViewPr>
    <p:cSldViewPr snapToGrid="0">
      <p:cViewPr>
        <p:scale>
          <a:sx n="30" d="100"/>
          <a:sy n="30" d="100"/>
        </p:scale>
        <p:origin x="-3720" y="-3546"/>
      </p:cViewPr>
      <p:guideLst>
        <p:guide orient="horz" pos="6912"/>
        <p:guide pos="10368"/>
        <p:guide orient="horz" pos="10368"/>
        <p:guide pos="1382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comments/modernComment_107_F60E29DB.xml><?xml version="1.0" encoding="utf-8"?>
<p188:cmLst xmlns:a="http://schemas.openxmlformats.org/drawingml/2006/main" xmlns:r="http://schemas.openxmlformats.org/officeDocument/2006/relationships" xmlns:p188="http://schemas.microsoft.com/office/powerpoint/2018/8/main">
  <p188:cm id="{C49F0939-8F00-4120-B15A-83C4FD2924F5}" authorId="{BE176A0E-C95B-42C9-A501-297C7EA649F9}" created="2023-07-04T14:26:48.734">
    <ac:deMkLst xmlns:ac="http://schemas.microsoft.com/office/drawing/2013/main/command">
      <pc:docMk xmlns:pc="http://schemas.microsoft.com/office/powerpoint/2013/main/command"/>
      <pc:sldMk xmlns:pc="http://schemas.microsoft.com/office/powerpoint/2013/main/command" cId="4128123355" sldId="263"/>
      <ac:spMk id="46" creationId="{00000000-0000-0000-0000-000000000000}"/>
    </ac:deMkLst>
    <p188:txBody>
      <a:bodyPr/>
      <a:lstStyle/>
      <a:p>
        <a:r>
          <a:rPr lang="en-US"/>
          <a:t>project</a:t>
        </a:r>
      </a:p>
    </p188:txBody>
  </p188:cm>
  <p188:cm id="{CBCF9C29-0014-4C00-8AB7-0168C5A57A01}" authorId="{BE176A0E-C95B-42C9-A501-297C7EA649F9}" created="2023-07-04T14:27:57.569">
    <ac:deMkLst xmlns:ac="http://schemas.microsoft.com/office/drawing/2013/main/command">
      <pc:docMk xmlns:pc="http://schemas.microsoft.com/office/powerpoint/2013/main/command"/>
      <pc:sldMk xmlns:pc="http://schemas.microsoft.com/office/powerpoint/2013/main/command" cId="4128123355" sldId="263"/>
      <ac:spMk id="58" creationId="{1F3AA395-C058-4F87-B3A3-A8A8BC543EF9}"/>
    </ac:deMkLst>
    <p188:txBody>
      <a:bodyPr/>
      <a:lstStyle/>
      <a:p>
        <a:r>
          <a:rPr lang="en-US"/>
          <a:t>Add both supervisors titles or remove both</a:t>
        </a:r>
      </a:p>
    </p188:txBody>
  </p188:cm>
  <p188:cm id="{57C62259-791E-44AE-824E-CB99A5AB4183}" authorId="{BE176A0E-C95B-42C9-A501-297C7EA649F9}" created="2023-07-04T14:29:10.750">
    <ac:txMkLst xmlns:ac="http://schemas.microsoft.com/office/drawing/2013/main/command">
      <pc:docMk xmlns:pc="http://schemas.microsoft.com/office/powerpoint/2013/main/command"/>
      <pc:sldMk xmlns:pc="http://schemas.microsoft.com/office/powerpoint/2013/main/command" cId="4128123355" sldId="263"/>
      <ac:spMk id="86" creationId="{9B320F11-3F85-4920-92E0-15D89C7AF4D2}"/>
      <ac:txMk cp="609" len="18">
        <ac:context len="2121" hash="1784953595"/>
      </ac:txMk>
    </ac:txMkLst>
    <p188:pos x="8094997" y="4257491"/>
    <p188:txBody>
      <a:bodyPr/>
      <a:lstStyle/>
      <a:p>
        <a:r>
          <a:rPr lang="en-US"/>
          <a:t>Do not use we or I </a:t>
        </a:r>
      </a:p>
    </p188:txBody>
  </p188:cm>
  <p188:cm id="{86BD74D5-C900-4CB8-ADFF-090280C41762}" authorId="{BE176A0E-C95B-42C9-A501-297C7EA649F9}" created="2023-07-04T14:30:48.807">
    <ac:deMkLst xmlns:ac="http://schemas.microsoft.com/office/drawing/2013/main/command">
      <pc:docMk xmlns:pc="http://schemas.microsoft.com/office/powerpoint/2013/main/command"/>
      <pc:sldMk xmlns:pc="http://schemas.microsoft.com/office/powerpoint/2013/main/command" cId="4128123355" sldId="263"/>
      <ac:picMk id="13" creationId="{D90297AB-AD93-7EFB-56B1-80111B441407}"/>
    </ac:deMkLst>
    <p188:txBody>
      <a:bodyPr/>
      <a:lstStyle/>
      <a:p>
        <a:r>
          <a:rPr lang="en-US"/>
          <a:t>Figure caption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04-Jul-23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6459200"/>
            <a:ext cx="14274800" cy="3937000"/>
          </a:xfrm>
          <a:prstGeom prst="rect">
            <a:avLst/>
          </a:prstGeom>
        </p:spPr>
      </p:pic>
      <p:pic>
        <p:nvPicPr>
          <p:cNvPr id="3" name="New picture"/>
          <p:cNvPicPr/>
          <p:nvPr/>
        </p:nvPicPr>
        <p:blipFill>
          <a:blip r:embed="rId4"/>
          <a:stretch>
            <a:fillRect/>
          </a:stretch>
        </p:blipFill>
        <p:spPr>
          <a:xfrm rot="5400000">
            <a:off x="40690800" y="16459200"/>
            <a:ext cx="14274800" cy="3937000"/>
          </a:xfrm>
          <a:prstGeom prst="rect">
            <a:avLst/>
          </a:prstGeom>
        </p:spPr>
      </p:pic>
      <p:pic>
        <p:nvPicPr>
          <p:cNvPr id="4" name="New picture"/>
          <p:cNvPicPr/>
          <p:nvPr/>
        </p:nvPicPr>
        <p:blipFill>
          <a:blip r:embed="rId5"/>
          <a:stretch>
            <a:fillRect/>
          </a:stretch>
        </p:blipFill>
        <p:spPr>
          <a:xfrm>
            <a:off x="6953250" y="33426400"/>
            <a:ext cx="29984700" cy="1460500"/>
          </a:xfrm>
          <a:prstGeom prst="rect">
            <a:avLst/>
          </a:prstGeom>
        </p:spPr>
      </p:pic>
      <p:sp>
        <p:nvSpPr>
          <p:cNvPr id="5" name="New shape"/>
          <p:cNvSpPr/>
          <p:nvPr/>
        </p:nvSpPr>
        <p:spPr>
          <a:xfrm>
            <a:off x="69532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60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7_F60E29DB.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0"/>
            <a:ext cx="43891200" cy="6252092"/>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a:defPPr>
          </a:lstStyle>
          <a:p>
            <a:pPr algn="ctr"/>
            <a:endParaRPr lang="en-US"/>
          </a:p>
        </p:txBody>
      </p:sp>
      <p:sp>
        <p:nvSpPr>
          <p:cNvPr id="51" name="Title 11">
            <a:extLst>
              <a:ext uri="{FF2B5EF4-FFF2-40B4-BE49-F238E27FC236}">
                <a16:creationId xmlns:a16="http://schemas.microsoft.com/office/drawing/2014/main" id="{EE7A5C51-35F0-4B71-992D-43D344D16C04}"/>
              </a:ext>
            </a:extLst>
          </p:cNvPr>
          <p:cNvSpPr txBox="1"/>
          <p:nvPr/>
        </p:nvSpPr>
        <p:spPr>
          <a:xfrm>
            <a:off x="1371600" y="644900"/>
            <a:ext cx="41148000" cy="2746935"/>
          </a:xfrm>
          <a:prstGeom prst="rect">
            <a:avLst/>
          </a:prstGeom>
        </p:spPr>
        <p:txBody>
          <a:bodyPr lIns="128016" tIns="64008" rIns="128016" bIns="64008" anchor="ctr"/>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b="1" dirty="0">
                <a:solidFill>
                  <a:schemeClr val="bg1"/>
                </a:solidFill>
                <a:latin typeface="Montserrat Extra Bold" panose="00000900000000000000" pitchFamily="50" charset="0"/>
              </a:rPr>
              <a:t>End-to-End Quiz-Style Question Generation For Educational Purposes</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3274644"/>
            <a:ext cx="41148000" cy="2640723"/>
          </a:xfrm>
          <a:prstGeom prst="rect">
            <a:avLst/>
          </a:prstGeom>
        </p:spPr>
        <p:txBody>
          <a:bodyPr lIns="128016" tIns="64008" rIns="128016" bIns="64008" anchor="ctr">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800" dirty="0">
                <a:solidFill>
                  <a:schemeClr val="bg1"/>
                </a:solidFill>
                <a:latin typeface="Domine" panose="02040503040403060204" pitchFamily="18" charset="0"/>
              </a:rPr>
              <a:t>Authors: Mohammed Ashraf , Mostafa Ayman , Mostafa Ashraf, Mostafa Hesham , Mostafa Labib , Aisha Soliman</a:t>
            </a:r>
          </a:p>
          <a:p>
            <a:pPr algn="ctr"/>
            <a:r>
              <a:rPr lang="en-US" sz="4800" dirty="0">
                <a:solidFill>
                  <a:schemeClr val="bg1"/>
                </a:solidFill>
                <a:latin typeface="Domine" panose="02040503040403060204" pitchFamily="18" charset="0"/>
              </a:rPr>
              <a:t>Under Supervision of: Sally S. Ismail, AL. Asmaa Qasim</a:t>
            </a:r>
          </a:p>
          <a:p>
            <a:pPr algn="ctr"/>
            <a:r>
              <a:rPr lang="en-US" sz="4800" dirty="0">
                <a:solidFill>
                  <a:schemeClr val="bg1"/>
                </a:solidFill>
                <a:latin typeface="Domine" panose="02040503040403060204" pitchFamily="18" charset="0"/>
              </a:rPr>
              <a:t>Ain Shams University- Faculty of Computer and Information Sciences (Computer Science Department)</a:t>
            </a:r>
            <a:endParaRPr lang="en-US" sz="5600" dirty="0">
              <a:solidFill>
                <a:schemeClr val="bg1"/>
              </a:solidFill>
              <a:latin typeface="Domine" panose="02040503040403060204" pitchFamily="18" charset="0"/>
            </a:endParaRPr>
          </a:p>
        </p:txBody>
      </p:sp>
      <p:sp>
        <p:nvSpPr>
          <p:cNvPr id="42" name="Rectangle: Rounded Corners 41"/>
          <p:cNvSpPr/>
          <p:nvPr/>
        </p:nvSpPr>
        <p:spPr>
          <a:xfrm>
            <a:off x="22311361" y="22677791"/>
            <a:ext cx="10058400" cy="9805180"/>
          </a:xfrm>
          <a:prstGeom prst="roundRect">
            <a:avLst>
              <a:gd name="adj" fmla="val 1477"/>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61" name="TextBox 60">
            <a:extLst>
              <a:ext uri="{FF2B5EF4-FFF2-40B4-BE49-F238E27FC236}">
                <a16:creationId xmlns:a16="http://schemas.microsoft.com/office/drawing/2014/main" id="{89EBE15B-4246-47D5-A572-FC8BC1A36A14}"/>
              </a:ext>
            </a:extLst>
          </p:cNvPr>
          <p:cNvSpPr txBox="1"/>
          <p:nvPr/>
        </p:nvSpPr>
        <p:spPr>
          <a:xfrm>
            <a:off x="22730195" y="23622565"/>
            <a:ext cx="9144000" cy="5262979"/>
          </a:xfrm>
          <a:prstGeom prst="rect">
            <a:avLst/>
          </a:prstGeom>
          <a:noFill/>
        </p:spPr>
        <p:txBody>
          <a:bodyPr wrap="square" lIns="91440" tIns="45720" rIns="91440" bIns="45720" rtlCol="0" anchor="t">
            <a:spAutoFit/>
          </a:bodyPr>
          <a:lstStyle>
            <a:defPPr>
              <a:defRPr kern="1200"/>
            </a:defPPr>
          </a:lstStyle>
          <a:p>
            <a:pPr algn="just"/>
            <a:r>
              <a:rPr lang="en-US" sz="2400" dirty="0">
                <a:latin typeface="Domine" panose="020B0604020202020204" charset="0"/>
                <a:ea typeface="+mn-lt"/>
                <a:cs typeface="+mn-lt"/>
              </a:rPr>
              <a:t>In this work, we proposed a pipelined system for end-to-end question generation. This system is composed of two modules, an Answer Extraction module, and a QG module. The first module is used to extract question-worthy key phrases from text. The second module is comprised of a set of finetuned models that generate the following types of questions: WH, true/false, MCQ, and complete. Our proposed system generates high quality, contextually relevant questions that can be used for educational purposes. We prove our hypothesis by conducting quantitative analysis on all our models which show that the models of our system outperform powerful baseline models and are viable for educational settings.</a:t>
            </a:r>
          </a:p>
          <a:p>
            <a:pPr algn="just"/>
            <a:endParaRPr lang="en-US" sz="2400" dirty="0">
              <a:solidFill>
                <a:schemeClr val="tx1">
                  <a:lumMod val="65000"/>
                  <a:lumOff val="35000"/>
                </a:schemeClr>
              </a:solidFill>
              <a:latin typeface="Domine"/>
              <a:ea typeface="Open Sans"/>
              <a:cs typeface="Open Sans"/>
            </a:endParaRPr>
          </a:p>
        </p:txBody>
      </p:sp>
      <p:sp>
        <p:nvSpPr>
          <p:cNvPr id="83" name="TextBox 82">
            <a:extLst>
              <a:ext uri="{FF2B5EF4-FFF2-40B4-BE49-F238E27FC236}">
                <a16:creationId xmlns:a16="http://schemas.microsoft.com/office/drawing/2014/main" id="{66B428E8-E946-4C04-BA2E-DBE7C90A92EC}"/>
              </a:ext>
            </a:extLst>
          </p:cNvPr>
          <p:cNvSpPr txBox="1"/>
          <p:nvPr/>
        </p:nvSpPr>
        <p:spPr>
          <a:xfrm>
            <a:off x="22730195" y="22976234"/>
            <a:ext cx="9144000" cy="646331"/>
          </a:xfrm>
          <a:prstGeom prst="rect">
            <a:avLst/>
          </a:prstGeom>
          <a:noFill/>
        </p:spPr>
        <p:txBody>
          <a:bodyPr wrap="square" rtlCol="0">
            <a:spAutoFit/>
          </a:bodyPr>
          <a:lstStyle>
            <a:defPPr>
              <a:defRPr kern="1200"/>
            </a:defPPr>
          </a:lstStyle>
          <a:p>
            <a:r>
              <a:rPr lang="en-US" sz="3600" b="1" dirty="0">
                <a:latin typeface="Montserrat Extra Bold" panose="00000900000000000000" pitchFamily="50" charset="0"/>
              </a:rPr>
              <a:t>Conclusion</a:t>
            </a:r>
          </a:p>
        </p:txBody>
      </p:sp>
      <p:sp>
        <p:nvSpPr>
          <p:cNvPr id="45" name="Rectangle: Rounded Corners 44"/>
          <p:cNvSpPr/>
          <p:nvPr/>
        </p:nvSpPr>
        <p:spPr>
          <a:xfrm>
            <a:off x="33024766" y="22677791"/>
            <a:ext cx="10058400" cy="9805180"/>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4" name="TextBox 83">
            <a:extLst>
              <a:ext uri="{FF2B5EF4-FFF2-40B4-BE49-F238E27FC236}">
                <a16:creationId xmlns:a16="http://schemas.microsoft.com/office/drawing/2014/main" id="{7ABCCD2C-433F-478B-B18B-A4DAD100C702}"/>
              </a:ext>
            </a:extLst>
          </p:cNvPr>
          <p:cNvSpPr txBox="1"/>
          <p:nvPr/>
        </p:nvSpPr>
        <p:spPr>
          <a:xfrm>
            <a:off x="33481966" y="23622565"/>
            <a:ext cx="9144000" cy="8863965"/>
          </a:xfrm>
          <a:prstGeom prst="rect">
            <a:avLst/>
          </a:prstGeom>
          <a:noFill/>
        </p:spPr>
        <p:txBody>
          <a:bodyPr wrap="square" rtlCol="0">
            <a:spAutoFit/>
          </a:bodyPr>
          <a:lstStyle>
            <a:defPPr>
              <a:defRPr kern="1200"/>
            </a:defPPr>
          </a:lstStyle>
          <a:p>
            <a:pPr marL="342900" indent="-342900">
              <a:buFont typeface="Arial" panose="020B0604020202020204" pitchFamily="34" charset="0"/>
              <a:buChar char="•"/>
            </a:pPr>
            <a:r>
              <a:rPr lang="en-US" sz="1900" dirty="0">
                <a:latin typeface="Domine" panose="02040503040403060204" pitchFamily="18" charset="0"/>
                <a:ea typeface="Open Sans" panose="020B0606030504020204" pitchFamily="34" charset="0"/>
                <a:cs typeface="Open Sans" panose="020B0606030504020204" pitchFamily="34" charset="0"/>
              </a:rPr>
              <a:t>Vaswani, A., </a:t>
            </a:r>
            <a:r>
              <a:rPr lang="en-US" sz="1900" dirty="0" err="1">
                <a:latin typeface="Domine" panose="02040503040403060204" pitchFamily="18" charset="0"/>
                <a:ea typeface="Open Sans" panose="020B0606030504020204" pitchFamily="34" charset="0"/>
                <a:cs typeface="Open Sans" panose="020B0606030504020204" pitchFamily="34" charset="0"/>
              </a:rPr>
              <a:t>Shazeer</a:t>
            </a:r>
            <a:r>
              <a:rPr lang="en-US" sz="1900" dirty="0">
                <a:latin typeface="Domine" panose="02040503040403060204" pitchFamily="18" charset="0"/>
                <a:ea typeface="Open Sans" panose="020B0606030504020204" pitchFamily="34" charset="0"/>
                <a:cs typeface="Open Sans" panose="020B0606030504020204" pitchFamily="34" charset="0"/>
              </a:rPr>
              <a:t>, N., Parmar, N., </a:t>
            </a:r>
            <a:r>
              <a:rPr lang="en-US" sz="1900" dirty="0" err="1">
                <a:latin typeface="Domine" panose="02040503040403060204" pitchFamily="18" charset="0"/>
                <a:ea typeface="Open Sans" panose="020B0606030504020204" pitchFamily="34" charset="0"/>
                <a:cs typeface="Open Sans" panose="020B0606030504020204" pitchFamily="34" charset="0"/>
              </a:rPr>
              <a:t>Uszkoreit</a:t>
            </a:r>
            <a:r>
              <a:rPr lang="en-US" sz="1900" dirty="0">
                <a:latin typeface="Domine" panose="02040503040403060204" pitchFamily="18" charset="0"/>
                <a:ea typeface="Open Sans" panose="020B0606030504020204" pitchFamily="34" charset="0"/>
                <a:cs typeface="Open Sans" panose="020B0606030504020204" pitchFamily="34" charset="0"/>
              </a:rPr>
              <a:t>, J., Jones, L., Gomez, A. N., ... &amp; </a:t>
            </a:r>
            <a:r>
              <a:rPr lang="en-US" sz="1900" dirty="0" err="1">
                <a:latin typeface="Domine" panose="02040503040403060204" pitchFamily="18" charset="0"/>
                <a:ea typeface="Open Sans" panose="020B0606030504020204" pitchFamily="34" charset="0"/>
                <a:cs typeface="Open Sans" panose="020B0606030504020204" pitchFamily="34" charset="0"/>
              </a:rPr>
              <a:t>Polosukhin</a:t>
            </a:r>
            <a:r>
              <a:rPr lang="en-US" sz="1900" dirty="0">
                <a:latin typeface="Domine" panose="02040503040403060204" pitchFamily="18" charset="0"/>
                <a:ea typeface="Open Sans" panose="020B0606030504020204" pitchFamily="34" charset="0"/>
                <a:cs typeface="Open Sans" panose="020B0606030504020204" pitchFamily="34" charset="0"/>
              </a:rPr>
              <a:t>, I. (2017). Attention is all you need. Advances in neural information processing systems, 30.</a:t>
            </a:r>
          </a:p>
          <a:p>
            <a:pPr marL="342900" indent="-342900">
              <a:buFont typeface="Arial" panose="020B0604020202020204" pitchFamily="34" charset="0"/>
              <a:buChar char="•"/>
            </a:pPr>
            <a:r>
              <a:rPr lang="en-US" sz="1900" dirty="0" err="1">
                <a:latin typeface="Domine" panose="02040503040403060204" pitchFamily="18" charset="0"/>
                <a:ea typeface="Open Sans" panose="020B0606030504020204" pitchFamily="34" charset="0"/>
                <a:cs typeface="Open Sans" panose="020B0606030504020204" pitchFamily="34" charset="0"/>
              </a:rPr>
              <a:t>Raffel</a:t>
            </a:r>
            <a:r>
              <a:rPr lang="en-US" sz="1900" dirty="0">
                <a:latin typeface="Domine" panose="02040503040403060204" pitchFamily="18" charset="0"/>
                <a:ea typeface="Open Sans" panose="020B0606030504020204" pitchFamily="34" charset="0"/>
                <a:cs typeface="Open Sans" panose="020B0606030504020204" pitchFamily="34" charset="0"/>
              </a:rPr>
              <a:t>, C., </a:t>
            </a:r>
            <a:r>
              <a:rPr lang="en-US" sz="1900" dirty="0" err="1">
                <a:latin typeface="Domine" panose="02040503040403060204" pitchFamily="18" charset="0"/>
                <a:ea typeface="Open Sans" panose="020B0606030504020204" pitchFamily="34" charset="0"/>
                <a:cs typeface="Open Sans" panose="020B0606030504020204" pitchFamily="34" charset="0"/>
              </a:rPr>
              <a:t>Shazeer</a:t>
            </a:r>
            <a:r>
              <a:rPr lang="en-US" sz="1900" dirty="0">
                <a:latin typeface="Domine" panose="02040503040403060204" pitchFamily="18" charset="0"/>
                <a:ea typeface="Open Sans" panose="020B0606030504020204" pitchFamily="34" charset="0"/>
                <a:cs typeface="Open Sans" panose="020B0606030504020204" pitchFamily="34" charset="0"/>
              </a:rPr>
              <a:t>, N., Roberts, A., Lee, K., Narang, S., </a:t>
            </a:r>
            <a:r>
              <a:rPr lang="en-US" sz="1900" dirty="0" err="1">
                <a:latin typeface="Domine" panose="02040503040403060204" pitchFamily="18" charset="0"/>
                <a:ea typeface="Open Sans" panose="020B0606030504020204" pitchFamily="34" charset="0"/>
                <a:cs typeface="Open Sans" panose="020B0606030504020204" pitchFamily="34" charset="0"/>
              </a:rPr>
              <a:t>Matena</a:t>
            </a:r>
            <a:r>
              <a:rPr lang="en-US" sz="1900" dirty="0">
                <a:latin typeface="Domine" panose="02040503040403060204" pitchFamily="18" charset="0"/>
                <a:ea typeface="Open Sans" panose="020B0606030504020204" pitchFamily="34" charset="0"/>
                <a:cs typeface="Open Sans" panose="020B0606030504020204" pitchFamily="34" charset="0"/>
              </a:rPr>
              <a:t>, M., ... &amp; Liu, P. J. (2020). Exploring the limits of transfer learning with a unified text-to-text transformer. The Journal of Machine Learning Research, 21(1), 5485-5551.</a:t>
            </a:r>
          </a:p>
          <a:p>
            <a:pPr marL="342900" indent="-342900">
              <a:buFont typeface="Arial" panose="020B0604020202020204" pitchFamily="34" charset="0"/>
              <a:buChar char="•"/>
            </a:pPr>
            <a:r>
              <a:rPr lang="en-US" sz="1900" dirty="0">
                <a:latin typeface="Domine" panose="02040503040403060204" pitchFamily="18" charset="0"/>
                <a:ea typeface="Open Sans" panose="020B0606030504020204" pitchFamily="34" charset="0"/>
                <a:cs typeface="Open Sans" panose="020B0606030504020204" pitchFamily="34" charset="0"/>
              </a:rPr>
              <a:t>Kang, J., Roman, H. P. S., &amp; </a:t>
            </a:r>
            <a:r>
              <a:rPr lang="en-US" sz="1900" dirty="0" err="1">
                <a:latin typeface="Domine" panose="02040503040403060204" pitchFamily="18" charset="0"/>
                <a:ea typeface="Open Sans" panose="020B0606030504020204" pitchFamily="34" charset="0"/>
                <a:cs typeface="Open Sans" panose="020B0606030504020204" pitchFamily="34" charset="0"/>
              </a:rPr>
              <a:t>Myaeng</a:t>
            </a:r>
            <a:r>
              <a:rPr lang="en-US" sz="1900" dirty="0">
                <a:latin typeface="Domine" panose="02040503040403060204" pitchFamily="18" charset="0"/>
                <a:ea typeface="Open Sans" panose="020B0606030504020204" pitchFamily="34" charset="0"/>
                <a:cs typeface="Open Sans" panose="020B0606030504020204" pitchFamily="34" charset="0"/>
              </a:rPr>
              <a:t>, S. H. (2019). Let me know what to ask: Interrogative-word-aware question generation. </a:t>
            </a:r>
            <a:r>
              <a:rPr lang="en-US" sz="1900" dirty="0" err="1">
                <a:latin typeface="Domine" panose="02040503040403060204" pitchFamily="18" charset="0"/>
                <a:ea typeface="Open Sans" panose="020B0606030504020204" pitchFamily="34" charset="0"/>
                <a:cs typeface="Open Sans" panose="020B0606030504020204" pitchFamily="34" charset="0"/>
              </a:rPr>
              <a:t>arXiv</a:t>
            </a:r>
            <a:r>
              <a:rPr lang="en-US" sz="1900" dirty="0">
                <a:latin typeface="Domine" panose="02040503040403060204" pitchFamily="18" charset="0"/>
                <a:ea typeface="Open Sans" panose="020B0606030504020204" pitchFamily="34" charset="0"/>
                <a:cs typeface="Open Sans" panose="020B0606030504020204" pitchFamily="34" charset="0"/>
              </a:rPr>
              <a:t> preprint arXiv:1910.13794.</a:t>
            </a:r>
          </a:p>
          <a:p>
            <a:pPr marL="342900" indent="-342900">
              <a:buFont typeface="Arial" panose="020B0604020202020204" pitchFamily="34" charset="0"/>
              <a:buChar char="•"/>
            </a:pPr>
            <a:r>
              <a:rPr lang="en-US" sz="1900" dirty="0">
                <a:latin typeface="Domine" panose="02040503040403060204" pitchFamily="18" charset="0"/>
                <a:ea typeface="Open Sans" panose="020B0606030504020204" pitchFamily="34" charset="0"/>
                <a:cs typeface="Open Sans" panose="020B0606030504020204" pitchFamily="34" charset="0"/>
              </a:rPr>
              <a:t>Trask, A., Michalak, P., &amp; Liu, J. (2015). sense2vec-a fast and accurate method for word sense disambiguation in neural word embeddings. </a:t>
            </a:r>
            <a:r>
              <a:rPr lang="en-US" sz="1900" dirty="0" err="1">
                <a:latin typeface="Domine" panose="02040503040403060204" pitchFamily="18" charset="0"/>
                <a:ea typeface="Open Sans" panose="020B0606030504020204" pitchFamily="34" charset="0"/>
                <a:cs typeface="Open Sans" panose="020B0606030504020204" pitchFamily="34" charset="0"/>
              </a:rPr>
              <a:t>arXiv</a:t>
            </a:r>
            <a:r>
              <a:rPr lang="en-US" sz="1900" dirty="0">
                <a:latin typeface="Domine" panose="02040503040403060204" pitchFamily="18" charset="0"/>
                <a:ea typeface="Open Sans" panose="020B0606030504020204" pitchFamily="34" charset="0"/>
                <a:cs typeface="Open Sans" panose="020B0606030504020204" pitchFamily="34" charset="0"/>
              </a:rPr>
              <a:t> preprint arXiv:1511.06388.</a:t>
            </a:r>
          </a:p>
          <a:p>
            <a:pPr marL="342900" indent="-342900">
              <a:buFont typeface="Arial" panose="020B0604020202020204" pitchFamily="34" charset="0"/>
              <a:buChar char="•"/>
            </a:pPr>
            <a:r>
              <a:rPr lang="en-US" sz="1900" dirty="0">
                <a:latin typeface="Domine" panose="02040503040403060204" pitchFamily="18" charset="0"/>
                <a:ea typeface="Open Sans" panose="020B0606030504020204" pitchFamily="34" charset="0"/>
                <a:cs typeface="Open Sans" panose="020B0606030504020204" pitchFamily="34" charset="0"/>
              </a:rPr>
              <a:t>Subramanian, S., Wang, T., Yuan, X., Zhang, S., </a:t>
            </a:r>
            <a:r>
              <a:rPr lang="en-US" sz="1900" dirty="0" err="1">
                <a:latin typeface="Domine" panose="02040503040403060204" pitchFamily="18" charset="0"/>
                <a:ea typeface="Open Sans" panose="020B0606030504020204" pitchFamily="34" charset="0"/>
                <a:cs typeface="Open Sans" panose="020B0606030504020204" pitchFamily="34" charset="0"/>
              </a:rPr>
              <a:t>Bengio</a:t>
            </a:r>
            <a:r>
              <a:rPr lang="en-US" sz="1900" dirty="0">
                <a:latin typeface="Domine" panose="02040503040403060204" pitchFamily="18" charset="0"/>
                <a:ea typeface="Open Sans" panose="020B0606030504020204" pitchFamily="34" charset="0"/>
                <a:cs typeface="Open Sans" panose="020B0606030504020204" pitchFamily="34" charset="0"/>
              </a:rPr>
              <a:t>, Y., &amp; </a:t>
            </a:r>
            <a:r>
              <a:rPr lang="en-US" sz="1900" dirty="0" err="1">
                <a:latin typeface="Domine" panose="02040503040403060204" pitchFamily="18" charset="0"/>
                <a:ea typeface="Open Sans" panose="020B0606030504020204" pitchFamily="34" charset="0"/>
                <a:cs typeface="Open Sans" panose="020B0606030504020204" pitchFamily="34" charset="0"/>
              </a:rPr>
              <a:t>Trischler</a:t>
            </a:r>
            <a:r>
              <a:rPr lang="en-US" sz="1900" dirty="0">
                <a:latin typeface="Domine" panose="02040503040403060204" pitchFamily="18" charset="0"/>
                <a:ea typeface="Open Sans" panose="020B0606030504020204" pitchFamily="34" charset="0"/>
                <a:cs typeface="Open Sans" panose="020B0606030504020204" pitchFamily="34" charset="0"/>
              </a:rPr>
              <a:t>, A. (2017). Neural models for key phrase detection and question generation. </a:t>
            </a:r>
            <a:r>
              <a:rPr lang="en-US" sz="1900" dirty="0" err="1">
                <a:latin typeface="Domine" panose="02040503040403060204" pitchFamily="18" charset="0"/>
                <a:ea typeface="Open Sans" panose="020B0606030504020204" pitchFamily="34" charset="0"/>
                <a:cs typeface="Open Sans" panose="020B0606030504020204" pitchFamily="34" charset="0"/>
              </a:rPr>
              <a:t>arXiv</a:t>
            </a:r>
            <a:r>
              <a:rPr lang="en-US" sz="1900" dirty="0">
                <a:latin typeface="Domine" panose="02040503040403060204" pitchFamily="18" charset="0"/>
                <a:ea typeface="Open Sans" panose="020B0606030504020204" pitchFamily="34" charset="0"/>
                <a:cs typeface="Open Sans" panose="020B0606030504020204" pitchFamily="34" charset="0"/>
              </a:rPr>
              <a:t> preprint arXiv:1706.04560.</a:t>
            </a:r>
          </a:p>
          <a:p>
            <a:pPr marL="342900" indent="-342900">
              <a:buFont typeface="Arial" panose="020B0604020202020204" pitchFamily="34" charset="0"/>
              <a:buChar char="•"/>
            </a:pPr>
            <a:r>
              <a:rPr lang="en-US" sz="1900" dirty="0" err="1">
                <a:latin typeface="Domine" panose="02040503040403060204" pitchFamily="18" charset="0"/>
                <a:ea typeface="Open Sans" panose="020B0606030504020204" pitchFamily="34" charset="0"/>
                <a:cs typeface="Open Sans" panose="020B0606030504020204" pitchFamily="34" charset="0"/>
              </a:rPr>
              <a:t>Rajpurkar</a:t>
            </a:r>
            <a:r>
              <a:rPr lang="en-US" sz="1900" dirty="0">
                <a:latin typeface="Domine" panose="02040503040403060204" pitchFamily="18" charset="0"/>
                <a:ea typeface="Open Sans" panose="020B0606030504020204" pitchFamily="34" charset="0"/>
                <a:cs typeface="Open Sans" panose="020B0606030504020204" pitchFamily="34" charset="0"/>
              </a:rPr>
              <a:t>, P., Zhang, J., </a:t>
            </a:r>
            <a:r>
              <a:rPr lang="en-US" sz="1900" dirty="0" err="1">
                <a:latin typeface="Domine" panose="02040503040403060204" pitchFamily="18" charset="0"/>
                <a:ea typeface="Open Sans" panose="020B0606030504020204" pitchFamily="34" charset="0"/>
                <a:cs typeface="Open Sans" panose="020B0606030504020204" pitchFamily="34" charset="0"/>
              </a:rPr>
              <a:t>Lopyrev</a:t>
            </a:r>
            <a:r>
              <a:rPr lang="en-US" sz="1900" dirty="0">
                <a:latin typeface="Domine" panose="02040503040403060204" pitchFamily="18" charset="0"/>
                <a:ea typeface="Open Sans" panose="020B0606030504020204" pitchFamily="34" charset="0"/>
                <a:cs typeface="Open Sans" panose="020B0606030504020204" pitchFamily="34" charset="0"/>
              </a:rPr>
              <a:t>, K., &amp; Liang, P. (2016). Squad: 100,000+ questions for machine comprehension of text. </a:t>
            </a:r>
            <a:r>
              <a:rPr lang="en-US" sz="1900" dirty="0" err="1">
                <a:latin typeface="Domine" panose="02040503040403060204" pitchFamily="18" charset="0"/>
                <a:ea typeface="Open Sans" panose="020B0606030504020204" pitchFamily="34" charset="0"/>
                <a:cs typeface="Open Sans" panose="020B0606030504020204" pitchFamily="34" charset="0"/>
              </a:rPr>
              <a:t>arXiv</a:t>
            </a:r>
            <a:r>
              <a:rPr lang="en-US" sz="1900" dirty="0">
                <a:latin typeface="Domine" panose="02040503040403060204" pitchFamily="18" charset="0"/>
                <a:ea typeface="Open Sans" panose="020B0606030504020204" pitchFamily="34" charset="0"/>
                <a:cs typeface="Open Sans" panose="020B0606030504020204" pitchFamily="34" charset="0"/>
              </a:rPr>
              <a:t> preprint arXiv:1606.05250.</a:t>
            </a:r>
          </a:p>
          <a:p>
            <a:pPr marL="342900" indent="-342900">
              <a:buFont typeface="Arial" panose="020B0604020202020204" pitchFamily="34" charset="0"/>
              <a:buChar char="•"/>
            </a:pPr>
            <a:r>
              <a:rPr lang="en-US" sz="1900" dirty="0" err="1">
                <a:latin typeface="Domine" panose="02040503040403060204" pitchFamily="18" charset="0"/>
                <a:ea typeface="Open Sans" panose="020B0606030504020204" pitchFamily="34" charset="0"/>
                <a:cs typeface="Open Sans" panose="020B0606030504020204" pitchFamily="34" charset="0"/>
              </a:rPr>
              <a:t>Trischler</a:t>
            </a:r>
            <a:r>
              <a:rPr lang="en-US" sz="1900" dirty="0">
                <a:latin typeface="Domine" panose="02040503040403060204" pitchFamily="18" charset="0"/>
                <a:ea typeface="Open Sans" panose="020B0606030504020204" pitchFamily="34" charset="0"/>
                <a:cs typeface="Open Sans" panose="020B0606030504020204" pitchFamily="34" charset="0"/>
              </a:rPr>
              <a:t>, A., Wang, T., Yuan, X., Harris, J., </a:t>
            </a:r>
            <a:r>
              <a:rPr lang="en-US" sz="1900" dirty="0" err="1">
                <a:latin typeface="Domine" panose="02040503040403060204" pitchFamily="18" charset="0"/>
                <a:ea typeface="Open Sans" panose="020B0606030504020204" pitchFamily="34" charset="0"/>
                <a:cs typeface="Open Sans" panose="020B0606030504020204" pitchFamily="34" charset="0"/>
              </a:rPr>
              <a:t>Sordoni</a:t>
            </a:r>
            <a:r>
              <a:rPr lang="en-US" sz="1900" dirty="0">
                <a:latin typeface="Domine" panose="02040503040403060204" pitchFamily="18" charset="0"/>
                <a:ea typeface="Open Sans" panose="020B0606030504020204" pitchFamily="34" charset="0"/>
                <a:cs typeface="Open Sans" panose="020B0606030504020204" pitchFamily="34" charset="0"/>
              </a:rPr>
              <a:t>, A., Bachman, P., &amp; Suleman, K. (2016). </a:t>
            </a:r>
            <a:r>
              <a:rPr lang="en-US" sz="1900" dirty="0" err="1">
                <a:latin typeface="Domine" panose="02040503040403060204" pitchFamily="18" charset="0"/>
                <a:ea typeface="Open Sans" panose="020B0606030504020204" pitchFamily="34" charset="0"/>
                <a:cs typeface="Open Sans" panose="020B0606030504020204" pitchFamily="34" charset="0"/>
              </a:rPr>
              <a:t>Newsqa</a:t>
            </a:r>
            <a:r>
              <a:rPr lang="en-US" sz="1900" dirty="0">
                <a:latin typeface="Domine" panose="02040503040403060204" pitchFamily="18" charset="0"/>
                <a:ea typeface="Open Sans" panose="020B0606030504020204" pitchFamily="34" charset="0"/>
                <a:cs typeface="Open Sans" panose="020B0606030504020204" pitchFamily="34" charset="0"/>
              </a:rPr>
              <a:t>: A machine comprehension dataset. </a:t>
            </a:r>
            <a:r>
              <a:rPr lang="en-US" sz="1900" dirty="0" err="1">
                <a:latin typeface="Domine" panose="02040503040403060204" pitchFamily="18" charset="0"/>
                <a:ea typeface="Open Sans" panose="020B0606030504020204" pitchFamily="34" charset="0"/>
                <a:cs typeface="Open Sans" panose="020B0606030504020204" pitchFamily="34" charset="0"/>
              </a:rPr>
              <a:t>arXiv</a:t>
            </a:r>
            <a:r>
              <a:rPr lang="en-US" sz="1900" dirty="0">
                <a:latin typeface="Domine" panose="02040503040403060204" pitchFamily="18" charset="0"/>
                <a:ea typeface="Open Sans" panose="020B0606030504020204" pitchFamily="34" charset="0"/>
                <a:cs typeface="Open Sans" panose="020B0606030504020204" pitchFamily="34" charset="0"/>
              </a:rPr>
              <a:t> preprint arXiv:1611.09830</a:t>
            </a:r>
          </a:p>
          <a:p>
            <a:pPr marL="342900" indent="-342900">
              <a:buFont typeface="Arial" panose="020B0604020202020204" pitchFamily="34" charset="0"/>
              <a:buChar char="•"/>
            </a:pPr>
            <a:r>
              <a:rPr lang="en-US" sz="1900" dirty="0" err="1">
                <a:latin typeface="Domine" panose="02040503040403060204" pitchFamily="18" charset="0"/>
                <a:ea typeface="Open Sans" panose="020B0606030504020204" pitchFamily="34" charset="0"/>
                <a:cs typeface="Open Sans" panose="020B0606030504020204" pitchFamily="34" charset="0"/>
              </a:rPr>
              <a:t>Bartolo</a:t>
            </a:r>
            <a:r>
              <a:rPr lang="en-US" sz="1900" dirty="0">
                <a:latin typeface="Domine" panose="02040503040403060204" pitchFamily="18" charset="0"/>
                <a:ea typeface="Open Sans" panose="020B0606030504020204" pitchFamily="34" charset="0"/>
                <a:cs typeface="Open Sans" panose="020B0606030504020204" pitchFamily="34" charset="0"/>
              </a:rPr>
              <a:t>, M., Roberts, A., </a:t>
            </a:r>
            <a:r>
              <a:rPr lang="en-US" sz="1900" dirty="0" err="1">
                <a:latin typeface="Domine" panose="02040503040403060204" pitchFamily="18" charset="0"/>
                <a:ea typeface="Open Sans" panose="020B0606030504020204" pitchFamily="34" charset="0"/>
                <a:cs typeface="Open Sans" panose="020B0606030504020204" pitchFamily="34" charset="0"/>
              </a:rPr>
              <a:t>Welbl</a:t>
            </a:r>
            <a:r>
              <a:rPr lang="en-US" sz="1900" dirty="0">
                <a:latin typeface="Domine" panose="02040503040403060204" pitchFamily="18" charset="0"/>
                <a:ea typeface="Open Sans" panose="020B0606030504020204" pitchFamily="34" charset="0"/>
                <a:cs typeface="Open Sans" panose="020B0606030504020204" pitchFamily="34" charset="0"/>
              </a:rPr>
              <a:t>, J., Riedel, S., &amp; </a:t>
            </a:r>
            <a:r>
              <a:rPr lang="en-US" sz="1900" dirty="0" err="1">
                <a:latin typeface="Domine" panose="02040503040403060204" pitchFamily="18" charset="0"/>
                <a:ea typeface="Open Sans" panose="020B0606030504020204" pitchFamily="34" charset="0"/>
                <a:cs typeface="Open Sans" panose="020B0606030504020204" pitchFamily="34" charset="0"/>
              </a:rPr>
              <a:t>Stenetorp</a:t>
            </a:r>
            <a:r>
              <a:rPr lang="en-US" sz="1900" dirty="0">
                <a:latin typeface="Domine" panose="02040503040403060204" pitchFamily="18" charset="0"/>
                <a:ea typeface="Open Sans" panose="020B0606030504020204" pitchFamily="34" charset="0"/>
                <a:cs typeface="Open Sans" panose="020B0606030504020204" pitchFamily="34" charset="0"/>
              </a:rPr>
              <a:t>, P. (2020). Beat the AI: Investigating adversarial human annotation for reading comprehension. Transactions of the Association for Computational Linguistics, 8, 662-678.</a:t>
            </a:r>
          </a:p>
          <a:p>
            <a:pPr marL="342900" indent="-342900">
              <a:buFont typeface="Arial" panose="020B0604020202020204" pitchFamily="34" charset="0"/>
              <a:buChar char="•"/>
            </a:pPr>
            <a:r>
              <a:rPr lang="en-US" sz="1900" dirty="0">
                <a:latin typeface="Domine" panose="02040503040403060204" pitchFamily="18" charset="0"/>
                <a:ea typeface="Open Sans" panose="020B0606030504020204" pitchFamily="34" charset="0"/>
                <a:cs typeface="Open Sans" panose="020B0606030504020204" pitchFamily="34" charset="0"/>
              </a:rPr>
              <a:t>Clark, C., Lee, K., Chang, M. W., Kwiatkowski, T., Collins, M., &amp; Toutanova, K. (2019). </a:t>
            </a:r>
            <a:r>
              <a:rPr lang="en-US" sz="1900" dirty="0" err="1">
                <a:latin typeface="Domine" panose="02040503040403060204" pitchFamily="18" charset="0"/>
                <a:ea typeface="Open Sans" panose="020B0606030504020204" pitchFamily="34" charset="0"/>
                <a:cs typeface="Open Sans" panose="020B0606030504020204" pitchFamily="34" charset="0"/>
              </a:rPr>
              <a:t>BoolQ</a:t>
            </a:r>
            <a:r>
              <a:rPr lang="en-US" sz="1900" dirty="0">
                <a:latin typeface="Domine" panose="02040503040403060204" pitchFamily="18" charset="0"/>
                <a:ea typeface="Open Sans" panose="020B0606030504020204" pitchFamily="34" charset="0"/>
                <a:cs typeface="Open Sans" panose="020B0606030504020204" pitchFamily="34" charset="0"/>
              </a:rPr>
              <a:t>: Exploring the surprising difficulty of natural yes/no questions. </a:t>
            </a:r>
            <a:r>
              <a:rPr lang="en-US" sz="1900" dirty="0" err="1">
                <a:latin typeface="Domine" panose="02040503040403060204" pitchFamily="18" charset="0"/>
                <a:ea typeface="Open Sans" panose="020B0606030504020204" pitchFamily="34" charset="0"/>
                <a:cs typeface="Open Sans" panose="020B0606030504020204" pitchFamily="34" charset="0"/>
              </a:rPr>
              <a:t>arXiv</a:t>
            </a:r>
            <a:r>
              <a:rPr lang="en-US" sz="1900" dirty="0">
                <a:latin typeface="Domine" panose="02040503040403060204" pitchFamily="18" charset="0"/>
                <a:ea typeface="Open Sans" panose="020B0606030504020204" pitchFamily="34" charset="0"/>
                <a:cs typeface="Open Sans" panose="020B0606030504020204" pitchFamily="34" charset="0"/>
              </a:rPr>
              <a:t> preprint arXiv:1905.10044.</a:t>
            </a:r>
          </a:p>
        </p:txBody>
      </p:sp>
      <p:sp>
        <p:nvSpPr>
          <p:cNvPr id="85" name="TextBox 84">
            <a:extLst>
              <a:ext uri="{FF2B5EF4-FFF2-40B4-BE49-F238E27FC236}">
                <a16:creationId xmlns:a16="http://schemas.microsoft.com/office/drawing/2014/main" id="{2F9F16DD-B1FB-447B-BA78-9201D1B2D897}"/>
              </a:ext>
            </a:extLst>
          </p:cNvPr>
          <p:cNvSpPr txBox="1"/>
          <p:nvPr/>
        </p:nvSpPr>
        <p:spPr>
          <a:xfrm>
            <a:off x="33375600" y="22777873"/>
            <a:ext cx="9144000" cy="646331"/>
          </a:xfrm>
          <a:prstGeom prst="rect">
            <a:avLst/>
          </a:prstGeom>
          <a:noFill/>
        </p:spPr>
        <p:txBody>
          <a:bodyPr wrap="square" rtlCol="0">
            <a:spAutoFit/>
          </a:bodyPr>
          <a:lstStyle>
            <a:defPPr>
              <a:defRPr kern="1200"/>
            </a:defPPr>
          </a:lstStyle>
          <a:p>
            <a:r>
              <a:rPr lang="en-US" sz="3600" b="1">
                <a:latin typeface="Montserrat Extra Bold" panose="00000900000000000000" pitchFamily="50" charset="0"/>
              </a:rPr>
              <a:t>References</a:t>
            </a:r>
          </a:p>
        </p:txBody>
      </p:sp>
      <p:sp>
        <p:nvSpPr>
          <p:cNvPr id="39" name="Rectangle: Rounded Corners 38"/>
          <p:cNvSpPr/>
          <p:nvPr/>
        </p:nvSpPr>
        <p:spPr>
          <a:xfrm>
            <a:off x="712119" y="7030149"/>
            <a:ext cx="10058400" cy="10329414"/>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6" name="TextBox 45"/>
          <p:cNvSpPr txBox="1"/>
          <p:nvPr/>
        </p:nvSpPr>
        <p:spPr>
          <a:xfrm>
            <a:off x="1169319" y="8150297"/>
            <a:ext cx="9144000" cy="8956298"/>
          </a:xfrm>
          <a:prstGeom prst="rect">
            <a:avLst/>
          </a:prstGeom>
          <a:noFill/>
        </p:spPr>
        <p:txBody>
          <a:bodyPr wrap="square" rtlCol="0">
            <a:spAutoFit/>
          </a:bodyPr>
          <a:lstStyle>
            <a:defPPr>
              <a:defRPr kern="1200"/>
            </a:defPPr>
          </a:lstStyle>
          <a:p>
            <a:pPr algn="just"/>
            <a:r>
              <a:rPr lang="en-US" sz="2400" dirty="0">
                <a:latin typeface="Domine" panose="02040503040403060204" pitchFamily="18" charset="0"/>
                <a:ea typeface="Open Sans" panose="020B0606030504020204" pitchFamily="34" charset="0"/>
                <a:cs typeface="Open Sans" panose="020B0606030504020204" pitchFamily="34" charset="0"/>
              </a:rPr>
              <a:t>Question Generation (QG) is a branch of Natural Language Processing (NLP). It aims to generate natural language questions based on given contents. It’s a combination of natural language understanding (NLU) and natural language generation (NLG) tasks. The purpose of this paper is to develop an end-to-end question generation system which can be used in real-world applications for educational purposes. Crafting exam-style questions is an essential component of education, it serves diverse objectives where both the students and educators can use it to facilitate the education process. We propose a pipelined system composed of two modules, an Answer Extraction module, and Question Generation module. The Answer Extraction module is an encoder-decoder model that extracts question-worthy key-phrases from contexts. The Question Generation module consists of a set of specialized models finetuned on different types of questions that are generated in an end-to-end manner. The types of questions that can be generated by our system are: WH, MCQ, complete, and true/false. Evaluation of the models in our pipeline shows that our proposed system can generate educationally meaningful question and answer pairs with only context paragraphs as input, demonstrating the practicality of using automatic question generation.</a:t>
            </a:r>
          </a:p>
        </p:txBody>
      </p:sp>
      <p:sp>
        <p:nvSpPr>
          <p:cNvPr id="47" name="TextBox 46"/>
          <p:cNvSpPr txBox="1"/>
          <p:nvPr/>
        </p:nvSpPr>
        <p:spPr>
          <a:xfrm>
            <a:off x="1169319" y="7482385"/>
            <a:ext cx="9144000" cy="646331"/>
          </a:xfrm>
          <a:prstGeom prst="rect">
            <a:avLst/>
          </a:prstGeom>
          <a:noFill/>
        </p:spPr>
        <p:txBody>
          <a:bodyPr wrap="square" rtlCol="0">
            <a:spAutoFit/>
          </a:bodyPr>
          <a:lstStyle>
            <a:defPPr>
              <a:defRPr kern="1200"/>
            </a:defPPr>
          </a:lstStyle>
          <a:p>
            <a:r>
              <a:rPr lang="en-US" sz="3600" b="1">
                <a:latin typeface="Montserrat Extra Bold" panose="00000900000000000000" pitchFamily="50" charset="0"/>
              </a:rPr>
              <a:t>Abstract</a:t>
            </a:r>
          </a:p>
        </p:txBody>
      </p:sp>
      <p:sp>
        <p:nvSpPr>
          <p:cNvPr id="43" name="Rectangle: Rounded Corners 42"/>
          <p:cNvSpPr/>
          <p:nvPr/>
        </p:nvSpPr>
        <p:spPr>
          <a:xfrm>
            <a:off x="712119" y="17677115"/>
            <a:ext cx="10058400" cy="14805856"/>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6" name="TextBox 85">
            <a:extLst>
              <a:ext uri="{FF2B5EF4-FFF2-40B4-BE49-F238E27FC236}">
                <a16:creationId xmlns:a16="http://schemas.microsoft.com/office/drawing/2014/main" id="{9B320F11-3F85-4920-92E0-15D89C7AF4D2}"/>
              </a:ext>
            </a:extLst>
          </p:cNvPr>
          <p:cNvSpPr txBox="1"/>
          <p:nvPr/>
        </p:nvSpPr>
        <p:spPr>
          <a:xfrm>
            <a:off x="1169319" y="18458130"/>
            <a:ext cx="9144000" cy="14126944"/>
          </a:xfrm>
          <a:prstGeom prst="rect">
            <a:avLst/>
          </a:prstGeom>
          <a:noFill/>
        </p:spPr>
        <p:txBody>
          <a:bodyPr wrap="square" rtlCol="0">
            <a:spAutoFit/>
          </a:bodyPr>
          <a:lstStyle>
            <a:defPPr>
              <a:defRPr kern="1200"/>
            </a:defPPr>
          </a:lstStyle>
          <a:p>
            <a:pPr algn="just"/>
            <a:r>
              <a:rPr lang="en-US" sz="2400" dirty="0">
                <a:latin typeface="Domine" panose="02040503040403060204" pitchFamily="18" charset="0"/>
                <a:ea typeface="Open Sans" panose="020B0606030504020204" pitchFamily="34" charset="0"/>
                <a:cs typeface="Open Sans" panose="020B0606030504020204" pitchFamily="34" charset="0"/>
              </a:rPr>
              <a:t>Recent advances in natural language processing (NLP) can be greatly attributed to the invention of the Transformer architecture. The Transformer architecture allowed development of models that have achieved state-of-the-art results on all NLP tasks, including question generation (QG). The key innovation in the Transformer architecture is self-attention which allows the model to look at the other positions in the input sequence while processing each word, which will lead to a better encoding. All the models in our system adopt the Transformer architecture for the task of end-to-end question generation. We claim that our system can be used for educational purposes to create exercises. In turn it can be used to generate exercises on teaching material as they may not always be available which puts a lot of pressure on both educators and students.</a:t>
            </a:r>
          </a:p>
          <a:p>
            <a:pPr algn="just"/>
            <a:r>
              <a:rPr lang="en-US" sz="2400" dirty="0">
                <a:latin typeface="Domine" panose="02040503040403060204" pitchFamily="18" charset="0"/>
                <a:ea typeface="Open Sans" panose="020B0606030504020204" pitchFamily="34" charset="0"/>
                <a:cs typeface="Open Sans" panose="020B0606030504020204" pitchFamily="34" charset="0"/>
              </a:rPr>
              <a:t>The task of Answer Extraction is to train a neural model that when given a paragraph as input, outputs phrases in that paragraph that can be answers to questions. The goal of the model is to extract question-worthy key phrases that when given to a question generation model will result in generating a question that is not only correct syntactically but also semantically. The Answer Extraction model utilizes the powerful T5 model to extract key phrases. The T5 model is based on the Transformer architecture, which is a neural network architecture that is well-suited for NLP tasks.</a:t>
            </a:r>
          </a:p>
          <a:p>
            <a:pPr algn="just"/>
            <a:r>
              <a:rPr lang="en-US" sz="2400" dirty="0">
                <a:latin typeface="Domine" panose="02040503040403060204" pitchFamily="18" charset="0"/>
                <a:ea typeface="Open Sans" panose="020B0606030504020204" pitchFamily="34" charset="0"/>
                <a:cs typeface="Open Sans" panose="020B0606030504020204" pitchFamily="34" charset="0"/>
              </a:rPr>
              <a:t>The goal of the QG module is to finetune a set of QG models for generating different types of questions. These types are as follows: WH, MCQ, complete, and true/false. Each model takes a passage, and an answer as input and generates high-quality, contextually relevant questions. Additionally, The WH-QG model is enhanced by utilizing a BERT-based classifier to predict the interrogative word. Given a passage–answer pair the classifier predicts the interrogative word among seven classes. By incorporating the T5 model in our pipeline, which has shown remarkable performance in NLP tasks, we aim to enhance the QG process and provide accurate, informative, and diverse questions.</a:t>
            </a:r>
          </a:p>
        </p:txBody>
      </p:sp>
      <p:sp>
        <p:nvSpPr>
          <p:cNvPr id="87" name="TextBox 86">
            <a:extLst>
              <a:ext uri="{FF2B5EF4-FFF2-40B4-BE49-F238E27FC236}">
                <a16:creationId xmlns:a16="http://schemas.microsoft.com/office/drawing/2014/main" id="{7DB2E49A-CE7A-4210-AE9F-5037030C938E}"/>
              </a:ext>
            </a:extLst>
          </p:cNvPr>
          <p:cNvSpPr txBox="1"/>
          <p:nvPr/>
        </p:nvSpPr>
        <p:spPr>
          <a:xfrm>
            <a:off x="1169319" y="17811799"/>
            <a:ext cx="9144000" cy="646331"/>
          </a:xfrm>
          <a:prstGeom prst="rect">
            <a:avLst/>
          </a:prstGeom>
          <a:noFill/>
        </p:spPr>
        <p:txBody>
          <a:bodyPr wrap="square" rtlCol="0">
            <a:spAutoFit/>
          </a:bodyPr>
          <a:lstStyle>
            <a:defPPr>
              <a:defRPr kern="1200"/>
            </a:defPPr>
          </a:lstStyle>
          <a:p>
            <a:r>
              <a:rPr lang="en-US" sz="3600" b="1" dirty="0">
                <a:latin typeface="Montserrat Extra Bold" panose="00000900000000000000" pitchFamily="50" charset="0"/>
              </a:rPr>
              <a:t>Introduction</a:t>
            </a:r>
          </a:p>
        </p:txBody>
      </p:sp>
      <p:sp>
        <p:nvSpPr>
          <p:cNvPr id="40" name="Rectangle: Rounded Corners 39"/>
          <p:cNvSpPr/>
          <p:nvPr/>
        </p:nvSpPr>
        <p:spPr>
          <a:xfrm>
            <a:off x="11482639" y="7062659"/>
            <a:ext cx="10058400" cy="25420312"/>
          </a:xfrm>
          <a:prstGeom prst="roundRect">
            <a:avLst>
              <a:gd name="adj" fmla="val 182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91" name="TextBox 90">
            <a:extLst>
              <a:ext uri="{FF2B5EF4-FFF2-40B4-BE49-F238E27FC236}">
                <a16:creationId xmlns:a16="http://schemas.microsoft.com/office/drawing/2014/main" id="{15232698-55E6-4C6D-9947-A1F5F1CCE1E0}"/>
              </a:ext>
            </a:extLst>
          </p:cNvPr>
          <p:cNvSpPr txBox="1"/>
          <p:nvPr/>
        </p:nvSpPr>
        <p:spPr>
          <a:xfrm>
            <a:off x="11939839" y="7160577"/>
            <a:ext cx="9144000" cy="646331"/>
          </a:xfrm>
          <a:prstGeom prst="rect">
            <a:avLst/>
          </a:prstGeom>
          <a:noFill/>
        </p:spPr>
        <p:txBody>
          <a:bodyPr wrap="square" rtlCol="0">
            <a:spAutoFit/>
          </a:bodyPr>
          <a:lstStyle>
            <a:defPPr>
              <a:defRPr kern="1200"/>
            </a:defPPr>
          </a:lstStyle>
          <a:p>
            <a:r>
              <a:rPr lang="en-US" sz="3600" b="1">
                <a:latin typeface="Montserrat Extra Bold" panose="00000900000000000000" pitchFamily="50" charset="0"/>
              </a:rPr>
              <a:t>Methods</a:t>
            </a:r>
          </a:p>
        </p:txBody>
      </p:sp>
      <p:sp>
        <p:nvSpPr>
          <p:cNvPr id="41" name="Rectangle: Rounded Corners 40"/>
          <p:cNvSpPr/>
          <p:nvPr/>
        </p:nvSpPr>
        <p:spPr>
          <a:xfrm>
            <a:off x="22311361" y="7062659"/>
            <a:ext cx="20867720" cy="15188325"/>
          </a:xfrm>
          <a:prstGeom prst="roundRect">
            <a:avLst>
              <a:gd name="adj" fmla="val 193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92" name="TextBox 91">
            <a:extLst>
              <a:ext uri="{FF2B5EF4-FFF2-40B4-BE49-F238E27FC236}">
                <a16:creationId xmlns:a16="http://schemas.microsoft.com/office/drawing/2014/main" id="{65C4E645-8814-452E-ABF9-94046EFDF552}"/>
              </a:ext>
            </a:extLst>
          </p:cNvPr>
          <p:cNvSpPr txBox="1"/>
          <p:nvPr/>
        </p:nvSpPr>
        <p:spPr>
          <a:xfrm>
            <a:off x="22768561" y="7778015"/>
            <a:ext cx="9144000" cy="13880723"/>
          </a:xfrm>
          <a:prstGeom prst="rect">
            <a:avLst/>
          </a:prstGeom>
          <a:noFill/>
        </p:spPr>
        <p:txBody>
          <a:bodyPr wrap="square" lIns="91440" tIns="45720" rIns="91440" bIns="45720" rtlCol="0" anchor="t">
            <a:spAutoFit/>
          </a:bodyPr>
          <a:lstStyle>
            <a:defPPr>
              <a:defRPr kern="1200"/>
            </a:defPPr>
          </a:lstStyle>
          <a:p>
            <a:pPr marL="457200" indent="-457200" algn="just">
              <a:buAutoNum type="alphaUcPeriod"/>
            </a:pPr>
            <a:r>
              <a:rPr lang="en-US" sz="3200" b="1" dirty="0">
                <a:latin typeface="Domine"/>
                <a:ea typeface="Open Sans"/>
                <a:cs typeface="Open Sans"/>
              </a:rPr>
              <a:t>Answer Extraction (Table 1):</a:t>
            </a:r>
            <a:endParaRPr lang="ar-EG" sz="3200" b="1" dirty="0">
              <a:latin typeface="Domine"/>
              <a:ea typeface="Open Sans"/>
              <a:cs typeface="Open Sans" panose="020B0606030504020204" pitchFamily="34" charset="0"/>
            </a:endParaRPr>
          </a:p>
          <a:p>
            <a:pPr algn="just"/>
            <a:r>
              <a:rPr lang="en-US" sz="2400" dirty="0">
                <a:latin typeface="Domine"/>
                <a:ea typeface="Open Sans"/>
                <a:cs typeface="Open Sans"/>
              </a:rPr>
              <a:t>- </a:t>
            </a:r>
            <a:r>
              <a:rPr lang="en-US" sz="2400" dirty="0" err="1">
                <a:latin typeface="Domine"/>
                <a:ea typeface="Open Sans"/>
                <a:cs typeface="Open Sans"/>
              </a:rPr>
              <a:t>PtrNet</a:t>
            </a:r>
            <a:r>
              <a:rPr lang="en-US" sz="2400" dirty="0">
                <a:latin typeface="Domine"/>
                <a:ea typeface="Open Sans"/>
                <a:cs typeface="Open Sans"/>
              </a:rPr>
              <a:t>: is a pointer network which uses RNN encoder and decoder that points to key-phrase start and end boundaries. </a:t>
            </a:r>
            <a:endParaRPr lang="en-US" sz="2400" dirty="0">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latin typeface="Domine"/>
                <a:ea typeface="Open Sans"/>
                <a:cs typeface="Open Sans"/>
              </a:rPr>
              <a:t>- YAKE: is an automatic key-phrase extraction method based on statistical methods. </a:t>
            </a:r>
            <a:endParaRPr lang="en-US" sz="2400" dirty="0">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latin typeface="Domine"/>
                <a:ea typeface="Open Sans"/>
                <a:cs typeface="Open Sans"/>
              </a:rPr>
              <a:t>- </a:t>
            </a:r>
            <a:r>
              <a:rPr lang="en-US" sz="2400" dirty="0" err="1">
                <a:latin typeface="Domine"/>
                <a:ea typeface="Open Sans"/>
                <a:cs typeface="Open Sans"/>
              </a:rPr>
              <a:t>spaCy</a:t>
            </a:r>
            <a:r>
              <a:rPr lang="en-US" sz="2400" dirty="0">
                <a:latin typeface="Domine"/>
                <a:ea typeface="Open Sans"/>
                <a:cs typeface="Open Sans"/>
              </a:rPr>
              <a:t>: Using </a:t>
            </a:r>
            <a:r>
              <a:rPr lang="en-US" sz="2400" dirty="0" err="1">
                <a:latin typeface="Domine"/>
                <a:ea typeface="Open Sans"/>
                <a:cs typeface="Open Sans"/>
              </a:rPr>
              <a:t>spaCy</a:t>
            </a:r>
            <a:r>
              <a:rPr lang="en-US" sz="2400" dirty="0">
                <a:latin typeface="Domine"/>
                <a:ea typeface="Open Sans"/>
                <a:cs typeface="Open Sans"/>
              </a:rPr>
              <a:t> library to detect all named entities in a document.</a:t>
            </a:r>
          </a:p>
          <a:p>
            <a:pPr marL="342900" indent="-342900" algn="just">
              <a:buFont typeface="Wingdings" panose="05000000000000000000" pitchFamily="2" charset="2"/>
              <a:buChar char="Ø"/>
            </a:pPr>
            <a:r>
              <a:rPr lang="en-US" sz="2400" dirty="0">
                <a:latin typeface="Domine"/>
                <a:ea typeface="Open Sans"/>
                <a:cs typeface="Open Sans"/>
              </a:rPr>
              <a:t>Note: </a:t>
            </a:r>
          </a:p>
          <a:p>
            <a:pPr algn="just"/>
            <a:r>
              <a:rPr lang="en-US" sz="2400" dirty="0">
                <a:latin typeface="Domine"/>
                <a:ea typeface="Open Sans"/>
                <a:cs typeface="Open Sans"/>
              </a:rPr>
              <a:t>- In </a:t>
            </a:r>
            <a:r>
              <a:rPr lang="en-US" sz="2400" dirty="0" err="1">
                <a:latin typeface="Domine"/>
                <a:ea typeface="Open Sans"/>
                <a:cs typeface="Open Sans"/>
              </a:rPr>
              <a:t>spaCy</a:t>
            </a:r>
            <a:r>
              <a:rPr lang="en-US" sz="2400" dirty="0">
                <a:latin typeface="Domine"/>
                <a:ea typeface="Open Sans"/>
                <a:cs typeface="Open Sans"/>
              </a:rPr>
              <a:t> we mark all named entities as answers.</a:t>
            </a:r>
          </a:p>
          <a:p>
            <a:pPr algn="just"/>
            <a:r>
              <a:rPr lang="en-US" sz="2400" dirty="0">
                <a:latin typeface="Domine"/>
                <a:ea typeface="Open Sans"/>
                <a:cs typeface="Open Sans"/>
              </a:rPr>
              <a:t>- In YAKE We mark all the key phrases as answers.</a:t>
            </a:r>
          </a:p>
          <a:p>
            <a:pPr algn="just"/>
            <a:r>
              <a:rPr lang="en-US" sz="3200" b="1" dirty="0">
                <a:latin typeface="Domine"/>
                <a:ea typeface="Open Sans"/>
                <a:cs typeface="Open Sans"/>
              </a:rPr>
              <a:t>B. WH-question Generation (Table 2 &amp; 3):</a:t>
            </a:r>
          </a:p>
          <a:p>
            <a:pPr marL="342900" indent="-342900" algn="just">
              <a:buFont typeface="Wingdings" panose="05000000000000000000" pitchFamily="2" charset="2"/>
              <a:buChar char="Ø"/>
            </a:pPr>
            <a:r>
              <a:rPr lang="en-US" sz="2800" b="1" dirty="0">
                <a:latin typeface="Domine"/>
                <a:ea typeface="Open Sans"/>
                <a:cs typeface="Open Sans"/>
              </a:rPr>
              <a:t> Interrogative Word Classifier (Table 2)</a:t>
            </a:r>
            <a:endParaRPr lang="en-US" sz="2800" b="1" dirty="0">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latin typeface="Domine"/>
                <a:ea typeface="Open Sans"/>
                <a:cs typeface="Open Sans"/>
              </a:rPr>
              <a:t>- Interrogative-Word Classifier: is a BERT based classifier that uses the context and answer NER tag embeddings to make a classification decision. </a:t>
            </a:r>
            <a:endParaRPr lang="en-US" sz="2400" dirty="0">
              <a:latin typeface="Domine" panose="02040503040403060204" pitchFamily="18" charset="0"/>
              <a:ea typeface="Open Sans" panose="020B0606030504020204" pitchFamily="34" charset="0"/>
              <a:cs typeface="Open Sans" panose="020B0606030504020204" pitchFamily="34" charset="0"/>
            </a:endParaRPr>
          </a:p>
          <a:p>
            <a:pPr marL="342900" indent="-342900" algn="just">
              <a:buFont typeface="Wingdings" panose="05000000000000000000" pitchFamily="2" charset="2"/>
              <a:buChar char="Ø"/>
            </a:pPr>
            <a:r>
              <a:rPr lang="en-US" sz="2800" b="1" dirty="0">
                <a:latin typeface="Domine"/>
                <a:ea typeface="Open Sans"/>
                <a:cs typeface="Open Sans"/>
              </a:rPr>
              <a:t>Question Generation (Table 3)</a:t>
            </a:r>
            <a:endParaRPr lang="en-US" sz="2800" b="1" dirty="0">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latin typeface="Domine"/>
                <a:ea typeface="Open Sans"/>
                <a:cs typeface="Open Sans"/>
              </a:rPr>
              <a:t>- Interrogative-Word-Aware Question Generation (IWAQG): is a sequence-to-sequence neural network that uses a gated self-attention in the encoder and an attention mechanism with </a:t>
            </a:r>
            <a:r>
              <a:rPr lang="en-US" sz="2400" dirty="0" err="1">
                <a:latin typeface="Domine"/>
                <a:ea typeface="Open Sans"/>
                <a:cs typeface="Open Sans"/>
              </a:rPr>
              <a:t>maxout</a:t>
            </a:r>
            <a:r>
              <a:rPr lang="en-US" sz="2400" dirty="0">
                <a:latin typeface="Domine"/>
                <a:ea typeface="Open Sans"/>
                <a:cs typeface="Open Sans"/>
              </a:rPr>
              <a:t> pointer in the decoder.</a:t>
            </a:r>
          </a:p>
          <a:p>
            <a:pPr algn="just"/>
            <a:r>
              <a:rPr lang="en-US" sz="2400" dirty="0">
                <a:latin typeface="Domine"/>
                <a:ea typeface="Open Sans"/>
                <a:cs typeface="Open Sans"/>
              </a:rPr>
              <a:t>- Clue Guided Copy Network for Question Generation</a:t>
            </a:r>
          </a:p>
          <a:p>
            <a:pPr algn="just"/>
            <a:r>
              <a:rPr lang="en-US" sz="2400" dirty="0">
                <a:latin typeface="Domine"/>
                <a:ea typeface="Open Sans"/>
                <a:cs typeface="Open Sans"/>
              </a:rPr>
              <a:t>(CGC-QG): The clue word predictor of CGC-QG uses a syntactic dependency tree to predict potential clue words for questions based on passage context. </a:t>
            </a:r>
            <a:endParaRPr lang="ar-EG" sz="2400" dirty="0">
              <a:latin typeface="Domine" panose="02040503040403060204" pitchFamily="18" charset="0"/>
              <a:ea typeface="Open Sans" panose="020B0606030504020204" pitchFamily="34" charset="0"/>
              <a:cs typeface="Open Sans" panose="020B0606030504020204" pitchFamily="34" charset="0"/>
            </a:endParaRPr>
          </a:p>
          <a:p>
            <a:pPr algn="just"/>
            <a:r>
              <a:rPr lang="en-US" sz="3200" b="1" dirty="0">
                <a:latin typeface="Domine"/>
                <a:ea typeface="Open Sans"/>
                <a:cs typeface="Open Sans"/>
              </a:rPr>
              <a:t>C. Boolean Question Generation (Table 4):</a:t>
            </a:r>
            <a:endParaRPr lang="ar-EG" sz="3200" b="1" dirty="0">
              <a:latin typeface="Domine"/>
              <a:ea typeface="Open Sans"/>
              <a:cs typeface="Open Sans" panose="020B0606030504020204" pitchFamily="34" charset="0"/>
            </a:endParaRPr>
          </a:p>
          <a:p>
            <a:pPr algn="just"/>
            <a:r>
              <a:rPr lang="en-US" sz="2400" dirty="0">
                <a:latin typeface="Domine"/>
                <a:ea typeface="Open Sans"/>
                <a:cs typeface="Open Sans"/>
              </a:rPr>
              <a:t>- Finetuned-QG: is a T5 QG model that has been trained on multiple QG datasets with different formats in a transfer learning manner.</a:t>
            </a:r>
          </a:p>
          <a:p>
            <a:pPr marL="342900" indent="-342900" algn="just">
              <a:buFont typeface="Wingdings" panose="05000000000000000000" pitchFamily="2" charset="2"/>
              <a:buChar char="v"/>
            </a:pPr>
            <a:r>
              <a:rPr lang="en-US" sz="2400" dirty="0">
                <a:latin typeface="Domine"/>
                <a:ea typeface="Open Sans"/>
                <a:cs typeface="Open Sans"/>
              </a:rPr>
              <a:t>Note: </a:t>
            </a:r>
          </a:p>
          <a:p>
            <a:pPr algn="just"/>
            <a:r>
              <a:rPr lang="en-US" sz="2400" dirty="0">
                <a:latin typeface="Domine"/>
                <a:ea typeface="Open Sans"/>
                <a:cs typeface="Open Sans"/>
              </a:rPr>
              <a:t>- For evaluating our Answer Extraction model, we use F1 score.</a:t>
            </a:r>
          </a:p>
          <a:p>
            <a:pPr algn="just"/>
            <a:r>
              <a:rPr lang="en-US" sz="2400" dirty="0">
                <a:latin typeface="Domine"/>
                <a:ea typeface="Open Sans"/>
                <a:cs typeface="Open Sans"/>
              </a:rPr>
              <a:t>- For evaluating our Interrogative Word Classifier model, we use classification accuracy.</a:t>
            </a:r>
            <a:endParaRPr lang="en-US" sz="2400" dirty="0">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latin typeface="Domine"/>
                <a:ea typeface="Open Sans"/>
                <a:cs typeface="Open Sans"/>
              </a:rPr>
              <a:t>- For evaluating our WH and Boolean QG models, we use the following metrics: BLEU1:4, ROUGE-L, and METEOR.</a:t>
            </a:r>
          </a:p>
        </p:txBody>
      </p:sp>
      <p:sp>
        <p:nvSpPr>
          <p:cNvPr id="93" name="TextBox 92">
            <a:extLst>
              <a:ext uri="{FF2B5EF4-FFF2-40B4-BE49-F238E27FC236}">
                <a16:creationId xmlns:a16="http://schemas.microsoft.com/office/drawing/2014/main" id="{7381E656-1550-4678-91D6-50348E24F942}"/>
              </a:ext>
            </a:extLst>
          </p:cNvPr>
          <p:cNvSpPr txBox="1"/>
          <p:nvPr/>
        </p:nvSpPr>
        <p:spPr>
          <a:xfrm>
            <a:off x="22768561" y="7154738"/>
            <a:ext cx="9144000" cy="655293"/>
          </a:xfrm>
          <a:prstGeom prst="rect">
            <a:avLst/>
          </a:prstGeom>
          <a:noFill/>
        </p:spPr>
        <p:txBody>
          <a:bodyPr wrap="square" rtlCol="0">
            <a:spAutoFit/>
          </a:bodyPr>
          <a:lstStyle>
            <a:defPPr>
              <a:defRPr kern="1200"/>
            </a:defPPr>
          </a:lstStyle>
          <a:p>
            <a:r>
              <a:rPr lang="en-US" sz="3600" b="1">
                <a:latin typeface="Montserrat Extra Bold" panose="00000900000000000000" pitchFamily="50" charset="0"/>
              </a:rPr>
              <a:t>Results</a:t>
            </a:r>
          </a:p>
        </p:txBody>
      </p:sp>
      <p:graphicFrame>
        <p:nvGraphicFramePr>
          <p:cNvPr id="3" name="Table 2">
            <a:extLst>
              <a:ext uri="{FF2B5EF4-FFF2-40B4-BE49-F238E27FC236}">
                <a16:creationId xmlns:a16="http://schemas.microsoft.com/office/drawing/2014/main" id="{0E79C3BC-2304-F68E-D23F-7C8E46DDAA23}"/>
              </a:ext>
            </a:extLst>
          </p:cNvPr>
          <p:cNvGraphicFramePr>
            <a:graphicFrameLocks noGrp="1"/>
          </p:cNvGraphicFramePr>
          <p:nvPr>
            <p:extLst>
              <p:ext uri="{D42A27DB-BD31-4B8C-83A1-F6EECF244321}">
                <p14:modId xmlns:p14="http://schemas.microsoft.com/office/powerpoint/2010/main" val="1700848669"/>
              </p:ext>
            </p:extLst>
          </p:nvPr>
        </p:nvGraphicFramePr>
        <p:xfrm>
          <a:off x="32432099" y="7482385"/>
          <a:ext cx="10337944" cy="4693920"/>
        </p:xfrm>
        <a:graphic>
          <a:graphicData uri="http://schemas.openxmlformats.org/drawingml/2006/table">
            <a:tbl>
              <a:tblPr firstRow="1" firstCol="1" bandRow="1">
                <a:tableStyleId>{7DF18680-E054-41AD-8BC1-D1AEF772440D}</a:tableStyleId>
              </a:tblPr>
              <a:tblGrid>
                <a:gridCol w="2584486">
                  <a:extLst>
                    <a:ext uri="{9D8B030D-6E8A-4147-A177-3AD203B41FA5}">
                      <a16:colId xmlns:a16="http://schemas.microsoft.com/office/drawing/2014/main" val="2215824435"/>
                    </a:ext>
                  </a:extLst>
                </a:gridCol>
                <a:gridCol w="2584486">
                  <a:extLst>
                    <a:ext uri="{9D8B030D-6E8A-4147-A177-3AD203B41FA5}">
                      <a16:colId xmlns:a16="http://schemas.microsoft.com/office/drawing/2014/main" val="3678553989"/>
                    </a:ext>
                  </a:extLst>
                </a:gridCol>
                <a:gridCol w="2584486">
                  <a:extLst>
                    <a:ext uri="{9D8B030D-6E8A-4147-A177-3AD203B41FA5}">
                      <a16:colId xmlns:a16="http://schemas.microsoft.com/office/drawing/2014/main" val="2061217077"/>
                    </a:ext>
                  </a:extLst>
                </a:gridCol>
                <a:gridCol w="2584486">
                  <a:extLst>
                    <a:ext uri="{9D8B030D-6E8A-4147-A177-3AD203B41FA5}">
                      <a16:colId xmlns:a16="http://schemas.microsoft.com/office/drawing/2014/main" val="974328211"/>
                    </a:ext>
                  </a:extLst>
                </a:gridCol>
              </a:tblGrid>
              <a:tr h="395649">
                <a:tc>
                  <a:txBody>
                    <a:bodyPr/>
                    <a:lstStyle/>
                    <a:p>
                      <a:pPr marL="0" marR="0" algn="ctr">
                        <a:spcBef>
                          <a:spcPts val="0"/>
                        </a:spcBef>
                        <a:spcAft>
                          <a:spcPts val="0"/>
                        </a:spcAft>
                      </a:pPr>
                      <a:r>
                        <a:rPr lang="en-US" sz="2800" dirty="0">
                          <a:effectLst/>
                        </a:rPr>
                        <a:t>Model</a:t>
                      </a:r>
                      <a:endParaRPr lang="en-US" sz="2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F1</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Precision</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Recall</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466258019"/>
                  </a:ext>
                </a:extLst>
              </a:tr>
              <a:tr h="370921">
                <a:tc gridSpan="4">
                  <a:txBody>
                    <a:bodyPr/>
                    <a:lstStyle/>
                    <a:p>
                      <a:pPr marL="0" marR="0" algn="ctr">
                        <a:spcBef>
                          <a:spcPts val="0"/>
                        </a:spcBef>
                        <a:spcAft>
                          <a:spcPts val="0"/>
                        </a:spcAft>
                      </a:pPr>
                      <a:r>
                        <a:rPr lang="en-US" sz="2800">
                          <a:effectLst/>
                        </a:rPr>
                        <a:t>SQuAD</a:t>
                      </a:r>
                      <a:endParaRPr lang="en-US" sz="2800">
                        <a:effectLst/>
                        <a:latin typeface="Times New Roman"/>
                        <a:ea typeface="SimSu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39492841"/>
                  </a:ext>
                </a:extLst>
              </a:tr>
              <a:tr h="401868">
                <a:tc>
                  <a:txBody>
                    <a:bodyPr/>
                    <a:lstStyle/>
                    <a:p>
                      <a:pPr marL="0" marR="0" algn="ctr">
                        <a:spcBef>
                          <a:spcPts val="0"/>
                        </a:spcBef>
                        <a:spcAft>
                          <a:spcPts val="0"/>
                        </a:spcAft>
                      </a:pPr>
                      <a:r>
                        <a:rPr lang="en-US" sz="2800" dirty="0" err="1">
                          <a:effectLst/>
                        </a:rPr>
                        <a:t>spaCy</a:t>
                      </a:r>
                      <a:r>
                        <a:rPr lang="en-US" sz="2800" dirty="0">
                          <a:effectLst/>
                        </a:rPr>
                        <a:t> NER</a:t>
                      </a:r>
                      <a:endParaRPr lang="en-US" sz="2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26.4%</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30.7%</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23.2%</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906540201"/>
                  </a:ext>
                </a:extLst>
              </a:tr>
              <a:tr h="401868">
                <a:tc>
                  <a:txBody>
                    <a:bodyPr/>
                    <a:lstStyle/>
                    <a:p>
                      <a:pPr marL="0" marR="0" algn="ctr">
                        <a:spcBef>
                          <a:spcPts val="0"/>
                        </a:spcBef>
                        <a:spcAft>
                          <a:spcPts val="0"/>
                        </a:spcAft>
                      </a:pPr>
                      <a:r>
                        <a:rPr lang="en-US" sz="2800">
                          <a:effectLst/>
                        </a:rPr>
                        <a:t>YAKE</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23.8%</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28.6%</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20.3%</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4003479839"/>
                  </a:ext>
                </a:extLst>
              </a:tr>
              <a:tr h="401868">
                <a:tc>
                  <a:txBody>
                    <a:bodyPr/>
                    <a:lstStyle/>
                    <a:p>
                      <a:pPr marL="0" marR="0" algn="ctr">
                        <a:spcBef>
                          <a:spcPts val="0"/>
                        </a:spcBef>
                        <a:spcAft>
                          <a:spcPts val="0"/>
                        </a:spcAft>
                      </a:pPr>
                      <a:r>
                        <a:rPr lang="en-US" sz="2800" dirty="0" err="1">
                          <a:effectLst/>
                        </a:rPr>
                        <a:t>PtrNet</a:t>
                      </a:r>
                      <a:endParaRPr lang="en-US" sz="2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40.4%</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44.8%</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38.7%</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2373903694"/>
                  </a:ext>
                </a:extLst>
              </a:tr>
              <a:tr h="401868">
                <a:tc>
                  <a:txBody>
                    <a:bodyPr/>
                    <a:lstStyle/>
                    <a:p>
                      <a:pPr marL="0" marR="0" algn="ctr">
                        <a:spcBef>
                          <a:spcPts val="0"/>
                        </a:spcBef>
                        <a:spcAft>
                          <a:spcPts val="0"/>
                        </a:spcAft>
                      </a:pPr>
                      <a:r>
                        <a:rPr lang="en-US" sz="2800" dirty="0">
                          <a:effectLst/>
                        </a:rPr>
                        <a:t>T5-small*</a:t>
                      </a:r>
                      <a:endParaRPr lang="en-US" sz="2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45.4%</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0">
                          <a:effectLst/>
                        </a:rPr>
                        <a:t>44.3%</a:t>
                      </a:r>
                      <a:endParaRPr lang="en-US" sz="2800" b="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46.6%</a:t>
                      </a:r>
                      <a:endParaRPr lang="en-US" sz="2800" b="1">
                        <a:effectLst/>
                        <a:latin typeface="Times New Roman"/>
                        <a:ea typeface="SimSun"/>
                      </a:endParaRPr>
                    </a:p>
                  </a:txBody>
                  <a:tcPr marL="68580" marR="68580" marT="0" marB="0" anchor="ctr"/>
                </a:tc>
                <a:extLst>
                  <a:ext uri="{0D108BD9-81ED-4DB2-BD59-A6C34878D82A}">
                    <a16:rowId xmlns:a16="http://schemas.microsoft.com/office/drawing/2014/main" val="1738413051"/>
                  </a:ext>
                </a:extLst>
              </a:tr>
              <a:tr h="401868">
                <a:tc gridSpan="4">
                  <a:txBody>
                    <a:bodyPr/>
                    <a:lstStyle/>
                    <a:p>
                      <a:pPr marL="0" marR="0" algn="ctr">
                        <a:spcBef>
                          <a:spcPts val="0"/>
                        </a:spcBef>
                        <a:spcAft>
                          <a:spcPts val="0"/>
                        </a:spcAft>
                      </a:pPr>
                      <a:r>
                        <a:rPr lang="en-US" sz="2800">
                          <a:effectLst/>
                        </a:rPr>
                        <a:t>NewsQA</a:t>
                      </a:r>
                      <a:endParaRPr lang="en-US" sz="2800">
                        <a:effectLst/>
                        <a:latin typeface="Times New Roman"/>
                        <a:ea typeface="SimSu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2263459"/>
                  </a:ext>
                </a:extLst>
              </a:tr>
              <a:tr h="401868">
                <a:tc>
                  <a:txBody>
                    <a:bodyPr/>
                    <a:lstStyle/>
                    <a:p>
                      <a:pPr marL="0" marR="0" algn="ctr">
                        <a:spcBef>
                          <a:spcPts val="0"/>
                        </a:spcBef>
                        <a:spcAft>
                          <a:spcPts val="0"/>
                        </a:spcAft>
                      </a:pPr>
                      <a:r>
                        <a:rPr lang="en-US" sz="2800">
                          <a:effectLst/>
                        </a:rPr>
                        <a:t>spaCy NER</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10.1%</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12.5%</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8.5%</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765527319"/>
                  </a:ext>
                </a:extLst>
              </a:tr>
              <a:tr h="401868">
                <a:tc>
                  <a:txBody>
                    <a:bodyPr/>
                    <a:lstStyle/>
                    <a:p>
                      <a:pPr marL="0" marR="0" algn="ctr">
                        <a:spcBef>
                          <a:spcPts val="0"/>
                        </a:spcBef>
                        <a:spcAft>
                          <a:spcPts val="0"/>
                        </a:spcAft>
                      </a:pPr>
                      <a:r>
                        <a:rPr lang="en-US" sz="2800">
                          <a:effectLst/>
                        </a:rPr>
                        <a:t>YAKE</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24.0%</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28.7%</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20.7%</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1368556123"/>
                  </a:ext>
                </a:extLst>
              </a:tr>
              <a:tr h="401868">
                <a:tc>
                  <a:txBody>
                    <a:bodyPr/>
                    <a:lstStyle/>
                    <a:p>
                      <a:pPr marL="0" marR="0" algn="ctr">
                        <a:spcBef>
                          <a:spcPts val="0"/>
                        </a:spcBef>
                        <a:spcAft>
                          <a:spcPts val="0"/>
                        </a:spcAft>
                      </a:pPr>
                      <a:r>
                        <a:rPr lang="en-US" sz="2800">
                          <a:effectLst/>
                        </a:rPr>
                        <a:t>PtrNet</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43.5%</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46.7%</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42.7%</a:t>
                      </a:r>
                      <a:endParaRPr lang="en-US" sz="2800" b="1">
                        <a:effectLst/>
                        <a:latin typeface="Times New Roman"/>
                        <a:ea typeface="SimSun"/>
                      </a:endParaRPr>
                    </a:p>
                  </a:txBody>
                  <a:tcPr marL="68580" marR="68580" marT="0" marB="0" anchor="ctr"/>
                </a:tc>
                <a:extLst>
                  <a:ext uri="{0D108BD9-81ED-4DB2-BD59-A6C34878D82A}">
                    <a16:rowId xmlns:a16="http://schemas.microsoft.com/office/drawing/2014/main" val="663534745"/>
                  </a:ext>
                </a:extLst>
              </a:tr>
              <a:tr h="401868">
                <a:tc>
                  <a:txBody>
                    <a:bodyPr/>
                    <a:lstStyle/>
                    <a:p>
                      <a:pPr marL="0" marR="0" algn="ctr">
                        <a:spcBef>
                          <a:spcPts val="0"/>
                        </a:spcBef>
                        <a:spcAft>
                          <a:spcPts val="0"/>
                        </a:spcAft>
                      </a:pPr>
                      <a:r>
                        <a:rPr lang="en-US" sz="2800">
                          <a:effectLst/>
                        </a:rPr>
                        <a:t>T5-small*</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39.1%</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dirty="0">
                          <a:effectLst/>
                        </a:rPr>
                        <a:t>36.9%</a:t>
                      </a:r>
                      <a:endParaRPr lang="en-US" sz="2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dirty="0">
                          <a:effectLst/>
                        </a:rPr>
                        <a:t>41.7%</a:t>
                      </a:r>
                      <a:endParaRPr lang="en-US" sz="2800" dirty="0">
                        <a:effectLst/>
                        <a:latin typeface="Times New Roman"/>
                        <a:ea typeface="SimSun"/>
                      </a:endParaRPr>
                    </a:p>
                  </a:txBody>
                  <a:tcPr marL="68580" marR="68580" marT="0" marB="0" anchor="ctr"/>
                </a:tc>
                <a:extLst>
                  <a:ext uri="{0D108BD9-81ED-4DB2-BD59-A6C34878D82A}">
                    <a16:rowId xmlns:a16="http://schemas.microsoft.com/office/drawing/2014/main" val="2562644859"/>
                  </a:ext>
                </a:extLst>
              </a:tr>
            </a:tbl>
          </a:graphicData>
        </a:graphic>
      </p:graphicFrame>
      <p:graphicFrame>
        <p:nvGraphicFramePr>
          <p:cNvPr id="4" name="Table 3">
            <a:extLst>
              <a:ext uri="{FF2B5EF4-FFF2-40B4-BE49-F238E27FC236}">
                <a16:creationId xmlns:a16="http://schemas.microsoft.com/office/drawing/2014/main" id="{499F729B-B036-7DB6-626A-6A52DF922B4D}"/>
              </a:ext>
            </a:extLst>
          </p:cNvPr>
          <p:cNvGraphicFramePr>
            <a:graphicFrameLocks noGrp="1"/>
          </p:cNvGraphicFramePr>
          <p:nvPr>
            <p:extLst>
              <p:ext uri="{D42A27DB-BD31-4B8C-83A1-F6EECF244321}">
                <p14:modId xmlns:p14="http://schemas.microsoft.com/office/powerpoint/2010/main" val="1549005246"/>
              </p:ext>
            </p:extLst>
          </p:nvPr>
        </p:nvGraphicFramePr>
        <p:xfrm>
          <a:off x="32432096" y="12546278"/>
          <a:ext cx="10337949" cy="1883731"/>
        </p:xfrm>
        <a:graphic>
          <a:graphicData uri="http://schemas.openxmlformats.org/drawingml/2006/table">
            <a:tbl>
              <a:tblPr firstRow="1" firstCol="1" bandRow="1">
                <a:tableStyleId>{7DF18680-E054-41AD-8BC1-D1AEF772440D}</a:tableStyleId>
              </a:tblPr>
              <a:tblGrid>
                <a:gridCol w="5063657">
                  <a:extLst>
                    <a:ext uri="{9D8B030D-6E8A-4147-A177-3AD203B41FA5}">
                      <a16:colId xmlns:a16="http://schemas.microsoft.com/office/drawing/2014/main" val="3662703673"/>
                    </a:ext>
                  </a:extLst>
                </a:gridCol>
                <a:gridCol w="5274292">
                  <a:extLst>
                    <a:ext uri="{9D8B030D-6E8A-4147-A177-3AD203B41FA5}">
                      <a16:colId xmlns:a16="http://schemas.microsoft.com/office/drawing/2014/main" val="1911750543"/>
                    </a:ext>
                  </a:extLst>
                </a:gridCol>
              </a:tblGrid>
              <a:tr h="386389">
                <a:tc>
                  <a:txBody>
                    <a:bodyPr/>
                    <a:lstStyle/>
                    <a:p>
                      <a:pPr marL="0" marR="0" algn="ctr">
                        <a:spcBef>
                          <a:spcPts val="0"/>
                        </a:spcBef>
                        <a:spcAft>
                          <a:spcPts val="0"/>
                        </a:spcAft>
                      </a:pPr>
                      <a:r>
                        <a:rPr lang="en-US" sz="2800" dirty="0">
                          <a:effectLst/>
                        </a:rPr>
                        <a:t>Model</a:t>
                      </a:r>
                      <a:endParaRPr lang="en-US" sz="28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800">
                          <a:effectLst/>
                        </a:rPr>
                        <a:t>Accuracy</a:t>
                      </a:r>
                      <a:endParaRPr lang="en-US" sz="28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550269557"/>
                  </a:ext>
                </a:extLst>
              </a:tr>
              <a:tr h="772779">
                <a:tc>
                  <a:txBody>
                    <a:bodyPr/>
                    <a:lstStyle/>
                    <a:p>
                      <a:pPr marL="0" marR="0" algn="ctr">
                        <a:spcBef>
                          <a:spcPts val="0"/>
                        </a:spcBef>
                        <a:spcAft>
                          <a:spcPts val="0"/>
                        </a:spcAft>
                      </a:pPr>
                      <a:r>
                        <a:rPr lang="en-US" sz="2800">
                          <a:effectLst/>
                        </a:rPr>
                        <a:t>Interrogative aware classifier</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800" b="1">
                          <a:effectLst/>
                        </a:rPr>
                        <a:t>73.8%</a:t>
                      </a:r>
                      <a:endParaRPr lang="en-US" sz="2800" b="1">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51290993"/>
                  </a:ext>
                </a:extLst>
              </a:tr>
              <a:tr h="684232">
                <a:tc>
                  <a:txBody>
                    <a:bodyPr/>
                    <a:lstStyle/>
                    <a:p>
                      <a:pPr marL="0" marR="0" algn="ctr">
                        <a:spcBef>
                          <a:spcPts val="0"/>
                        </a:spcBef>
                        <a:spcAft>
                          <a:spcPts val="0"/>
                        </a:spcAft>
                      </a:pPr>
                      <a:r>
                        <a:rPr lang="en-US" sz="2800">
                          <a:effectLst/>
                        </a:rPr>
                        <a:t>Bert-base*</a:t>
                      </a:r>
                      <a:endParaRPr lang="en-US" sz="28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2800" dirty="0">
                          <a:effectLst/>
                        </a:rPr>
                        <a:t>72.7%</a:t>
                      </a:r>
                      <a:endParaRPr lang="en-US" sz="36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562518096"/>
                  </a:ext>
                </a:extLst>
              </a:tr>
            </a:tbl>
          </a:graphicData>
        </a:graphic>
      </p:graphicFrame>
      <p:graphicFrame>
        <p:nvGraphicFramePr>
          <p:cNvPr id="6" name="Table 5">
            <a:extLst>
              <a:ext uri="{FF2B5EF4-FFF2-40B4-BE49-F238E27FC236}">
                <a16:creationId xmlns:a16="http://schemas.microsoft.com/office/drawing/2014/main" id="{3A250E75-9B7B-D4BF-E6DA-0DE9FD8DA067}"/>
              </a:ext>
            </a:extLst>
          </p:cNvPr>
          <p:cNvGraphicFramePr>
            <a:graphicFrameLocks noGrp="1"/>
          </p:cNvGraphicFramePr>
          <p:nvPr>
            <p:extLst>
              <p:ext uri="{D42A27DB-BD31-4B8C-83A1-F6EECF244321}">
                <p14:modId xmlns:p14="http://schemas.microsoft.com/office/powerpoint/2010/main" val="1267391285"/>
              </p:ext>
            </p:extLst>
          </p:nvPr>
        </p:nvGraphicFramePr>
        <p:xfrm>
          <a:off x="32432096" y="14792708"/>
          <a:ext cx="10337950" cy="3457644"/>
        </p:xfrm>
        <a:graphic>
          <a:graphicData uri="http://schemas.openxmlformats.org/drawingml/2006/table">
            <a:tbl>
              <a:tblPr firstRow="1" firstCol="1" bandRow="1">
                <a:tableStyleId>{7DF18680-E054-41AD-8BC1-D1AEF772440D}</a:tableStyleId>
              </a:tblPr>
              <a:tblGrid>
                <a:gridCol w="1476850">
                  <a:extLst>
                    <a:ext uri="{9D8B030D-6E8A-4147-A177-3AD203B41FA5}">
                      <a16:colId xmlns:a16="http://schemas.microsoft.com/office/drawing/2014/main" val="1244816026"/>
                    </a:ext>
                  </a:extLst>
                </a:gridCol>
                <a:gridCol w="1476850">
                  <a:extLst>
                    <a:ext uri="{9D8B030D-6E8A-4147-A177-3AD203B41FA5}">
                      <a16:colId xmlns:a16="http://schemas.microsoft.com/office/drawing/2014/main" val="2158267679"/>
                    </a:ext>
                  </a:extLst>
                </a:gridCol>
                <a:gridCol w="1476850">
                  <a:extLst>
                    <a:ext uri="{9D8B030D-6E8A-4147-A177-3AD203B41FA5}">
                      <a16:colId xmlns:a16="http://schemas.microsoft.com/office/drawing/2014/main" val="2961370877"/>
                    </a:ext>
                  </a:extLst>
                </a:gridCol>
                <a:gridCol w="1476850">
                  <a:extLst>
                    <a:ext uri="{9D8B030D-6E8A-4147-A177-3AD203B41FA5}">
                      <a16:colId xmlns:a16="http://schemas.microsoft.com/office/drawing/2014/main" val="506073872"/>
                    </a:ext>
                  </a:extLst>
                </a:gridCol>
                <a:gridCol w="1476850">
                  <a:extLst>
                    <a:ext uri="{9D8B030D-6E8A-4147-A177-3AD203B41FA5}">
                      <a16:colId xmlns:a16="http://schemas.microsoft.com/office/drawing/2014/main" val="1699058622"/>
                    </a:ext>
                  </a:extLst>
                </a:gridCol>
                <a:gridCol w="1476850">
                  <a:extLst>
                    <a:ext uri="{9D8B030D-6E8A-4147-A177-3AD203B41FA5}">
                      <a16:colId xmlns:a16="http://schemas.microsoft.com/office/drawing/2014/main" val="927279532"/>
                    </a:ext>
                  </a:extLst>
                </a:gridCol>
                <a:gridCol w="1476850">
                  <a:extLst>
                    <a:ext uri="{9D8B030D-6E8A-4147-A177-3AD203B41FA5}">
                      <a16:colId xmlns:a16="http://schemas.microsoft.com/office/drawing/2014/main" val="134909223"/>
                    </a:ext>
                  </a:extLst>
                </a:gridCol>
              </a:tblGrid>
              <a:tr h="583588">
                <a:tc>
                  <a:txBody>
                    <a:bodyPr/>
                    <a:lstStyle/>
                    <a:p>
                      <a:pPr marL="0" marR="0" algn="ctr">
                        <a:spcBef>
                          <a:spcPts val="0"/>
                        </a:spcBef>
                        <a:spcAft>
                          <a:spcPts val="0"/>
                        </a:spcAft>
                      </a:pPr>
                      <a:r>
                        <a:rPr lang="en-US" sz="2800">
                          <a:effectLst/>
                        </a:rPr>
                        <a:t>Model</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400">
                          <a:effectLst/>
                        </a:rPr>
                        <a:t>BLEU-1</a:t>
                      </a:r>
                      <a:endParaRPr lang="en-US" sz="24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400">
                          <a:effectLst/>
                        </a:rPr>
                        <a:t>BLEU-2</a:t>
                      </a:r>
                      <a:endParaRPr lang="en-US" sz="24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400">
                          <a:effectLst/>
                        </a:rPr>
                        <a:t>BLEU-3</a:t>
                      </a:r>
                      <a:endParaRPr lang="en-US" sz="24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400">
                          <a:effectLst/>
                        </a:rPr>
                        <a:t>BLEU-4</a:t>
                      </a:r>
                      <a:endParaRPr lang="en-US" sz="24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400">
                          <a:effectLst/>
                        </a:rPr>
                        <a:t>METEOR</a:t>
                      </a:r>
                      <a:endParaRPr lang="en-US" sz="24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200" dirty="0">
                          <a:effectLst/>
                        </a:rPr>
                        <a:t>ROGUE-L</a:t>
                      </a:r>
                      <a:endParaRPr lang="en-US" sz="2200" dirty="0">
                        <a:effectLst/>
                        <a:latin typeface="Times New Roman"/>
                        <a:ea typeface="SimSun"/>
                      </a:endParaRPr>
                    </a:p>
                  </a:txBody>
                  <a:tcPr marL="68580" marR="68580" marT="0" marB="0" anchor="ctr"/>
                </a:tc>
                <a:extLst>
                  <a:ext uri="{0D108BD9-81ED-4DB2-BD59-A6C34878D82A}">
                    <a16:rowId xmlns:a16="http://schemas.microsoft.com/office/drawing/2014/main" val="3051249135"/>
                  </a:ext>
                </a:extLst>
              </a:tr>
              <a:tr h="583588">
                <a:tc gridSpan="7">
                  <a:txBody>
                    <a:bodyPr/>
                    <a:lstStyle/>
                    <a:p>
                      <a:pPr marL="0" marR="0" algn="ctr">
                        <a:spcBef>
                          <a:spcPts val="0"/>
                        </a:spcBef>
                        <a:spcAft>
                          <a:spcPts val="0"/>
                        </a:spcAft>
                      </a:pPr>
                      <a:r>
                        <a:rPr lang="en-US" sz="2800" dirty="0" err="1">
                          <a:effectLst/>
                        </a:rPr>
                        <a:t>SQuAD</a:t>
                      </a:r>
                      <a:endParaRPr lang="en-US" sz="2800" dirty="0">
                        <a:effectLst/>
                        <a:latin typeface="Times New Roman"/>
                        <a:ea typeface="SimSun"/>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8573428"/>
                  </a:ext>
                </a:extLst>
              </a:tr>
              <a:tr h="583588">
                <a:tc>
                  <a:txBody>
                    <a:bodyPr/>
                    <a:lstStyle/>
                    <a:p>
                      <a:pPr marL="0" marR="0" algn="ctr">
                        <a:spcBef>
                          <a:spcPts val="0"/>
                        </a:spcBef>
                        <a:spcAft>
                          <a:spcPts val="0"/>
                        </a:spcAft>
                      </a:pPr>
                      <a:r>
                        <a:rPr lang="en-US" sz="2800">
                          <a:effectLst/>
                        </a:rPr>
                        <a:t>IWAQG</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47.69</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32.24</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24.01</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18.53</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22.23</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46.94</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1733768336"/>
                  </a:ext>
                </a:extLst>
              </a:tr>
              <a:tr h="583588">
                <a:tc>
                  <a:txBody>
                    <a:bodyPr/>
                    <a:lstStyle/>
                    <a:p>
                      <a:pPr marL="0" marR="0" algn="ctr">
                        <a:spcBef>
                          <a:spcPts val="0"/>
                        </a:spcBef>
                        <a:spcAft>
                          <a:spcPts val="0"/>
                        </a:spcAft>
                      </a:pPr>
                      <a:r>
                        <a:rPr lang="en-US" sz="2800">
                          <a:effectLst/>
                        </a:rPr>
                        <a:t>CGC-QG</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dirty="0">
                          <a:effectLst/>
                        </a:rPr>
                        <a:t>40.45</a:t>
                      </a:r>
                      <a:endParaRPr lang="en-US" sz="2800" dirty="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23.52</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15.68</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11.06</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17.11</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a:effectLst/>
                        </a:rPr>
                        <a:t>43.16</a:t>
                      </a:r>
                      <a:endParaRPr lang="en-US" sz="2800">
                        <a:effectLst/>
                        <a:latin typeface="Times New Roman"/>
                        <a:ea typeface="SimSun"/>
                      </a:endParaRPr>
                    </a:p>
                  </a:txBody>
                  <a:tcPr marL="68580" marR="68580" marT="0" marB="0" anchor="ctr"/>
                </a:tc>
                <a:extLst>
                  <a:ext uri="{0D108BD9-81ED-4DB2-BD59-A6C34878D82A}">
                    <a16:rowId xmlns:a16="http://schemas.microsoft.com/office/drawing/2014/main" val="998494375"/>
                  </a:ext>
                </a:extLst>
              </a:tr>
              <a:tr h="583588">
                <a:tc>
                  <a:txBody>
                    <a:bodyPr/>
                    <a:lstStyle/>
                    <a:p>
                      <a:pPr marL="0" marR="0" algn="ctr">
                        <a:spcBef>
                          <a:spcPts val="0"/>
                        </a:spcBef>
                        <a:spcAft>
                          <a:spcPts val="0"/>
                        </a:spcAft>
                      </a:pPr>
                      <a:r>
                        <a:rPr lang="en-US" sz="2800">
                          <a:effectLst/>
                        </a:rPr>
                        <a:t>T5-base*</a:t>
                      </a:r>
                      <a:endParaRPr lang="en-US" sz="2800">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49.59</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33.79</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25.27</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19.59</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a:effectLst/>
                        </a:rPr>
                        <a:t>24.51</a:t>
                      </a:r>
                      <a:endParaRPr lang="en-US" sz="2800" b="1">
                        <a:effectLst/>
                        <a:latin typeface="Times New Roman"/>
                        <a:ea typeface="SimSun"/>
                      </a:endParaRPr>
                    </a:p>
                  </a:txBody>
                  <a:tcPr marL="68580" marR="68580" marT="0" marB="0" anchor="ctr"/>
                </a:tc>
                <a:tc>
                  <a:txBody>
                    <a:bodyPr/>
                    <a:lstStyle/>
                    <a:p>
                      <a:pPr marL="0" marR="0" algn="ctr">
                        <a:spcBef>
                          <a:spcPts val="0"/>
                        </a:spcBef>
                        <a:spcAft>
                          <a:spcPts val="0"/>
                        </a:spcAft>
                      </a:pPr>
                      <a:r>
                        <a:rPr lang="en-US" sz="2800" b="1" dirty="0">
                          <a:effectLst/>
                        </a:rPr>
                        <a:t>47.36</a:t>
                      </a:r>
                      <a:endParaRPr lang="en-US" sz="2800" b="1" dirty="0">
                        <a:effectLst/>
                        <a:latin typeface="Times New Roman"/>
                        <a:ea typeface="SimSun"/>
                      </a:endParaRPr>
                    </a:p>
                  </a:txBody>
                  <a:tcPr marL="68580" marR="68580" marT="0" marB="0" anchor="ctr"/>
                </a:tc>
                <a:extLst>
                  <a:ext uri="{0D108BD9-81ED-4DB2-BD59-A6C34878D82A}">
                    <a16:rowId xmlns:a16="http://schemas.microsoft.com/office/drawing/2014/main" val="4226216026"/>
                  </a:ext>
                </a:extLst>
              </a:tr>
            </a:tbl>
          </a:graphicData>
        </a:graphic>
      </p:graphicFrame>
      <p:graphicFrame>
        <p:nvGraphicFramePr>
          <p:cNvPr id="9" name="Table 8">
            <a:extLst>
              <a:ext uri="{FF2B5EF4-FFF2-40B4-BE49-F238E27FC236}">
                <a16:creationId xmlns:a16="http://schemas.microsoft.com/office/drawing/2014/main" id="{8BA33FA4-A61C-9DCA-E191-2E80D07CACD2}"/>
              </a:ext>
            </a:extLst>
          </p:cNvPr>
          <p:cNvGraphicFramePr>
            <a:graphicFrameLocks noGrp="1"/>
          </p:cNvGraphicFramePr>
          <p:nvPr>
            <p:extLst>
              <p:ext uri="{D42A27DB-BD31-4B8C-83A1-F6EECF244321}">
                <p14:modId xmlns:p14="http://schemas.microsoft.com/office/powerpoint/2010/main" val="2310327620"/>
              </p:ext>
            </p:extLst>
          </p:nvPr>
        </p:nvGraphicFramePr>
        <p:xfrm>
          <a:off x="32369761" y="18633191"/>
          <a:ext cx="10400285" cy="3486555"/>
        </p:xfrm>
        <a:graphic>
          <a:graphicData uri="http://schemas.openxmlformats.org/drawingml/2006/table">
            <a:tbl>
              <a:tblPr firstRow="1" firstCol="1" bandRow="1">
                <a:tableStyleId>{7DF18680-E054-41AD-8BC1-D1AEF772440D}</a:tableStyleId>
              </a:tblPr>
              <a:tblGrid>
                <a:gridCol w="1485755">
                  <a:extLst>
                    <a:ext uri="{9D8B030D-6E8A-4147-A177-3AD203B41FA5}">
                      <a16:colId xmlns:a16="http://schemas.microsoft.com/office/drawing/2014/main" val="1608484120"/>
                    </a:ext>
                  </a:extLst>
                </a:gridCol>
                <a:gridCol w="1485755">
                  <a:extLst>
                    <a:ext uri="{9D8B030D-6E8A-4147-A177-3AD203B41FA5}">
                      <a16:colId xmlns:a16="http://schemas.microsoft.com/office/drawing/2014/main" val="3508004501"/>
                    </a:ext>
                  </a:extLst>
                </a:gridCol>
                <a:gridCol w="1485755">
                  <a:extLst>
                    <a:ext uri="{9D8B030D-6E8A-4147-A177-3AD203B41FA5}">
                      <a16:colId xmlns:a16="http://schemas.microsoft.com/office/drawing/2014/main" val="2623101638"/>
                    </a:ext>
                  </a:extLst>
                </a:gridCol>
                <a:gridCol w="1485755">
                  <a:extLst>
                    <a:ext uri="{9D8B030D-6E8A-4147-A177-3AD203B41FA5}">
                      <a16:colId xmlns:a16="http://schemas.microsoft.com/office/drawing/2014/main" val="936383059"/>
                    </a:ext>
                  </a:extLst>
                </a:gridCol>
                <a:gridCol w="1485755">
                  <a:extLst>
                    <a:ext uri="{9D8B030D-6E8A-4147-A177-3AD203B41FA5}">
                      <a16:colId xmlns:a16="http://schemas.microsoft.com/office/drawing/2014/main" val="20348613"/>
                    </a:ext>
                  </a:extLst>
                </a:gridCol>
                <a:gridCol w="1485755">
                  <a:extLst>
                    <a:ext uri="{9D8B030D-6E8A-4147-A177-3AD203B41FA5}">
                      <a16:colId xmlns:a16="http://schemas.microsoft.com/office/drawing/2014/main" val="934677410"/>
                    </a:ext>
                  </a:extLst>
                </a:gridCol>
                <a:gridCol w="1485755">
                  <a:extLst>
                    <a:ext uri="{9D8B030D-6E8A-4147-A177-3AD203B41FA5}">
                      <a16:colId xmlns:a16="http://schemas.microsoft.com/office/drawing/2014/main" val="2810055617"/>
                    </a:ext>
                  </a:extLst>
                </a:gridCol>
              </a:tblGrid>
              <a:tr h="996159">
                <a:tc>
                  <a:txBody>
                    <a:bodyPr/>
                    <a:lstStyle/>
                    <a:p>
                      <a:pPr algn="ctr"/>
                      <a:r>
                        <a:rPr lang="en-US" sz="2800">
                          <a:effectLst/>
                        </a:rPr>
                        <a:t>Model</a:t>
                      </a:r>
                    </a:p>
                  </a:txBody>
                  <a:tcPr marL="68580" marR="68580" marT="0" marB="0" anchor="ctr"/>
                </a:tc>
                <a:tc>
                  <a:txBody>
                    <a:bodyPr/>
                    <a:lstStyle/>
                    <a:p>
                      <a:pPr algn="ctr"/>
                      <a:r>
                        <a:rPr lang="en-US" sz="2800" dirty="0">
                          <a:effectLst/>
                        </a:rPr>
                        <a:t>BLEU-1</a:t>
                      </a:r>
                    </a:p>
                  </a:txBody>
                  <a:tcPr marL="68580" marR="68580" marT="0" marB="0" anchor="ctr"/>
                </a:tc>
                <a:tc>
                  <a:txBody>
                    <a:bodyPr/>
                    <a:lstStyle/>
                    <a:p>
                      <a:pPr algn="ctr"/>
                      <a:r>
                        <a:rPr lang="en-US" sz="2800">
                          <a:effectLst/>
                        </a:rPr>
                        <a:t>BLEU-2</a:t>
                      </a:r>
                    </a:p>
                  </a:txBody>
                  <a:tcPr marL="68580" marR="68580" marT="0" marB="0" anchor="ctr"/>
                </a:tc>
                <a:tc>
                  <a:txBody>
                    <a:bodyPr/>
                    <a:lstStyle/>
                    <a:p>
                      <a:pPr algn="ctr"/>
                      <a:r>
                        <a:rPr lang="en-US" sz="2800">
                          <a:effectLst/>
                        </a:rPr>
                        <a:t>BLEU-3</a:t>
                      </a:r>
                    </a:p>
                  </a:txBody>
                  <a:tcPr marL="68580" marR="68580" marT="0" marB="0" anchor="ctr"/>
                </a:tc>
                <a:tc>
                  <a:txBody>
                    <a:bodyPr/>
                    <a:lstStyle/>
                    <a:p>
                      <a:pPr algn="ctr"/>
                      <a:r>
                        <a:rPr lang="en-US" sz="2800" dirty="0">
                          <a:effectLst/>
                        </a:rPr>
                        <a:t>BLEU-4</a:t>
                      </a:r>
                    </a:p>
                  </a:txBody>
                  <a:tcPr marL="68580" marR="68580" marT="0" marB="0" anchor="ctr"/>
                </a:tc>
                <a:tc>
                  <a:txBody>
                    <a:bodyPr/>
                    <a:lstStyle/>
                    <a:p>
                      <a:pPr algn="ctr"/>
                      <a:r>
                        <a:rPr lang="en-US" sz="2400" dirty="0">
                          <a:effectLst/>
                        </a:rPr>
                        <a:t>METEOR</a:t>
                      </a:r>
                      <a:endParaRPr lang="en-US" sz="2500" dirty="0">
                        <a:effectLst/>
                      </a:endParaRPr>
                    </a:p>
                  </a:txBody>
                  <a:tcPr marL="68580" marR="68580" marT="0" marB="0" anchor="ctr"/>
                </a:tc>
                <a:tc>
                  <a:txBody>
                    <a:bodyPr/>
                    <a:lstStyle/>
                    <a:p>
                      <a:pPr algn="ctr"/>
                      <a:r>
                        <a:rPr lang="en-US" sz="2300" dirty="0">
                          <a:effectLst/>
                        </a:rPr>
                        <a:t>ROGUE-L</a:t>
                      </a:r>
                    </a:p>
                  </a:txBody>
                  <a:tcPr marL="68580" marR="68580" marT="0" marB="0" anchor="ctr"/>
                </a:tc>
                <a:extLst>
                  <a:ext uri="{0D108BD9-81ED-4DB2-BD59-A6C34878D82A}">
                    <a16:rowId xmlns:a16="http://schemas.microsoft.com/office/drawing/2014/main" val="1573428164"/>
                  </a:ext>
                </a:extLst>
              </a:tr>
              <a:tr h="1494237">
                <a:tc>
                  <a:txBody>
                    <a:bodyPr/>
                    <a:lstStyle/>
                    <a:p>
                      <a:pPr algn="ctr"/>
                      <a:r>
                        <a:rPr lang="en-US" sz="2800" dirty="0">
                          <a:effectLst/>
                        </a:rPr>
                        <a:t>Finetuned-QG</a:t>
                      </a:r>
                    </a:p>
                  </a:txBody>
                  <a:tcPr marL="68580" marR="68580" marT="0" marB="0" anchor="ctr"/>
                </a:tc>
                <a:tc>
                  <a:txBody>
                    <a:bodyPr/>
                    <a:lstStyle/>
                    <a:p>
                      <a:pPr algn="ctr"/>
                      <a:r>
                        <a:rPr lang="en-US" sz="2800">
                          <a:effectLst/>
                        </a:rPr>
                        <a:t>49.49</a:t>
                      </a:r>
                    </a:p>
                  </a:txBody>
                  <a:tcPr marL="68580" marR="68580" marT="0" marB="0" anchor="ctr"/>
                </a:tc>
                <a:tc>
                  <a:txBody>
                    <a:bodyPr/>
                    <a:lstStyle/>
                    <a:p>
                      <a:pPr algn="ctr"/>
                      <a:r>
                        <a:rPr lang="en-US" sz="2800">
                          <a:effectLst/>
                        </a:rPr>
                        <a:t>33.70</a:t>
                      </a:r>
                    </a:p>
                  </a:txBody>
                  <a:tcPr marL="68580" marR="68580" marT="0" marB="0" anchor="ctr"/>
                </a:tc>
                <a:tc>
                  <a:txBody>
                    <a:bodyPr/>
                    <a:lstStyle/>
                    <a:p>
                      <a:pPr algn="ctr"/>
                      <a:r>
                        <a:rPr lang="en-US" sz="2800">
                          <a:effectLst/>
                        </a:rPr>
                        <a:t>24.71</a:t>
                      </a:r>
                    </a:p>
                  </a:txBody>
                  <a:tcPr marL="68580" marR="68580" marT="0" marB="0" anchor="ctr"/>
                </a:tc>
                <a:tc>
                  <a:txBody>
                    <a:bodyPr/>
                    <a:lstStyle/>
                    <a:p>
                      <a:pPr algn="ctr"/>
                      <a:r>
                        <a:rPr lang="en-US" sz="2800">
                          <a:effectLst/>
                        </a:rPr>
                        <a:t>18.51</a:t>
                      </a:r>
                    </a:p>
                  </a:txBody>
                  <a:tcPr marL="68580" marR="68580" marT="0" marB="0" anchor="ctr"/>
                </a:tc>
                <a:tc>
                  <a:txBody>
                    <a:bodyPr/>
                    <a:lstStyle/>
                    <a:p>
                      <a:pPr algn="ctr"/>
                      <a:r>
                        <a:rPr lang="en-US" sz="2800">
                          <a:effectLst/>
                        </a:rPr>
                        <a:t>23.68</a:t>
                      </a:r>
                    </a:p>
                  </a:txBody>
                  <a:tcPr marL="68580" marR="68580" marT="0" marB="0" anchor="ctr"/>
                </a:tc>
                <a:tc>
                  <a:txBody>
                    <a:bodyPr/>
                    <a:lstStyle/>
                    <a:p>
                      <a:pPr algn="ctr"/>
                      <a:r>
                        <a:rPr lang="en-US" sz="2800">
                          <a:effectLst/>
                        </a:rPr>
                        <a:t>47.04</a:t>
                      </a:r>
                    </a:p>
                  </a:txBody>
                  <a:tcPr marL="68580" marR="68580" marT="0" marB="0" anchor="ctr"/>
                </a:tc>
                <a:extLst>
                  <a:ext uri="{0D108BD9-81ED-4DB2-BD59-A6C34878D82A}">
                    <a16:rowId xmlns:a16="http://schemas.microsoft.com/office/drawing/2014/main" val="3052434286"/>
                  </a:ext>
                </a:extLst>
              </a:tr>
              <a:tr h="996159">
                <a:tc>
                  <a:txBody>
                    <a:bodyPr/>
                    <a:lstStyle/>
                    <a:p>
                      <a:pPr algn="ctr"/>
                      <a:r>
                        <a:rPr lang="en-US" sz="2800" dirty="0">
                          <a:effectLst/>
                        </a:rPr>
                        <a:t>T5-base*</a:t>
                      </a:r>
                    </a:p>
                  </a:txBody>
                  <a:tcPr marL="68580" marR="68580" marT="0" marB="0" anchor="ctr"/>
                </a:tc>
                <a:tc>
                  <a:txBody>
                    <a:bodyPr/>
                    <a:lstStyle/>
                    <a:p>
                      <a:pPr algn="ctr"/>
                      <a:r>
                        <a:rPr lang="en-US" sz="2800" b="1">
                          <a:effectLst/>
                        </a:rPr>
                        <a:t>50.05</a:t>
                      </a:r>
                    </a:p>
                  </a:txBody>
                  <a:tcPr marL="68580" marR="68580" marT="0" marB="0" anchor="ctr"/>
                </a:tc>
                <a:tc>
                  <a:txBody>
                    <a:bodyPr/>
                    <a:lstStyle/>
                    <a:p>
                      <a:pPr algn="ctr"/>
                      <a:r>
                        <a:rPr lang="en-US" sz="2800" b="1">
                          <a:effectLst/>
                        </a:rPr>
                        <a:t>37.86</a:t>
                      </a:r>
                    </a:p>
                  </a:txBody>
                  <a:tcPr marL="68580" marR="68580" marT="0" marB="0" anchor="ctr"/>
                </a:tc>
                <a:tc>
                  <a:txBody>
                    <a:bodyPr/>
                    <a:lstStyle/>
                    <a:p>
                      <a:pPr algn="ctr"/>
                      <a:r>
                        <a:rPr lang="en-US" sz="2800" b="1">
                          <a:effectLst/>
                        </a:rPr>
                        <a:t>29.14</a:t>
                      </a:r>
                    </a:p>
                  </a:txBody>
                  <a:tcPr marL="68580" marR="68580" marT="0" marB="0" anchor="ctr"/>
                </a:tc>
                <a:tc>
                  <a:txBody>
                    <a:bodyPr/>
                    <a:lstStyle/>
                    <a:p>
                      <a:pPr algn="ctr"/>
                      <a:r>
                        <a:rPr lang="en-US" sz="2800" b="1">
                          <a:effectLst/>
                        </a:rPr>
                        <a:t>22.60</a:t>
                      </a:r>
                    </a:p>
                  </a:txBody>
                  <a:tcPr marL="68580" marR="68580" marT="0" marB="0" anchor="ctr"/>
                </a:tc>
                <a:tc>
                  <a:txBody>
                    <a:bodyPr/>
                    <a:lstStyle/>
                    <a:p>
                      <a:pPr algn="ctr"/>
                      <a:r>
                        <a:rPr lang="en-US" sz="2800" b="1">
                          <a:effectLst/>
                        </a:rPr>
                        <a:t>24.80</a:t>
                      </a:r>
                    </a:p>
                  </a:txBody>
                  <a:tcPr marL="68580" marR="68580" marT="0" marB="0" anchor="ctr"/>
                </a:tc>
                <a:tc>
                  <a:txBody>
                    <a:bodyPr/>
                    <a:lstStyle/>
                    <a:p>
                      <a:pPr algn="ctr"/>
                      <a:r>
                        <a:rPr lang="en-US" sz="2800" dirty="0">
                          <a:effectLst/>
                        </a:rPr>
                        <a:t>46.62</a:t>
                      </a:r>
                    </a:p>
                  </a:txBody>
                  <a:tcPr marL="68580" marR="68580" marT="0" marB="0" anchor="ctr"/>
                </a:tc>
                <a:extLst>
                  <a:ext uri="{0D108BD9-81ED-4DB2-BD59-A6C34878D82A}">
                    <a16:rowId xmlns:a16="http://schemas.microsoft.com/office/drawing/2014/main" val="4095864080"/>
                  </a:ext>
                </a:extLst>
              </a:tr>
            </a:tbl>
          </a:graphicData>
        </a:graphic>
      </p:graphicFrame>
      <p:sp>
        <p:nvSpPr>
          <p:cNvPr id="8" name="TextBox 7">
            <a:extLst>
              <a:ext uri="{FF2B5EF4-FFF2-40B4-BE49-F238E27FC236}">
                <a16:creationId xmlns:a16="http://schemas.microsoft.com/office/drawing/2014/main" id="{47F7D786-0CE2-6204-4B06-7D9AB0627928}"/>
              </a:ext>
            </a:extLst>
          </p:cNvPr>
          <p:cNvSpPr txBox="1"/>
          <p:nvPr/>
        </p:nvSpPr>
        <p:spPr>
          <a:xfrm>
            <a:off x="11939839" y="7805550"/>
            <a:ext cx="9143999" cy="20774918"/>
          </a:xfrm>
          <a:prstGeom prst="rect">
            <a:avLst/>
          </a:prstGeom>
          <a:noFill/>
        </p:spPr>
        <p:txBody>
          <a:bodyPr wrap="square" rtlCol="0">
            <a:spAutoFit/>
          </a:bodyPr>
          <a:lstStyle/>
          <a:p>
            <a:pPr marL="0" marR="0" algn="just">
              <a:spcBef>
                <a:spcPts val="0"/>
              </a:spcBef>
              <a:spcAft>
                <a:spcPts val="0"/>
              </a:spcAft>
            </a:pPr>
            <a:r>
              <a:rPr lang="en-US" sz="2400" b="1" dirty="0">
                <a:latin typeface="Domine" panose="020B0604020202020204" charset="0"/>
              </a:rPr>
              <a:t>A. Answer Extraction</a:t>
            </a:r>
          </a:p>
          <a:p>
            <a:pPr marL="0" marR="0" algn="just">
              <a:spcBef>
                <a:spcPts val="0"/>
              </a:spcBef>
              <a:spcAft>
                <a:spcPts val="0"/>
              </a:spcAft>
            </a:pPr>
            <a:r>
              <a:rPr lang="en-US" sz="2400" dirty="0">
                <a:latin typeface="Domine" panose="020B0604020202020204" charset="0"/>
              </a:rPr>
              <a:t>Third-party libraries and automatic key-phrase extraction methods are often employed for extracting answers for QG models. These methods don’t always satisfy the requirement of extracting question-worthy key phrases. We believe training a dedicated model for this task can yield better results for the quality of the generated questions. We argue a dedicated model can learn the semantics of the passage and extract human-like answers from the text. Additionally, since our model generates a set of answers from a context, it eliminates the need for a heuristic for the number of key-phrases to extract, thus reducing the number of illogical questions. The answer extraction model utilizes the powerful T5 model to extract key phrases.</a:t>
            </a:r>
          </a:p>
          <a:p>
            <a:pPr marL="0" marR="0" algn="just">
              <a:spcBef>
                <a:spcPts val="0"/>
              </a:spcBef>
              <a:spcAft>
                <a:spcPts val="0"/>
              </a:spcAft>
            </a:pPr>
            <a:r>
              <a:rPr lang="en-US" sz="2400" b="1" dirty="0">
                <a:latin typeface="Domine" panose="020B0604020202020204" charset="0"/>
              </a:rPr>
              <a:t>B. WH QG</a:t>
            </a:r>
          </a:p>
          <a:p>
            <a:pPr marL="342900" marR="0" indent="-342900" algn="just">
              <a:spcBef>
                <a:spcPts val="0"/>
              </a:spcBef>
              <a:spcAft>
                <a:spcPts val="0"/>
              </a:spcAft>
              <a:buFont typeface="Wingdings" panose="05000000000000000000" pitchFamily="2" charset="2"/>
              <a:buChar char="Ø"/>
            </a:pPr>
            <a:r>
              <a:rPr lang="en-US" sz="2400" b="1" dirty="0">
                <a:latin typeface="Domine" panose="020B0604020202020204" charset="0"/>
              </a:rPr>
              <a:t>Interrogative Word Classifier</a:t>
            </a:r>
          </a:p>
          <a:p>
            <a:pPr marL="0" marR="0" algn="just">
              <a:spcBef>
                <a:spcPts val="0"/>
              </a:spcBef>
              <a:spcAft>
                <a:spcPts val="0"/>
              </a:spcAft>
            </a:pPr>
            <a:r>
              <a:rPr lang="en-US" sz="2400" dirty="0">
                <a:latin typeface="Domine" panose="020B0604020202020204" charset="0"/>
              </a:rPr>
              <a:t>We utilize an Interrogative Word Classifier (IWC) based on BERT. We provide the passage and the extracted answer from the Answer Extraction module as input. To distinguish the answer span and highlight its importance, we incorporate a special token, [ANS]. BERT outputs a special token, [CLS], originally designed for classification tasks. We construct a feed-forward network on the top of BERT that takes the concatenated embeddings of the [CLS] token, and a trainable embedding representing the entity type of the answer as input. We connect the IWC to the WH-QG model by using the predicted interrogative word as input to it.</a:t>
            </a:r>
          </a:p>
          <a:p>
            <a:pPr marL="342900" marR="0" indent="-342900" algn="just">
              <a:spcBef>
                <a:spcPts val="0"/>
              </a:spcBef>
              <a:spcAft>
                <a:spcPts val="0"/>
              </a:spcAft>
              <a:buFont typeface="Wingdings" panose="05000000000000000000" pitchFamily="2" charset="2"/>
              <a:buChar char="Ø"/>
            </a:pPr>
            <a:r>
              <a:rPr lang="en-US" sz="2400" b="1" dirty="0">
                <a:latin typeface="Domine" panose="020B0604020202020204" charset="0"/>
              </a:rPr>
              <a:t>QG</a:t>
            </a:r>
          </a:p>
          <a:p>
            <a:pPr marL="0" marR="0" algn="just">
              <a:spcBef>
                <a:spcPts val="0"/>
              </a:spcBef>
              <a:spcAft>
                <a:spcPts val="0"/>
              </a:spcAft>
            </a:pPr>
            <a:r>
              <a:rPr lang="en-US" sz="2400" dirty="0">
                <a:latin typeface="Domine" panose="020B0604020202020204" charset="0"/>
              </a:rPr>
              <a:t>We utilize a robust T5-based model to generate questions. This model receives as input a passage, an answer, and an interrogative word, and generates a question. By incorporating the T5 architecture, we aim to improve the QG process and deliver precise, informative, and diverse questions. Since the QG module employs a T5 model, both the input and the output are in text format.</a:t>
            </a:r>
          </a:p>
          <a:p>
            <a:pPr marR="0" algn="just">
              <a:spcBef>
                <a:spcPts val="0"/>
              </a:spcBef>
              <a:spcAft>
                <a:spcPts val="0"/>
              </a:spcAft>
            </a:pPr>
            <a:r>
              <a:rPr lang="en-US" sz="2400" b="1" dirty="0">
                <a:latin typeface="Domine" panose="020B0604020202020204" charset="0"/>
              </a:rPr>
              <a:t>C. Boolean QG</a:t>
            </a:r>
          </a:p>
          <a:p>
            <a:pPr marL="0" marR="0" algn="just">
              <a:spcBef>
                <a:spcPts val="0"/>
              </a:spcBef>
              <a:spcAft>
                <a:spcPts val="0"/>
              </a:spcAft>
            </a:pPr>
            <a:r>
              <a:rPr lang="en-US" sz="2400" dirty="0">
                <a:latin typeface="Domine" panose="020B0604020202020204" charset="0"/>
              </a:rPr>
              <a:t>Boolean QG is the task of generating questions for which the answers are either true or false. We argue that this task differs from the task of generating WH-style questions in structure. This makes choosing a suitable sentence for generating a question a complex task. Hence, we finetune a separate model for this task. We chose T5 for this task.</a:t>
            </a:r>
          </a:p>
          <a:p>
            <a:pPr marR="0" algn="just">
              <a:spcBef>
                <a:spcPts val="0"/>
              </a:spcBef>
              <a:spcAft>
                <a:spcPts val="0"/>
              </a:spcAft>
            </a:pPr>
            <a:r>
              <a:rPr lang="en-US" sz="2400" b="1" dirty="0">
                <a:latin typeface="Domine" panose="020B0604020202020204" charset="0"/>
              </a:rPr>
              <a:t>D. MCQ &amp; Complete</a:t>
            </a:r>
          </a:p>
          <a:p>
            <a:pPr marL="0" marR="0" algn="just">
              <a:spcBef>
                <a:spcPts val="0"/>
              </a:spcBef>
              <a:spcAft>
                <a:spcPts val="0"/>
              </a:spcAft>
            </a:pPr>
            <a:r>
              <a:rPr lang="en-US" sz="2400" dirty="0">
                <a:latin typeface="Domine" panose="020B0604020202020204" charset="0"/>
              </a:rPr>
              <a:t>MCQ and complete are related tasks, in complete the task is to extract a key phrase and its sentence, omitting the key phrase (answer), for MCQ we add the task of generating distractors related to the answer. The distractors in MCQ are generated by the Sense2Vec model. Sense2Vec is an extension of Word2Vec. Unlike Word2Vec, which generates embeddings for individual word tokens, Sense2Vec creates embeddings for "senses" of words. A sense is a combination of a word and a label that represents the specific context in which the word is used. This label can indicate various aspects such as part-of-speech (POS) tags, polarity, entity names, or dependency tags. We use a </a:t>
            </a:r>
            <a:r>
              <a:rPr lang="en-US" sz="2400" dirty="0" err="1">
                <a:latin typeface="Domine" panose="020B0604020202020204" charset="0"/>
              </a:rPr>
              <a:t>spaCy</a:t>
            </a:r>
            <a:r>
              <a:rPr lang="en-US" sz="2400" dirty="0">
                <a:latin typeface="Domine" panose="020B0604020202020204" charset="0"/>
              </a:rPr>
              <a:t> pipeline with Sense2Vec to generate MCQ &amp; Complete questions.</a:t>
            </a:r>
          </a:p>
        </p:txBody>
      </p:sp>
      <p:pic>
        <p:nvPicPr>
          <p:cNvPr id="13" name="Picture 12" descr="A purple square with white text&#10;&#10;Description automatically generated with low confidence">
            <a:extLst>
              <a:ext uri="{FF2B5EF4-FFF2-40B4-BE49-F238E27FC236}">
                <a16:creationId xmlns:a16="http://schemas.microsoft.com/office/drawing/2014/main" id="{D90297AB-AD93-7EFB-56B1-80111B441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0841" y="28375429"/>
            <a:ext cx="9961831" cy="3995988"/>
          </a:xfrm>
          <a:prstGeom prst="rect">
            <a:avLst/>
          </a:prstGeom>
        </p:spPr>
      </p:pic>
      <p:sp>
        <p:nvSpPr>
          <p:cNvPr id="2" name="TextBox 1">
            <a:extLst>
              <a:ext uri="{FF2B5EF4-FFF2-40B4-BE49-F238E27FC236}">
                <a16:creationId xmlns:a16="http://schemas.microsoft.com/office/drawing/2014/main" id="{D235C4BC-023D-E462-DBB9-19D8327DA28E}"/>
              </a:ext>
            </a:extLst>
          </p:cNvPr>
          <p:cNvSpPr txBox="1"/>
          <p:nvPr/>
        </p:nvSpPr>
        <p:spPr>
          <a:xfrm>
            <a:off x="36845052" y="7022414"/>
            <a:ext cx="1512036" cy="523220"/>
          </a:xfrm>
          <a:prstGeom prst="rect">
            <a:avLst/>
          </a:prstGeom>
          <a:noFill/>
        </p:spPr>
        <p:txBody>
          <a:bodyPr wrap="square" rtlCol="0">
            <a:spAutoFit/>
          </a:bodyPr>
          <a:lstStyle/>
          <a:p>
            <a:r>
              <a:rPr lang="en-US" sz="2800" b="1" dirty="0"/>
              <a:t>Table 1</a:t>
            </a:r>
          </a:p>
        </p:txBody>
      </p:sp>
      <p:sp>
        <p:nvSpPr>
          <p:cNvPr id="7" name="TextBox 6">
            <a:extLst>
              <a:ext uri="{FF2B5EF4-FFF2-40B4-BE49-F238E27FC236}">
                <a16:creationId xmlns:a16="http://schemas.microsoft.com/office/drawing/2014/main" id="{9F65B4F6-C4D4-1AA5-34F4-1D9506B8C428}"/>
              </a:ext>
            </a:extLst>
          </p:cNvPr>
          <p:cNvSpPr txBox="1"/>
          <p:nvPr/>
        </p:nvSpPr>
        <p:spPr>
          <a:xfrm>
            <a:off x="36845052" y="12102614"/>
            <a:ext cx="1512036" cy="523220"/>
          </a:xfrm>
          <a:prstGeom prst="rect">
            <a:avLst/>
          </a:prstGeom>
          <a:noFill/>
        </p:spPr>
        <p:txBody>
          <a:bodyPr wrap="square" rtlCol="0">
            <a:spAutoFit/>
          </a:bodyPr>
          <a:lstStyle/>
          <a:p>
            <a:r>
              <a:rPr lang="en-US" sz="2800" b="1" dirty="0"/>
              <a:t>Table 2</a:t>
            </a:r>
          </a:p>
        </p:txBody>
      </p:sp>
      <p:sp>
        <p:nvSpPr>
          <p:cNvPr id="10" name="TextBox 9">
            <a:extLst>
              <a:ext uri="{FF2B5EF4-FFF2-40B4-BE49-F238E27FC236}">
                <a16:creationId xmlns:a16="http://schemas.microsoft.com/office/drawing/2014/main" id="{E498DE53-9260-E7E9-1EA9-6717E25558E3}"/>
              </a:ext>
            </a:extLst>
          </p:cNvPr>
          <p:cNvSpPr txBox="1"/>
          <p:nvPr/>
        </p:nvSpPr>
        <p:spPr>
          <a:xfrm>
            <a:off x="36875441" y="14366760"/>
            <a:ext cx="1512036" cy="523220"/>
          </a:xfrm>
          <a:prstGeom prst="rect">
            <a:avLst/>
          </a:prstGeom>
          <a:noFill/>
        </p:spPr>
        <p:txBody>
          <a:bodyPr wrap="square" rtlCol="0">
            <a:spAutoFit/>
          </a:bodyPr>
          <a:lstStyle/>
          <a:p>
            <a:r>
              <a:rPr lang="en-US" sz="2800" b="1" dirty="0"/>
              <a:t>Table 3</a:t>
            </a:r>
          </a:p>
        </p:txBody>
      </p:sp>
      <p:sp>
        <p:nvSpPr>
          <p:cNvPr id="11" name="TextBox 10">
            <a:extLst>
              <a:ext uri="{FF2B5EF4-FFF2-40B4-BE49-F238E27FC236}">
                <a16:creationId xmlns:a16="http://schemas.microsoft.com/office/drawing/2014/main" id="{8B83AB28-AEA3-525F-238D-88212961ABD6}"/>
              </a:ext>
            </a:extLst>
          </p:cNvPr>
          <p:cNvSpPr txBox="1"/>
          <p:nvPr/>
        </p:nvSpPr>
        <p:spPr>
          <a:xfrm>
            <a:off x="36839019" y="18205674"/>
            <a:ext cx="1512036" cy="523220"/>
          </a:xfrm>
          <a:prstGeom prst="rect">
            <a:avLst/>
          </a:prstGeom>
          <a:noFill/>
        </p:spPr>
        <p:txBody>
          <a:bodyPr wrap="square" rtlCol="0">
            <a:spAutoFit/>
          </a:bodyPr>
          <a:lstStyle/>
          <a:p>
            <a:r>
              <a:rPr lang="en-US" sz="2800" b="1" dirty="0"/>
              <a:t>Table 4</a:t>
            </a:r>
          </a:p>
        </p:txBody>
      </p:sp>
    </p:spTree>
    <p:extLst>
      <p:ext uri="{BB962C8B-B14F-4D97-AF65-F5344CB8AC3E}">
        <p14:creationId xmlns:p14="http://schemas.microsoft.com/office/powerpoint/2010/main" val="4128123355"/>
      </p:ext>
    </p:extLst>
  </p:cSld>
  <p:clrMapOvr>
    <a:masterClrMapping/>
  </p:clrMapOvr>
  <p:transition/>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2140</Words>
  <Application>Microsoft Office PowerPoint</Application>
  <PresentationFormat>Custom</PresentationFormat>
  <Paragraphs>153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Domine</vt:lpstr>
      <vt:lpstr>Times New Roman</vt:lpstr>
      <vt:lpstr>Calibri</vt:lpstr>
      <vt:lpstr>Wingdings</vt:lpstr>
      <vt:lpstr>Arial</vt:lpstr>
      <vt:lpstr>Montserrat Extra 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Dr. Sally S.Ismail</cp:lastModifiedBy>
  <cp:revision>3</cp:revision>
  <dcterms:modified xsi:type="dcterms:W3CDTF">2023-07-04T14:31:24Z</dcterms:modified>
  <cp:category>science research poster</cp:category>
</cp:coreProperties>
</file>