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0" r:id="rId5"/>
    <p:sldId id="263" r:id="rId6"/>
    <p:sldId id="264" r:id="rId7"/>
    <p:sldId id="265" r:id="rId8"/>
    <p:sldId id="266" r:id="rId9"/>
    <p:sldId id="267" r:id="rId10"/>
    <p:sldId id="268" r:id="rId11"/>
    <p:sldId id="269" r:id="rId12"/>
    <p:sldId id="270" r:id="rId13"/>
    <p:sldId id="271" r:id="rId14"/>
    <p:sldId id="261" r:id="rId15"/>
    <p:sldId id="262" r:id="rId16"/>
    <p:sldId id="259" r:id="rId17"/>
  </p:sldIdLst>
  <p:sldSz cx="12192000" cy="6858000"/>
  <p:notesSz cx="6858000" cy="9144000"/>
  <p:embeddedFontLst>
    <p:embeddedFont>
      <p:font typeface="Lato Black" panose="020F0502020204030203" pitchFamily="34" charset="0"/>
      <p:bold r:id="rId19"/>
      <p:boldItalic r:id="rId20"/>
    </p:embeddedFon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512143" y="5135658"/>
            <a:ext cx="7772306"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1" i="0" u="none" strike="noStrike" cap="none" dirty="0">
                <a:solidFill>
                  <a:schemeClr val="dk1"/>
                </a:solidFill>
                <a:latin typeface="Calibri"/>
                <a:ea typeface="Calibri"/>
                <a:cs typeface="Calibri"/>
                <a:sym typeface="Calibri"/>
              </a:rPr>
            </a:br>
            <a:r>
              <a:rPr lang="en-US" sz="2400" b="1" dirty="0">
                <a:solidFill>
                  <a:schemeClr val="dk1"/>
                </a:solidFill>
                <a:latin typeface="Calibri"/>
                <a:ea typeface="Calibri"/>
                <a:cs typeface="Calibri"/>
                <a:sym typeface="Calibri"/>
              </a:rPr>
              <a:t>Mohammed Asnan</a:t>
            </a:r>
            <a:endParaRPr b="1" dirty="0"/>
          </a:p>
        </p:txBody>
      </p:sp>
      <p:sp>
        <p:nvSpPr>
          <p:cNvPr id="2" name="Google Shape;99;p1">
            <a:extLst>
              <a:ext uri="{FF2B5EF4-FFF2-40B4-BE49-F238E27FC236}">
                <a16:creationId xmlns:a16="http://schemas.microsoft.com/office/drawing/2014/main" id="{1504A6D7-6965-894B-6F99-6F652D512624}"/>
              </a:ext>
            </a:extLst>
          </p:cNvPr>
          <p:cNvSpPr txBox="1"/>
          <p:nvPr/>
        </p:nvSpPr>
        <p:spPr>
          <a:xfrm>
            <a:off x="2512143" y="3703238"/>
            <a:ext cx="7772306"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1" i="0" u="none" strike="noStrike" cap="none" dirty="0">
                <a:solidFill>
                  <a:schemeClr val="dk1"/>
                </a:solidFill>
                <a:latin typeface="Calibri"/>
                <a:ea typeface="Calibri"/>
                <a:cs typeface="Calibri"/>
                <a:sym typeface="Calibri"/>
              </a:rPr>
            </a:br>
            <a:r>
              <a:rPr lang="en-US" sz="2400" b="1" dirty="0"/>
              <a:t>EXPLORATORY DATA ANALYSIS ON </a:t>
            </a:r>
          </a:p>
          <a:p>
            <a:pPr marL="0" marR="0" lvl="0" indent="0" algn="ctr" rtl="0">
              <a:spcBef>
                <a:spcPts val="0"/>
              </a:spcBef>
              <a:spcAft>
                <a:spcPts val="0"/>
              </a:spcAft>
              <a:buNone/>
            </a:pPr>
            <a:r>
              <a:rPr lang="en-US" sz="2400" b="1" dirty="0"/>
              <a:t>AMCAT  </a:t>
            </a:r>
            <a:r>
              <a:rPr lang="en-IN" sz="1800" b="1" i="0" u="none" strike="noStrike" cap="none" dirty="0">
                <a:solidFill>
                  <a:schemeClr val="dk1"/>
                </a:solidFill>
                <a:latin typeface="Calibri"/>
                <a:ea typeface="Calibri"/>
                <a:cs typeface="Calibri"/>
                <a:sym typeface="Calibri"/>
              </a:rPr>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DB6E0-E556-6783-D4C3-044E2CAA85EA}"/>
              </a:ext>
            </a:extLst>
          </p:cNvPr>
          <p:cNvSpPr txBox="1"/>
          <p:nvPr/>
        </p:nvSpPr>
        <p:spPr>
          <a:xfrm>
            <a:off x="355600" y="247432"/>
            <a:ext cx="6096000" cy="369332"/>
          </a:xfrm>
          <a:prstGeom prst="rect">
            <a:avLst/>
          </a:prstGeom>
          <a:noFill/>
        </p:spPr>
        <p:txBody>
          <a:bodyPr wrap="square">
            <a:spAutoFit/>
          </a:bodyPr>
          <a:lstStyle/>
          <a:p>
            <a:pPr algn="l"/>
            <a:r>
              <a:rPr lang="en-IN" sz="1800" b="1" i="0" dirty="0">
                <a:solidFill>
                  <a:srgbClr val="002060"/>
                </a:solidFill>
                <a:effectLst/>
                <a:latin typeface="+mj-lt"/>
              </a:rPr>
              <a:t>Categorical vs Numerical</a:t>
            </a:r>
          </a:p>
        </p:txBody>
      </p:sp>
      <p:pic>
        <p:nvPicPr>
          <p:cNvPr id="5" name="Picture 4">
            <a:extLst>
              <a:ext uri="{FF2B5EF4-FFF2-40B4-BE49-F238E27FC236}">
                <a16:creationId xmlns:a16="http://schemas.microsoft.com/office/drawing/2014/main" id="{7DA0F2F8-AB65-D07F-0F44-44CDE94A8B6E}"/>
              </a:ext>
            </a:extLst>
          </p:cNvPr>
          <p:cNvPicPr>
            <a:picLocks noChangeAspect="1"/>
          </p:cNvPicPr>
          <p:nvPr/>
        </p:nvPicPr>
        <p:blipFill>
          <a:blip r:embed="rId2"/>
          <a:stretch>
            <a:fillRect/>
          </a:stretch>
        </p:blipFill>
        <p:spPr>
          <a:xfrm>
            <a:off x="115396" y="616764"/>
            <a:ext cx="5391324" cy="1943556"/>
          </a:xfrm>
          <a:prstGeom prst="rect">
            <a:avLst/>
          </a:prstGeom>
        </p:spPr>
      </p:pic>
      <p:sp>
        <p:nvSpPr>
          <p:cNvPr id="7" name="TextBox 6">
            <a:extLst>
              <a:ext uri="{FF2B5EF4-FFF2-40B4-BE49-F238E27FC236}">
                <a16:creationId xmlns:a16="http://schemas.microsoft.com/office/drawing/2014/main" id="{21DD2D14-1687-F278-2401-702F05AB4897}"/>
              </a:ext>
            </a:extLst>
          </p:cNvPr>
          <p:cNvSpPr txBox="1"/>
          <p:nvPr/>
        </p:nvSpPr>
        <p:spPr>
          <a:xfrm>
            <a:off x="355600" y="2560320"/>
            <a:ext cx="5222240" cy="1169551"/>
          </a:xfrm>
          <a:prstGeom prst="rect">
            <a:avLst/>
          </a:prstGeom>
          <a:noFill/>
        </p:spPr>
        <p:txBody>
          <a:bodyPr wrap="square">
            <a:spAutoFit/>
          </a:bodyPr>
          <a:lstStyle/>
          <a:p>
            <a:r>
              <a:rPr lang="en-US" b="0" i="0" dirty="0">
                <a:effectLst/>
                <a:latin typeface="system-ui"/>
              </a:rPr>
              <a:t>There is a noticeable difference in salary distribution between genders, with males earning higher salaries on average than females. However, there are outliers in both categories, indicating that some females earn significantly higher salaries than their male counterparts, and vice versa.</a:t>
            </a:r>
            <a:endParaRPr lang="en-IN" dirty="0"/>
          </a:p>
        </p:txBody>
      </p:sp>
      <p:pic>
        <p:nvPicPr>
          <p:cNvPr id="9" name="Picture 8">
            <a:extLst>
              <a:ext uri="{FF2B5EF4-FFF2-40B4-BE49-F238E27FC236}">
                <a16:creationId xmlns:a16="http://schemas.microsoft.com/office/drawing/2014/main" id="{04AE1E89-B1C7-DC16-B3B6-4F679D9CA8F7}"/>
              </a:ext>
            </a:extLst>
          </p:cNvPr>
          <p:cNvPicPr>
            <a:picLocks noChangeAspect="1"/>
          </p:cNvPicPr>
          <p:nvPr/>
        </p:nvPicPr>
        <p:blipFill>
          <a:blip r:embed="rId3"/>
          <a:stretch>
            <a:fillRect/>
          </a:stretch>
        </p:blipFill>
        <p:spPr>
          <a:xfrm>
            <a:off x="5732243" y="236806"/>
            <a:ext cx="6195597" cy="4348480"/>
          </a:xfrm>
          <a:prstGeom prst="rect">
            <a:avLst/>
          </a:prstGeom>
        </p:spPr>
      </p:pic>
      <p:sp>
        <p:nvSpPr>
          <p:cNvPr id="11" name="TextBox 10">
            <a:extLst>
              <a:ext uri="{FF2B5EF4-FFF2-40B4-BE49-F238E27FC236}">
                <a16:creationId xmlns:a16="http://schemas.microsoft.com/office/drawing/2014/main" id="{2AE7BF79-39BE-F55E-00DD-C7D3720AC840}"/>
              </a:ext>
            </a:extLst>
          </p:cNvPr>
          <p:cNvSpPr txBox="1"/>
          <p:nvPr/>
        </p:nvSpPr>
        <p:spPr>
          <a:xfrm>
            <a:off x="6096000" y="4801067"/>
            <a:ext cx="5953760" cy="954107"/>
          </a:xfrm>
          <a:prstGeom prst="rect">
            <a:avLst/>
          </a:prstGeom>
          <a:noFill/>
        </p:spPr>
        <p:txBody>
          <a:bodyPr wrap="square">
            <a:spAutoFit/>
          </a:bodyPr>
          <a:lstStyle/>
          <a:p>
            <a:r>
              <a:rPr lang="en-US" b="0" i="0" dirty="0">
                <a:effectLst/>
                <a:latin typeface="system-ui"/>
              </a:rPr>
              <a:t>Students specializing in Computer Science and Electronics generally earn higher salaries compared to those in Civil or Mechanical Engineering. Additionally, there are notable high-salary outliers within the Computer Science specialization, highlighting the lucrative opportunities in tech-related fields.</a:t>
            </a:r>
            <a:endParaRPr lang="en-IN" dirty="0"/>
          </a:p>
        </p:txBody>
      </p:sp>
      <p:pic>
        <p:nvPicPr>
          <p:cNvPr id="13" name="Picture 12">
            <a:extLst>
              <a:ext uri="{FF2B5EF4-FFF2-40B4-BE49-F238E27FC236}">
                <a16:creationId xmlns:a16="http://schemas.microsoft.com/office/drawing/2014/main" id="{EF110D1B-D93D-4517-E1A6-F156BB892F29}"/>
              </a:ext>
            </a:extLst>
          </p:cNvPr>
          <p:cNvPicPr>
            <a:picLocks noChangeAspect="1"/>
          </p:cNvPicPr>
          <p:nvPr/>
        </p:nvPicPr>
        <p:blipFill>
          <a:blip r:embed="rId4"/>
          <a:stretch>
            <a:fillRect/>
          </a:stretch>
        </p:blipFill>
        <p:spPr>
          <a:xfrm>
            <a:off x="142240" y="3866793"/>
            <a:ext cx="5730240" cy="1731367"/>
          </a:xfrm>
          <a:prstGeom prst="rect">
            <a:avLst/>
          </a:prstGeom>
        </p:spPr>
      </p:pic>
      <p:sp>
        <p:nvSpPr>
          <p:cNvPr id="15" name="TextBox 14">
            <a:extLst>
              <a:ext uri="{FF2B5EF4-FFF2-40B4-BE49-F238E27FC236}">
                <a16:creationId xmlns:a16="http://schemas.microsoft.com/office/drawing/2014/main" id="{5A00AB71-89F2-5219-3D52-D4D9935D8EB6}"/>
              </a:ext>
            </a:extLst>
          </p:cNvPr>
          <p:cNvSpPr txBox="1"/>
          <p:nvPr/>
        </p:nvSpPr>
        <p:spPr>
          <a:xfrm>
            <a:off x="355600" y="5735082"/>
            <a:ext cx="6096000" cy="738664"/>
          </a:xfrm>
          <a:prstGeom prst="rect">
            <a:avLst/>
          </a:prstGeom>
          <a:noFill/>
        </p:spPr>
        <p:txBody>
          <a:bodyPr wrap="square">
            <a:spAutoFit/>
          </a:bodyPr>
          <a:lstStyle/>
          <a:p>
            <a:r>
              <a:rPr lang="en-US" b="0" i="0" dirty="0">
                <a:effectLst/>
                <a:latin typeface="system-ui"/>
              </a:rPr>
              <a:t>Students from Tier 1 colleges tend to earn higher salaries compared to those from Tier 2 and Tier 3 colleges. This suggests that the reputation or tier of the college may significantly influence salary outcomes for graduates.</a:t>
            </a:r>
            <a:endParaRPr lang="en-IN" dirty="0"/>
          </a:p>
        </p:txBody>
      </p:sp>
    </p:spTree>
    <p:extLst>
      <p:ext uri="{BB962C8B-B14F-4D97-AF65-F5344CB8AC3E}">
        <p14:creationId xmlns:p14="http://schemas.microsoft.com/office/powerpoint/2010/main" val="38996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B6FA5-892F-D568-EA1D-D7E794EA2EE3}"/>
              </a:ext>
            </a:extLst>
          </p:cNvPr>
          <p:cNvSpPr txBox="1"/>
          <p:nvPr/>
        </p:nvSpPr>
        <p:spPr>
          <a:xfrm>
            <a:off x="264160" y="257592"/>
            <a:ext cx="6096000" cy="369332"/>
          </a:xfrm>
          <a:prstGeom prst="rect">
            <a:avLst/>
          </a:prstGeom>
          <a:noFill/>
        </p:spPr>
        <p:txBody>
          <a:bodyPr wrap="square">
            <a:spAutoFit/>
          </a:bodyPr>
          <a:lstStyle/>
          <a:p>
            <a:pPr algn="l"/>
            <a:r>
              <a:rPr lang="en-IN" sz="1800" b="1" i="0" dirty="0">
                <a:solidFill>
                  <a:srgbClr val="002060"/>
                </a:solidFill>
                <a:effectLst/>
                <a:latin typeface="+mj-lt"/>
              </a:rPr>
              <a:t>Categorical vs Categorical</a:t>
            </a:r>
          </a:p>
        </p:txBody>
      </p:sp>
      <p:pic>
        <p:nvPicPr>
          <p:cNvPr id="5" name="Picture 4">
            <a:extLst>
              <a:ext uri="{FF2B5EF4-FFF2-40B4-BE49-F238E27FC236}">
                <a16:creationId xmlns:a16="http://schemas.microsoft.com/office/drawing/2014/main" id="{3BB6FEA7-3A32-9891-EE81-A89A6A5C7A1D}"/>
              </a:ext>
            </a:extLst>
          </p:cNvPr>
          <p:cNvPicPr>
            <a:picLocks noChangeAspect="1"/>
          </p:cNvPicPr>
          <p:nvPr/>
        </p:nvPicPr>
        <p:blipFill>
          <a:blip r:embed="rId2"/>
          <a:stretch>
            <a:fillRect/>
          </a:stretch>
        </p:blipFill>
        <p:spPr>
          <a:xfrm>
            <a:off x="98524" y="626924"/>
            <a:ext cx="6180356" cy="4981396"/>
          </a:xfrm>
          <a:prstGeom prst="rect">
            <a:avLst/>
          </a:prstGeom>
        </p:spPr>
      </p:pic>
      <p:sp>
        <p:nvSpPr>
          <p:cNvPr id="7" name="TextBox 6">
            <a:extLst>
              <a:ext uri="{FF2B5EF4-FFF2-40B4-BE49-F238E27FC236}">
                <a16:creationId xmlns:a16="http://schemas.microsoft.com/office/drawing/2014/main" id="{2673C56A-C66F-0634-61A4-726E69B1A909}"/>
              </a:ext>
            </a:extLst>
          </p:cNvPr>
          <p:cNvSpPr txBox="1"/>
          <p:nvPr/>
        </p:nvSpPr>
        <p:spPr>
          <a:xfrm>
            <a:off x="264160" y="5772388"/>
            <a:ext cx="6096000" cy="738664"/>
          </a:xfrm>
          <a:prstGeom prst="rect">
            <a:avLst/>
          </a:prstGeom>
          <a:noFill/>
        </p:spPr>
        <p:txBody>
          <a:bodyPr wrap="square">
            <a:spAutoFit/>
          </a:bodyPr>
          <a:lstStyle/>
          <a:p>
            <a:r>
              <a:rPr lang="en-US" b="0" i="0" dirty="0">
                <a:effectLst/>
                <a:latin typeface="system-ui"/>
              </a:rPr>
              <a:t>In most specializations, males outnumber females. However, fields like Computer Science show a more balanced gender distribution, whereas Mechanical and Electrical Engineering are predominantly male-dominated.</a:t>
            </a:r>
            <a:endParaRPr lang="en-IN" dirty="0"/>
          </a:p>
        </p:txBody>
      </p:sp>
      <p:pic>
        <p:nvPicPr>
          <p:cNvPr id="9" name="Picture 8">
            <a:extLst>
              <a:ext uri="{FF2B5EF4-FFF2-40B4-BE49-F238E27FC236}">
                <a16:creationId xmlns:a16="http://schemas.microsoft.com/office/drawing/2014/main" id="{7C86E873-BC96-CD3E-3704-93D963524C73}"/>
              </a:ext>
            </a:extLst>
          </p:cNvPr>
          <p:cNvPicPr>
            <a:picLocks noChangeAspect="1"/>
          </p:cNvPicPr>
          <p:nvPr/>
        </p:nvPicPr>
        <p:blipFill>
          <a:blip r:embed="rId3"/>
          <a:stretch>
            <a:fillRect/>
          </a:stretch>
        </p:blipFill>
        <p:spPr>
          <a:xfrm>
            <a:off x="6096000" y="103108"/>
            <a:ext cx="5648960" cy="4981397"/>
          </a:xfrm>
          <a:prstGeom prst="rect">
            <a:avLst/>
          </a:prstGeom>
        </p:spPr>
      </p:pic>
      <p:sp>
        <p:nvSpPr>
          <p:cNvPr id="11" name="TextBox 10">
            <a:extLst>
              <a:ext uri="{FF2B5EF4-FFF2-40B4-BE49-F238E27FC236}">
                <a16:creationId xmlns:a16="http://schemas.microsoft.com/office/drawing/2014/main" id="{FC843394-C668-CA79-5461-8C0AA60BBE63}"/>
              </a:ext>
            </a:extLst>
          </p:cNvPr>
          <p:cNvSpPr txBox="1"/>
          <p:nvPr/>
        </p:nvSpPr>
        <p:spPr>
          <a:xfrm>
            <a:off x="6593840" y="4951393"/>
            <a:ext cx="5334000" cy="954107"/>
          </a:xfrm>
          <a:prstGeom prst="rect">
            <a:avLst/>
          </a:prstGeom>
          <a:noFill/>
        </p:spPr>
        <p:txBody>
          <a:bodyPr wrap="square">
            <a:spAutoFit/>
          </a:bodyPr>
          <a:lstStyle/>
          <a:p>
            <a:r>
              <a:rPr lang="en-US" b="0" i="0" dirty="0">
                <a:effectLst/>
                <a:latin typeface="system-ui"/>
              </a:rPr>
              <a:t>College GPA tends to be higher for students specializing in Computer Science and Electronics compared to those in Mechanical, Electrical, and Civil Engineering. Additionally, there is less variation in GPA among students in Mechanical and Civil Engineering specializations.</a:t>
            </a:r>
            <a:endParaRPr lang="en-IN" dirty="0"/>
          </a:p>
        </p:txBody>
      </p:sp>
    </p:spTree>
    <p:extLst>
      <p:ext uri="{BB962C8B-B14F-4D97-AF65-F5344CB8AC3E}">
        <p14:creationId xmlns:p14="http://schemas.microsoft.com/office/powerpoint/2010/main" val="401549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8BEF7-32BE-8A5E-70EC-F7377302AE1C}"/>
              </a:ext>
            </a:extLst>
          </p:cNvPr>
          <p:cNvSpPr txBox="1"/>
          <p:nvPr/>
        </p:nvSpPr>
        <p:spPr>
          <a:xfrm>
            <a:off x="487680" y="149870"/>
            <a:ext cx="6096000" cy="615553"/>
          </a:xfrm>
          <a:prstGeom prst="rect">
            <a:avLst/>
          </a:prstGeom>
          <a:noFill/>
        </p:spPr>
        <p:txBody>
          <a:bodyPr wrap="square">
            <a:spAutoFit/>
          </a:bodyPr>
          <a:lstStyle/>
          <a:p>
            <a:pPr algn="l"/>
            <a:r>
              <a:rPr lang="en-US" sz="2000" b="1" i="0" dirty="0">
                <a:solidFill>
                  <a:srgbClr val="002060"/>
                </a:solidFill>
                <a:effectLst/>
                <a:latin typeface="+mj-lt"/>
              </a:rPr>
              <a:t>Multivariate Analysis</a:t>
            </a:r>
          </a:p>
          <a:p>
            <a:pPr algn="l"/>
            <a:r>
              <a:rPr lang="en-US" b="1" i="0" dirty="0">
                <a:effectLst/>
                <a:latin typeface="system-ui"/>
              </a:rPr>
              <a:t>1.How does Quant, Logical, and English scores collectively impact the Salary?</a:t>
            </a:r>
            <a:endParaRPr lang="en-US" b="0" i="0" dirty="0">
              <a:effectLst/>
              <a:latin typeface="system-ui"/>
            </a:endParaRPr>
          </a:p>
        </p:txBody>
      </p:sp>
      <p:pic>
        <p:nvPicPr>
          <p:cNvPr id="5" name="Picture 4">
            <a:extLst>
              <a:ext uri="{FF2B5EF4-FFF2-40B4-BE49-F238E27FC236}">
                <a16:creationId xmlns:a16="http://schemas.microsoft.com/office/drawing/2014/main" id="{D91D602D-30A5-60F4-8499-8A4ED3145DFD}"/>
              </a:ext>
            </a:extLst>
          </p:cNvPr>
          <p:cNvPicPr>
            <a:picLocks noChangeAspect="1"/>
          </p:cNvPicPr>
          <p:nvPr/>
        </p:nvPicPr>
        <p:blipFill>
          <a:blip r:embed="rId2"/>
          <a:stretch>
            <a:fillRect/>
          </a:stretch>
        </p:blipFill>
        <p:spPr>
          <a:xfrm>
            <a:off x="1" y="942115"/>
            <a:ext cx="6096000" cy="5197290"/>
          </a:xfrm>
          <a:prstGeom prst="rect">
            <a:avLst/>
          </a:prstGeom>
        </p:spPr>
      </p:pic>
      <p:sp>
        <p:nvSpPr>
          <p:cNvPr id="7" name="TextBox 6">
            <a:extLst>
              <a:ext uri="{FF2B5EF4-FFF2-40B4-BE49-F238E27FC236}">
                <a16:creationId xmlns:a16="http://schemas.microsoft.com/office/drawing/2014/main" id="{0273B977-D1FA-3A3C-75BA-37FAB1AB8EDF}"/>
              </a:ext>
            </a:extLst>
          </p:cNvPr>
          <p:cNvSpPr txBox="1"/>
          <p:nvPr/>
        </p:nvSpPr>
        <p:spPr>
          <a:xfrm>
            <a:off x="6858000" y="457646"/>
            <a:ext cx="6136640" cy="307777"/>
          </a:xfrm>
          <a:prstGeom prst="rect">
            <a:avLst/>
          </a:prstGeom>
          <a:noFill/>
        </p:spPr>
        <p:txBody>
          <a:bodyPr wrap="square">
            <a:spAutoFit/>
          </a:bodyPr>
          <a:lstStyle/>
          <a:p>
            <a:r>
              <a:rPr lang="en-US" b="1" i="0" dirty="0">
                <a:effectLst/>
                <a:latin typeface="system-ui"/>
              </a:rPr>
              <a:t>2.Different Engineering specializations contribute to Salary</a:t>
            </a:r>
            <a:endParaRPr lang="en-IN" dirty="0"/>
          </a:p>
        </p:txBody>
      </p:sp>
      <p:pic>
        <p:nvPicPr>
          <p:cNvPr id="9" name="Picture 8">
            <a:extLst>
              <a:ext uri="{FF2B5EF4-FFF2-40B4-BE49-F238E27FC236}">
                <a16:creationId xmlns:a16="http://schemas.microsoft.com/office/drawing/2014/main" id="{2E289020-EA31-B826-6C77-0E996BE340F3}"/>
              </a:ext>
            </a:extLst>
          </p:cNvPr>
          <p:cNvPicPr>
            <a:picLocks noChangeAspect="1"/>
          </p:cNvPicPr>
          <p:nvPr/>
        </p:nvPicPr>
        <p:blipFill>
          <a:blip r:embed="rId3"/>
          <a:stretch>
            <a:fillRect/>
          </a:stretch>
        </p:blipFill>
        <p:spPr>
          <a:xfrm>
            <a:off x="6705601" y="765423"/>
            <a:ext cx="4770533" cy="5373982"/>
          </a:xfrm>
          <a:prstGeom prst="rect">
            <a:avLst/>
          </a:prstGeom>
        </p:spPr>
      </p:pic>
    </p:spTree>
    <p:extLst>
      <p:ext uri="{BB962C8B-B14F-4D97-AF65-F5344CB8AC3E}">
        <p14:creationId xmlns:p14="http://schemas.microsoft.com/office/powerpoint/2010/main" val="279441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8BA45-CD17-2D6C-561E-360C2A588242}"/>
              </a:ext>
            </a:extLst>
          </p:cNvPr>
          <p:cNvSpPr txBox="1"/>
          <p:nvPr/>
        </p:nvSpPr>
        <p:spPr>
          <a:xfrm>
            <a:off x="365760" y="322590"/>
            <a:ext cx="10972800" cy="307777"/>
          </a:xfrm>
          <a:prstGeom prst="rect">
            <a:avLst/>
          </a:prstGeom>
          <a:noFill/>
        </p:spPr>
        <p:txBody>
          <a:bodyPr wrap="square">
            <a:spAutoFit/>
          </a:bodyPr>
          <a:lstStyle/>
          <a:p>
            <a:r>
              <a:rPr lang="en-US" b="1" i="0" dirty="0">
                <a:effectLst/>
                <a:latin typeface="system-ui"/>
              </a:rPr>
              <a:t>Is there a relationship between gender and specialization? (i.e. Does the preference of Specialization depend on the Gender?)</a:t>
            </a:r>
            <a:endParaRPr lang="en-IN" dirty="0"/>
          </a:p>
        </p:txBody>
      </p:sp>
      <p:pic>
        <p:nvPicPr>
          <p:cNvPr id="5" name="Picture 4">
            <a:extLst>
              <a:ext uri="{FF2B5EF4-FFF2-40B4-BE49-F238E27FC236}">
                <a16:creationId xmlns:a16="http://schemas.microsoft.com/office/drawing/2014/main" id="{F55D5E05-4B6A-00AD-8AED-987B70744885}"/>
              </a:ext>
            </a:extLst>
          </p:cNvPr>
          <p:cNvPicPr>
            <a:picLocks noChangeAspect="1"/>
          </p:cNvPicPr>
          <p:nvPr/>
        </p:nvPicPr>
        <p:blipFill>
          <a:blip r:embed="rId2"/>
          <a:stretch>
            <a:fillRect/>
          </a:stretch>
        </p:blipFill>
        <p:spPr>
          <a:xfrm>
            <a:off x="52837" y="630366"/>
            <a:ext cx="5799323" cy="5905043"/>
          </a:xfrm>
          <a:prstGeom prst="rect">
            <a:avLst/>
          </a:prstGeom>
        </p:spPr>
      </p:pic>
      <p:sp>
        <p:nvSpPr>
          <p:cNvPr id="7" name="TextBox 6">
            <a:extLst>
              <a:ext uri="{FF2B5EF4-FFF2-40B4-BE49-F238E27FC236}">
                <a16:creationId xmlns:a16="http://schemas.microsoft.com/office/drawing/2014/main" id="{4B3E9C44-5F20-DE5C-B196-544B1E436517}"/>
              </a:ext>
            </a:extLst>
          </p:cNvPr>
          <p:cNvSpPr txBox="1"/>
          <p:nvPr/>
        </p:nvSpPr>
        <p:spPr>
          <a:xfrm>
            <a:off x="6339842" y="4527341"/>
            <a:ext cx="5132224" cy="1169551"/>
          </a:xfrm>
          <a:prstGeom prst="rect">
            <a:avLst/>
          </a:prstGeom>
          <a:noFill/>
        </p:spPr>
        <p:txBody>
          <a:bodyPr wrap="square">
            <a:spAutoFit/>
          </a:bodyPr>
          <a:lstStyle/>
          <a:p>
            <a:r>
              <a:rPr lang="en-US" b="0" i="0" dirty="0">
                <a:effectLst/>
                <a:latin typeface="system-ui"/>
              </a:rPr>
              <a:t>If the p-value is less than 0.05, we can reject the null hypothesis and conclude that there is a significant relationship between gender and specialization. Conversely, if the p-value is greater than 0.05, we fail to reject the null hypothesis, indicating that gender does not significantly impact the choice of specialization.</a:t>
            </a:r>
            <a:endParaRPr lang="en-IN" dirty="0"/>
          </a:p>
        </p:txBody>
      </p:sp>
      <p:pic>
        <p:nvPicPr>
          <p:cNvPr id="9" name="Picture 8">
            <a:extLst>
              <a:ext uri="{FF2B5EF4-FFF2-40B4-BE49-F238E27FC236}">
                <a16:creationId xmlns:a16="http://schemas.microsoft.com/office/drawing/2014/main" id="{3E15CBF1-B870-E229-A896-BB05F086DB2B}"/>
              </a:ext>
            </a:extLst>
          </p:cNvPr>
          <p:cNvPicPr>
            <a:picLocks noChangeAspect="1"/>
          </p:cNvPicPr>
          <p:nvPr/>
        </p:nvPicPr>
        <p:blipFill>
          <a:blip r:embed="rId3"/>
          <a:stretch>
            <a:fillRect/>
          </a:stretch>
        </p:blipFill>
        <p:spPr>
          <a:xfrm>
            <a:off x="6339842" y="715843"/>
            <a:ext cx="5132224" cy="3453215"/>
          </a:xfrm>
          <a:prstGeom prst="rect">
            <a:avLst/>
          </a:prstGeom>
        </p:spPr>
      </p:pic>
    </p:spTree>
    <p:extLst>
      <p:ext uri="{BB962C8B-B14F-4D97-AF65-F5344CB8AC3E}">
        <p14:creationId xmlns:p14="http://schemas.microsoft.com/office/powerpoint/2010/main" val="373094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2F62C3-4D45-023E-6C6A-D6245801500A}"/>
              </a:ext>
            </a:extLst>
          </p:cNvPr>
          <p:cNvPicPr>
            <a:picLocks noChangeAspect="1"/>
          </p:cNvPicPr>
          <p:nvPr/>
        </p:nvPicPr>
        <p:blipFill>
          <a:blip r:embed="rId2"/>
          <a:stretch>
            <a:fillRect/>
          </a:stretch>
        </p:blipFill>
        <p:spPr>
          <a:xfrm>
            <a:off x="243840" y="524002"/>
            <a:ext cx="11602720" cy="5395017"/>
          </a:xfrm>
          <a:prstGeom prst="rect">
            <a:avLst/>
          </a:prstGeom>
        </p:spPr>
      </p:pic>
      <p:sp>
        <p:nvSpPr>
          <p:cNvPr id="7" name="TextBox 6">
            <a:extLst>
              <a:ext uri="{FF2B5EF4-FFF2-40B4-BE49-F238E27FC236}">
                <a16:creationId xmlns:a16="http://schemas.microsoft.com/office/drawing/2014/main" id="{C07BCB26-00D9-B2C6-EE7C-ADE9535CA504}"/>
              </a:ext>
            </a:extLst>
          </p:cNvPr>
          <p:cNvSpPr txBox="1"/>
          <p:nvPr/>
        </p:nvSpPr>
        <p:spPr>
          <a:xfrm>
            <a:off x="243840" y="153015"/>
            <a:ext cx="6096000" cy="369332"/>
          </a:xfrm>
          <a:prstGeom prst="rect">
            <a:avLst/>
          </a:prstGeom>
          <a:noFill/>
        </p:spPr>
        <p:txBody>
          <a:bodyPr wrap="square">
            <a:spAutoFit/>
          </a:bodyPr>
          <a:lstStyle/>
          <a:p>
            <a:r>
              <a:rPr lang="en-IN" sz="1800" b="1" dirty="0">
                <a:solidFill>
                  <a:srgbClr val="002060"/>
                </a:solidFill>
              </a:rPr>
              <a:t>Research Question</a:t>
            </a:r>
          </a:p>
        </p:txBody>
      </p:sp>
    </p:spTree>
    <p:extLst>
      <p:ext uri="{BB962C8B-B14F-4D97-AF65-F5344CB8AC3E}">
        <p14:creationId xmlns:p14="http://schemas.microsoft.com/office/powerpoint/2010/main" val="233743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A2EBCC-5E22-5A2A-9614-244A9C14BD7F}"/>
              </a:ext>
            </a:extLst>
          </p:cNvPr>
          <p:cNvSpPr txBox="1"/>
          <p:nvPr/>
        </p:nvSpPr>
        <p:spPr>
          <a:xfrm>
            <a:off x="533400" y="1311890"/>
            <a:ext cx="11125200" cy="3416320"/>
          </a:xfrm>
          <a:prstGeom prst="rect">
            <a:avLst/>
          </a:prstGeom>
          <a:noFill/>
        </p:spPr>
        <p:txBody>
          <a:bodyPr wrap="square">
            <a:spAutoFit/>
          </a:bodyPr>
          <a:lstStyle/>
          <a:p>
            <a:r>
              <a:rPr lang="en-US" sz="1800" b="1" dirty="0"/>
              <a:t>The analysis reveals several key insights regarding employment outcomes for engineering graduates. Firstly, there is no significant relationship between gender and specialization, indicating that an individual’s choice of specialization does not depend on their gender, as evidenced by a p-value greater than 0.05. Additionally, the data suggests that the tier of the college attended does not significantly influence salary outcomes.</a:t>
            </a:r>
          </a:p>
          <a:p>
            <a:endParaRPr lang="en-US" sz="1800" b="1" dirty="0"/>
          </a:p>
          <a:p>
            <a:r>
              <a:rPr lang="en-US" sz="1800" b="1" dirty="0"/>
              <a:t>Furthermore, by comparing average salaries across different fields, such as Computer Science, Mechanical Engineering, and Civil Engineering, we can identify which specializations tend to command higher salaries and which ones may lag behind. Finally, the analysis highlights the importance of location in salary negotiations, with cities like Bangalore, Gurgaon, and New Delhi typically offering higher salaries compared to smaller cities, even for the same job title and experience level.</a:t>
            </a:r>
          </a:p>
        </p:txBody>
      </p:sp>
      <p:sp>
        <p:nvSpPr>
          <p:cNvPr id="6" name="TextBox 5">
            <a:extLst>
              <a:ext uri="{FF2B5EF4-FFF2-40B4-BE49-F238E27FC236}">
                <a16:creationId xmlns:a16="http://schemas.microsoft.com/office/drawing/2014/main" id="{3F5B4DA7-78DB-C6EA-B9E5-E526BF88FEE0}"/>
              </a:ext>
            </a:extLst>
          </p:cNvPr>
          <p:cNvSpPr txBox="1"/>
          <p:nvPr/>
        </p:nvSpPr>
        <p:spPr>
          <a:xfrm>
            <a:off x="533400" y="694472"/>
            <a:ext cx="6096000" cy="523220"/>
          </a:xfrm>
          <a:prstGeom prst="rect">
            <a:avLst/>
          </a:prstGeom>
          <a:noFill/>
        </p:spPr>
        <p:txBody>
          <a:bodyPr wrap="square">
            <a:spAutoFit/>
          </a:bodyPr>
          <a:lstStyle/>
          <a:p>
            <a:r>
              <a:rPr lang="en-IN" sz="2800" b="1" dirty="0">
                <a:solidFill>
                  <a:srgbClr val="002060"/>
                </a:solidFill>
              </a:rPr>
              <a:t>Conclusion</a:t>
            </a:r>
            <a:endParaRPr lang="en-IN" sz="2000" b="1" dirty="0">
              <a:solidFill>
                <a:srgbClr val="002060"/>
              </a:solidFill>
            </a:endParaRPr>
          </a:p>
        </p:txBody>
      </p:sp>
    </p:spTree>
    <p:extLst>
      <p:ext uri="{BB962C8B-B14F-4D97-AF65-F5344CB8AC3E}">
        <p14:creationId xmlns:p14="http://schemas.microsoft.com/office/powerpoint/2010/main" val="71090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88649" y="912459"/>
            <a:ext cx="11277207" cy="25545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accent2">
                    <a:lumMod val="75000"/>
                  </a:schemeClr>
                </a:solidFill>
                <a:latin typeface="Calibri"/>
                <a:ea typeface="Calibri"/>
                <a:cs typeface="Calibri"/>
                <a:sym typeface="Calibri"/>
              </a:rPr>
              <a:t>Background ? </a:t>
            </a:r>
            <a:endParaRPr lang="en-IN" sz="1800" b="1" dirty="0">
              <a:solidFill>
                <a:schemeClr val="accent2">
                  <a:lumMod val="75000"/>
                </a:schemeClr>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b="1" dirty="0"/>
              <a:t>My name is Mohammed Asnan, Currently pursuing Bachelors of Computer Applications </a:t>
            </a:r>
          </a:p>
          <a:p>
            <a:pPr marR="0" lvl="0" algn="l" rtl="0">
              <a:spcBef>
                <a:spcPts val="0"/>
              </a:spcBef>
              <a:spcAft>
                <a:spcPts val="0"/>
              </a:spcAft>
              <a:buClr>
                <a:schemeClr val="dk1"/>
              </a:buClr>
              <a:buSzPts val="1800"/>
            </a:pPr>
            <a:endParaRPr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accent2">
                    <a:lumMod val="75000"/>
                  </a:schemeClr>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b="1" dirty="0">
                <a:effectLst/>
                <a:latin typeface="+mj-lt"/>
                <a:ea typeface="Calibri" panose="020F0502020204030204" pitchFamily="34" charset="0"/>
                <a:cs typeface="Times New Roman" panose="02020603050405020304" pitchFamily="18" charset="0"/>
              </a:rPr>
              <a:t>Data Science interests me because of its power to transform industries and streamline decision-making processes. AI, in particular, has made it possible to complete activities that previously required substantial time and effort, resulting in faster, data-driven solutions and the development of predictive models. As a Data Scientist intern at Innomatics Research Lab, I am continually exposed to actual case studies, allowing me to expand my expertise and study developing trends in the area</a:t>
            </a:r>
            <a:r>
              <a:rPr lang="en-IN" sz="1800" dirty="0">
                <a:effectLst/>
                <a:latin typeface="+mj-lt"/>
                <a:ea typeface="Calibri" panose="020F0502020204030204" pitchFamily="34" charset="0"/>
                <a:cs typeface="Times New Roman" panose="02020603050405020304" pitchFamily="18" charset="0"/>
              </a:rPr>
              <a:t>.</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6" name="TextBox 5">
            <a:extLst>
              <a:ext uri="{FF2B5EF4-FFF2-40B4-BE49-F238E27FC236}">
                <a16:creationId xmlns:a16="http://schemas.microsoft.com/office/drawing/2014/main" id="{A23C6011-4212-F345-7BFD-F90DE1F2DD44}"/>
              </a:ext>
            </a:extLst>
          </p:cNvPr>
          <p:cNvSpPr txBox="1"/>
          <p:nvPr/>
        </p:nvSpPr>
        <p:spPr>
          <a:xfrm>
            <a:off x="688649" y="3754196"/>
            <a:ext cx="6096000" cy="369332"/>
          </a:xfrm>
          <a:prstGeom prst="rect">
            <a:avLst/>
          </a:prstGeom>
          <a:noFill/>
        </p:spPr>
        <p:txBody>
          <a:bodyPr wrap="square">
            <a:spAutoFit/>
          </a:bodyPr>
          <a:lstStyle/>
          <a:p>
            <a:pPr marL="285750" marR="0" lvl="0" indent="-285750" algn="l" rtl="0">
              <a:spcBef>
                <a:spcPts val="0"/>
              </a:spcBef>
              <a:spcAft>
                <a:spcPts val="0"/>
              </a:spcAft>
              <a:buClr>
                <a:schemeClr val="dk1"/>
              </a:buClr>
              <a:buSzPts val="1800"/>
              <a:buFont typeface="Calibri"/>
              <a:buChar char="•"/>
            </a:pPr>
            <a:r>
              <a:rPr lang="en-IN" sz="1800" b="1" dirty="0">
                <a:solidFill>
                  <a:schemeClr val="accent2">
                    <a:lumMod val="75000"/>
                  </a:schemeClr>
                </a:solidFill>
                <a:latin typeface="Calibri"/>
                <a:ea typeface="Calibri"/>
                <a:cs typeface="Calibri"/>
                <a:sym typeface="Calibri"/>
              </a:rPr>
              <a:t>LinkedIn and GitHub profile URLs </a:t>
            </a:r>
            <a:r>
              <a:rPr lang="en-IN" sz="1800" b="1" dirty="0">
                <a:solidFill>
                  <a:schemeClr val="dk1"/>
                </a:solidFill>
                <a:latin typeface="Calibri"/>
                <a:ea typeface="Calibri"/>
                <a:cs typeface="Calibri"/>
                <a:sym typeface="Calibri"/>
              </a:rPr>
              <a:t>-</a:t>
            </a:r>
          </a:p>
        </p:txBody>
      </p:sp>
      <p:pic>
        <p:nvPicPr>
          <p:cNvPr id="1033" name="Picture 9" descr="Linkedin png images | PNGWing">
            <a:extLst>
              <a:ext uri="{FF2B5EF4-FFF2-40B4-BE49-F238E27FC236}">
                <a16:creationId xmlns:a16="http://schemas.microsoft.com/office/drawing/2014/main" id="{12F6850B-F3F6-3EAF-9B2C-A61C35604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49" y="4410760"/>
            <a:ext cx="603455" cy="6034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699046A-A9BF-DDEE-E901-0713B6C3F891}"/>
              </a:ext>
            </a:extLst>
          </p:cNvPr>
          <p:cNvSpPr txBox="1"/>
          <p:nvPr/>
        </p:nvSpPr>
        <p:spPr>
          <a:xfrm>
            <a:off x="1386349" y="4574718"/>
            <a:ext cx="6351638" cy="307777"/>
          </a:xfrm>
          <a:prstGeom prst="rect">
            <a:avLst/>
          </a:prstGeom>
          <a:noFill/>
        </p:spPr>
        <p:txBody>
          <a:bodyPr wrap="square">
            <a:spAutoFit/>
          </a:bodyPr>
          <a:lstStyle/>
          <a:p>
            <a:pPr fontAlgn="auto"/>
            <a:r>
              <a:rPr lang="en-US" b="0" i="0" dirty="0">
                <a:effectLst/>
                <a:latin typeface="-apple-system"/>
              </a:rPr>
              <a:t>www.linkedin.com/in/mohammed-asnan</a:t>
            </a:r>
            <a:endParaRPr lang="en-IN" dirty="0"/>
          </a:p>
        </p:txBody>
      </p:sp>
      <p:pic>
        <p:nvPicPr>
          <p:cNvPr id="1035" name="Picture 11" descr="Github Logo - Free social media icons">
            <a:extLst>
              <a:ext uri="{FF2B5EF4-FFF2-40B4-BE49-F238E27FC236}">
                <a16:creationId xmlns:a16="http://schemas.microsoft.com/office/drawing/2014/main" id="{8008E87A-1310-D46B-D259-7C765C3F9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48" y="5263274"/>
            <a:ext cx="603456" cy="60345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3759B41-EDF7-A539-ED2A-59BF07CADDE7}"/>
              </a:ext>
            </a:extLst>
          </p:cNvPr>
          <p:cNvSpPr txBox="1"/>
          <p:nvPr/>
        </p:nvSpPr>
        <p:spPr>
          <a:xfrm>
            <a:off x="1386349" y="5411113"/>
            <a:ext cx="6096000" cy="307777"/>
          </a:xfrm>
          <a:prstGeom prst="rect">
            <a:avLst/>
          </a:prstGeom>
          <a:noFill/>
        </p:spPr>
        <p:txBody>
          <a:bodyPr wrap="square">
            <a:spAutoFit/>
          </a:bodyPr>
          <a:lstStyle/>
          <a:p>
            <a:r>
              <a:rPr lang="en-IN" dirty="0"/>
              <a:t>https://github.com/Mohammedasnan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5" name="TextBox 4">
            <a:extLst>
              <a:ext uri="{FF2B5EF4-FFF2-40B4-BE49-F238E27FC236}">
                <a16:creationId xmlns:a16="http://schemas.microsoft.com/office/drawing/2014/main" id="{A97F8CB0-AB12-487C-904B-FEA2DBE39713}"/>
              </a:ext>
            </a:extLst>
          </p:cNvPr>
          <p:cNvSpPr txBox="1"/>
          <p:nvPr/>
        </p:nvSpPr>
        <p:spPr>
          <a:xfrm>
            <a:off x="694712" y="1103752"/>
            <a:ext cx="7151430" cy="535531"/>
          </a:xfrm>
          <a:prstGeom prst="rect">
            <a:avLst/>
          </a:prstGeom>
          <a:noFill/>
        </p:spPr>
        <p:txBody>
          <a:bodyPr wrap="square">
            <a:spAutoFit/>
          </a:bodyPr>
          <a:lstStyle/>
          <a:p>
            <a:pPr lvl="0" algn="l" rtl="0">
              <a:lnSpc>
                <a:spcPct val="90000"/>
              </a:lnSpc>
              <a:spcBef>
                <a:spcPts val="0"/>
              </a:spcBef>
              <a:spcAft>
                <a:spcPts val="0"/>
              </a:spcAft>
              <a:buClr>
                <a:schemeClr val="dk1"/>
              </a:buClr>
              <a:buSzPct val="100000"/>
            </a:pPr>
            <a:r>
              <a:rPr lang="en-IN" sz="1800" b="1" dirty="0">
                <a:solidFill>
                  <a:schemeClr val="accent1">
                    <a:lumMod val="75000"/>
                  </a:schemeClr>
                </a:solidFill>
              </a:rPr>
              <a:t>Business Problem and Use case domain understanding.</a:t>
            </a:r>
          </a:p>
          <a:p>
            <a:pPr marL="0" lvl="0" indent="0" algn="l" rtl="0">
              <a:lnSpc>
                <a:spcPct val="90000"/>
              </a:lnSpc>
              <a:spcBef>
                <a:spcPts val="0"/>
              </a:spcBef>
              <a:spcAft>
                <a:spcPts val="0"/>
              </a:spcAft>
              <a:buClr>
                <a:schemeClr val="dk1"/>
              </a:buClr>
              <a:buSzPct val="100000"/>
              <a:buNone/>
            </a:pPr>
            <a:endParaRPr lang="en-IN" dirty="0">
              <a:solidFill>
                <a:schemeClr val="accent1">
                  <a:lumMod val="75000"/>
                </a:schemeClr>
              </a:solidFill>
            </a:endParaRPr>
          </a:p>
        </p:txBody>
      </p:sp>
      <p:sp>
        <p:nvSpPr>
          <p:cNvPr id="7" name="Text Placeholder 6">
            <a:extLst>
              <a:ext uri="{FF2B5EF4-FFF2-40B4-BE49-F238E27FC236}">
                <a16:creationId xmlns:a16="http://schemas.microsoft.com/office/drawing/2014/main" id="{C2565701-6275-09F6-3960-0302CE031EDB}"/>
              </a:ext>
            </a:extLst>
          </p:cNvPr>
          <p:cNvSpPr>
            <a:spLocks noGrp="1"/>
          </p:cNvSpPr>
          <p:nvPr>
            <p:ph type="body" idx="1"/>
          </p:nvPr>
        </p:nvSpPr>
        <p:spPr>
          <a:xfrm>
            <a:off x="582562" y="1402910"/>
            <a:ext cx="10515600" cy="2026090"/>
          </a:xfrm>
        </p:spPr>
        <p:txBody>
          <a:bodyPr>
            <a:normAutofit/>
          </a:bodyPr>
          <a:lstStyle/>
          <a:p>
            <a:r>
              <a:rPr lang="en-US" sz="1400" b="1" dirty="0">
                <a:latin typeface="+mj-lt"/>
              </a:rPr>
              <a:t>The engineering sector is grappling with the challenge of helping graduates navigate their career paths effectively. While many graduates possess a blend of cognitive, technical, and personality skills, they often face difficulty in securing positions in an increasingly competitive job market.</a:t>
            </a:r>
          </a:p>
          <a:p>
            <a:r>
              <a:rPr lang="en-US" sz="1400" b="1" dirty="0">
                <a:latin typeface="+mj-lt"/>
              </a:rPr>
              <a:t>To address this issue, we are embarking on an in-depth data exploration and analysis project. By examining a rich dataset that includes employment outcomes, assessment scores across cognitive, technical, and personality domains, as well as demographic factors, we aim to uncover key drivers of career success.</a:t>
            </a:r>
          </a:p>
          <a:p>
            <a:r>
              <a:rPr lang="en-US" sz="1400" b="1" dirty="0">
                <a:latin typeface="+mj-lt"/>
              </a:rPr>
              <a:t>Our objective is clear to generate actionable insights that can reshape the employment journey for engineering graduates, helping them achieve fulfilling careers and long-term professional growth.</a:t>
            </a:r>
            <a:endParaRPr lang="en-IN" sz="1400" b="1" dirty="0">
              <a:latin typeface="+mj-lt"/>
            </a:endParaRPr>
          </a:p>
        </p:txBody>
      </p:sp>
      <p:sp>
        <p:nvSpPr>
          <p:cNvPr id="9" name="TextBox 8">
            <a:extLst>
              <a:ext uri="{FF2B5EF4-FFF2-40B4-BE49-F238E27FC236}">
                <a16:creationId xmlns:a16="http://schemas.microsoft.com/office/drawing/2014/main" id="{A004A30E-C938-635B-FFFB-7082CE2A5AB9}"/>
              </a:ext>
            </a:extLst>
          </p:cNvPr>
          <p:cNvSpPr txBox="1"/>
          <p:nvPr/>
        </p:nvSpPr>
        <p:spPr>
          <a:xfrm>
            <a:off x="694712" y="3488092"/>
            <a:ext cx="6115664" cy="341632"/>
          </a:xfrm>
          <a:prstGeom prst="rect">
            <a:avLst/>
          </a:prstGeom>
          <a:noFill/>
        </p:spPr>
        <p:txBody>
          <a:bodyPr wrap="square">
            <a:spAutoFit/>
          </a:bodyPr>
          <a:lstStyle/>
          <a:p>
            <a:pPr>
              <a:lnSpc>
                <a:spcPct val="90000"/>
              </a:lnSpc>
              <a:spcBef>
                <a:spcPts val="1000"/>
              </a:spcBef>
              <a:buClr>
                <a:schemeClr val="dk1"/>
              </a:buClr>
              <a:buSzPct val="100000"/>
            </a:pPr>
            <a:r>
              <a:rPr lang="en-US" sz="1800" b="1" dirty="0">
                <a:solidFill>
                  <a:schemeClr val="accent1">
                    <a:lumMod val="75000"/>
                  </a:schemeClr>
                </a:solidFill>
              </a:rPr>
              <a:t>Objective of the Project</a:t>
            </a:r>
            <a:endParaRPr lang="en-US" sz="1800" dirty="0">
              <a:solidFill>
                <a:schemeClr val="accent1">
                  <a:lumMod val="75000"/>
                </a:schemeClr>
              </a:solidFill>
            </a:endParaRPr>
          </a:p>
        </p:txBody>
      </p:sp>
      <p:sp>
        <p:nvSpPr>
          <p:cNvPr id="11" name="TextBox 10">
            <a:extLst>
              <a:ext uri="{FF2B5EF4-FFF2-40B4-BE49-F238E27FC236}">
                <a16:creationId xmlns:a16="http://schemas.microsoft.com/office/drawing/2014/main" id="{3816E52D-0FFD-9C16-3CF9-76E0B5BBAF79}"/>
              </a:ext>
            </a:extLst>
          </p:cNvPr>
          <p:cNvSpPr txBox="1"/>
          <p:nvPr/>
        </p:nvSpPr>
        <p:spPr>
          <a:xfrm>
            <a:off x="694711" y="3829724"/>
            <a:ext cx="10691043" cy="1815882"/>
          </a:xfrm>
          <a:prstGeom prst="rect">
            <a:avLst/>
          </a:prstGeom>
          <a:noFill/>
        </p:spPr>
        <p:txBody>
          <a:bodyPr wrap="square">
            <a:spAutoFit/>
          </a:bodyPr>
          <a:lstStyle/>
          <a:p>
            <a:pPr marL="285750" lvl="1" indent="-285750">
              <a:buFont typeface="Arial" panose="020B0604020202020204" pitchFamily="34" charset="0"/>
              <a:buChar char="•"/>
            </a:pPr>
            <a:r>
              <a:rPr lang="en-IN" b="1" dirty="0"/>
              <a:t>This project focuses on exploring the factors influencing employment outcomes for engineering graduates, particularly in terms of salary and specialization choices. By analyzing relationships between independent variables and the target variable (salary), we aim to identify trends and patterns that provide deeper insights into career trajectories. </a:t>
            </a:r>
          </a:p>
          <a:p>
            <a:pPr marL="285750" lvl="1" indent="-285750">
              <a:buFont typeface="Arial" panose="020B0604020202020204" pitchFamily="34" charset="0"/>
              <a:buChar char="•"/>
            </a:pPr>
            <a:endParaRPr lang="en-IN" b="1" dirty="0"/>
          </a:p>
          <a:p>
            <a:pPr marL="285750" lvl="1" indent="-285750">
              <a:buFont typeface="Arial" panose="020B0604020202020204" pitchFamily="34" charset="0"/>
              <a:buChar char="•"/>
            </a:pPr>
            <a:r>
              <a:rPr lang="en-IN" b="1" dirty="0"/>
              <a:t>Additionally, we will test a claim from a Times of India article, which suggests that fresh Computer Science graduates in certain roles can earn up to 2.5-3 lakhs. Another key focus is examining whether specialization preferences are influenced by gender. Ultimately, this project seeks to offer data-driven insights that can shape career decisions for engineering graduates.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F316B2-5B38-D167-9A75-5E1C8B7D82D9}"/>
              </a:ext>
            </a:extLst>
          </p:cNvPr>
          <p:cNvSpPr txBox="1"/>
          <p:nvPr/>
        </p:nvSpPr>
        <p:spPr>
          <a:xfrm>
            <a:off x="609600" y="400444"/>
            <a:ext cx="6096000" cy="341632"/>
          </a:xfrm>
          <a:prstGeom prst="rect">
            <a:avLst/>
          </a:prstGeom>
          <a:noFill/>
        </p:spPr>
        <p:txBody>
          <a:bodyPr wrap="square">
            <a:spAutoFit/>
          </a:bodyPr>
          <a:lstStyle/>
          <a:p>
            <a:pPr algn="just">
              <a:lnSpc>
                <a:spcPct val="90000"/>
              </a:lnSpc>
              <a:spcBef>
                <a:spcPts val="1000"/>
              </a:spcBef>
              <a:buClr>
                <a:schemeClr val="dk1"/>
              </a:buClr>
              <a:buSzPct val="100000"/>
            </a:pPr>
            <a:r>
              <a:rPr lang="en-US" sz="1800" b="1" dirty="0">
                <a:solidFill>
                  <a:srgbClr val="002060"/>
                </a:solidFill>
              </a:rPr>
              <a:t>Univariate Analysis Steps</a:t>
            </a:r>
            <a:endParaRPr lang="en-US" sz="1800" dirty="0">
              <a:solidFill>
                <a:srgbClr val="002060"/>
              </a:solidFill>
            </a:endParaRPr>
          </a:p>
        </p:txBody>
      </p:sp>
      <p:sp>
        <p:nvSpPr>
          <p:cNvPr id="12" name="TextBox 11">
            <a:extLst>
              <a:ext uri="{FF2B5EF4-FFF2-40B4-BE49-F238E27FC236}">
                <a16:creationId xmlns:a16="http://schemas.microsoft.com/office/drawing/2014/main" id="{21E6EA80-AA73-FB45-B420-58EAEBACFB85}"/>
              </a:ext>
            </a:extLst>
          </p:cNvPr>
          <p:cNvSpPr txBox="1"/>
          <p:nvPr/>
        </p:nvSpPr>
        <p:spPr>
          <a:xfrm>
            <a:off x="609600" y="663702"/>
            <a:ext cx="6096000" cy="307777"/>
          </a:xfrm>
          <a:prstGeom prst="rect">
            <a:avLst/>
          </a:prstGeom>
          <a:noFill/>
        </p:spPr>
        <p:txBody>
          <a:bodyPr wrap="square">
            <a:spAutoFit/>
          </a:bodyPr>
          <a:lstStyle/>
          <a:p>
            <a:pPr algn="l"/>
            <a:r>
              <a:rPr lang="en-IN" b="1" i="0" dirty="0">
                <a:solidFill>
                  <a:srgbClr val="FF0000"/>
                </a:solidFill>
                <a:effectLst/>
                <a:latin typeface="system-ui"/>
              </a:rPr>
              <a:t>Numerical Variables</a:t>
            </a:r>
          </a:p>
        </p:txBody>
      </p:sp>
      <p:pic>
        <p:nvPicPr>
          <p:cNvPr id="14" name="Picture 13">
            <a:extLst>
              <a:ext uri="{FF2B5EF4-FFF2-40B4-BE49-F238E27FC236}">
                <a16:creationId xmlns:a16="http://schemas.microsoft.com/office/drawing/2014/main" id="{79D398C5-B86E-ED25-D091-D6901ACC291C}"/>
              </a:ext>
            </a:extLst>
          </p:cNvPr>
          <p:cNvPicPr>
            <a:picLocks noChangeAspect="1"/>
          </p:cNvPicPr>
          <p:nvPr/>
        </p:nvPicPr>
        <p:blipFill>
          <a:blip r:embed="rId2"/>
          <a:stretch>
            <a:fillRect/>
          </a:stretch>
        </p:blipFill>
        <p:spPr>
          <a:xfrm>
            <a:off x="219421" y="998480"/>
            <a:ext cx="5307619" cy="1971435"/>
          </a:xfrm>
          <a:prstGeom prst="rect">
            <a:avLst/>
          </a:prstGeom>
        </p:spPr>
      </p:pic>
      <p:sp>
        <p:nvSpPr>
          <p:cNvPr id="16" name="TextBox 15">
            <a:extLst>
              <a:ext uri="{FF2B5EF4-FFF2-40B4-BE49-F238E27FC236}">
                <a16:creationId xmlns:a16="http://schemas.microsoft.com/office/drawing/2014/main" id="{A0783912-4518-060D-0BF0-B0F86A64EAD0}"/>
              </a:ext>
            </a:extLst>
          </p:cNvPr>
          <p:cNvSpPr txBox="1"/>
          <p:nvPr/>
        </p:nvSpPr>
        <p:spPr>
          <a:xfrm>
            <a:off x="544876" y="3008140"/>
            <a:ext cx="4917440" cy="738664"/>
          </a:xfrm>
          <a:prstGeom prst="rect">
            <a:avLst/>
          </a:prstGeom>
          <a:noFill/>
        </p:spPr>
        <p:txBody>
          <a:bodyPr wrap="square">
            <a:spAutoFit/>
          </a:bodyPr>
          <a:lstStyle/>
          <a:p>
            <a:r>
              <a:rPr lang="en-US" b="0" i="0" dirty="0">
                <a:effectLst/>
                <a:latin typeface="system-ui"/>
              </a:rPr>
              <a:t>The salary distribution is right-skewed, with most engineers earning below the mean. A few graduates earn significantly higher salaries, pulling the average upward.</a:t>
            </a:r>
            <a:endParaRPr lang="en-IN" dirty="0"/>
          </a:p>
        </p:txBody>
      </p:sp>
      <p:pic>
        <p:nvPicPr>
          <p:cNvPr id="18" name="Picture 17">
            <a:extLst>
              <a:ext uri="{FF2B5EF4-FFF2-40B4-BE49-F238E27FC236}">
                <a16:creationId xmlns:a16="http://schemas.microsoft.com/office/drawing/2014/main" id="{314D0190-A8AA-1DB8-CDA7-6369496DCAF1}"/>
              </a:ext>
            </a:extLst>
          </p:cNvPr>
          <p:cNvPicPr>
            <a:picLocks noChangeAspect="1"/>
          </p:cNvPicPr>
          <p:nvPr/>
        </p:nvPicPr>
        <p:blipFill>
          <a:blip r:embed="rId3"/>
          <a:stretch>
            <a:fillRect/>
          </a:stretch>
        </p:blipFill>
        <p:spPr>
          <a:xfrm>
            <a:off x="5462316" y="355668"/>
            <a:ext cx="6096000" cy="1771431"/>
          </a:xfrm>
          <a:prstGeom prst="rect">
            <a:avLst/>
          </a:prstGeom>
        </p:spPr>
      </p:pic>
      <p:sp>
        <p:nvSpPr>
          <p:cNvPr id="20" name="TextBox 19">
            <a:extLst>
              <a:ext uri="{FF2B5EF4-FFF2-40B4-BE49-F238E27FC236}">
                <a16:creationId xmlns:a16="http://schemas.microsoft.com/office/drawing/2014/main" id="{5A0B8A94-D0C0-1A83-4AE4-FCC1B16CB7CF}"/>
              </a:ext>
            </a:extLst>
          </p:cNvPr>
          <p:cNvSpPr txBox="1"/>
          <p:nvPr/>
        </p:nvSpPr>
        <p:spPr>
          <a:xfrm>
            <a:off x="5947364" y="2171875"/>
            <a:ext cx="5699760" cy="1169551"/>
          </a:xfrm>
          <a:prstGeom prst="rect">
            <a:avLst/>
          </a:prstGeom>
          <a:noFill/>
        </p:spPr>
        <p:txBody>
          <a:bodyPr wrap="square">
            <a:spAutoFit/>
          </a:bodyPr>
          <a:lstStyle/>
          <a:p>
            <a:r>
              <a:rPr lang="en-US" b="0" i="0" dirty="0">
                <a:effectLst/>
                <a:latin typeface="system-ui"/>
              </a:rPr>
              <a:t>The College GPA is predominantly concentrated between 6.0 and 8.0, suggesting that the majority of students maintain a decent academic performance during their college years. This range indicates that most students perform consistently well, though not exceptionally high or low, reflecting a solid academic foundation for the majority.</a:t>
            </a:r>
            <a:endParaRPr lang="en-IN" dirty="0"/>
          </a:p>
        </p:txBody>
      </p:sp>
      <p:pic>
        <p:nvPicPr>
          <p:cNvPr id="22" name="Picture 21">
            <a:extLst>
              <a:ext uri="{FF2B5EF4-FFF2-40B4-BE49-F238E27FC236}">
                <a16:creationId xmlns:a16="http://schemas.microsoft.com/office/drawing/2014/main" id="{D7D8F1BD-3397-25FA-13B7-740A8EBC6561}"/>
              </a:ext>
            </a:extLst>
          </p:cNvPr>
          <p:cNvPicPr>
            <a:picLocks noChangeAspect="1"/>
          </p:cNvPicPr>
          <p:nvPr/>
        </p:nvPicPr>
        <p:blipFill>
          <a:blip r:embed="rId4"/>
          <a:stretch>
            <a:fillRect/>
          </a:stretch>
        </p:blipFill>
        <p:spPr>
          <a:xfrm>
            <a:off x="142240" y="3817708"/>
            <a:ext cx="5384800" cy="1762082"/>
          </a:xfrm>
          <a:prstGeom prst="rect">
            <a:avLst/>
          </a:prstGeom>
        </p:spPr>
      </p:pic>
      <p:sp>
        <p:nvSpPr>
          <p:cNvPr id="24" name="TextBox 23">
            <a:extLst>
              <a:ext uri="{FF2B5EF4-FFF2-40B4-BE49-F238E27FC236}">
                <a16:creationId xmlns:a16="http://schemas.microsoft.com/office/drawing/2014/main" id="{A4E54350-97F9-0AF0-9168-0674F07E7799}"/>
              </a:ext>
            </a:extLst>
          </p:cNvPr>
          <p:cNvSpPr txBox="1"/>
          <p:nvPr/>
        </p:nvSpPr>
        <p:spPr>
          <a:xfrm>
            <a:off x="544876" y="5579790"/>
            <a:ext cx="5215844" cy="1169551"/>
          </a:xfrm>
          <a:prstGeom prst="rect">
            <a:avLst/>
          </a:prstGeom>
          <a:noFill/>
        </p:spPr>
        <p:txBody>
          <a:bodyPr wrap="square">
            <a:spAutoFit/>
          </a:bodyPr>
          <a:lstStyle/>
          <a:p>
            <a:r>
              <a:rPr lang="en-US" b="0" i="0" dirty="0">
                <a:effectLst/>
                <a:latin typeface="system-ui"/>
              </a:rPr>
              <a:t>The majority of students scored between 60% and 80% in their 10th-grade exams, indicating that most students performed moderately well. A smaller proportion of students achieved percentages either above 80% or below 60%, suggesting that exceptional or lower performance was less common within this group.</a:t>
            </a:r>
            <a:endParaRPr lang="en-IN" dirty="0"/>
          </a:p>
        </p:txBody>
      </p:sp>
      <p:pic>
        <p:nvPicPr>
          <p:cNvPr id="26" name="Picture 25">
            <a:extLst>
              <a:ext uri="{FF2B5EF4-FFF2-40B4-BE49-F238E27FC236}">
                <a16:creationId xmlns:a16="http://schemas.microsoft.com/office/drawing/2014/main" id="{E991B8E7-E4B2-A861-2E25-916414428F1A}"/>
              </a:ext>
            </a:extLst>
          </p:cNvPr>
          <p:cNvPicPr>
            <a:picLocks noChangeAspect="1"/>
          </p:cNvPicPr>
          <p:nvPr/>
        </p:nvPicPr>
        <p:blipFill>
          <a:blip r:embed="rId5"/>
          <a:stretch>
            <a:fillRect/>
          </a:stretch>
        </p:blipFill>
        <p:spPr>
          <a:xfrm>
            <a:off x="5462315" y="3386202"/>
            <a:ext cx="6096001" cy="1771430"/>
          </a:xfrm>
          <a:prstGeom prst="rect">
            <a:avLst/>
          </a:prstGeom>
        </p:spPr>
      </p:pic>
      <p:sp>
        <p:nvSpPr>
          <p:cNvPr id="28" name="TextBox 27">
            <a:extLst>
              <a:ext uri="{FF2B5EF4-FFF2-40B4-BE49-F238E27FC236}">
                <a16:creationId xmlns:a16="http://schemas.microsoft.com/office/drawing/2014/main" id="{3CE9187F-9A8F-DCB7-74FD-7F381BE7B06E}"/>
              </a:ext>
            </a:extLst>
          </p:cNvPr>
          <p:cNvSpPr txBox="1"/>
          <p:nvPr/>
        </p:nvSpPr>
        <p:spPr>
          <a:xfrm>
            <a:off x="5947364" y="5170987"/>
            <a:ext cx="5984240" cy="1169551"/>
          </a:xfrm>
          <a:prstGeom prst="rect">
            <a:avLst/>
          </a:prstGeom>
          <a:noFill/>
        </p:spPr>
        <p:txBody>
          <a:bodyPr wrap="square">
            <a:spAutoFit/>
          </a:bodyPr>
          <a:lstStyle/>
          <a:p>
            <a:r>
              <a:rPr lang="en-US" b="0" i="0" dirty="0">
                <a:effectLst/>
                <a:latin typeface="system-ui"/>
              </a:rPr>
              <a:t>The distribution of 12th-grade percentages mirrors the trend observed in the 10th-grade scores, with the majority of students achieving percentages between 60% and 80%. This suggests consistent academic performance across both grades for most students, with fewer students scoring significantly higher or lower.</a:t>
            </a:r>
            <a:endParaRPr lang="en-IN" dirty="0"/>
          </a:p>
        </p:txBody>
      </p:sp>
    </p:spTree>
    <p:extLst>
      <p:ext uri="{BB962C8B-B14F-4D97-AF65-F5344CB8AC3E}">
        <p14:creationId xmlns:p14="http://schemas.microsoft.com/office/powerpoint/2010/main" val="25946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E8827-10C1-24C9-CF15-1849EDEE6DB2}"/>
              </a:ext>
            </a:extLst>
          </p:cNvPr>
          <p:cNvSpPr txBox="1"/>
          <p:nvPr/>
        </p:nvSpPr>
        <p:spPr>
          <a:xfrm>
            <a:off x="528320" y="338872"/>
            <a:ext cx="6096000" cy="369332"/>
          </a:xfrm>
          <a:prstGeom prst="rect">
            <a:avLst/>
          </a:prstGeom>
          <a:noFill/>
        </p:spPr>
        <p:txBody>
          <a:bodyPr wrap="square">
            <a:spAutoFit/>
          </a:bodyPr>
          <a:lstStyle/>
          <a:p>
            <a:pPr algn="l"/>
            <a:r>
              <a:rPr lang="en-IN" sz="1800" b="1" i="0" dirty="0">
                <a:solidFill>
                  <a:srgbClr val="002060"/>
                </a:solidFill>
                <a:effectLst/>
                <a:latin typeface="+mj-lt"/>
              </a:rPr>
              <a:t>Histograms</a:t>
            </a:r>
          </a:p>
        </p:txBody>
      </p:sp>
      <p:pic>
        <p:nvPicPr>
          <p:cNvPr id="5" name="Picture 4">
            <a:extLst>
              <a:ext uri="{FF2B5EF4-FFF2-40B4-BE49-F238E27FC236}">
                <a16:creationId xmlns:a16="http://schemas.microsoft.com/office/drawing/2014/main" id="{304F2759-392D-3A9B-B54A-D656BF65AAEB}"/>
              </a:ext>
            </a:extLst>
          </p:cNvPr>
          <p:cNvPicPr>
            <a:picLocks noChangeAspect="1"/>
          </p:cNvPicPr>
          <p:nvPr/>
        </p:nvPicPr>
        <p:blipFill>
          <a:blip r:embed="rId2"/>
          <a:stretch>
            <a:fillRect/>
          </a:stretch>
        </p:blipFill>
        <p:spPr>
          <a:xfrm>
            <a:off x="273997" y="708204"/>
            <a:ext cx="4521523" cy="2464600"/>
          </a:xfrm>
          <a:prstGeom prst="rect">
            <a:avLst/>
          </a:prstGeom>
        </p:spPr>
      </p:pic>
      <p:pic>
        <p:nvPicPr>
          <p:cNvPr id="7" name="Picture 6">
            <a:extLst>
              <a:ext uri="{FF2B5EF4-FFF2-40B4-BE49-F238E27FC236}">
                <a16:creationId xmlns:a16="http://schemas.microsoft.com/office/drawing/2014/main" id="{1E499C67-5C3B-66BD-D89E-9CD9B9EC59CC}"/>
              </a:ext>
            </a:extLst>
          </p:cNvPr>
          <p:cNvPicPr>
            <a:picLocks noChangeAspect="1"/>
          </p:cNvPicPr>
          <p:nvPr/>
        </p:nvPicPr>
        <p:blipFill>
          <a:blip r:embed="rId3"/>
          <a:stretch>
            <a:fillRect/>
          </a:stretch>
        </p:blipFill>
        <p:spPr>
          <a:xfrm>
            <a:off x="4739341" y="818180"/>
            <a:ext cx="7178662" cy="2354623"/>
          </a:xfrm>
          <a:prstGeom prst="rect">
            <a:avLst/>
          </a:prstGeom>
        </p:spPr>
      </p:pic>
      <p:pic>
        <p:nvPicPr>
          <p:cNvPr id="9" name="Picture 8">
            <a:extLst>
              <a:ext uri="{FF2B5EF4-FFF2-40B4-BE49-F238E27FC236}">
                <a16:creationId xmlns:a16="http://schemas.microsoft.com/office/drawing/2014/main" id="{3BD8A9AF-1B30-1E93-F802-69BC0EAFA5A6}"/>
              </a:ext>
            </a:extLst>
          </p:cNvPr>
          <p:cNvPicPr>
            <a:picLocks noChangeAspect="1"/>
          </p:cNvPicPr>
          <p:nvPr/>
        </p:nvPicPr>
        <p:blipFill>
          <a:blip r:embed="rId4"/>
          <a:stretch>
            <a:fillRect/>
          </a:stretch>
        </p:blipFill>
        <p:spPr>
          <a:xfrm>
            <a:off x="199178" y="3282781"/>
            <a:ext cx="4667462" cy="1698504"/>
          </a:xfrm>
          <a:prstGeom prst="rect">
            <a:avLst/>
          </a:prstGeom>
        </p:spPr>
      </p:pic>
      <p:pic>
        <p:nvPicPr>
          <p:cNvPr id="11" name="Picture 10">
            <a:extLst>
              <a:ext uri="{FF2B5EF4-FFF2-40B4-BE49-F238E27FC236}">
                <a16:creationId xmlns:a16="http://schemas.microsoft.com/office/drawing/2014/main" id="{9D8C796D-4522-4513-7CA5-39596CE7BB82}"/>
              </a:ext>
            </a:extLst>
          </p:cNvPr>
          <p:cNvPicPr>
            <a:picLocks noChangeAspect="1"/>
          </p:cNvPicPr>
          <p:nvPr/>
        </p:nvPicPr>
        <p:blipFill>
          <a:blip r:embed="rId5"/>
          <a:stretch>
            <a:fillRect/>
          </a:stretch>
        </p:blipFill>
        <p:spPr>
          <a:xfrm>
            <a:off x="4866639" y="3172803"/>
            <a:ext cx="7051363" cy="1898819"/>
          </a:xfrm>
          <a:prstGeom prst="rect">
            <a:avLst/>
          </a:prstGeom>
        </p:spPr>
      </p:pic>
      <p:pic>
        <p:nvPicPr>
          <p:cNvPr id="13" name="Picture 12">
            <a:extLst>
              <a:ext uri="{FF2B5EF4-FFF2-40B4-BE49-F238E27FC236}">
                <a16:creationId xmlns:a16="http://schemas.microsoft.com/office/drawing/2014/main" id="{8E44BCCE-CD5D-F746-E64F-5BBDED912348}"/>
              </a:ext>
            </a:extLst>
          </p:cNvPr>
          <p:cNvPicPr>
            <a:picLocks noChangeAspect="1"/>
          </p:cNvPicPr>
          <p:nvPr/>
        </p:nvPicPr>
        <p:blipFill>
          <a:blip r:embed="rId6"/>
          <a:stretch>
            <a:fillRect/>
          </a:stretch>
        </p:blipFill>
        <p:spPr>
          <a:xfrm>
            <a:off x="178858" y="5181599"/>
            <a:ext cx="8406342" cy="1535089"/>
          </a:xfrm>
          <a:prstGeom prst="rect">
            <a:avLst/>
          </a:prstGeom>
        </p:spPr>
      </p:pic>
    </p:spTree>
    <p:extLst>
      <p:ext uri="{BB962C8B-B14F-4D97-AF65-F5344CB8AC3E}">
        <p14:creationId xmlns:p14="http://schemas.microsoft.com/office/powerpoint/2010/main" val="27938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7211F-8D1D-D83F-D395-13F553DCD311}"/>
              </a:ext>
            </a:extLst>
          </p:cNvPr>
          <p:cNvSpPr txBox="1"/>
          <p:nvPr/>
        </p:nvSpPr>
        <p:spPr>
          <a:xfrm>
            <a:off x="436880" y="338872"/>
            <a:ext cx="6096000" cy="369332"/>
          </a:xfrm>
          <a:prstGeom prst="rect">
            <a:avLst/>
          </a:prstGeom>
          <a:noFill/>
        </p:spPr>
        <p:txBody>
          <a:bodyPr wrap="square">
            <a:spAutoFit/>
          </a:bodyPr>
          <a:lstStyle/>
          <a:p>
            <a:pPr algn="l"/>
            <a:r>
              <a:rPr lang="en-IN" sz="1800" b="1" i="0" dirty="0">
                <a:solidFill>
                  <a:srgbClr val="002060"/>
                </a:solidFill>
                <a:effectLst/>
                <a:latin typeface="+mj-lt"/>
              </a:rPr>
              <a:t>Boxplot</a:t>
            </a:r>
            <a:r>
              <a:rPr lang="en-IN" b="1" i="0" dirty="0">
                <a:effectLst/>
                <a:latin typeface="system-ui"/>
              </a:rPr>
              <a:t> </a:t>
            </a:r>
          </a:p>
        </p:txBody>
      </p:sp>
      <p:pic>
        <p:nvPicPr>
          <p:cNvPr id="5" name="Picture 4">
            <a:extLst>
              <a:ext uri="{FF2B5EF4-FFF2-40B4-BE49-F238E27FC236}">
                <a16:creationId xmlns:a16="http://schemas.microsoft.com/office/drawing/2014/main" id="{5C7373AF-E218-BFD8-CED6-2D68DA72B179}"/>
              </a:ext>
            </a:extLst>
          </p:cNvPr>
          <p:cNvPicPr>
            <a:picLocks noChangeAspect="1"/>
          </p:cNvPicPr>
          <p:nvPr/>
        </p:nvPicPr>
        <p:blipFill>
          <a:blip r:embed="rId2"/>
          <a:stretch>
            <a:fillRect/>
          </a:stretch>
        </p:blipFill>
        <p:spPr>
          <a:xfrm>
            <a:off x="346404" y="832953"/>
            <a:ext cx="3595675" cy="1935648"/>
          </a:xfrm>
          <a:prstGeom prst="rect">
            <a:avLst/>
          </a:prstGeom>
        </p:spPr>
      </p:pic>
      <p:pic>
        <p:nvPicPr>
          <p:cNvPr id="7" name="Picture 6">
            <a:extLst>
              <a:ext uri="{FF2B5EF4-FFF2-40B4-BE49-F238E27FC236}">
                <a16:creationId xmlns:a16="http://schemas.microsoft.com/office/drawing/2014/main" id="{F9774AA5-B6C6-F160-CD2F-78E106BF5ABE}"/>
              </a:ext>
            </a:extLst>
          </p:cNvPr>
          <p:cNvPicPr>
            <a:picLocks noChangeAspect="1"/>
          </p:cNvPicPr>
          <p:nvPr/>
        </p:nvPicPr>
        <p:blipFill>
          <a:blip r:embed="rId3"/>
          <a:stretch>
            <a:fillRect/>
          </a:stretch>
        </p:blipFill>
        <p:spPr>
          <a:xfrm>
            <a:off x="4044642" y="832953"/>
            <a:ext cx="4052878" cy="1935648"/>
          </a:xfrm>
          <a:prstGeom prst="rect">
            <a:avLst/>
          </a:prstGeom>
        </p:spPr>
      </p:pic>
      <p:pic>
        <p:nvPicPr>
          <p:cNvPr id="9" name="Picture 8">
            <a:extLst>
              <a:ext uri="{FF2B5EF4-FFF2-40B4-BE49-F238E27FC236}">
                <a16:creationId xmlns:a16="http://schemas.microsoft.com/office/drawing/2014/main" id="{0335F7C7-7584-BC7C-887B-9E6FB09CF6BD}"/>
              </a:ext>
            </a:extLst>
          </p:cNvPr>
          <p:cNvPicPr>
            <a:picLocks noChangeAspect="1"/>
          </p:cNvPicPr>
          <p:nvPr/>
        </p:nvPicPr>
        <p:blipFill>
          <a:blip r:embed="rId4"/>
          <a:stretch>
            <a:fillRect/>
          </a:stretch>
        </p:blipFill>
        <p:spPr>
          <a:xfrm>
            <a:off x="8097520" y="832954"/>
            <a:ext cx="3595675" cy="1935648"/>
          </a:xfrm>
          <a:prstGeom prst="rect">
            <a:avLst/>
          </a:prstGeom>
        </p:spPr>
      </p:pic>
      <p:pic>
        <p:nvPicPr>
          <p:cNvPr id="11" name="Picture 10">
            <a:extLst>
              <a:ext uri="{FF2B5EF4-FFF2-40B4-BE49-F238E27FC236}">
                <a16:creationId xmlns:a16="http://schemas.microsoft.com/office/drawing/2014/main" id="{837A73CA-8026-4700-5123-132477C53620}"/>
              </a:ext>
            </a:extLst>
          </p:cNvPr>
          <p:cNvPicPr>
            <a:picLocks noChangeAspect="1"/>
          </p:cNvPicPr>
          <p:nvPr/>
        </p:nvPicPr>
        <p:blipFill>
          <a:blip r:embed="rId5"/>
          <a:stretch>
            <a:fillRect/>
          </a:stretch>
        </p:blipFill>
        <p:spPr>
          <a:xfrm>
            <a:off x="346404" y="2893350"/>
            <a:ext cx="3463596" cy="3263610"/>
          </a:xfrm>
          <a:prstGeom prst="rect">
            <a:avLst/>
          </a:prstGeom>
        </p:spPr>
      </p:pic>
      <p:pic>
        <p:nvPicPr>
          <p:cNvPr id="13" name="Picture 12">
            <a:extLst>
              <a:ext uri="{FF2B5EF4-FFF2-40B4-BE49-F238E27FC236}">
                <a16:creationId xmlns:a16="http://schemas.microsoft.com/office/drawing/2014/main" id="{DE9E55C6-D693-DA93-ABC4-129F0308E0B5}"/>
              </a:ext>
            </a:extLst>
          </p:cNvPr>
          <p:cNvPicPr>
            <a:picLocks noChangeAspect="1"/>
          </p:cNvPicPr>
          <p:nvPr/>
        </p:nvPicPr>
        <p:blipFill>
          <a:blip r:embed="rId6"/>
          <a:stretch>
            <a:fillRect/>
          </a:stretch>
        </p:blipFill>
        <p:spPr>
          <a:xfrm>
            <a:off x="3942079" y="2997200"/>
            <a:ext cx="4020083" cy="3263610"/>
          </a:xfrm>
          <a:prstGeom prst="rect">
            <a:avLst/>
          </a:prstGeom>
        </p:spPr>
      </p:pic>
      <p:pic>
        <p:nvPicPr>
          <p:cNvPr id="15" name="Picture 14">
            <a:extLst>
              <a:ext uri="{FF2B5EF4-FFF2-40B4-BE49-F238E27FC236}">
                <a16:creationId xmlns:a16="http://schemas.microsoft.com/office/drawing/2014/main" id="{0C4B28D9-75E8-6EEA-E269-7992AD2478A1}"/>
              </a:ext>
            </a:extLst>
          </p:cNvPr>
          <p:cNvPicPr>
            <a:picLocks noChangeAspect="1"/>
          </p:cNvPicPr>
          <p:nvPr/>
        </p:nvPicPr>
        <p:blipFill>
          <a:blip r:embed="rId7"/>
          <a:stretch>
            <a:fillRect/>
          </a:stretch>
        </p:blipFill>
        <p:spPr>
          <a:xfrm>
            <a:off x="8094241" y="2997200"/>
            <a:ext cx="3598954" cy="3159760"/>
          </a:xfrm>
          <a:prstGeom prst="rect">
            <a:avLst/>
          </a:prstGeom>
        </p:spPr>
      </p:pic>
    </p:spTree>
    <p:extLst>
      <p:ext uri="{BB962C8B-B14F-4D97-AF65-F5344CB8AC3E}">
        <p14:creationId xmlns:p14="http://schemas.microsoft.com/office/powerpoint/2010/main" val="364897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9D2A9-B50A-F656-D0B9-5BE4B442B364}"/>
              </a:ext>
            </a:extLst>
          </p:cNvPr>
          <p:cNvSpPr txBox="1"/>
          <p:nvPr/>
        </p:nvSpPr>
        <p:spPr>
          <a:xfrm>
            <a:off x="568960" y="430312"/>
            <a:ext cx="6096000" cy="369332"/>
          </a:xfrm>
          <a:prstGeom prst="rect">
            <a:avLst/>
          </a:prstGeom>
          <a:noFill/>
        </p:spPr>
        <p:txBody>
          <a:bodyPr wrap="square">
            <a:spAutoFit/>
          </a:bodyPr>
          <a:lstStyle/>
          <a:p>
            <a:pPr algn="l"/>
            <a:r>
              <a:rPr lang="en-IN" sz="1800" b="1" i="0" dirty="0">
                <a:solidFill>
                  <a:srgbClr val="002060"/>
                </a:solidFill>
                <a:effectLst/>
                <a:latin typeface="+mj-lt"/>
              </a:rPr>
              <a:t>Univariate Analysis: Categorical Variables</a:t>
            </a:r>
          </a:p>
        </p:txBody>
      </p:sp>
      <p:pic>
        <p:nvPicPr>
          <p:cNvPr id="5" name="Picture 4">
            <a:extLst>
              <a:ext uri="{FF2B5EF4-FFF2-40B4-BE49-F238E27FC236}">
                <a16:creationId xmlns:a16="http://schemas.microsoft.com/office/drawing/2014/main" id="{0811BA1E-4D4C-C234-E337-66A4F7467A8A}"/>
              </a:ext>
            </a:extLst>
          </p:cNvPr>
          <p:cNvPicPr>
            <a:picLocks noChangeAspect="1"/>
          </p:cNvPicPr>
          <p:nvPr/>
        </p:nvPicPr>
        <p:blipFill>
          <a:blip r:embed="rId2"/>
          <a:stretch>
            <a:fillRect/>
          </a:stretch>
        </p:blipFill>
        <p:spPr>
          <a:xfrm>
            <a:off x="310827" y="994244"/>
            <a:ext cx="4901253" cy="4406263"/>
          </a:xfrm>
          <a:prstGeom prst="rect">
            <a:avLst/>
          </a:prstGeom>
        </p:spPr>
      </p:pic>
      <p:sp>
        <p:nvSpPr>
          <p:cNvPr id="7" name="TextBox 6">
            <a:extLst>
              <a:ext uri="{FF2B5EF4-FFF2-40B4-BE49-F238E27FC236}">
                <a16:creationId xmlns:a16="http://schemas.microsoft.com/office/drawing/2014/main" id="{DBB67065-573C-77D7-0BA7-0C740FE127BB}"/>
              </a:ext>
            </a:extLst>
          </p:cNvPr>
          <p:cNvSpPr txBox="1"/>
          <p:nvPr/>
        </p:nvSpPr>
        <p:spPr>
          <a:xfrm>
            <a:off x="467360" y="5400507"/>
            <a:ext cx="4997217" cy="1169551"/>
          </a:xfrm>
          <a:prstGeom prst="rect">
            <a:avLst/>
          </a:prstGeom>
          <a:noFill/>
        </p:spPr>
        <p:txBody>
          <a:bodyPr wrap="square">
            <a:spAutoFit/>
          </a:bodyPr>
          <a:lstStyle/>
          <a:p>
            <a:r>
              <a:rPr lang="en-US" b="0" i="0" dirty="0">
                <a:effectLst/>
                <a:latin typeface="system-ui"/>
              </a:rPr>
              <a:t>The dataset shows a higher number of male students compared to female students, indicating a gender imbalance in engineering disciplines. This suggests that engineering fields may have a disproportionate representation of males, highlighting potential gender disparities in these areas of study.</a:t>
            </a:r>
            <a:endParaRPr lang="en-IN" dirty="0"/>
          </a:p>
        </p:txBody>
      </p:sp>
      <p:pic>
        <p:nvPicPr>
          <p:cNvPr id="9" name="Picture 8">
            <a:extLst>
              <a:ext uri="{FF2B5EF4-FFF2-40B4-BE49-F238E27FC236}">
                <a16:creationId xmlns:a16="http://schemas.microsoft.com/office/drawing/2014/main" id="{751381B9-95AD-A93E-0177-06CD7C5F049A}"/>
              </a:ext>
            </a:extLst>
          </p:cNvPr>
          <p:cNvPicPr>
            <a:picLocks noChangeAspect="1"/>
          </p:cNvPicPr>
          <p:nvPr/>
        </p:nvPicPr>
        <p:blipFill>
          <a:blip r:embed="rId3"/>
          <a:stretch>
            <a:fillRect/>
          </a:stretch>
        </p:blipFill>
        <p:spPr>
          <a:xfrm>
            <a:off x="5464577" y="430311"/>
            <a:ext cx="6416596" cy="4406263"/>
          </a:xfrm>
          <a:prstGeom prst="rect">
            <a:avLst/>
          </a:prstGeom>
        </p:spPr>
      </p:pic>
      <p:sp>
        <p:nvSpPr>
          <p:cNvPr id="11" name="TextBox 10">
            <a:extLst>
              <a:ext uri="{FF2B5EF4-FFF2-40B4-BE49-F238E27FC236}">
                <a16:creationId xmlns:a16="http://schemas.microsoft.com/office/drawing/2014/main" id="{DB10D484-20F0-C70F-A432-8DD707F354E9}"/>
              </a:ext>
            </a:extLst>
          </p:cNvPr>
          <p:cNvSpPr txBox="1"/>
          <p:nvPr/>
        </p:nvSpPr>
        <p:spPr>
          <a:xfrm>
            <a:off x="5785173" y="5031175"/>
            <a:ext cx="6096000" cy="954107"/>
          </a:xfrm>
          <a:prstGeom prst="rect">
            <a:avLst/>
          </a:prstGeom>
          <a:noFill/>
        </p:spPr>
        <p:txBody>
          <a:bodyPr wrap="square">
            <a:spAutoFit/>
          </a:bodyPr>
          <a:lstStyle/>
          <a:p>
            <a:r>
              <a:rPr lang="en-US" b="0" i="0" dirty="0">
                <a:effectLst/>
                <a:latin typeface="system-ui"/>
              </a:rPr>
              <a:t>The most common degree among the students in the dataset is </a:t>
            </a:r>
            <a:r>
              <a:rPr lang="en-US" b="0" i="0" dirty="0" err="1">
                <a:effectLst/>
                <a:latin typeface="system-ui"/>
              </a:rPr>
              <a:t>B.Tech</a:t>
            </a:r>
            <a:r>
              <a:rPr lang="en-US" b="0" i="0" dirty="0">
                <a:effectLst/>
                <a:latin typeface="system-ui"/>
              </a:rPr>
              <a:t> (Bachelor of Technology). This suggests that a significant portion of the student population is pursuing or has completed technical education, which may reflect the popularity and demand for engineering and technology-related fields.</a:t>
            </a:r>
            <a:endParaRPr lang="en-IN" dirty="0"/>
          </a:p>
        </p:txBody>
      </p:sp>
    </p:spTree>
    <p:extLst>
      <p:ext uri="{BB962C8B-B14F-4D97-AF65-F5344CB8AC3E}">
        <p14:creationId xmlns:p14="http://schemas.microsoft.com/office/powerpoint/2010/main" val="92543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8F3919B-2726-4DB7-0B6C-FEF2B3E61244}"/>
              </a:ext>
            </a:extLst>
          </p:cNvPr>
          <p:cNvPicPr>
            <a:picLocks noChangeAspect="1"/>
          </p:cNvPicPr>
          <p:nvPr/>
        </p:nvPicPr>
        <p:blipFill>
          <a:blip r:embed="rId2"/>
          <a:stretch>
            <a:fillRect/>
          </a:stretch>
        </p:blipFill>
        <p:spPr>
          <a:xfrm>
            <a:off x="0" y="175198"/>
            <a:ext cx="12059920" cy="5463602"/>
          </a:xfrm>
          <a:prstGeom prst="rect">
            <a:avLst/>
          </a:prstGeom>
        </p:spPr>
      </p:pic>
      <p:sp>
        <p:nvSpPr>
          <p:cNvPr id="3" name="TextBox 2">
            <a:extLst>
              <a:ext uri="{FF2B5EF4-FFF2-40B4-BE49-F238E27FC236}">
                <a16:creationId xmlns:a16="http://schemas.microsoft.com/office/drawing/2014/main" id="{5D49B890-4D1F-C18C-F0DD-D000BD620EC2}"/>
              </a:ext>
            </a:extLst>
          </p:cNvPr>
          <p:cNvSpPr txBox="1"/>
          <p:nvPr/>
        </p:nvSpPr>
        <p:spPr>
          <a:xfrm>
            <a:off x="497840" y="5728695"/>
            <a:ext cx="8270240" cy="738664"/>
          </a:xfrm>
          <a:prstGeom prst="rect">
            <a:avLst/>
          </a:prstGeom>
          <a:noFill/>
        </p:spPr>
        <p:txBody>
          <a:bodyPr wrap="square">
            <a:spAutoFit/>
          </a:bodyPr>
          <a:lstStyle/>
          <a:p>
            <a:r>
              <a:rPr lang="en-US" b="0" i="0" dirty="0">
                <a:effectLst/>
                <a:latin typeface="system-ui"/>
              </a:rPr>
              <a:t>Computer Science Engineering (CSE) is the most popular specialization, followed by Mechanical Engineering and Electronics and Communication Engineering. This trend highlights the strong interest in technology-focused disciplines among students.</a:t>
            </a:r>
            <a:endParaRPr lang="en-IN" dirty="0"/>
          </a:p>
        </p:txBody>
      </p:sp>
    </p:spTree>
    <p:extLst>
      <p:ext uri="{BB962C8B-B14F-4D97-AF65-F5344CB8AC3E}">
        <p14:creationId xmlns:p14="http://schemas.microsoft.com/office/powerpoint/2010/main" val="338046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B7543-ABE8-AC2D-BB4E-AC11614710C7}"/>
              </a:ext>
            </a:extLst>
          </p:cNvPr>
          <p:cNvSpPr txBox="1"/>
          <p:nvPr/>
        </p:nvSpPr>
        <p:spPr>
          <a:xfrm>
            <a:off x="528320" y="188937"/>
            <a:ext cx="6096000" cy="369332"/>
          </a:xfrm>
          <a:prstGeom prst="rect">
            <a:avLst/>
          </a:prstGeom>
          <a:noFill/>
        </p:spPr>
        <p:txBody>
          <a:bodyPr wrap="square">
            <a:spAutoFit/>
          </a:bodyPr>
          <a:lstStyle/>
          <a:p>
            <a:pPr algn="l"/>
            <a:r>
              <a:rPr lang="en-IN" sz="1800" b="1" i="0" dirty="0">
                <a:solidFill>
                  <a:srgbClr val="002060"/>
                </a:solidFill>
                <a:effectLst/>
                <a:latin typeface="+mj-lt"/>
              </a:rPr>
              <a:t>Numerical vs Numerical</a:t>
            </a:r>
          </a:p>
        </p:txBody>
      </p:sp>
      <p:pic>
        <p:nvPicPr>
          <p:cNvPr id="5" name="Picture 4">
            <a:extLst>
              <a:ext uri="{FF2B5EF4-FFF2-40B4-BE49-F238E27FC236}">
                <a16:creationId xmlns:a16="http://schemas.microsoft.com/office/drawing/2014/main" id="{5B343E1C-8A81-F230-32F6-869FF9415D3D}"/>
              </a:ext>
            </a:extLst>
          </p:cNvPr>
          <p:cNvPicPr>
            <a:picLocks noChangeAspect="1"/>
          </p:cNvPicPr>
          <p:nvPr/>
        </p:nvPicPr>
        <p:blipFill>
          <a:blip r:embed="rId2"/>
          <a:stretch>
            <a:fillRect/>
          </a:stretch>
        </p:blipFill>
        <p:spPr>
          <a:xfrm>
            <a:off x="211516" y="657404"/>
            <a:ext cx="5334462" cy="2593796"/>
          </a:xfrm>
          <a:prstGeom prst="rect">
            <a:avLst/>
          </a:prstGeom>
        </p:spPr>
      </p:pic>
      <p:pic>
        <p:nvPicPr>
          <p:cNvPr id="7" name="Picture 6">
            <a:extLst>
              <a:ext uri="{FF2B5EF4-FFF2-40B4-BE49-F238E27FC236}">
                <a16:creationId xmlns:a16="http://schemas.microsoft.com/office/drawing/2014/main" id="{DEA8997C-1545-86EB-479B-77AE427B1A4F}"/>
              </a:ext>
            </a:extLst>
          </p:cNvPr>
          <p:cNvPicPr>
            <a:picLocks noChangeAspect="1"/>
          </p:cNvPicPr>
          <p:nvPr/>
        </p:nvPicPr>
        <p:blipFill>
          <a:blip r:embed="rId3"/>
          <a:stretch>
            <a:fillRect/>
          </a:stretch>
        </p:blipFill>
        <p:spPr>
          <a:xfrm>
            <a:off x="5798596" y="657404"/>
            <a:ext cx="5773644" cy="2593796"/>
          </a:xfrm>
          <a:prstGeom prst="rect">
            <a:avLst/>
          </a:prstGeom>
        </p:spPr>
      </p:pic>
      <p:sp>
        <p:nvSpPr>
          <p:cNvPr id="9" name="TextBox 8">
            <a:extLst>
              <a:ext uri="{FF2B5EF4-FFF2-40B4-BE49-F238E27FC236}">
                <a16:creationId xmlns:a16="http://schemas.microsoft.com/office/drawing/2014/main" id="{D414B2D2-FC1E-8C4F-D214-EEBD7D7BD0C8}"/>
              </a:ext>
            </a:extLst>
          </p:cNvPr>
          <p:cNvSpPr txBox="1"/>
          <p:nvPr/>
        </p:nvSpPr>
        <p:spPr>
          <a:xfrm>
            <a:off x="528320" y="3275048"/>
            <a:ext cx="4607789" cy="1169551"/>
          </a:xfrm>
          <a:prstGeom prst="rect">
            <a:avLst/>
          </a:prstGeom>
          <a:noFill/>
        </p:spPr>
        <p:txBody>
          <a:bodyPr wrap="square">
            <a:spAutoFit/>
          </a:bodyPr>
          <a:lstStyle/>
          <a:p>
            <a:r>
              <a:rPr lang="en-US" b="0" i="0" dirty="0">
                <a:effectLst/>
                <a:latin typeface="system-ui"/>
              </a:rPr>
              <a:t>There is no clear linear relationship between 10th-grade percentages and salary, as some students with lower percentages are earning higher salaries. This indicates that early academic performance may not strongly correlate with job outcomes in the long term.</a:t>
            </a:r>
            <a:endParaRPr lang="en-IN" dirty="0"/>
          </a:p>
        </p:txBody>
      </p:sp>
      <p:sp>
        <p:nvSpPr>
          <p:cNvPr id="11" name="TextBox 10">
            <a:extLst>
              <a:ext uri="{FF2B5EF4-FFF2-40B4-BE49-F238E27FC236}">
                <a16:creationId xmlns:a16="http://schemas.microsoft.com/office/drawing/2014/main" id="{9CEB066E-B0D5-F98D-A59A-BD6DE6886C31}"/>
              </a:ext>
            </a:extLst>
          </p:cNvPr>
          <p:cNvSpPr txBox="1"/>
          <p:nvPr/>
        </p:nvSpPr>
        <p:spPr>
          <a:xfrm>
            <a:off x="5798596" y="3525521"/>
            <a:ext cx="6096000" cy="738664"/>
          </a:xfrm>
          <a:prstGeom prst="rect">
            <a:avLst/>
          </a:prstGeom>
          <a:noFill/>
        </p:spPr>
        <p:txBody>
          <a:bodyPr wrap="square">
            <a:spAutoFit/>
          </a:bodyPr>
          <a:lstStyle/>
          <a:p>
            <a:r>
              <a:rPr lang="en-US" b="0" i="0" dirty="0">
                <a:effectLst/>
                <a:latin typeface="system-ui"/>
              </a:rPr>
              <a:t>Similar to the 10th-grade results, there is no strong correlation between 12th-grade percentage and salary. This suggests that high school academic performance may not directly influence salary outcomes in the job market.</a:t>
            </a:r>
            <a:endParaRPr lang="en-IN" dirty="0"/>
          </a:p>
        </p:txBody>
      </p:sp>
      <p:pic>
        <p:nvPicPr>
          <p:cNvPr id="13" name="Picture 12">
            <a:extLst>
              <a:ext uri="{FF2B5EF4-FFF2-40B4-BE49-F238E27FC236}">
                <a16:creationId xmlns:a16="http://schemas.microsoft.com/office/drawing/2014/main" id="{B25CA08F-D8F4-B32D-3CE0-D85C1E912EE0}"/>
              </a:ext>
            </a:extLst>
          </p:cNvPr>
          <p:cNvPicPr>
            <a:picLocks noChangeAspect="1"/>
          </p:cNvPicPr>
          <p:nvPr/>
        </p:nvPicPr>
        <p:blipFill>
          <a:blip r:embed="rId4"/>
          <a:stretch>
            <a:fillRect/>
          </a:stretch>
        </p:blipFill>
        <p:spPr>
          <a:xfrm>
            <a:off x="218209" y="4444599"/>
            <a:ext cx="6995389" cy="2224464"/>
          </a:xfrm>
          <a:prstGeom prst="rect">
            <a:avLst/>
          </a:prstGeom>
        </p:spPr>
      </p:pic>
      <p:sp>
        <p:nvSpPr>
          <p:cNvPr id="15" name="TextBox 14">
            <a:extLst>
              <a:ext uri="{FF2B5EF4-FFF2-40B4-BE49-F238E27FC236}">
                <a16:creationId xmlns:a16="http://schemas.microsoft.com/office/drawing/2014/main" id="{BD619EFE-E2BD-ED4A-240F-0162DD152E54}"/>
              </a:ext>
            </a:extLst>
          </p:cNvPr>
          <p:cNvSpPr txBox="1"/>
          <p:nvPr/>
        </p:nvSpPr>
        <p:spPr>
          <a:xfrm>
            <a:off x="6766560" y="4972055"/>
            <a:ext cx="4607789" cy="1169551"/>
          </a:xfrm>
          <a:prstGeom prst="rect">
            <a:avLst/>
          </a:prstGeom>
          <a:noFill/>
        </p:spPr>
        <p:txBody>
          <a:bodyPr wrap="square">
            <a:spAutoFit/>
          </a:bodyPr>
          <a:lstStyle/>
          <a:p>
            <a:r>
              <a:rPr lang="en-US" b="0" i="0" dirty="0">
                <a:effectLst/>
                <a:latin typeface="system-ui"/>
              </a:rPr>
              <a:t>There is a slight positive trend between college GPA and salary, indicating that higher GPAs are associated with slightly higher salaries. However, this relationship is not very strong, suggesting that other factors may also significantly influence salary outcomes.</a:t>
            </a:r>
            <a:endParaRPr lang="en-IN" dirty="0"/>
          </a:p>
        </p:txBody>
      </p:sp>
    </p:spTree>
    <p:extLst>
      <p:ext uri="{BB962C8B-B14F-4D97-AF65-F5344CB8AC3E}">
        <p14:creationId xmlns:p14="http://schemas.microsoft.com/office/powerpoint/2010/main" val="31373131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1307</Words>
  <Application>Microsoft Office PowerPoint</Application>
  <PresentationFormat>Widescreen</PresentationFormat>
  <Paragraphs>57</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-apple-system</vt:lpstr>
      <vt:lpstr>Calibri</vt:lpstr>
      <vt:lpstr>Lato Black</vt:lpstr>
      <vt:lpstr>system-ui</vt:lpstr>
      <vt:lpstr>Libre Baskerville</vt:lpstr>
      <vt:lpstr>Office Theme</vt:lpstr>
      <vt:lpstr>PowerPoint Presentation</vt:lpstr>
      <vt:lpstr>PowerPoint Presentation</vt:lpstr>
      <vt:lpstr>Agenda (This should be the PPT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Mohammed Asnan</cp:lastModifiedBy>
  <cp:revision>5</cp:revision>
  <dcterms:created xsi:type="dcterms:W3CDTF">2021-02-16T05:19:01Z</dcterms:created>
  <dcterms:modified xsi:type="dcterms:W3CDTF">2024-10-11T09:17:57Z</dcterms:modified>
</cp:coreProperties>
</file>