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cer\Documents\Case%20Study%201\case%20study%201%20summary(AutoRecover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monthly count of members vs casual riders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Worksheet!$H$3:$H$4</c:f>
              <c:strCache>
                <c:ptCount val="2"/>
                <c:pt idx="0">
                  <c:v>casual</c:v>
                </c:pt>
                <c:pt idx="1">
                  <c:v>Total Count of ride_id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Worksheet!$F$5:$F$16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Worksheet!$H$5:$H$16</c:f>
              <c:numCache>
                <c:formatCode>General</c:formatCode>
                <c:ptCount val="12"/>
                <c:pt idx="0">
                  <c:v>30799</c:v>
                </c:pt>
                <c:pt idx="1">
                  <c:v>32776</c:v>
                </c:pt>
                <c:pt idx="2">
                  <c:v>46792</c:v>
                </c:pt>
                <c:pt idx="3">
                  <c:v>108444</c:v>
                </c:pt>
                <c:pt idx="4">
                  <c:v>180491</c:v>
                </c:pt>
                <c:pt idx="5">
                  <c:v>219794</c:v>
                </c:pt>
                <c:pt idx="6">
                  <c:v>252281</c:v>
                </c:pt>
                <c:pt idx="7">
                  <c:v>233857</c:v>
                </c:pt>
                <c:pt idx="8">
                  <c:v>201324</c:v>
                </c:pt>
                <c:pt idx="9">
                  <c:v>134287</c:v>
                </c:pt>
                <c:pt idx="10">
                  <c:v>74314</c:v>
                </c:pt>
                <c:pt idx="11">
                  <c:v>36686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2-479F-9774-20875F9AF31D}"/>
            </c:ext>
          </c:extLst>
        </c:ser>
        <c:ser>
          <c:idx val="1"/>
          <c:order val="1"/>
          <c:tx>
            <c:strRef>
              <c:f>Worksheet!$I$3:$I$4</c:f>
              <c:strCache>
                <c:ptCount val="2"/>
                <c:pt idx="0">
                  <c:v>member</c:v>
                </c:pt>
                <c:pt idx="1">
                  <c:v>Total Average of ride_length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Worksheet!$F$5:$F$16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Worksheet!$I$5:$I$16</c:f>
              <c:numCache>
                <c:formatCode>[h]:mm:ss;@</c:formatCode>
                <c:ptCount val="12"/>
                <c:pt idx="0">
                  <c:v>6.9476172049572141E-3</c:v>
                </c:pt>
                <c:pt idx="1">
                  <c:v>7.2374976333325495E-3</c:v>
                </c:pt>
                <c:pt idx="2">
                  <c:v>7.0631027512332084E-3</c:v>
                </c:pt>
                <c:pt idx="3">
                  <c:v>8.0225923015780371E-3</c:v>
                </c:pt>
                <c:pt idx="4">
                  <c:v>8.8100144451980725E-3</c:v>
                </c:pt>
                <c:pt idx="5">
                  <c:v>8.9892404884485289E-3</c:v>
                </c:pt>
                <c:pt idx="6">
                  <c:v>9.2622583895497577E-3</c:v>
                </c:pt>
                <c:pt idx="7">
                  <c:v>9.2437590802262031E-3</c:v>
                </c:pt>
                <c:pt idx="8">
                  <c:v>8.8050501799648608E-3</c:v>
                </c:pt>
                <c:pt idx="9">
                  <c:v>8.085478811015314E-3</c:v>
                </c:pt>
                <c:pt idx="10">
                  <c:v>7.5736026426182906E-3</c:v>
                </c:pt>
                <c:pt idx="11">
                  <c:v>7.5020858831305213E-3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B2-479F-9774-20875F9AF31D}"/>
            </c:ext>
          </c:extLst>
        </c:ser>
        <c:ser>
          <c:idx val="2"/>
          <c:order val="2"/>
          <c:tx>
            <c:strRef>
              <c:f>Worksheet!$J$3:$J$4</c:f>
              <c:strCache>
                <c:ptCount val="2"/>
                <c:pt idx="0">
                  <c:v>member</c:v>
                </c:pt>
                <c:pt idx="1">
                  <c:v>Total Count of ride_id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Worksheet!$F$5:$F$16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Worksheet!$J$5:$J$16</c:f>
              <c:numCache>
                <c:formatCode>General</c:formatCode>
                <c:ptCount val="12"/>
                <c:pt idx="0">
                  <c:v>119091</c:v>
                </c:pt>
                <c:pt idx="1">
                  <c:v>116784</c:v>
                </c:pt>
                <c:pt idx="2">
                  <c:v>153655</c:v>
                </c:pt>
                <c:pt idx="3">
                  <c:v>209357</c:v>
                </c:pt>
                <c:pt idx="4">
                  <c:v>290972</c:v>
                </c:pt>
                <c:pt idx="5">
                  <c:v>314964</c:v>
                </c:pt>
                <c:pt idx="6">
                  <c:v>336745</c:v>
                </c:pt>
                <c:pt idx="7">
                  <c:v>351063</c:v>
                </c:pt>
                <c:pt idx="8">
                  <c:v>314732</c:v>
                </c:pt>
                <c:pt idx="9">
                  <c:v>278291</c:v>
                </c:pt>
                <c:pt idx="10">
                  <c:v>206375</c:v>
                </c:pt>
                <c:pt idx="11">
                  <c:v>130457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B2-479F-9774-20875F9AF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783520"/>
        <c:axId val="14784960"/>
      </c:barChart>
      <c:catAx>
        <c:axId val="1478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4960"/>
        <c:crosses val="autoZero"/>
        <c:auto val="1"/>
        <c:lblAlgn val="ctr"/>
        <c:lblOffset val="100"/>
        <c:noMultiLvlLbl val="0"/>
      </c:catAx>
      <c:valAx>
        <c:axId val="1478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79E1-DE97-CA0D-41EA-AFEFEF0D8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Cyclistic bike-share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BB66D-0B77-3A76-DBD7-BDBB5E733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data analytics capstone project</a:t>
            </a:r>
          </a:p>
          <a:p>
            <a:r>
              <a:rPr lang="en-US" dirty="0"/>
              <a:t>April,2024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97901-C76B-EB89-55C0-5994B9C3F054}"/>
              </a:ext>
            </a:extLst>
          </p:cNvPr>
          <p:cNvSpPr txBox="1"/>
          <p:nvPr/>
        </p:nvSpPr>
        <p:spPr>
          <a:xfrm>
            <a:off x="107324" y="6400800"/>
            <a:ext cx="283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Alhassan Mohammed </a:t>
            </a:r>
          </a:p>
        </p:txBody>
      </p:sp>
    </p:spTree>
    <p:extLst>
      <p:ext uri="{BB962C8B-B14F-4D97-AF65-F5344CB8AC3E}">
        <p14:creationId xmlns:p14="http://schemas.microsoft.com/office/powerpoint/2010/main" val="173957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E1C9-A981-2225-BA03-84A9054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members and casual riders use cyclistic bikes differently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ED02D9A-CDC3-465F-B6F4-2E65F9EA3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036015"/>
              </p:ext>
            </p:extLst>
          </p:nvPr>
        </p:nvGraphicFramePr>
        <p:xfrm>
          <a:off x="6798904" y="2602135"/>
          <a:ext cx="4753445" cy="2884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D2997A-9A0F-B9B1-1230-15DA80AF1194}"/>
              </a:ext>
            </a:extLst>
          </p:cNvPr>
          <p:cNvSpPr txBox="1"/>
          <p:nvPr/>
        </p:nvSpPr>
        <p:spPr>
          <a:xfrm>
            <a:off x="331631" y="2551837"/>
            <a:ext cx="60981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Annual Members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Frequency of Use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: Annual members consistently have a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higher total count of rides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throughout the year. They rely on Cyclistic bikes as part of their regular routine, possibly for daily commuting, errands, or consistent travel needs.</a:t>
            </a:r>
          </a:p>
        </p:txBody>
      </p:sp>
    </p:spTree>
    <p:extLst>
      <p:ext uri="{BB962C8B-B14F-4D97-AF65-F5344CB8AC3E}">
        <p14:creationId xmlns:p14="http://schemas.microsoft.com/office/powerpoint/2010/main" val="239448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7964-2643-2E47-434F-AA67138B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How members and casual riders use cyclistic bikes differently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C6893-9741-DA11-4AB1-8EEDA6A4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52" y="2730322"/>
            <a:ext cx="4612768" cy="2600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BD6DD-9A40-C953-A3A6-AB1631B6C79E}"/>
              </a:ext>
            </a:extLst>
          </p:cNvPr>
          <p:cNvSpPr txBox="1"/>
          <p:nvPr/>
        </p:nvSpPr>
        <p:spPr>
          <a:xfrm>
            <a:off x="721480" y="2794717"/>
            <a:ext cx="609814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Annual Members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: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2. Shorter Rides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: Members tend to take shorter rides, with an average ride length of around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10 to 13 minutes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. These rides may be purpose-driven, such as commuting to work or running errands.</a:t>
            </a:r>
          </a:p>
        </p:txBody>
      </p:sp>
    </p:spTree>
    <p:extLst>
      <p:ext uri="{BB962C8B-B14F-4D97-AF65-F5344CB8AC3E}">
        <p14:creationId xmlns:p14="http://schemas.microsoft.com/office/powerpoint/2010/main" val="109863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1B4B-A8B2-5EDC-EFF8-481FB90B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How members and casual riders use cyclistic bikes differently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D64B7-5CBE-90F4-DA41-E98D2FFF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42" y="2343955"/>
            <a:ext cx="4591490" cy="2553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0959F1-EFBC-E82A-8BB6-6116ABA89691}"/>
              </a:ext>
            </a:extLst>
          </p:cNvPr>
          <p:cNvSpPr txBox="1"/>
          <p:nvPr/>
        </p:nvSpPr>
        <p:spPr>
          <a:xfrm>
            <a:off x="679360" y="2699111"/>
            <a:ext cx="609814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Annual Members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: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3. Weekday Focus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: Members predominantly use the bike-sharing service on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weekdays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, suggesting that they rely on it for their daily work or school commute.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81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D53A-62F4-FDFF-9BC2-AA9B8D31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How members and casual riders use cyclistic bikes differently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0C74A-B8C3-51F5-F8CC-584D6C5C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628" y="2292439"/>
            <a:ext cx="4638814" cy="3039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3C5974-84B8-EB47-ADE6-CD40F1418E42}"/>
              </a:ext>
            </a:extLst>
          </p:cNvPr>
          <p:cNvSpPr txBox="1"/>
          <p:nvPr/>
        </p:nvSpPr>
        <p:spPr>
          <a:xfrm>
            <a:off x="653603" y="2479742"/>
            <a:ext cx="60981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2. Casual Riders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Leisurely Exploration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: Casual riders exhibit longer average ride lengths, often around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20 to 25 minutes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. They use Cyclistic bikes for leisurely exploration, sightseeing, or recreational purposes.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Weekend Adventures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: Casual riders are more active on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weekends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, taking advantage of the flexibility offered by single-ride or full-day passes. They enjoy longer rides during pleasant weather conditions.</a:t>
            </a:r>
          </a:p>
        </p:txBody>
      </p:sp>
    </p:spTree>
    <p:extLst>
      <p:ext uri="{BB962C8B-B14F-4D97-AF65-F5344CB8AC3E}">
        <p14:creationId xmlns:p14="http://schemas.microsoft.com/office/powerpoint/2010/main" val="78758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9647-84AB-DDFE-3B5B-1650613A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9FCF7-DE00-51B7-6BD6-E9ABF74A2F7A}"/>
              </a:ext>
            </a:extLst>
          </p:cNvPr>
          <p:cNvSpPr txBox="1"/>
          <p:nvPr/>
        </p:nvSpPr>
        <p:spPr>
          <a:xfrm>
            <a:off x="1202920" y="2150772"/>
            <a:ext cx="97840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Offer special discounts or incentives to encourage casual riders to become annual members. Highlight the cost savings and benefits of membership, such as unlimited rides throughout the year.</a:t>
            </a:r>
          </a:p>
          <a:p>
            <a:pPr algn="l"/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Consider promotions like reduced annual membership fees for the first year or additional perks (e.g., priority access to bikes, free helmet rentals) to attract casual riders.</a:t>
            </a:r>
          </a:p>
          <a:p>
            <a:pPr algn="l"/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Tailor marketing campaigns specifically for casual riders. Highlight the convenience and flexibility of single-ride or full-day passes.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90447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70</TotalTime>
  <Words>331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Corbel</vt:lpstr>
      <vt:lpstr>Wingdings</vt:lpstr>
      <vt:lpstr>Banded</vt:lpstr>
      <vt:lpstr>Cyclistic bike-share case study</vt:lpstr>
      <vt:lpstr>How members and casual riders use cyclistic bikes differently </vt:lpstr>
      <vt:lpstr>How members and casual riders use cyclistic bikes differently </vt:lpstr>
      <vt:lpstr>How members and casual riders use cyclistic bikes differently </vt:lpstr>
      <vt:lpstr>How members and casual riders use cyclistic bikes differently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Alhassan Mohammed</dc:creator>
  <cp:lastModifiedBy>Alhassan Mohammed</cp:lastModifiedBy>
  <cp:revision>5</cp:revision>
  <dcterms:created xsi:type="dcterms:W3CDTF">2024-04-01T21:34:35Z</dcterms:created>
  <dcterms:modified xsi:type="dcterms:W3CDTF">2024-04-04T15:26:10Z</dcterms:modified>
</cp:coreProperties>
</file>