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258" r:id="rId4"/>
    <p:sldId id="268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79" r:id="rId16"/>
    <p:sldId id="280" r:id="rId17"/>
    <p:sldId id="281" r:id="rId18"/>
    <p:sldId id="282" r:id="rId19"/>
    <p:sldId id="277" r:id="rId20"/>
    <p:sldId id="283" r:id="rId21"/>
    <p:sldId id="284" r:id="rId22"/>
    <p:sldId id="285" r:id="rId23"/>
    <p:sldId id="286" r:id="rId24"/>
    <p:sldId id="264" r:id="rId25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96" y="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600C-F3F7-4FD6-BF1F-574C01685161}" type="datetimeFigureOut">
              <a:rPr lang="fr-FR" smtClean="0"/>
              <a:t>07/11/2018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E264-F0BF-4FA5-9FE5-9AB18E641EBC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F7DDF-4B4A-D14A-922B-48AD81BFF4D7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DF28E-DE48-2E4F-8534-4E4B48625D30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96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durée totale de la présentation ne doit pas dépasser</a:t>
            </a:r>
            <a:r>
              <a:rPr lang="fr-FR" baseline="0" dirty="0"/>
              <a:t> 15 minutes, une fois le délai dépassé la présentation sera interrompu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F28E-DE48-2E4F-8534-4E4B48625D30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93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14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9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88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31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78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05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19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5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82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58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60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72520-ECE6-1E49-BD84-A0ECB6BF9C5A}" type="datetimeFigureOut">
              <a:rPr lang="fr-FR" smtClean="0"/>
              <a:pPr/>
              <a:t>07/11/2018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31D1-0C90-E547-B34C-6CF2ADA369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8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9138"/>
            <a:ext cx="9144000" cy="96629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3200" dirty="0"/>
              <a:t>Design and implementation of a </a:t>
            </a:r>
            <a:r>
              <a:rPr lang="en-US" sz="3200" dirty="0" err="1"/>
              <a:t>datawarehouse</a:t>
            </a:r>
            <a:r>
              <a:rPr lang="en-US" sz="3200" dirty="0"/>
              <a:t> on the database "</a:t>
            </a:r>
            <a:r>
              <a:rPr lang="en-US" sz="3200" dirty="0" err="1"/>
              <a:t>Northwind</a:t>
            </a:r>
            <a:r>
              <a:rPr lang="en-US" sz="3200" dirty="0"/>
              <a:t>"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686" y="3756074"/>
            <a:ext cx="6780628" cy="22796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 b="1" dirty="0" smtClean="0">
                <a:cs typeface="Calibri"/>
              </a:rPr>
              <a:t>JAOUIRI Younes</a:t>
            </a:r>
            <a:endParaRPr lang="fr-FR" b="1" dirty="0">
              <a:cs typeface="Calibri"/>
            </a:endParaRPr>
          </a:p>
          <a:p>
            <a:r>
              <a:rPr lang="fr-FR" b="1" dirty="0" smtClean="0">
                <a:cs typeface="Calibri"/>
              </a:rPr>
              <a:t>BASTA Mohammed</a:t>
            </a:r>
          </a:p>
          <a:p>
            <a:endParaRPr lang="fr-FR" b="1" dirty="0" smtClean="0">
              <a:cs typeface="Calibri"/>
            </a:endParaRPr>
          </a:p>
          <a:p>
            <a:r>
              <a:rPr lang="fr-FR" sz="1600" dirty="0" smtClean="0">
                <a:cs typeface="Calibri"/>
              </a:rPr>
              <a:t>MODULE : Business Intelligence</a:t>
            </a:r>
          </a:p>
          <a:p>
            <a:r>
              <a:rPr lang="fr-FR" sz="1600" dirty="0" smtClean="0">
                <a:cs typeface="Calibri"/>
              </a:rPr>
              <a:t>MASTER : </a:t>
            </a:r>
            <a:r>
              <a:rPr lang="fr-FR" sz="1600" dirty="0" smtClean="0">
                <a:cs typeface="Calibri"/>
              </a:rPr>
              <a:t>Data Science</a:t>
            </a:r>
            <a:endParaRPr lang="fr-FR" sz="1600" dirty="0" smtClean="0">
              <a:cs typeface="Calibri"/>
            </a:endParaRPr>
          </a:p>
          <a:p>
            <a:r>
              <a:rPr lang="fr-FR" sz="1600" dirty="0" smtClean="0">
                <a:cs typeface="Calibri"/>
              </a:rPr>
              <a:t>UNIVERSITY </a:t>
            </a:r>
            <a:r>
              <a:rPr lang="fr-FR" sz="1600" dirty="0" smtClean="0">
                <a:cs typeface="Calibri"/>
              </a:rPr>
              <a:t>: Cadi </a:t>
            </a:r>
            <a:r>
              <a:rPr lang="fr-FR" sz="1600" dirty="0" err="1" smtClean="0">
                <a:cs typeface="Calibri"/>
              </a:rPr>
              <a:t>Ayyad</a:t>
            </a:r>
            <a:endParaRPr lang="fr-FR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46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 smtClean="0"/>
              <a:t>Scheme </a:t>
            </a:r>
            <a:r>
              <a:rPr lang="en-US" sz="3600" dirty="0"/>
              <a:t>Mondrian</a:t>
            </a:r>
          </a:p>
        </p:txBody>
      </p:sp>
      <p:pic>
        <p:nvPicPr>
          <p:cNvPr id="29698" name="Picture 2" descr="C:\Users\basta\Desktop\study\BI\Projet BI\Projet BI\img_pdi\cube\cube_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333" y="1186889"/>
            <a:ext cx="2609850" cy="4962525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021183" y="1772529"/>
            <a:ext cx="4087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TIME</a:t>
            </a:r>
            <a:r>
              <a:rPr lang="en-US" dirty="0"/>
              <a:t> table contains a hierarchy:</a:t>
            </a:r>
            <a:br>
              <a:rPr lang="en-US" dirty="0"/>
            </a:br>
            <a:r>
              <a:rPr lang="en-US" b="1" dirty="0"/>
              <a:t>Years -&gt; Season -&gt; Month -&gt; Week -&gt; Day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021183" y="3165622"/>
            <a:ext cx="3936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REGION</a:t>
            </a:r>
            <a:r>
              <a:rPr lang="en-US" dirty="0"/>
              <a:t> table contains a hierarchy: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b="1" dirty="0" smtClean="0"/>
              <a:t>Country </a:t>
            </a:r>
            <a:r>
              <a:rPr lang="en-US" b="1" dirty="0"/>
              <a:t>-&gt; Region -&gt; City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021183" y="4375052"/>
            <a:ext cx="4814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Employee</a:t>
            </a:r>
            <a:r>
              <a:rPr lang="en-US" dirty="0"/>
              <a:t> table contains a parent-child hierarchy: (the notion of the supervisor)</a:t>
            </a:r>
            <a:br>
              <a:rPr lang="en-US" dirty="0"/>
            </a:br>
            <a:r>
              <a:rPr lang="en-US" dirty="0" smtClean="0"/>
              <a:t>				One </a:t>
            </a:r>
            <a:r>
              <a:rPr lang="en-US" dirty="0"/>
              <a:t>level: </a:t>
            </a:r>
            <a:r>
              <a:rPr lang="en-US" dirty="0" smtClean="0"/>
              <a:t>	</a:t>
            </a:r>
            <a:r>
              <a:rPr lang="en-US" b="1" dirty="0" smtClean="0"/>
              <a:t>Name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Scheme Mondrian</a:t>
            </a:r>
            <a:endParaRPr lang="fr-FR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3021183" y="1772529"/>
            <a:ext cx="3955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CLIENT</a:t>
            </a:r>
            <a:r>
              <a:rPr lang="en-US" dirty="0"/>
              <a:t> table contains a hierarchy: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b="1" dirty="0" smtClean="0"/>
              <a:t>Company </a:t>
            </a:r>
            <a:r>
              <a:rPr lang="en-US" b="1" dirty="0"/>
              <a:t>-&gt; Function -&gt; Name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021183" y="2982738"/>
            <a:ext cx="411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Sender</a:t>
            </a:r>
            <a:r>
              <a:rPr lang="en-US" dirty="0"/>
              <a:t> table contains only one level:</a:t>
            </a:r>
            <a:br>
              <a:rPr lang="en-US" dirty="0"/>
            </a:br>
            <a:r>
              <a:rPr lang="en-US" dirty="0" smtClean="0"/>
              <a:t>							</a:t>
            </a:r>
            <a:r>
              <a:rPr lang="en-US" b="1" dirty="0" smtClean="0"/>
              <a:t>Factory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021183" y="4149964"/>
            <a:ext cx="46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Supplier</a:t>
            </a:r>
            <a:r>
              <a:rPr lang="en-US" dirty="0"/>
              <a:t> table contains a hierarchy: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b="1" dirty="0" smtClean="0"/>
              <a:t>Company </a:t>
            </a:r>
            <a:r>
              <a:rPr lang="en-US" b="1" dirty="0"/>
              <a:t>-&gt; function -&gt; Name</a:t>
            </a:r>
            <a:endParaRPr lang="fr-FR" b="1" dirty="0"/>
          </a:p>
        </p:txBody>
      </p:sp>
      <p:pic>
        <p:nvPicPr>
          <p:cNvPr id="30722" name="Picture 2" descr="C:\Users\basta\Desktop\study\BI\Projet BI\Projet BI\img_pdi\cube\cube_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93" y="1216390"/>
            <a:ext cx="2628900" cy="5191125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3103243" y="5401994"/>
            <a:ext cx="46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Product</a:t>
            </a:r>
            <a:r>
              <a:rPr lang="en-US" dirty="0"/>
              <a:t> table contains the 3 levels:</a:t>
            </a:r>
            <a:br>
              <a:rPr lang="en-US" dirty="0"/>
            </a:br>
            <a:r>
              <a:rPr lang="en-US" dirty="0" smtClean="0"/>
              <a:t>			</a:t>
            </a:r>
            <a:r>
              <a:rPr lang="en-US" b="1" dirty="0" smtClean="0"/>
              <a:t>Category</a:t>
            </a:r>
            <a:r>
              <a:rPr lang="en-US" b="1" dirty="0"/>
              <a:t>, Name and Price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Scheme Mondrian</a:t>
            </a:r>
            <a:endParaRPr lang="fr-FR" sz="3600" dirty="0"/>
          </a:p>
        </p:txBody>
      </p:sp>
      <p:sp>
        <p:nvSpPr>
          <p:cNvPr id="8" name="ZoneTexte 7"/>
          <p:cNvSpPr txBox="1"/>
          <p:nvPr/>
        </p:nvSpPr>
        <p:spPr>
          <a:xfrm>
            <a:off x="4361724" y="1772529"/>
            <a:ext cx="485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price</a:t>
            </a:r>
            <a:r>
              <a:rPr lang="en-US" dirty="0"/>
              <a:t> measure shows the price of the product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4361724" y="2982742"/>
            <a:ext cx="4417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quantity</a:t>
            </a:r>
            <a:r>
              <a:rPr lang="en-US" dirty="0"/>
              <a:t> measure calculates the quantity</a:t>
            </a:r>
            <a:br>
              <a:rPr lang="en-US" dirty="0"/>
            </a:br>
            <a:r>
              <a:rPr lang="en-US" dirty="0"/>
              <a:t>total order</a:t>
            </a:r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333059" y="4149963"/>
            <a:ext cx="4659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total</a:t>
            </a:r>
            <a:r>
              <a:rPr lang="en-US" dirty="0"/>
              <a:t> measure is the amount of the order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333059" y="5120639"/>
            <a:ext cx="4659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measure </a:t>
            </a:r>
            <a:r>
              <a:rPr lang="en-US" b="1" dirty="0" err="1"/>
              <a:t>Nbr</a:t>
            </a:r>
            <a:r>
              <a:rPr lang="en-US" b="1" dirty="0"/>
              <a:t> Delivery Day </a:t>
            </a:r>
            <a:r>
              <a:rPr lang="en-US" dirty="0"/>
              <a:t>is the number of days after the order and before shipping</a:t>
            </a:r>
            <a:endParaRPr lang="fr-FR" b="1" dirty="0"/>
          </a:p>
        </p:txBody>
      </p:sp>
      <p:pic>
        <p:nvPicPr>
          <p:cNvPr id="31746" name="Picture 2" descr="C:\Users\basta\Desktop\study\BI\Projet BI\Projet BI\img_pdi\cube\cube_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218" y="1485410"/>
            <a:ext cx="4108506" cy="1820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/>
              <a:t>MDX queries</a:t>
            </a:r>
          </a:p>
        </p:txBody>
      </p:sp>
      <p:pic>
        <p:nvPicPr>
          <p:cNvPr id="13" name="Image 12" descr="1m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0" y="1506181"/>
            <a:ext cx="8304211" cy="132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 descr="#1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4897" y="3270737"/>
            <a:ext cx="3573196" cy="2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MDX queries</a:t>
            </a:r>
            <a:endParaRPr lang="fr-FR" sz="3600" dirty="0"/>
          </a:p>
        </p:txBody>
      </p:sp>
      <p:pic>
        <p:nvPicPr>
          <p:cNvPr id="6" name="Image 5" descr="2m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5" y="1230923"/>
            <a:ext cx="8704390" cy="1582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#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72862" y="2969723"/>
            <a:ext cx="3207434" cy="30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MDX queries</a:t>
            </a:r>
            <a:endParaRPr lang="fr-FR" sz="3600" dirty="0"/>
          </a:p>
        </p:txBody>
      </p:sp>
      <p:pic>
        <p:nvPicPr>
          <p:cNvPr id="8" name="Image 7" descr="3m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" y="1280291"/>
            <a:ext cx="8807722" cy="1708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#3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6252" y="3329872"/>
            <a:ext cx="3488788" cy="29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MDX queries</a:t>
            </a:r>
            <a:endParaRPr lang="fr-FR" sz="3600" dirty="0"/>
          </a:p>
        </p:txBody>
      </p:sp>
      <p:pic>
        <p:nvPicPr>
          <p:cNvPr id="6" name="Image 5" descr="2m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89" y="1146515"/>
            <a:ext cx="7399421" cy="1582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 descr="#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5908" y="2840393"/>
            <a:ext cx="2532184" cy="790686"/>
          </a:xfrm>
          <a:prstGeom prst="rect">
            <a:avLst/>
          </a:prstGeom>
        </p:spPr>
      </p:pic>
      <p:pic>
        <p:nvPicPr>
          <p:cNvPr id="9" name="Image 8" descr="5md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81" y="3669591"/>
            <a:ext cx="7766037" cy="1254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 descr="#5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3497" y="5078328"/>
            <a:ext cx="307700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MDX queries</a:t>
            </a:r>
            <a:endParaRPr lang="fr-FR" sz="3600" dirty="0"/>
          </a:p>
        </p:txBody>
      </p:sp>
      <p:pic>
        <p:nvPicPr>
          <p:cNvPr id="6" name="Image 5" descr="2m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2" y="1420295"/>
            <a:ext cx="8742676" cy="1203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 descr="#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0998" y="3154735"/>
            <a:ext cx="3348110" cy="302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MDX queries</a:t>
            </a:r>
            <a:endParaRPr lang="fr-FR" sz="3600" dirty="0"/>
          </a:p>
        </p:txBody>
      </p:sp>
      <p:pic>
        <p:nvPicPr>
          <p:cNvPr id="7" name="Image 6" descr="7md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" y="1383320"/>
            <a:ext cx="8034728" cy="1298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#7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6935" y="3150933"/>
            <a:ext cx="4895558" cy="31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 smtClean="0"/>
              <a:t>Datamining </a:t>
            </a:r>
            <a:r>
              <a:rPr lang="en-US" sz="3600" dirty="0"/>
              <a:t>Analysis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52026" y="1940951"/>
            <a:ext cx="6597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want to rank customers according to their purchases: good customers and low potential customers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404426" y="3685735"/>
            <a:ext cx="659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chosen attributes: </a:t>
            </a:r>
            <a:r>
              <a:rPr lang="en-US" b="1" dirty="0"/>
              <a:t>Country, Quantity and amount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SOMMARY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81897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 smtClean="0"/>
              <a:t> Proposed </a:t>
            </a:r>
            <a:r>
              <a:rPr lang="en-US" dirty="0"/>
              <a:t>decision </a:t>
            </a:r>
            <a:r>
              <a:rPr lang="en-US" dirty="0" smtClean="0"/>
              <a:t>requests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  Proposed dimensional </a:t>
            </a:r>
            <a:r>
              <a:rPr lang="en-US" dirty="0" smtClean="0"/>
              <a:t>scheme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  Data </a:t>
            </a:r>
            <a:r>
              <a:rPr lang="en-US" dirty="0" smtClean="0"/>
              <a:t>Integration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  Scheme </a:t>
            </a:r>
            <a:r>
              <a:rPr lang="en-US" dirty="0" smtClean="0"/>
              <a:t>Mondrian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  MDX </a:t>
            </a:r>
            <a:r>
              <a:rPr lang="en-US" dirty="0" smtClean="0"/>
              <a:t>queries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  Datamining </a:t>
            </a:r>
            <a:r>
              <a:rPr lang="en-US" dirty="0" smtClean="0"/>
              <a:t>Analysis</a:t>
            </a:r>
          </a:p>
          <a:p>
            <a:pPr lvl="0">
              <a:buClr>
                <a:srgbClr val="0070C0"/>
              </a:buClr>
              <a:buFont typeface="Wingdings" pitchFamily="2" charset="2"/>
              <a:buChar char="q"/>
            </a:pPr>
            <a:r>
              <a:rPr lang="en-US" dirty="0"/>
              <a:t>  Dashboard</a:t>
            </a:r>
            <a:endParaRPr lang="fr-FR" dirty="0" smtClean="0"/>
          </a:p>
          <a:p>
            <a:pPr lvl="0">
              <a:buFont typeface="Wingdings" pitchFamily="2" charset="2"/>
              <a:buChar char="q"/>
            </a:pPr>
            <a:endParaRPr lang="fr-FR" b="1" dirty="0" smtClean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Dashboard</a:t>
            </a:r>
            <a:endParaRPr lang="fr-FR" sz="3600" dirty="0"/>
          </a:p>
        </p:txBody>
      </p:sp>
      <p:pic>
        <p:nvPicPr>
          <p:cNvPr id="6" name="Image 5" descr="1_hearde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843" y="1012875"/>
            <a:ext cx="7962314" cy="54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Dashboard</a:t>
            </a:r>
            <a:endParaRPr lang="fr-FR" sz="3600" dirty="0"/>
          </a:p>
        </p:txBody>
      </p:sp>
      <p:pic>
        <p:nvPicPr>
          <p:cNvPr id="5" name="Image 4" descr="2_pay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56" y="1160584"/>
            <a:ext cx="8496888" cy="45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Dashboard</a:t>
            </a:r>
            <a:endParaRPr lang="fr-FR" sz="3600" dirty="0"/>
          </a:p>
        </p:txBody>
      </p:sp>
      <p:pic>
        <p:nvPicPr>
          <p:cNvPr id="6" name="Image 5" descr="3_clien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54" y="1456005"/>
            <a:ext cx="8581292" cy="3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sz="3600" dirty="0" smtClean="0"/>
              <a:t>Dashboard</a:t>
            </a:r>
            <a:endParaRPr lang="fr-FR" sz="3600" dirty="0"/>
          </a:p>
        </p:txBody>
      </p:sp>
      <p:pic>
        <p:nvPicPr>
          <p:cNvPr id="5" name="Image 4" descr="4_footer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50" y="1610750"/>
            <a:ext cx="8665700" cy="36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2771445"/>
            <a:ext cx="9144000" cy="5914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70C0"/>
              </a:buClr>
            </a:pPr>
            <a:r>
              <a:rPr lang="en-US" sz="3600" dirty="0" smtClean="0"/>
              <a:t>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3592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/>
              <a:t> Proposed decision requests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81897"/>
            <a:ext cx="788670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lvl="0"/>
            <a:r>
              <a:rPr lang="en-US" dirty="0"/>
              <a:t>What is the average shipping time per country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Which </a:t>
            </a:r>
            <a:r>
              <a:rPr lang="en-US" dirty="0"/>
              <a:t>products are the most ordered by a customer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active customer of a year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are the most ordered products in a region at a season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average shipping time for each shipper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are the amounts of orders processed by employee and / or under his responsibility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Which </a:t>
            </a:r>
            <a:r>
              <a:rPr lang="en-US" dirty="0"/>
              <a:t>customers order the most?</a:t>
            </a: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 smtClean="0"/>
              <a:t>Proposed </a:t>
            </a:r>
            <a:r>
              <a:rPr lang="en-US" sz="3600" dirty="0"/>
              <a:t>dimensional scheme</a:t>
            </a:r>
          </a:p>
        </p:txBody>
      </p:sp>
      <p:pic>
        <p:nvPicPr>
          <p:cNvPr id="8" name="Image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2823" y="1568454"/>
            <a:ext cx="6298809" cy="343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717452" y="1245289"/>
            <a:ext cx="31652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Low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sz="1600" b="1" dirty="0"/>
              <a:t>Data bus matrix:</a:t>
            </a:r>
            <a:endParaRPr kumimoji="0" lang="fr-F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0" name="AutoShape 2"/>
          <p:cNvSpPr>
            <a:spLocks noChangeShapeType="1"/>
          </p:cNvSpPr>
          <p:nvPr/>
        </p:nvSpPr>
        <p:spPr bwMode="auto">
          <a:xfrm>
            <a:off x="580927" y="5866228"/>
            <a:ext cx="273050" cy="0"/>
          </a:xfrm>
          <a:prstGeom prst="straightConnector1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 rot="10800000" flipV="1">
            <a:off x="185781" y="5705159"/>
            <a:ext cx="87894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Low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	Simply </a:t>
            </a:r>
            <a:r>
              <a:rPr lang="en-US" sz="2000" dirty="0"/>
              <a:t>because the star pattern is more efficient due to the fact that there are fewer joints to make than a flake pattern and is simpler than the flake pattern.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563832" y="5193364"/>
            <a:ext cx="39776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Low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</a:rPr>
              <a:t>why did we choose the star schema?</a:t>
            </a:r>
            <a:endParaRPr kumimoji="0" 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Proposed dimensional scheme</a:t>
            </a:r>
            <a:endParaRPr lang="fr-FR" sz="3600" dirty="0"/>
          </a:p>
        </p:txBody>
      </p:sp>
      <p:pic>
        <p:nvPicPr>
          <p:cNvPr id="1026" name="Picture 2" descr="C:\Users\basta\Downloads\shéma en eto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5119" y="1113009"/>
            <a:ext cx="7371869" cy="5560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dirty="0"/>
              <a:t>Data Integration</a:t>
            </a:r>
          </a:p>
        </p:txBody>
      </p:sp>
      <p:pic>
        <p:nvPicPr>
          <p:cNvPr id="6" name="Image 5" descr="03_transform_all_di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369" y="1589654"/>
            <a:ext cx="7132319" cy="4726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90843" y="1392702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Creation</a:t>
            </a:r>
            <a:r>
              <a:rPr lang="fr-FR" b="1" dirty="0" smtClean="0"/>
              <a:t> of </a:t>
            </a:r>
            <a:r>
              <a:rPr lang="fr-FR" b="1" dirty="0" smtClean="0"/>
              <a:t>dimensions :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Data Integration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590843" y="1392702"/>
            <a:ext cx="312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Création </a:t>
            </a:r>
            <a:r>
              <a:rPr lang="fr-FR" b="1" dirty="0" smtClean="0"/>
              <a:t>of dimension </a:t>
            </a:r>
            <a:r>
              <a:rPr lang="fr-FR" b="1" dirty="0" smtClean="0"/>
              <a:t>Région :</a:t>
            </a:r>
            <a:endParaRPr lang="fr-FR" b="1" dirty="0"/>
          </a:p>
        </p:txBody>
      </p:sp>
      <p:pic>
        <p:nvPicPr>
          <p:cNvPr id="8" name="Image 7" descr="08_treg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6879" y="2574560"/>
            <a:ext cx="4998832" cy="112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Data Integration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590843" y="1392702"/>
            <a:ext cx="369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Création </a:t>
            </a:r>
            <a:r>
              <a:rPr lang="fr-FR" b="1" dirty="0" smtClean="0"/>
              <a:t>of dimension Temps (Time):</a:t>
            </a:r>
            <a:endParaRPr lang="fr-FR" b="1" dirty="0"/>
          </a:p>
        </p:txBody>
      </p:sp>
      <p:pic>
        <p:nvPicPr>
          <p:cNvPr id="6" name="Image 5" descr="10_dim_temps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8792" y="1762034"/>
            <a:ext cx="4243724" cy="436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Data Integration</a:t>
            </a:r>
            <a:endParaRPr lang="fr-FR" sz="3600" dirty="0"/>
          </a:p>
        </p:txBody>
      </p:sp>
      <p:sp>
        <p:nvSpPr>
          <p:cNvPr id="7" name="ZoneTexte 6"/>
          <p:cNvSpPr txBox="1"/>
          <p:nvPr/>
        </p:nvSpPr>
        <p:spPr>
          <a:xfrm>
            <a:off x="590843" y="1392702"/>
            <a:ext cx="340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Creating the fact table Command:</a:t>
            </a:r>
            <a:endParaRPr lang="fr-FR" b="1" dirty="0"/>
          </a:p>
        </p:txBody>
      </p:sp>
      <p:pic>
        <p:nvPicPr>
          <p:cNvPr id="9" name="Image 8" descr="19_fac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293" y="2053321"/>
            <a:ext cx="7327509" cy="347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330</Words>
  <Application>Microsoft Office PowerPoint</Application>
  <PresentationFormat>On-screen Show (4:3)</PresentationFormat>
  <Paragraphs>66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Design and implementation of a datawarehouse on the database "Northwind"</vt:lpstr>
      <vt:lpstr>SOMMARY</vt:lpstr>
      <vt:lpstr> Proposed decision requests</vt:lpstr>
      <vt:lpstr>Proposed dimensional scheme</vt:lpstr>
      <vt:lpstr>Proposed dimensional scheme</vt:lpstr>
      <vt:lpstr>Data Integration</vt:lpstr>
      <vt:lpstr>Data Integration</vt:lpstr>
      <vt:lpstr>Data Integration</vt:lpstr>
      <vt:lpstr>Data Integration</vt:lpstr>
      <vt:lpstr>Scheme Mondrian</vt:lpstr>
      <vt:lpstr>Scheme Mondrian</vt:lpstr>
      <vt:lpstr>Scheme Mondrian</vt:lpstr>
      <vt:lpstr>MDX queries</vt:lpstr>
      <vt:lpstr>MDX queries</vt:lpstr>
      <vt:lpstr>MDX queries</vt:lpstr>
      <vt:lpstr>MDX queries</vt:lpstr>
      <vt:lpstr>MDX queries</vt:lpstr>
      <vt:lpstr>MDX queries</vt:lpstr>
      <vt:lpstr>Datamining Analysis</vt:lpstr>
      <vt:lpstr>Dashboard</vt:lpstr>
      <vt:lpstr>Dashboard</vt:lpstr>
      <vt:lpstr>Dashboard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et implémentation d’un datawarehouse sur la base de données “Northwind”</dc:title>
  <dc:creator>Jihad Zahir</dc:creator>
  <cp:lastModifiedBy>BASTA</cp:lastModifiedBy>
  <cp:revision>46</cp:revision>
  <dcterms:created xsi:type="dcterms:W3CDTF">2017-12-28T21:59:17Z</dcterms:created>
  <dcterms:modified xsi:type="dcterms:W3CDTF">2018-11-07T22:11:23Z</dcterms:modified>
</cp:coreProperties>
</file>