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258" r:id="rId4"/>
    <p:sldId id="307" r:id="rId5"/>
    <p:sldId id="308" r:id="rId6"/>
    <p:sldId id="317" r:id="rId7"/>
    <p:sldId id="309" r:id="rId8"/>
    <p:sldId id="314" r:id="rId9"/>
    <p:sldId id="310" r:id="rId10"/>
    <p:sldId id="315" r:id="rId11"/>
    <p:sldId id="316" r:id="rId12"/>
    <p:sldId id="311" r:id="rId13"/>
    <p:sldId id="313" r:id="rId14"/>
    <p:sldId id="306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6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600C-F3F7-4FD6-BF1F-574C01685161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E264-F0BF-4FA5-9FE5-9AB18E641EB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F7DDF-4B4A-D14A-922B-48AD81BFF4D7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DF28E-DE48-2E4F-8534-4E4B48625D3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durée totale de la présentation ne doit pas dépasser</a:t>
            </a:r>
            <a:r>
              <a:rPr lang="fr-FR" baseline="0" dirty="0"/>
              <a:t> 15 minutes, une fois le délai dépassé la présentation sera interrompu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F28E-DE48-2E4F-8534-4E4B48625D3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3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4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9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88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31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7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5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1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82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8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0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16258"/>
            <a:ext cx="9144000" cy="140677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/>
              <a:t>Descriptive analysis of Twitter </a:t>
            </a:r>
            <a:r>
              <a:rPr lang="en-US" sz="3200" dirty="0" smtClean="0"/>
              <a:t>data</a:t>
            </a:r>
            <a:br>
              <a:rPr lang="en-US" sz="3200" dirty="0" smtClean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686" y="3756074"/>
            <a:ext cx="6780628" cy="22796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b="1" dirty="0" smtClean="0">
                <a:cs typeface="Calibri"/>
              </a:rPr>
              <a:t>BASTA Mohammed</a:t>
            </a:r>
          </a:p>
          <a:p>
            <a:r>
              <a:rPr lang="fr-FR" b="1" dirty="0">
                <a:cs typeface="Calibri"/>
              </a:rPr>
              <a:t>JAOUIRI Younes</a:t>
            </a:r>
          </a:p>
          <a:p>
            <a:endParaRPr lang="fr-FR" b="1" dirty="0" smtClean="0">
              <a:cs typeface="Calibri"/>
            </a:endParaRPr>
          </a:p>
          <a:p>
            <a:endParaRPr lang="fr-FR" b="1" dirty="0" smtClean="0">
              <a:cs typeface="Calibri"/>
            </a:endParaRPr>
          </a:p>
          <a:p>
            <a:r>
              <a:rPr lang="fr-FR" sz="1600" dirty="0" smtClean="0">
                <a:cs typeface="Calibri"/>
              </a:rPr>
              <a:t>MODULE : </a:t>
            </a:r>
            <a:r>
              <a:rPr lang="fr-FR" sz="1600" dirty="0" err="1" smtClean="0">
                <a:cs typeface="Calibri"/>
              </a:rPr>
              <a:t>Statistics</a:t>
            </a:r>
            <a:r>
              <a:rPr lang="fr-FR" sz="1600" dirty="0" smtClean="0">
                <a:cs typeface="Calibri"/>
              </a:rPr>
              <a:t> for data science</a:t>
            </a:r>
          </a:p>
          <a:p>
            <a:r>
              <a:rPr lang="fr-FR" sz="1600" dirty="0" smtClean="0">
                <a:cs typeface="Calibri"/>
              </a:rPr>
              <a:t>MASTER : Data science</a:t>
            </a:r>
          </a:p>
          <a:p>
            <a:r>
              <a:rPr lang="fr-FR" sz="1600" dirty="0" smtClean="0">
                <a:cs typeface="Calibri"/>
              </a:rPr>
              <a:t>UNIVERSITY : Cadi </a:t>
            </a:r>
            <a:r>
              <a:rPr lang="fr-FR" sz="1600" dirty="0" err="1" smtClean="0">
                <a:cs typeface="Calibri"/>
              </a:rPr>
              <a:t>Ayyad</a:t>
            </a:r>
            <a:r>
              <a:rPr lang="fr-FR" sz="1600" dirty="0" smtClean="0">
                <a:cs typeface="Calibri"/>
              </a:rPr>
              <a:t> Marrakech</a:t>
            </a:r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4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/>
            <a:r>
              <a:rPr lang="en-US" sz="3600" dirty="0"/>
              <a:t>Process data</a:t>
            </a:r>
            <a:endParaRPr lang="fr-FR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064839"/>
            <a:ext cx="76390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/>
            <a:r>
              <a:rPr lang="en-US" sz="3600" dirty="0"/>
              <a:t>Process data</a:t>
            </a:r>
            <a:endParaRPr lang="fr-FR" sz="36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6516804"/>
            <a:ext cx="9144000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/>
                </a:solidFill>
              </a:rPr>
              <a:t>Statistique 					           				        JAOUIRI Younes -  BASTA Mohammed 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2656" y="1179010"/>
            <a:ext cx="8423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of a function: </a:t>
            </a:r>
            <a:r>
              <a:rPr lang="en-US" sz="2000" b="1" dirty="0"/>
              <a:t>workforce by gender</a:t>
            </a:r>
            <a:endParaRPr lang="fr-F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456" y="1801528"/>
            <a:ext cx="5072653" cy="242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213942" y="4487594"/>
            <a:ext cx="8423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dirty="0" err="1"/>
              <a:t>cn</a:t>
            </a:r>
            <a:r>
              <a:rPr lang="en-US" sz="2000" dirty="0"/>
              <a:t> (connection to the database) is: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456" y="5245196"/>
            <a:ext cx="8138822" cy="6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C:\Users\basta\Desktop\study\RoStatistics\statistique\project\twitter\demo_flask\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2975" y="2110375"/>
            <a:ext cx="2752725" cy="188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/>
              <a:t>Extract information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20667"/>
            <a:ext cx="9191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12418" y="1166624"/>
            <a:ext cx="8423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display of results is done through a web interface, hence the use of creating an API that allows us to link pandas and display (sending requests and responses).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/>
            <a:r>
              <a:rPr lang="fr-FR" sz="3600" dirty="0" smtClean="0"/>
              <a:t> Afficher les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8948" y="1346158"/>
            <a:ext cx="8644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use of a flask python micro-framework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use of JQuery to boost our site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PS: FLASK is also used for the creation of the API</a:t>
            </a:r>
            <a:endParaRPr lang="fr-FR" sz="3200" dirty="0" smtClean="0"/>
          </a:p>
        </p:txBody>
      </p:sp>
      <p:sp>
        <p:nvSpPr>
          <p:cNvPr id="8194" name="AutoShape 2" descr="Résultat de recherche d'images pour &quot;flask pyth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6" name="AutoShape 4" descr="Résultat de recherche d'images pour &quot;flask pyth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Résultat de recherche d'images pour &quot;flask pyth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fla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9" y="3162356"/>
            <a:ext cx="4172533" cy="2333951"/>
          </a:xfrm>
          <a:prstGeom prst="rect">
            <a:avLst/>
          </a:prstGeom>
        </p:spPr>
      </p:pic>
      <p:pic>
        <p:nvPicPr>
          <p:cNvPr id="9" name="Image 8" descr="jquer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61" y="3108316"/>
            <a:ext cx="2387991" cy="23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363373"/>
            <a:ext cx="9144000" cy="1111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fr-FR" sz="3600" dirty="0" smtClean="0"/>
              <a:t>DEMO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Plan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5487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Analyze the structure of </a:t>
            </a:r>
            <a:r>
              <a:rPr lang="en-US" dirty="0" smtClean="0"/>
              <a:t>tweets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Complete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Import </a:t>
            </a:r>
            <a:r>
              <a:rPr lang="en-US" dirty="0"/>
              <a:t>data to the </a:t>
            </a:r>
            <a:r>
              <a:rPr lang="en-US" dirty="0" smtClean="0"/>
              <a:t>database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Process data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Extract information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Show </a:t>
            </a:r>
            <a:r>
              <a:rPr lang="en-US" dirty="0"/>
              <a:t>the results</a:t>
            </a:r>
            <a:endParaRPr lang="fr-FR" dirty="0" smtClean="0"/>
          </a:p>
          <a:p>
            <a:pPr lvl="0">
              <a:buFont typeface="Wingdings" pitchFamily="2" charset="2"/>
              <a:buChar char="q"/>
            </a:pP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Analyze the structure of tweets</a:t>
            </a:r>
            <a:endParaRPr lang="fr-FR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48" y="3120627"/>
            <a:ext cx="5524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256140" y="1577832"/>
            <a:ext cx="858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do the treatment on tweets you must first know their structures.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We chose to limit our study to the following attributes (as needed):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19919" y="3106559"/>
            <a:ext cx="3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date and time of the tweet.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215" y="4138786"/>
            <a:ext cx="5524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5859775" y="4124718"/>
            <a:ext cx="3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tweet.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350" y="5109829"/>
            <a:ext cx="5510433" cy="2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546" y="5393638"/>
            <a:ext cx="5381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5859775" y="5109829"/>
            <a:ext cx="343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content of the tweet.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Analyze the structure of tweets</a:t>
            </a:r>
            <a:endParaRPr lang="fr-F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12" y="3514476"/>
            <a:ext cx="4486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437" y="3990726"/>
            <a:ext cx="4476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4930071" y="3514476"/>
            <a:ext cx="377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information corresponding to the location of the tweet (just):</a:t>
            </a:r>
            <a:br>
              <a:rPr lang="en-US" dirty="0"/>
            </a:br>
            <a:r>
              <a:rPr lang="en-US" dirty="0"/>
              <a:t>The country and</a:t>
            </a:r>
            <a:br>
              <a:rPr lang="en-US" dirty="0"/>
            </a:br>
            <a:r>
              <a:rPr lang="en-US" dirty="0"/>
              <a:t>The country code</a:t>
            </a:r>
            <a:endParaRPr lang="fr-F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405" y="5276002"/>
            <a:ext cx="4406782" cy="30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4930071" y="5276002"/>
            <a:ext cx="42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attribute that defines the language of the tweet</a:t>
            </a:r>
            <a:endParaRPr lang="fr-FR" dirty="0" smtClean="0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546" y="1462975"/>
            <a:ext cx="4000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3546" y="2063050"/>
            <a:ext cx="4000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3546" y="2396425"/>
            <a:ext cx="4000500" cy="34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23"/>
          <p:cNvSpPr txBox="1"/>
          <p:nvPr/>
        </p:nvSpPr>
        <p:spPr>
          <a:xfrm>
            <a:off x="4701535" y="1462974"/>
            <a:ext cx="434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information corresponding to the user who tweeted, among them:</a:t>
            </a:r>
            <a:br>
              <a:rPr lang="en-US" dirty="0"/>
            </a:br>
            <a:r>
              <a:rPr lang="en-US" dirty="0"/>
              <a:t>His identifier,</a:t>
            </a:r>
            <a:br>
              <a:rPr lang="en-US" dirty="0"/>
            </a:br>
            <a:r>
              <a:rPr lang="en-US" dirty="0"/>
              <a:t>his name and</a:t>
            </a:r>
            <a:br>
              <a:rPr lang="en-US" dirty="0"/>
            </a:br>
            <a:r>
              <a:rPr lang="en-US" dirty="0"/>
              <a:t>Its location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3600" dirty="0"/>
              <a:t>Complete the data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51566" y="1462974"/>
            <a:ext cx="8423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is supplemented by the call of APIs such as:</a:t>
            </a:r>
            <a:br>
              <a:rPr lang="en-US" sz="2400" dirty="0"/>
            </a:br>
            <a:r>
              <a:rPr lang="en-US" sz="2400" dirty="0"/>
              <a:t>To determine:</a:t>
            </a:r>
            <a:br>
              <a:rPr lang="en-US" sz="2400" dirty="0"/>
            </a:br>
            <a:r>
              <a:rPr lang="en-US" sz="2400" dirty="0"/>
              <a:t>-the geographical area,</a:t>
            </a:r>
            <a:br>
              <a:rPr lang="en-US" sz="2400" dirty="0"/>
            </a:br>
            <a:r>
              <a:rPr lang="en-US" sz="2400" dirty="0"/>
              <a:t>-opinion,</a:t>
            </a:r>
            <a:br>
              <a:rPr lang="en-US" sz="2400" dirty="0"/>
            </a:br>
            <a:r>
              <a:rPr lang="en-US" sz="2400" dirty="0"/>
              <a:t>-the location and</a:t>
            </a:r>
            <a:br>
              <a:rPr lang="en-US" sz="2400" dirty="0"/>
            </a:br>
            <a:r>
              <a:rPr lang="en-US" sz="2400" dirty="0"/>
              <a:t>-the gender.</a:t>
            </a:r>
            <a:endParaRPr lang="fr-FR" dirty="0"/>
          </a:p>
        </p:txBody>
      </p:sp>
      <p:sp>
        <p:nvSpPr>
          <p:cNvPr id="10242" name="AutoShape 2" descr="The World Bank Working for a World Free of Pover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78" y="4297029"/>
            <a:ext cx="2362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713" y="5142615"/>
            <a:ext cx="875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ZoneTexte 18"/>
          <p:cNvSpPr txBox="1"/>
          <p:nvPr/>
        </p:nvSpPr>
        <p:spPr>
          <a:xfrm>
            <a:off x="2885630" y="4331062"/>
            <a:ext cx="3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The </a:t>
            </a:r>
            <a:r>
              <a:rPr lang="fr-FR" dirty="0" err="1"/>
              <a:t>geographical</a:t>
            </a:r>
            <a:r>
              <a:rPr lang="fr-FR" dirty="0"/>
              <a:t> </a:t>
            </a:r>
            <a:r>
              <a:rPr lang="fr-FR" dirty="0" err="1"/>
              <a:t>region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/>
            <a:r>
              <a:rPr lang="fr-FR" sz="3600" dirty="0" smtClean="0"/>
              <a:t> Compléter les données (2)</a:t>
            </a:r>
          </a:p>
        </p:txBody>
      </p:sp>
      <p:sp>
        <p:nvSpPr>
          <p:cNvPr id="10242" name="AutoShape 2" descr="The World Bank Working for a World Free of Pover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187" y="1941633"/>
            <a:ext cx="843978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1173333"/>
            <a:ext cx="2314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2590207" y="1320107"/>
            <a:ext cx="3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:	</a:t>
            </a:r>
            <a:r>
              <a:rPr lang="fr-FR" dirty="0" smtClean="0"/>
              <a:t>opinion </a:t>
            </a:r>
            <a:r>
              <a:rPr lang="fr-FR" dirty="0" smtClean="0"/>
              <a:t>(sentiment)</a:t>
            </a:r>
            <a:endParaRPr lang="fr-F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186" y="3652838"/>
            <a:ext cx="8439783" cy="46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575" y="2781300"/>
            <a:ext cx="2857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3167823" y="2989328"/>
            <a:ext cx="3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:	Localisation</a:t>
            </a:r>
            <a:endParaRPr lang="fr-FR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2186" y="5262347"/>
            <a:ext cx="8439783" cy="49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0375" y="4309606"/>
            <a:ext cx="805717" cy="8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1618032" y="4515729"/>
            <a:ext cx="3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:	</a:t>
            </a:r>
            <a:r>
              <a:rPr lang="fr-FR" dirty="0" err="1" smtClean="0"/>
              <a:t>gender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3600" dirty="0"/>
              <a:t>Import data to the database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8948" y="1730339"/>
            <a:ext cx="86440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improve the performance and increase the speed of the treatment it was ideal to use a structured database instead of making direct and daily access to the file "</a:t>
            </a:r>
            <a:r>
              <a:rPr lang="en-US" sz="2000" dirty="0" err="1" smtClean="0"/>
              <a:t>HumanRights</a:t>
            </a:r>
            <a:r>
              <a:rPr lang="en-US" sz="2000" dirty="0" smtClean="0"/>
              <a:t>" (large file).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SQLite data base allowed us to facilitate the sending of requests and gave us the possibility to move the project to another machine without any problem (MySQL requires a server).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Columns have been added to the table to facilitate several features.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/>
            <a:r>
              <a:rPr lang="en-US" sz="3600" dirty="0"/>
              <a:t>Import data to the database</a:t>
            </a:r>
            <a:endParaRPr lang="fr-FR" sz="3600" dirty="0" smtClean="0"/>
          </a:p>
        </p:txBody>
      </p:sp>
      <p:pic>
        <p:nvPicPr>
          <p:cNvPr id="3074" name="Picture 2" descr="C:\Users\basta\Desktop\study\RoStatistics\statistique\project\twitter\demo_flask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658" y="1060618"/>
            <a:ext cx="6954054" cy="5343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/>
              <a:t>Process data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8948" y="1139483"/>
            <a:ext cx="8644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data processing is done by Pandas.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use of functions for returning results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each function addresses a question by its own approach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using a custom API to transfer data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list of processing functions:</a:t>
            </a:r>
            <a:endParaRPr lang="fr-FR" sz="2800" dirty="0"/>
          </a:p>
        </p:txBody>
      </p:sp>
      <p:pic>
        <p:nvPicPr>
          <p:cNvPr id="7" name="Image 6" descr="1_93CVLqnQESmvfOhzvYUgQ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4089082"/>
            <a:ext cx="3461752" cy="17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300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Descriptive analysis of Twitter data </vt:lpstr>
      <vt:lpstr>Plan</vt:lpstr>
      <vt:lpstr>Analyze the structure of tweets</vt:lpstr>
      <vt:lpstr>Analyze the structure of tweets</vt:lpstr>
      <vt:lpstr>Complete the data</vt:lpstr>
      <vt:lpstr> Compléter les données (2)</vt:lpstr>
      <vt:lpstr>Import data to the database</vt:lpstr>
      <vt:lpstr>Import data to the database</vt:lpstr>
      <vt:lpstr>Process data</vt:lpstr>
      <vt:lpstr>Process data</vt:lpstr>
      <vt:lpstr>Process data</vt:lpstr>
      <vt:lpstr>Extract information</vt:lpstr>
      <vt:lpstr> Afficher les résultats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implémentation d’un datawarehouse sur la base de données “Northwind”</dc:title>
  <dc:creator>Jihad Zahir</dc:creator>
  <cp:lastModifiedBy>BASTA</cp:lastModifiedBy>
  <cp:revision>50</cp:revision>
  <dcterms:created xsi:type="dcterms:W3CDTF">2017-12-28T21:59:17Z</dcterms:created>
  <dcterms:modified xsi:type="dcterms:W3CDTF">2018-11-07T21:29:56Z</dcterms:modified>
</cp:coreProperties>
</file>