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59" r:id="rId6"/>
    <p:sldId id="267" r:id="rId7"/>
    <p:sldId id="268" r:id="rId8"/>
    <p:sldId id="269" r:id="rId9"/>
    <p:sldId id="270" r:id="rId10"/>
    <p:sldId id="273" r:id="rId11"/>
    <p:sldId id="265" r:id="rId12"/>
    <p:sldId id="263" r:id="rId13"/>
    <p:sldId id="274" r:id="rId14"/>
    <p:sldId id="27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64" d="100"/>
          <a:sy n="64" d="100"/>
        </p:scale>
        <p:origin x="66" y="118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8/17/2024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8/17/2024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8/17/2024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8/17/2024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8/17/2024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46105"/>
            <a:ext cx="4098175" cy="3177380"/>
          </a:xfrm>
        </p:spPr>
        <p:txBody>
          <a:bodyPr/>
          <a:lstStyle/>
          <a:p>
            <a:r>
              <a:rPr lang="en-US" dirty="0"/>
              <a:t>Disease Condition Predictor</a:t>
            </a:r>
            <a:br>
              <a:rPr lang="en-US" dirty="0"/>
            </a:br>
            <a:r>
              <a:rPr lang="en-US" dirty="0"/>
              <a:t>using AI</a:t>
            </a:r>
          </a:p>
        </p:txBody>
      </p:sp>
      <p:sp>
        <p:nvSpPr>
          <p:cNvPr id="3" name="Subtitle 2"/>
          <p:cNvSpPr>
            <a:spLocks noGrp="1"/>
          </p:cNvSpPr>
          <p:nvPr>
            <p:ph type="subTitle" idx="1"/>
          </p:nvPr>
        </p:nvSpPr>
        <p:spPr>
          <a:xfrm>
            <a:off x="328771" y="3789040"/>
            <a:ext cx="4098175" cy="1631776"/>
          </a:xfrm>
        </p:spPr>
        <p:txBody>
          <a:bodyPr>
            <a:normAutofit fontScale="92500" lnSpcReduction="20000"/>
          </a:bodyPr>
          <a:lstStyle/>
          <a:p>
            <a:r>
              <a:rPr lang="en-US" dirty="0"/>
              <a:t>By</a:t>
            </a:r>
          </a:p>
          <a:p>
            <a:r>
              <a:rPr lang="en-US" dirty="0"/>
              <a:t>Abdul Rasheed 160321737032</a:t>
            </a:r>
          </a:p>
          <a:p>
            <a:r>
              <a:rPr lang="en-US" dirty="0"/>
              <a:t>Abdul Rahman   160321737031</a:t>
            </a:r>
          </a:p>
          <a:p>
            <a:r>
              <a:rPr lang="en-US" dirty="0"/>
              <a:t>Abdu Rahman     160321737046</a:t>
            </a:r>
          </a:p>
        </p:txBody>
      </p:sp>
      <p:sp>
        <p:nvSpPr>
          <p:cNvPr id="4" name="TextBox 3">
            <a:extLst>
              <a:ext uri="{FF2B5EF4-FFF2-40B4-BE49-F238E27FC236}">
                <a16:creationId xmlns:a16="http://schemas.microsoft.com/office/drawing/2014/main" id="{618B5B32-F368-4E28-85D3-B48D67D9E1D9}"/>
              </a:ext>
            </a:extLst>
          </p:cNvPr>
          <p:cNvSpPr txBox="1"/>
          <p:nvPr/>
        </p:nvSpPr>
        <p:spPr>
          <a:xfrm>
            <a:off x="318592" y="5437501"/>
            <a:ext cx="3185120" cy="369332"/>
          </a:xfrm>
          <a:prstGeom prst="rect">
            <a:avLst/>
          </a:prstGeom>
          <a:noFill/>
        </p:spPr>
        <p:txBody>
          <a:bodyPr wrap="square" rtlCol="0">
            <a:spAutoFit/>
          </a:bodyPr>
          <a:lstStyle/>
          <a:p>
            <a:r>
              <a:rPr lang="en-US" dirty="0">
                <a:solidFill>
                  <a:schemeClr val="tx1">
                    <a:lumMod val="50000"/>
                    <a:lumOff val="50000"/>
                  </a:schemeClr>
                </a:solidFill>
              </a:rPr>
              <a:t>Guided By : Ms. </a:t>
            </a:r>
            <a:r>
              <a:rPr lang="en-US" dirty="0" err="1">
                <a:solidFill>
                  <a:schemeClr val="tx1">
                    <a:lumMod val="50000"/>
                    <a:lumOff val="50000"/>
                  </a:schemeClr>
                </a:solidFill>
              </a:rPr>
              <a:t>Juveria</a:t>
            </a:r>
            <a:r>
              <a:rPr lang="en-US" dirty="0">
                <a:solidFill>
                  <a:schemeClr val="tx1">
                    <a:lumMod val="50000"/>
                    <a:lumOff val="50000"/>
                  </a:schemeClr>
                </a:solidFill>
              </a:rPr>
              <a:t> Azeem</a:t>
            </a:r>
            <a:endParaRPr lang="en-001" dirty="0">
              <a:solidFill>
                <a:schemeClr val="tx1">
                  <a:lumMod val="50000"/>
                  <a:lumOff val="50000"/>
                </a:schemeClr>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160" y="2153776"/>
            <a:ext cx="4104456" cy="1296144"/>
          </a:xfrm>
        </p:spPr>
        <p:txBody>
          <a:bodyPr/>
          <a:lstStyle/>
          <a:p>
            <a:pPr algn="ctr"/>
            <a:r>
              <a:rPr lang="en-US" dirty="0"/>
              <a:t>Project Screenshots</a:t>
            </a:r>
          </a:p>
        </p:txBody>
      </p:sp>
      <p:pic>
        <p:nvPicPr>
          <p:cNvPr id="7" name="Content Placeholder 6">
            <a:extLst>
              <a:ext uri="{FF2B5EF4-FFF2-40B4-BE49-F238E27FC236}">
                <a16:creationId xmlns:a16="http://schemas.microsoft.com/office/drawing/2014/main" id="{8696604B-93E8-4A87-80E5-1C88B066F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58000"/>
          </a:xfrm>
        </p:spPr>
      </p:pic>
    </p:spTree>
    <p:extLst>
      <p:ext uri="{BB962C8B-B14F-4D97-AF65-F5344CB8AC3E}">
        <p14:creationId xmlns:p14="http://schemas.microsoft.com/office/powerpoint/2010/main" val="244511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6160" y="2153776"/>
            <a:ext cx="4104456" cy="1296144"/>
          </a:xfrm>
        </p:spPr>
        <p:txBody>
          <a:bodyPr/>
          <a:lstStyle/>
          <a:p>
            <a:pPr algn="ctr"/>
            <a:r>
              <a:rPr lang="en-US" dirty="0"/>
              <a:t>Project Screenshots</a:t>
            </a:r>
          </a:p>
        </p:txBody>
      </p:sp>
      <p:pic>
        <p:nvPicPr>
          <p:cNvPr id="6" name="Content Placeholder 5">
            <a:extLst>
              <a:ext uri="{FF2B5EF4-FFF2-40B4-BE49-F238E27FC236}">
                <a16:creationId xmlns:a16="http://schemas.microsoft.com/office/drawing/2014/main" id="{26014BE9-8883-4959-BE97-6F6D67108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58000"/>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Screenshots</a:t>
            </a:r>
          </a:p>
        </p:txBody>
      </p:sp>
      <p:pic>
        <p:nvPicPr>
          <p:cNvPr id="4" name="Picture 3">
            <a:extLst>
              <a:ext uri="{FF2B5EF4-FFF2-40B4-BE49-F238E27FC236}">
                <a16:creationId xmlns:a16="http://schemas.microsoft.com/office/drawing/2014/main" id="{4A581C9D-CD15-4557-80B8-E2C09FC0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784"/>
            <a:ext cx="12192000" cy="5373216"/>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Enhancements</a:t>
            </a:r>
          </a:p>
        </p:txBody>
      </p:sp>
      <p:sp>
        <p:nvSpPr>
          <p:cNvPr id="3" name="Content Placeholder 2"/>
          <p:cNvSpPr>
            <a:spLocks noGrp="1"/>
          </p:cNvSpPr>
          <p:nvPr>
            <p:ph sz="half" idx="1"/>
          </p:nvPr>
        </p:nvSpPr>
        <p:spPr>
          <a:xfrm>
            <a:off x="119336" y="1700808"/>
            <a:ext cx="10369152" cy="3384376"/>
          </a:xfrm>
        </p:spPr>
        <p:txBody>
          <a:bodyPr>
            <a:noAutofit/>
          </a:bodyPr>
          <a:lstStyle/>
          <a:p>
            <a:pPr marL="0" indent="0">
              <a:buNone/>
            </a:pPr>
            <a:endParaRPr lang="en-US" sz="1600" dirty="0">
              <a:latin typeface="Lucida Fax" panose="02060602050505020204" pitchFamily="18" charset="0"/>
            </a:endParaRPr>
          </a:p>
          <a:p>
            <a:pPr marL="0" indent="0">
              <a:buNone/>
            </a:pPr>
            <a:r>
              <a:rPr lang="en-US" sz="1600" dirty="0">
                <a:latin typeface="Lucida Fax" panose="02060602050505020204" pitchFamily="18" charset="0"/>
              </a:rPr>
              <a:t>Integration with Database and Flask Backend: Implement a Flask backend connected to a database for storing patient reviews, predictions, and model updates, enabling scalable and efficient data management.</a:t>
            </a:r>
          </a:p>
          <a:p>
            <a:pPr marL="0" indent="0">
              <a:buNone/>
            </a:pPr>
            <a:endParaRPr lang="en-US" sz="1600" dirty="0">
              <a:latin typeface="Lucida Fax" panose="02060602050505020204" pitchFamily="18" charset="0"/>
            </a:endParaRPr>
          </a:p>
          <a:p>
            <a:pPr marL="0" indent="0">
              <a:buNone/>
            </a:pPr>
            <a:r>
              <a:rPr lang="en-US" sz="1600" dirty="0">
                <a:latin typeface="Lucida Fax" panose="02060602050505020204" pitchFamily="18" charset="0"/>
              </a:rPr>
              <a:t>Enhanced Patient Data Analysis: Incorporate additional data points like patient demographics or treatment history to improve the accuracy and personalization of predictions.</a:t>
            </a:r>
          </a:p>
          <a:p>
            <a:pPr marL="0" indent="0">
              <a:buNone/>
            </a:pPr>
            <a:endParaRPr lang="en-US" sz="1600" dirty="0">
              <a:latin typeface="Lucida Fax" panose="02060602050505020204" pitchFamily="18" charset="0"/>
            </a:endParaRPr>
          </a:p>
          <a:p>
            <a:pPr marL="0" indent="0">
              <a:buNone/>
            </a:pPr>
            <a:r>
              <a:rPr lang="en-US" sz="1600" dirty="0">
                <a:latin typeface="Lucida Fax" panose="02060602050505020204" pitchFamily="18" charset="0"/>
              </a:rPr>
              <a:t>Mobile App Integration: Develop mobile app versions for easier access, allowing doctors to use the prediction system on-the-go during patient consultations.</a:t>
            </a:r>
          </a:p>
          <a:p>
            <a:pPr marL="0" indent="0">
              <a:buNone/>
            </a:pPr>
            <a:endParaRPr lang="en-US" sz="1600" dirty="0">
              <a:latin typeface="Lucida Fax" panose="02060602050505020204" pitchFamily="18" charset="0"/>
            </a:endParaRPr>
          </a:p>
          <a:p>
            <a:pPr marL="0" indent="0">
              <a:buNone/>
            </a:pPr>
            <a:r>
              <a:rPr lang="en-US" sz="1600" dirty="0">
                <a:latin typeface="Lucida Fax" panose="02060602050505020204" pitchFamily="18" charset="0"/>
              </a:rPr>
              <a:t>Advanced Visualization Tools: Introduce interactive dashboards for better interpretation of prediction results, allowing doctors to easily identify trends and key insights.</a:t>
            </a:r>
          </a:p>
        </p:txBody>
      </p:sp>
    </p:spTree>
    <p:extLst>
      <p:ext uri="{BB962C8B-B14F-4D97-AF65-F5344CB8AC3E}">
        <p14:creationId xmlns:p14="http://schemas.microsoft.com/office/powerpoint/2010/main" val="33264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sz="half" idx="1"/>
          </p:nvPr>
        </p:nvSpPr>
        <p:spPr>
          <a:xfrm>
            <a:off x="911424" y="1736812"/>
            <a:ext cx="10369152" cy="3384376"/>
          </a:xfrm>
        </p:spPr>
        <p:txBody>
          <a:bodyPr>
            <a:noAutofit/>
          </a:bodyPr>
          <a:lstStyle/>
          <a:p>
            <a:pPr marL="0" indent="0">
              <a:buNone/>
            </a:pPr>
            <a:endParaRPr lang="en-US" sz="1600" dirty="0">
              <a:latin typeface="Lucida Fax" panose="02060602050505020204" pitchFamily="18" charset="0"/>
            </a:endParaRPr>
          </a:p>
          <a:p>
            <a:pPr marL="0" indent="0" algn="ctr">
              <a:buNone/>
            </a:pPr>
            <a:r>
              <a:rPr lang="en-US" dirty="0">
                <a:latin typeface="Lucida Fax" panose="02060602050505020204" pitchFamily="18" charset="0"/>
              </a:rPr>
              <a:t>In conclusion, the Disease-Condition Predictor app successfully demonstrates the potential of combining natural language processing (NLP) and machine learning (ML) techniques to assist in healthcare. By analyzing patient reviews and accurately predicting their related conditions, the app serves as a valuable tool for doctors and healthcare professionals. It streamlines the process of understanding patient experiences and conditions, providing actionable insights that can enhance patient care and treatment outcomes. The app's accuracy, ease of use, and real-time performance suggest its applicability in clinical settings, paving the way for more personalized and data-driven healthcare solutions.</a:t>
            </a:r>
          </a:p>
        </p:txBody>
      </p:sp>
    </p:spTree>
    <p:extLst>
      <p:ext uri="{BB962C8B-B14F-4D97-AF65-F5344CB8AC3E}">
        <p14:creationId xmlns:p14="http://schemas.microsoft.com/office/powerpoint/2010/main" val="26747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736" y="2992438"/>
            <a:ext cx="4570276" cy="873124"/>
          </a:xfrm>
        </p:spPr>
        <p:txBody>
          <a:bodyPr>
            <a:normAutofit/>
          </a:bodyPr>
          <a:lstStyle/>
          <a:p>
            <a:pPr algn="ctr"/>
            <a:r>
              <a:rPr lang="en-US" dirty="0">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Table of Content</a:t>
            </a:r>
          </a:p>
        </p:txBody>
      </p:sp>
      <p:sp>
        <p:nvSpPr>
          <p:cNvPr id="3" name="Content Placeholder 2"/>
          <p:cNvSpPr>
            <a:spLocks noGrp="1"/>
          </p:cNvSpPr>
          <p:nvPr>
            <p:ph idx="1"/>
          </p:nvPr>
        </p:nvSpPr>
        <p:spPr>
          <a:xfrm>
            <a:off x="340272" y="2134243"/>
            <a:ext cx="5256584" cy="4624537"/>
          </a:xfrm>
        </p:spPr>
        <p:txBody>
          <a:bodyPr>
            <a:normAutofit/>
          </a:bodyPr>
          <a:lstStyle/>
          <a:p>
            <a:pPr marL="457200" indent="-457200">
              <a:buAutoNum type="arabicPeriod"/>
            </a:pPr>
            <a:r>
              <a:rPr lang="en-US" sz="3200" dirty="0"/>
              <a:t>Abstract</a:t>
            </a:r>
          </a:p>
          <a:p>
            <a:pPr marL="457200" indent="-457200">
              <a:buAutoNum type="arabicPeriod"/>
            </a:pPr>
            <a:r>
              <a:rPr lang="en-US" sz="3200" dirty="0"/>
              <a:t>Objective</a:t>
            </a:r>
          </a:p>
          <a:p>
            <a:pPr marL="457200" indent="-457200">
              <a:buAutoNum type="arabicPeriod"/>
            </a:pPr>
            <a:r>
              <a:rPr lang="en-US" sz="3200" dirty="0"/>
              <a:t>Present System</a:t>
            </a:r>
          </a:p>
          <a:p>
            <a:pPr marL="457200" indent="-457200">
              <a:buAutoNum type="arabicPeriod"/>
            </a:pPr>
            <a:r>
              <a:rPr lang="en-US" sz="3200" dirty="0"/>
              <a:t>Proposed System</a:t>
            </a:r>
          </a:p>
          <a:p>
            <a:pPr marL="457200" indent="-457200">
              <a:buAutoNum type="arabicPeriod"/>
            </a:pPr>
            <a:r>
              <a:rPr lang="en-US" sz="3200" dirty="0"/>
              <a:t>System Flow Chart</a:t>
            </a:r>
          </a:p>
        </p:txBody>
      </p:sp>
      <p:sp>
        <p:nvSpPr>
          <p:cNvPr id="4" name="Content Placeholder 2">
            <a:extLst>
              <a:ext uri="{FF2B5EF4-FFF2-40B4-BE49-F238E27FC236}">
                <a16:creationId xmlns:a16="http://schemas.microsoft.com/office/drawing/2014/main" id="{2A08C6AE-DCFC-441D-963F-0FBA67BD34F9}"/>
              </a:ext>
            </a:extLst>
          </p:cNvPr>
          <p:cNvSpPr txBox="1">
            <a:spLocks/>
          </p:cNvSpPr>
          <p:nvPr/>
        </p:nvSpPr>
        <p:spPr>
          <a:xfrm>
            <a:off x="6595146" y="2134242"/>
            <a:ext cx="5256584" cy="4624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sz="3200" dirty="0"/>
              <a:t>6. UML Diagram</a:t>
            </a:r>
          </a:p>
          <a:p>
            <a:pPr marL="0" indent="0">
              <a:buNone/>
            </a:pPr>
            <a:r>
              <a:rPr lang="en-US" sz="3200" dirty="0"/>
              <a:t>7. Project Screenshots</a:t>
            </a:r>
          </a:p>
          <a:p>
            <a:pPr marL="0" indent="0">
              <a:buNone/>
            </a:pPr>
            <a:r>
              <a:rPr lang="en-US" sz="3200" dirty="0"/>
              <a:t>8. Future Enhancements </a:t>
            </a:r>
          </a:p>
          <a:p>
            <a:pPr marL="0" indent="0">
              <a:buNone/>
            </a:pPr>
            <a:r>
              <a:rPr lang="en-US" sz="3200" dirty="0"/>
              <a:t>9. Conclusion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Abstract</a:t>
            </a:r>
          </a:p>
        </p:txBody>
      </p:sp>
      <p:sp>
        <p:nvSpPr>
          <p:cNvPr id="7" name="TextBox 6">
            <a:extLst>
              <a:ext uri="{FF2B5EF4-FFF2-40B4-BE49-F238E27FC236}">
                <a16:creationId xmlns:a16="http://schemas.microsoft.com/office/drawing/2014/main" id="{EEC079B1-B00B-427D-9389-BB76BD846A52}"/>
              </a:ext>
            </a:extLst>
          </p:cNvPr>
          <p:cNvSpPr txBox="1"/>
          <p:nvPr/>
        </p:nvSpPr>
        <p:spPr>
          <a:xfrm rot="10800000" flipV="1">
            <a:off x="335360" y="1916832"/>
            <a:ext cx="11521280" cy="4154984"/>
          </a:xfrm>
          <a:prstGeom prst="rect">
            <a:avLst/>
          </a:prstGeom>
          <a:noFill/>
        </p:spPr>
        <p:txBody>
          <a:bodyPr wrap="square" rtlCol="0">
            <a:spAutoFit/>
          </a:bodyPr>
          <a:lstStyle/>
          <a:p>
            <a:pPr algn="ctr"/>
            <a:r>
              <a:rPr lang="en-US" sz="2400" dirty="0">
                <a:latin typeface="Lucida Fax" panose="02060602050505020204" pitchFamily="18" charset="0"/>
              </a:rPr>
              <a:t>The "Disease-Condition-Predictor Using AI" project harnesses Natural Language Processing (NLP) and Machine Learning (ML) to predict disease conditions from patient drug reviews. By analyzing textual data, the project aims to enhance personalized healthcare through AI-driven insights. The workflow includes Data Cleaning, Exploratory Data Analysis (EDA), Text Pre-processing, Model Building, Result Visualization, and Web App Development. The core involves transforming text data using TF-IDF and training classification models like Logistic Regression, SVC, and Random Forest. A </a:t>
            </a:r>
            <a:r>
              <a:rPr lang="en-US" sz="2400" dirty="0" err="1">
                <a:latin typeface="Lucida Fax" panose="02060602050505020204" pitchFamily="18" charset="0"/>
              </a:rPr>
              <a:t>Streamlit</a:t>
            </a:r>
            <a:r>
              <a:rPr lang="en-US" sz="2400" dirty="0">
                <a:latin typeface="Lucida Fax" panose="02060602050505020204" pitchFamily="18" charset="0"/>
              </a:rPr>
              <a:t> web app was developed to predict disease conditions, demonstrating AI's potential in automating healthcare recommendations</a:t>
            </a:r>
            <a:endParaRPr lang="en-001" sz="2400" dirty="0">
              <a:latin typeface="Lucida Fax" panose="02060602050505020204" pitchFamily="18" charset="0"/>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sz="half" idx="1"/>
          </p:nvPr>
        </p:nvSpPr>
        <p:spPr>
          <a:xfrm>
            <a:off x="809092" y="2275084"/>
            <a:ext cx="10573816" cy="4483696"/>
          </a:xfrm>
        </p:spPr>
        <p:txBody>
          <a:bodyPr>
            <a:normAutofit/>
          </a:bodyPr>
          <a:lstStyle/>
          <a:p>
            <a:pPr marL="0" indent="0" algn="ctr">
              <a:buNone/>
            </a:pPr>
            <a:r>
              <a:rPr lang="en-US" sz="2800" dirty="0">
                <a:latin typeface="Lucida Fax" panose="02060602050505020204" pitchFamily="18" charset="0"/>
              </a:rPr>
              <a:t>The objective of the "Disease-Condition-Predictor Using AI" project is to develop an AI-driven system that leverages Natural Language Processing (NLP) and Machine Learning (ML) techniques to predict disease conditions based on patient reviews of specific drugs. By analyzing the textual data from these reviews, the project aims to provide personalized healthcare recommendations, enhancing patient care and outcomes through automated and accurate disease prediction.</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 System</a:t>
            </a:r>
          </a:p>
        </p:txBody>
      </p:sp>
      <p:sp>
        <p:nvSpPr>
          <p:cNvPr id="3" name="Content Placeholder 2"/>
          <p:cNvSpPr>
            <a:spLocks noGrp="1"/>
          </p:cNvSpPr>
          <p:nvPr>
            <p:ph sz="half" idx="1"/>
          </p:nvPr>
        </p:nvSpPr>
        <p:spPr>
          <a:xfrm>
            <a:off x="407368" y="2183605"/>
            <a:ext cx="11377264" cy="4575175"/>
          </a:xfrm>
        </p:spPr>
        <p:txBody>
          <a:bodyPr>
            <a:noAutofit/>
          </a:bodyPr>
          <a:lstStyle/>
          <a:p>
            <a:pPr marL="0" indent="0" algn="ctr">
              <a:buNone/>
            </a:pPr>
            <a:r>
              <a:rPr lang="en-US" sz="2800" dirty="0">
                <a:latin typeface="Lucida Fax" panose="02060602050505020204" pitchFamily="18" charset="0"/>
              </a:rPr>
              <a:t>Currently, doctors rely on clinical evaluations, medical history, and diagnostic tests to diagnose diseases, which can be time-consuming and often requires significant patient interaction. While patient reviews on medications exist, they are not systematically analyzed to provide predictive insights. This underutilization of patient feedback limits doctors' ability to quickly assess and understand potential disease conditions based on past patient experiences, leading to possible delays in diagnosis and treatment.</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p>
        </p:txBody>
      </p:sp>
      <p:sp>
        <p:nvSpPr>
          <p:cNvPr id="3" name="Content Placeholder 2"/>
          <p:cNvSpPr>
            <a:spLocks noGrp="1"/>
          </p:cNvSpPr>
          <p:nvPr>
            <p:ph sz="half" idx="1"/>
          </p:nvPr>
        </p:nvSpPr>
        <p:spPr>
          <a:xfrm>
            <a:off x="407368" y="2183605"/>
            <a:ext cx="11377264" cy="4575175"/>
          </a:xfrm>
        </p:spPr>
        <p:txBody>
          <a:bodyPr>
            <a:noAutofit/>
          </a:bodyPr>
          <a:lstStyle/>
          <a:p>
            <a:pPr marL="0" indent="0" algn="ctr">
              <a:buNone/>
            </a:pPr>
            <a:r>
              <a:rPr lang="en-US" sz="2800" dirty="0">
                <a:latin typeface="Lucida Fax" panose="02060602050505020204" pitchFamily="18" charset="0"/>
              </a:rPr>
              <a:t>The proposed system addresses these limitations by using AI to predict disease conditions based on patient drug reviews. By applying NLP and ML techniques, this system provides doctors with actionable insights derived from patient feedback, enabling quicker and more accurate assessments. Accessible through a user-friendly web app, the system offers a personalized approach to healthcare, helping doctors better understand and diagnose patients efficiently, enhancing overall patient care.</a:t>
            </a:r>
          </a:p>
        </p:txBody>
      </p:sp>
    </p:spTree>
    <p:extLst>
      <p:ext uri="{BB962C8B-B14F-4D97-AF65-F5344CB8AC3E}">
        <p14:creationId xmlns:p14="http://schemas.microsoft.com/office/powerpoint/2010/main" val="203729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392"/>
            <a:ext cx="10058400" cy="1325563"/>
          </a:xfrm>
        </p:spPr>
        <p:txBody>
          <a:bodyPr/>
          <a:lstStyle/>
          <a:p>
            <a:pPr algn="ctr"/>
            <a:r>
              <a:rPr lang="en-US" dirty="0"/>
              <a:t>System Flow Chart</a:t>
            </a:r>
          </a:p>
        </p:txBody>
      </p:sp>
      <p:pic>
        <p:nvPicPr>
          <p:cNvPr id="13" name="Content Placeholder 12">
            <a:extLst>
              <a:ext uri="{FF2B5EF4-FFF2-40B4-BE49-F238E27FC236}">
                <a16:creationId xmlns:a16="http://schemas.microsoft.com/office/drawing/2014/main" id="{8B662204-07ED-4F02-B942-B2DEDD3AF2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50742" y="1772816"/>
            <a:ext cx="5890515" cy="5085184"/>
          </a:xfrm>
        </p:spPr>
      </p:pic>
    </p:spTree>
    <p:extLst>
      <p:ext uri="{BB962C8B-B14F-4D97-AF65-F5344CB8AC3E}">
        <p14:creationId xmlns:p14="http://schemas.microsoft.com/office/powerpoint/2010/main" val="387287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392"/>
            <a:ext cx="10058400" cy="1325563"/>
          </a:xfrm>
        </p:spPr>
        <p:txBody>
          <a:bodyPr/>
          <a:lstStyle/>
          <a:p>
            <a:pPr algn="ctr"/>
            <a:r>
              <a:rPr lang="en-US" dirty="0"/>
              <a:t>UML Diagrams</a:t>
            </a:r>
          </a:p>
        </p:txBody>
      </p:sp>
      <p:pic>
        <p:nvPicPr>
          <p:cNvPr id="6" name="Content Placeholder 5">
            <a:extLst>
              <a:ext uri="{FF2B5EF4-FFF2-40B4-BE49-F238E27FC236}">
                <a16:creationId xmlns:a16="http://schemas.microsoft.com/office/drawing/2014/main" id="{DA4FBD10-E3A4-4A7D-B00A-DAA3BB937E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2451" y="2132856"/>
            <a:ext cx="8267097" cy="4555977"/>
          </a:xfrm>
        </p:spPr>
      </p:pic>
      <p:sp>
        <p:nvSpPr>
          <p:cNvPr id="7" name="TextBox 6">
            <a:extLst>
              <a:ext uri="{FF2B5EF4-FFF2-40B4-BE49-F238E27FC236}">
                <a16:creationId xmlns:a16="http://schemas.microsoft.com/office/drawing/2014/main" id="{0E44A9E4-8031-437E-9207-0923AB024941}"/>
              </a:ext>
            </a:extLst>
          </p:cNvPr>
          <p:cNvSpPr txBox="1"/>
          <p:nvPr/>
        </p:nvSpPr>
        <p:spPr>
          <a:xfrm>
            <a:off x="1957475" y="1771159"/>
            <a:ext cx="2002471" cy="369332"/>
          </a:xfrm>
          <a:prstGeom prst="rect">
            <a:avLst/>
          </a:prstGeom>
          <a:noFill/>
        </p:spPr>
        <p:txBody>
          <a:bodyPr wrap="none" rtlCol="0">
            <a:spAutoFit/>
          </a:bodyPr>
          <a:lstStyle/>
          <a:p>
            <a:r>
              <a:rPr lang="en-US" dirty="0"/>
              <a:t>Use Case Diagram</a:t>
            </a:r>
            <a:endParaRPr lang="en-001" dirty="0"/>
          </a:p>
        </p:txBody>
      </p:sp>
    </p:spTree>
    <p:extLst>
      <p:ext uri="{BB962C8B-B14F-4D97-AF65-F5344CB8AC3E}">
        <p14:creationId xmlns:p14="http://schemas.microsoft.com/office/powerpoint/2010/main" val="211546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392"/>
            <a:ext cx="10058400" cy="1325563"/>
          </a:xfrm>
        </p:spPr>
        <p:txBody>
          <a:bodyPr/>
          <a:lstStyle/>
          <a:p>
            <a:pPr algn="ctr"/>
            <a:r>
              <a:rPr lang="en-US" dirty="0"/>
              <a:t>UML Diagrams</a:t>
            </a:r>
          </a:p>
        </p:txBody>
      </p:sp>
      <p:sp>
        <p:nvSpPr>
          <p:cNvPr id="7" name="TextBox 6">
            <a:extLst>
              <a:ext uri="{FF2B5EF4-FFF2-40B4-BE49-F238E27FC236}">
                <a16:creationId xmlns:a16="http://schemas.microsoft.com/office/drawing/2014/main" id="{0E44A9E4-8031-437E-9207-0923AB024941}"/>
              </a:ext>
            </a:extLst>
          </p:cNvPr>
          <p:cNvSpPr txBox="1"/>
          <p:nvPr/>
        </p:nvSpPr>
        <p:spPr>
          <a:xfrm>
            <a:off x="2639368" y="1916832"/>
            <a:ext cx="2076209" cy="369332"/>
          </a:xfrm>
          <a:prstGeom prst="rect">
            <a:avLst/>
          </a:prstGeom>
          <a:noFill/>
        </p:spPr>
        <p:txBody>
          <a:bodyPr wrap="none" rtlCol="0">
            <a:spAutoFit/>
          </a:bodyPr>
          <a:lstStyle/>
          <a:p>
            <a:r>
              <a:rPr lang="en-US" dirty="0"/>
              <a:t>Sequence Diagram</a:t>
            </a:r>
            <a:endParaRPr lang="en-001" dirty="0"/>
          </a:p>
        </p:txBody>
      </p:sp>
      <p:pic>
        <p:nvPicPr>
          <p:cNvPr id="12" name="Content Placeholder 11">
            <a:extLst>
              <a:ext uri="{FF2B5EF4-FFF2-40B4-BE49-F238E27FC236}">
                <a16:creationId xmlns:a16="http://schemas.microsoft.com/office/drawing/2014/main" id="{D5700848-FBDB-443C-89BC-DB15318E1A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39368" y="2420888"/>
            <a:ext cx="6913264" cy="4248472"/>
          </a:xfrm>
        </p:spPr>
      </p:pic>
    </p:spTree>
    <p:extLst>
      <p:ext uri="{BB962C8B-B14F-4D97-AF65-F5344CB8AC3E}">
        <p14:creationId xmlns:p14="http://schemas.microsoft.com/office/powerpoint/2010/main" val="2422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68</TotalTime>
  <Words>628</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 Light</vt:lpstr>
      <vt:lpstr>Franklin Gothic Medium</vt:lpstr>
      <vt:lpstr>Lucida Fax</vt:lpstr>
      <vt:lpstr>Medical Design 16x9</vt:lpstr>
      <vt:lpstr>Disease Condition Predictor using AI</vt:lpstr>
      <vt:lpstr>Table of Content</vt:lpstr>
      <vt:lpstr>Abstract</vt:lpstr>
      <vt:lpstr>Objective</vt:lpstr>
      <vt:lpstr>Present System</vt:lpstr>
      <vt:lpstr>Proposed System</vt:lpstr>
      <vt:lpstr>System Flow Chart</vt:lpstr>
      <vt:lpstr>UML Diagrams</vt:lpstr>
      <vt:lpstr>UML Diagrams</vt:lpstr>
      <vt:lpstr>Project Screenshots</vt:lpstr>
      <vt:lpstr>Project Screenshots</vt:lpstr>
      <vt:lpstr>Project Screenshots</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Condition Predictor using AI</dc:title>
  <dc:creator>WELCOME</dc:creator>
  <cp:lastModifiedBy>WELCOME</cp:lastModifiedBy>
  <cp:revision>8</cp:revision>
  <dcterms:created xsi:type="dcterms:W3CDTF">2024-08-16T19:39:28Z</dcterms:created>
  <dcterms:modified xsi:type="dcterms:W3CDTF">2024-08-16T20:47:35Z</dcterms:modified>
</cp:coreProperties>
</file>