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483" r:id="rId2"/>
    <p:sldId id="484" r:id="rId3"/>
    <p:sldId id="470" r:id="rId4"/>
    <p:sldId id="496" r:id="rId5"/>
    <p:sldId id="497" r:id="rId6"/>
    <p:sldId id="478" r:id="rId7"/>
    <p:sldId id="481" r:id="rId8"/>
    <p:sldId id="501" r:id="rId9"/>
    <p:sldId id="480" r:id="rId10"/>
    <p:sldId id="482" r:id="rId11"/>
    <p:sldId id="503" r:id="rId12"/>
    <p:sldId id="506" r:id="rId13"/>
    <p:sldId id="505" r:id="rId14"/>
    <p:sldId id="504" r:id="rId15"/>
    <p:sldId id="507" r:id="rId16"/>
    <p:sldId id="476" r:id="rId17"/>
    <p:sldId id="508" r:id="rId18"/>
    <p:sldId id="473" r:id="rId19"/>
    <p:sldId id="468"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42" d="100"/>
          <a:sy n="42" d="100"/>
        </p:scale>
        <p:origin x="924" y="36"/>
      </p:cViewPr>
      <p:guideLst>
        <p:guide orient="horz" pos="2178"/>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5/17/2025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5/17/2025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5/17/2025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5/17/2025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9122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lnSpc>
                <a:spcPct val="70000"/>
              </a:lnSpc>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lnSpc>
                <a:spcPct val="70000"/>
              </a:lnSpc>
              <a:spcBef>
                <a:spcPts val="340"/>
              </a:spcBef>
              <a:spcAft>
                <a:spcPts val="0"/>
              </a:spcAft>
              <a:buClr>
                <a:srgbClr val="17365D"/>
              </a:buClr>
              <a:buSzPts val="1700"/>
              <a:buFont typeface="Arial" panose="020B0604020202020204"/>
              <a:buNone/>
            </a:pPr>
            <a:r>
              <a:rPr lang="en-US" alt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Ms.AMREEN</a:t>
            </a:r>
            <a:r>
              <a:rPr lang="en-US"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KHANUM 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a:t>
            </a:r>
            <a:r>
              <a:rPr lang="en-US"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istant</a:t>
            </a:r>
            <a:r>
              <a:rPr lang="en-US"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2331" y="3932793"/>
            <a:ext cx="12249915" cy="1562100"/>
          </a:xfrm>
          <a:prstGeom prst="rect">
            <a:avLst/>
          </a:prstGeom>
          <a:noFill/>
          <a:ln>
            <a:solidFill>
              <a:schemeClr val="accent1"/>
            </a:solid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Engineering (Cyber Security)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 Anandraj</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1240790" y="500380"/>
            <a:ext cx="9880600" cy="13176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sz="2200"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sz="2200" dirty="0">
                <a:solidFill>
                  <a:srgbClr val="FF0000"/>
                </a:solidFill>
                <a:latin typeface="Times New Roman" panose="02020603050405020304" pitchFamily="18" charset="0"/>
                <a:cs typeface="Times New Roman" panose="02020603050405020304" pitchFamily="18" charset="0"/>
              </a:rPr>
              <a:t/>
            </a:r>
            <a:br>
              <a:rPr lang="en-IN" sz="2200" dirty="0">
                <a:solidFill>
                  <a:srgbClr val="FF0000"/>
                </a:solidFill>
                <a:latin typeface="Times New Roman" panose="02020603050405020304" pitchFamily="18" charset="0"/>
                <a:cs typeface="Times New Roman" panose="02020603050405020304" pitchFamily="18" charset="0"/>
              </a:rPr>
            </a:b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Final Review and Viva Presentation</a:t>
            </a: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t>
            </a:r>
            <a:r>
              <a:rPr lang="en-US" sz="22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r>
            <a:br>
              <a:rPr lang="en-US" sz="22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PRODUCT </a:t>
            </a: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DEVELOPER INTERN AT SPARKCREW INNOVATIONS PVT LTD</a:t>
            </a: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68481714"/>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MOHAMMED FAIZAN</a:t>
                      </a:r>
                      <a:r>
                        <a:rPr lang="en-US" altLang="en-US" dirty="0">
                          <a:latin typeface="Cambria" panose="02040503050406030204" pitchFamily="18" charset="0"/>
                          <a:ea typeface="Cambria" panose="02040503050406030204" pitchFamily="18" charset="0"/>
                          <a:cs typeface="Times New Roman" panose="02020603050405020304" pitchFamily="18" charset="0"/>
                        </a:rPr>
                        <a:t> UR RAHEMAN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20211CCS0</a:t>
                      </a:r>
                      <a:r>
                        <a:rPr lang="en-US" altLang="en-US" dirty="0">
                          <a:latin typeface="Cambria" panose="02040503050406030204" pitchFamily="18" charset="0"/>
                          <a:ea typeface="Cambria" panose="02040503050406030204" pitchFamily="18" charset="0"/>
                          <a:cs typeface="Times New Roman" panose="02020603050405020304" pitchFamily="18" charset="0"/>
                        </a:rPr>
                        <a:t>142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8-CCS-02</a:t>
                      </a:r>
                    </a:p>
                  </a:txBody>
                  <a:tcPr/>
                </a:tc>
                <a:extLst>
                  <a:ext uri="{0D108BD9-81ED-4DB2-BD59-A6C34878D82A}">
                    <a16:rowId xmlns:a16="http://schemas.microsoft.com/office/drawing/2014/main" val="10003"/>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
        <p:nvSpPr>
          <p:cNvPr id="7" name="Rectangle 3"/>
          <p:cNvSpPr>
            <a:spLocks noGrp="1" noChangeArrowheads="1"/>
          </p:cNvSpPr>
          <p:nvPr>
            <p:ph idx="1"/>
          </p:nvPr>
        </p:nvSpPr>
        <p:spPr bwMode="auto">
          <a:xfrm>
            <a:off x="838200" y="1089444"/>
            <a:ext cx="709681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Conduct market research to understand trends and user needs.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Assist in brainstorming and creating product roadmaps.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smtClean="0">
                <a:latin typeface="Arial" panose="020B0604020202020204" pitchFamily="34" charset="0"/>
              </a:rPr>
              <a:t>3.</a:t>
            </a:r>
            <a:r>
              <a:rPr kumimoji="0" lang="en-US" altLang="en-US" sz="1800" b="0" i="0" u="none" strike="noStrike" cap="none" normalizeH="0" baseline="0" dirty="0" smtClean="0">
                <a:ln>
                  <a:noFill/>
                </a:ln>
                <a:solidFill>
                  <a:schemeClr val="tx1"/>
                </a:solidFill>
                <a:effectLst/>
                <a:latin typeface="Arial" panose="020B0604020202020204" pitchFamily="34" charset="0"/>
              </a:rPr>
              <a:t>Design prototypes and support usability testing.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Collaborate with cross-functional teams to meet project timelines.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Maintain documentation of product specs and testing results.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Stay updated on trends and propose product improvements.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Analyze post-launch performance and suggest improvements.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Snapshots of the Work done</a:t>
            </a:r>
            <a:endParaRPr lang="en-US" sz="4800"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11</a:t>
            </a:fld>
            <a:endParaRPr lang="en-US" altLang="en-US"/>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628" y="1451728"/>
            <a:ext cx="10755172" cy="4989449"/>
          </a:xfrm>
        </p:spPr>
      </p:pic>
    </p:spTree>
    <p:extLst>
      <p:ext uri="{BB962C8B-B14F-4D97-AF65-F5344CB8AC3E}">
        <p14:creationId xmlns:p14="http://schemas.microsoft.com/office/powerpoint/2010/main" val="927915587"/>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Snapshots of the Work done</a:t>
            </a:r>
            <a:endParaRPr lang="en-US" sz="4800"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826" y="1357460"/>
            <a:ext cx="9209986" cy="5500539"/>
          </a:xfrm>
        </p:spPr>
      </p:pic>
    </p:spTree>
    <p:extLst>
      <p:ext uri="{BB962C8B-B14F-4D97-AF65-F5344CB8AC3E}">
        <p14:creationId xmlns:p14="http://schemas.microsoft.com/office/powerpoint/2010/main" val="185410330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Snapshots of the Work done</a:t>
            </a:r>
            <a:endParaRPr lang="en-US" sz="4800"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227" y="1629556"/>
            <a:ext cx="9115720" cy="5228444"/>
          </a:xfrm>
        </p:spPr>
      </p:pic>
    </p:spTree>
    <p:extLst>
      <p:ext uri="{BB962C8B-B14F-4D97-AF65-F5344CB8AC3E}">
        <p14:creationId xmlns:p14="http://schemas.microsoft.com/office/powerpoint/2010/main" val="37845174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Snapshots of the Work done</a:t>
            </a:r>
            <a:endParaRPr lang="en-US" sz="4800"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85360" y="1313607"/>
            <a:ext cx="8316589" cy="5544393"/>
          </a:xfrm>
        </p:spPr>
      </p:pic>
    </p:spTree>
    <p:extLst>
      <p:ext uri="{BB962C8B-B14F-4D97-AF65-F5344CB8AC3E}">
        <p14:creationId xmlns:p14="http://schemas.microsoft.com/office/powerpoint/2010/main" val="4080255685"/>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t>Snapshots of the Work done</a:t>
            </a:r>
            <a:endParaRPr lang="en-US" sz="4800"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09946" y="1326176"/>
            <a:ext cx="8323868" cy="5531823"/>
          </a:xfrm>
        </p:spPr>
      </p:pic>
    </p:spTree>
    <p:extLst>
      <p:ext uri="{BB962C8B-B14F-4D97-AF65-F5344CB8AC3E}">
        <p14:creationId xmlns:p14="http://schemas.microsoft.com/office/powerpoint/2010/main" val="406741194"/>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304800"/>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16</a:t>
            </a:fld>
            <a:endParaRPr lang="en-US" altLang="en-US"/>
          </a:p>
        </p:txBody>
      </p:sp>
      <p:sp>
        <p:nvSpPr>
          <p:cNvPr id="3" name="Text Box 2"/>
          <p:cNvSpPr txBox="1"/>
          <p:nvPr/>
        </p:nvSpPr>
        <p:spPr>
          <a:xfrm>
            <a:off x="3378835" y="2206625"/>
            <a:ext cx="1391920" cy="1125220"/>
          </a:xfrm>
          <a:prstGeom prst="rect">
            <a:avLst/>
          </a:prstGeom>
          <a:noFill/>
        </p:spPr>
        <p:txBody>
          <a:bodyPr wrap="square" rtlCol="0">
            <a:noAutofit/>
          </a:bodyPr>
          <a:lstStyle/>
          <a:p>
            <a:endParaRPr lang="en-US" altLang="en-US" sz="1000" dirty="0"/>
          </a:p>
        </p:txBody>
      </p:sp>
      <p:sp>
        <p:nvSpPr>
          <p:cNvPr id="5" name="Text Box 4"/>
          <p:cNvSpPr txBox="1"/>
          <p:nvPr/>
        </p:nvSpPr>
        <p:spPr>
          <a:xfrm>
            <a:off x="4803140" y="2206625"/>
            <a:ext cx="1391920" cy="1125220"/>
          </a:xfrm>
          <a:prstGeom prst="rect">
            <a:avLst/>
          </a:prstGeom>
          <a:noFill/>
        </p:spPr>
        <p:txBody>
          <a:bodyPr wrap="square" rtlCol="0">
            <a:noAutofit/>
          </a:bodyPr>
          <a:lstStyle/>
          <a:p>
            <a:endParaRPr lang="en-US" altLang="en-US" sz="1000" dirty="0"/>
          </a:p>
        </p:txBody>
      </p:sp>
      <p:sp>
        <p:nvSpPr>
          <p:cNvPr id="9" name="Text Box 8"/>
          <p:cNvSpPr txBox="1"/>
          <p:nvPr/>
        </p:nvSpPr>
        <p:spPr>
          <a:xfrm>
            <a:off x="6195060" y="2206625"/>
            <a:ext cx="1391920" cy="1125220"/>
          </a:xfrm>
          <a:prstGeom prst="rect">
            <a:avLst/>
          </a:prstGeom>
          <a:noFill/>
        </p:spPr>
        <p:txBody>
          <a:bodyPr wrap="square" rtlCol="0">
            <a:noAutofit/>
          </a:bodyPr>
          <a:lstStyle/>
          <a:p>
            <a:endParaRPr lang="en-US" altLang="en-US" sz="1000" dirty="0"/>
          </a:p>
        </p:txBody>
      </p:sp>
      <p:sp>
        <p:nvSpPr>
          <p:cNvPr id="10" name="Text Box 9"/>
          <p:cNvSpPr txBox="1"/>
          <p:nvPr/>
        </p:nvSpPr>
        <p:spPr>
          <a:xfrm>
            <a:off x="7569835" y="2206625"/>
            <a:ext cx="1391920" cy="1125220"/>
          </a:xfrm>
          <a:prstGeom prst="rect">
            <a:avLst/>
          </a:prstGeom>
          <a:noFill/>
        </p:spPr>
        <p:txBody>
          <a:bodyPr wrap="square" rtlCol="0">
            <a:noAutofit/>
          </a:bodyPr>
          <a:lstStyle/>
          <a:p>
            <a:endParaRPr lang="en-US" altLang="en-US" sz="1000" dirty="0"/>
          </a:p>
        </p:txBody>
      </p:sp>
      <p:pic>
        <p:nvPicPr>
          <p:cNvPr id="12" name="Picture 11"/>
          <p:cNvPicPr/>
          <p:nvPr/>
        </p:nvPicPr>
        <p:blipFill>
          <a:blip r:embed="rId2" cstate="print">
            <a:extLst>
              <a:ext uri="{28A0092B-C50C-407E-A947-70E740481C1C}">
                <a14:useLocalDpi xmlns:a14="http://schemas.microsoft.com/office/drawing/2010/main" val="0"/>
              </a:ext>
            </a:extLst>
          </a:blip>
          <a:stretch>
            <a:fillRect/>
          </a:stretch>
        </p:blipFill>
        <p:spPr>
          <a:xfrm>
            <a:off x="731520" y="901111"/>
            <a:ext cx="10454640" cy="4813889"/>
          </a:xfrm>
          <a:prstGeom prst="rect">
            <a:avLst/>
          </a:prstGeom>
        </p:spPr>
      </p:pic>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3555"/>
          </a:xfrm>
        </p:spPr>
        <p:txBody>
          <a:bodyPr/>
          <a:lstStyle/>
          <a:p>
            <a:r>
              <a:rPr lang="en-US" sz="5500" b="1" u="sng" dirty="0" err="1" smtClean="0"/>
              <a:t>Github</a:t>
            </a:r>
            <a:r>
              <a:rPr lang="en-US" sz="5500" b="1" u="sng" dirty="0" smtClean="0"/>
              <a:t> Link</a:t>
            </a:r>
            <a:r>
              <a:rPr lang="en-US" dirty="0" smtClean="0"/>
              <a:t/>
            </a:r>
            <a:br>
              <a:rPr lang="en-US" dirty="0" smtClean="0"/>
            </a:br>
            <a:r>
              <a:rPr lang="en-US" dirty="0" smtClean="0"/>
              <a:t/>
            </a:r>
            <a:br>
              <a:rPr lang="en-US" dirty="0" smtClean="0"/>
            </a:br>
            <a:r>
              <a:rPr lang="en-US" dirty="0"/>
              <a:t/>
            </a:r>
            <a:br>
              <a:rPr lang="en-US" dirty="0"/>
            </a:br>
            <a:r>
              <a:rPr lang="en-US" sz="3600" u="sng" dirty="0" smtClean="0"/>
              <a:t>https</a:t>
            </a:r>
            <a:r>
              <a:rPr lang="en-US" sz="3600" u="sng" dirty="0"/>
              <a:t>://github.com/Mohammedccs0142/Internship-2025</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spTree>
    <p:extLst>
      <p:ext uri="{BB962C8B-B14F-4D97-AF65-F5344CB8AC3E}">
        <p14:creationId xmlns:p14="http://schemas.microsoft.com/office/powerpoint/2010/main" val="823429947"/>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18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19</a:t>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834425"/>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26860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a:t>
            </a:r>
          </a:p>
        </p:txBody>
      </p:sp>
      <p:sp>
        <p:nvSpPr>
          <p:cNvPr id="3" name="Content Placeholder 2"/>
          <p:cNvSpPr>
            <a:spLocks noGrp="1"/>
          </p:cNvSpPr>
          <p:nvPr>
            <p:ph idx="1"/>
          </p:nvPr>
        </p:nvSpPr>
        <p:spPr>
          <a:xfrm>
            <a:off x="953770" y="948510"/>
            <a:ext cx="10014585" cy="556260"/>
          </a:xfrm>
        </p:spPr>
        <p:txBody>
          <a:bodyPr/>
          <a:lstStyle/>
          <a:p>
            <a:pPr marL="0" indent="0">
              <a:buNone/>
            </a:pPr>
            <a:r>
              <a:rPr lang="en-IN" altLang="en-US" sz="2400" b="1" dirty="0">
                <a:latin typeface="Times New Roman" panose="02020603050405020304" pitchFamily="18" charset="0"/>
                <a:cs typeface="Times New Roman" panose="02020603050405020304" pitchFamily="18" charset="0"/>
              </a:rPr>
              <a:t>Company Name</a:t>
            </a:r>
            <a:r>
              <a:rPr lang="en-IN" altLang="en-US" sz="2400" dirty="0">
                <a:latin typeface="Times New Roman" panose="02020603050405020304" pitchFamily="18" charset="0"/>
                <a:cs typeface="Times New Roman" panose="02020603050405020304" pitchFamily="18" charset="0"/>
              </a:rPr>
              <a:t> : </a:t>
            </a:r>
            <a:r>
              <a:rPr lang="en-US" altLang="en-US" sz="2400" b="1" dirty="0" err="1">
                <a:solidFill>
                  <a:schemeClr val="accent5"/>
                </a:solidFill>
                <a:latin typeface="Times New Roman" panose="02020603050405020304" pitchFamily="18" charset="0"/>
                <a:cs typeface="Times New Roman" panose="02020603050405020304" pitchFamily="18" charset="0"/>
              </a:rPr>
              <a:t>Sparkcrew</a:t>
            </a:r>
            <a:r>
              <a:rPr lang="en-US" altLang="en-US" sz="2400" b="1" dirty="0">
                <a:solidFill>
                  <a:schemeClr val="accent5"/>
                </a:solidFill>
                <a:latin typeface="Times New Roman" panose="02020603050405020304" pitchFamily="18" charset="0"/>
                <a:cs typeface="Times New Roman" panose="02020603050405020304" pitchFamily="18" charset="0"/>
              </a:rPr>
              <a:t> Innovations</a:t>
            </a:r>
            <a:r>
              <a:rPr lang="en-IN" altLang="en-US" sz="2400" b="1" dirty="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 Pvt Ltd</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
        <p:nvSpPr>
          <p:cNvPr id="5" name="Text Box 4"/>
          <p:cNvSpPr txBox="1"/>
          <p:nvPr/>
        </p:nvSpPr>
        <p:spPr>
          <a:xfrm>
            <a:off x="953770" y="1412240"/>
            <a:ext cx="9899015" cy="3821430"/>
          </a:xfrm>
          <a:prstGeom prst="rect">
            <a:avLst/>
          </a:prstGeom>
          <a:noFill/>
        </p:spPr>
        <p:txBody>
          <a:bodyPr wrap="square" rtlCol="0">
            <a:noAutofit/>
          </a:bodyPr>
          <a:lstStyle/>
          <a:p>
            <a:pPr marL="285750" indent="-285750">
              <a:buFont typeface="Arial" panose="020B0604020202020204" pitchFamily="34" charset="0"/>
              <a:buChar char="•"/>
            </a:pPr>
            <a:r>
              <a:rPr lang="en-US" sz="1600" dirty="0" err="1"/>
              <a:t>SparkCrew</a:t>
            </a:r>
            <a:r>
              <a:rPr lang="en-US" sz="1600" dirty="0"/>
              <a:t> is a dynamic service-based company dedicated to delivering innovative solutions tailored to meet the unique challenges of modern businesses. At </a:t>
            </a:r>
            <a:r>
              <a:rPr lang="en-US" sz="1600" dirty="0" err="1"/>
              <a:t>SparkCrew</a:t>
            </a:r>
            <a:r>
              <a:rPr lang="en-US" sz="1600" dirty="0"/>
              <a:t>, we specialize in providing cutting-edge technology services, seamless operational support, and customer-centric strategies designed to empower companies across diverse industries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With a team of passionate experts, </a:t>
            </a:r>
            <a:r>
              <a:rPr lang="en-US" sz="1600" dirty="0" err="1"/>
              <a:t>SparkCrew</a:t>
            </a:r>
            <a:r>
              <a:rPr lang="en-US" sz="1600" dirty="0"/>
              <a:t> brings a blend of creativity, expertise, and forward-thinking approaches to help businesses achieve their goals. Our offerings span across IT consulting, process optimization, digital transformation, and custom software development, ensuring that we deliver measurable impact and sustainable growth for our clients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At the core of </a:t>
            </a:r>
            <a:r>
              <a:rPr lang="en-US" sz="1600" dirty="0" err="1"/>
              <a:t>SparkCrew's</a:t>
            </a:r>
            <a:r>
              <a:rPr lang="en-US" sz="1600" dirty="0"/>
              <a:t> mission lies a commitment to excellence, collaboration, and innovation. We pride ourselves on fostering long-term partnerships by understanding the distinct needs of every client and providing tailored solutions that drive success. Whether you're looking to streamline operations, enhance your customer experience, or embrace the latest technological advancements, </a:t>
            </a:r>
            <a:r>
              <a:rPr lang="en-US" sz="1600" dirty="0" err="1"/>
              <a:t>SparkCrew</a:t>
            </a:r>
            <a:r>
              <a:rPr lang="en-US" sz="1600" dirty="0"/>
              <a:t> is your trusted partner in growth.</a:t>
            </a: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err="1" smtClean="0">
                <a:latin typeface="Times New Roman" panose="02020603050405020304" pitchFamily="18" charset="0"/>
                <a:cs typeface="Times New Roman" panose="02020603050405020304" pitchFamily="18" charset="0"/>
              </a:rPr>
              <a:t>Sparkcrew’s</a:t>
            </a:r>
            <a:r>
              <a:rPr lang="en-IN" altLang="en-US" sz="2400" b="1" dirty="0" smtClean="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Beginnings </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4</a:t>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lstStyle/>
          <a:p>
            <a:pPr marL="285750" indent="-285750">
              <a:buFont typeface="Arial" panose="020B0604020202020204" pitchFamily="34" charset="0"/>
              <a:buChar char="•"/>
            </a:pPr>
            <a:r>
              <a:rPr lang="en-US" sz="1600" dirty="0" err="1"/>
              <a:t>SparkCrew</a:t>
            </a:r>
            <a:r>
              <a:rPr lang="en-US" sz="1600" dirty="0"/>
              <a:t> started with a bold vision: to bridge the gap between businesses and transformative technology. Founded by a group of passionate problem-solvers, the company emerged from a shared belief that service-based solutions could do more than just support operations—they could inspire growth, innovation, and success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journey began when the founders, with diverse backgrounds in IT consulting, customer experience, and digital strategy, realized a common pain point among businesses: the lack of accessible, tailored services that addressed unique challenges. Many companies were struggling to navigate a rapidly changing digital landscape while also staying focused on their core objectives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Recognizing this, the team set out to create a company that didn’t just deliver solutions but became a partner in every client’s success story. </a:t>
            </a:r>
            <a:r>
              <a:rPr lang="en-US" sz="1600" dirty="0" err="1"/>
              <a:t>SparkCrew</a:t>
            </a:r>
            <a:r>
              <a:rPr lang="en-US" sz="1600" dirty="0"/>
              <a:t> started by offering personalized IT and operational support to small businesses, but it quickly gained traction due to its hands-on approach and results-driven mindset</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demand grew, so did the scope of </a:t>
            </a:r>
            <a:r>
              <a:rPr lang="en-US" sz="1600" dirty="0" err="1"/>
              <a:t>SparkCrew’s</a:t>
            </a:r>
            <a:r>
              <a:rPr lang="en-US" sz="1600" dirty="0"/>
              <a:t> expertise. From humble beginnings as a local support provider, the company has evolved into a trusted global partner, helping businesses across industries embrace the power of technology and strategic services. Guided by its founding principles of collaboration, innovation, and excellence, </a:t>
            </a:r>
            <a:r>
              <a:rPr lang="en-US" sz="1600" dirty="0" err="1"/>
              <a:t>SparkCrew</a:t>
            </a:r>
            <a:r>
              <a:rPr lang="en-US" sz="1600" dirty="0"/>
              <a:t> continues to spark change and drive success for every client it serves.</a:t>
            </a: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US" sz="2400" b="1" dirty="0" err="1"/>
              <a:t>SparkCrew's</a:t>
            </a:r>
            <a:r>
              <a:rPr lang="en-US" sz="2400" b="1" dirty="0"/>
              <a:t> Foray into </a:t>
            </a:r>
            <a:r>
              <a:rPr lang="en-US" sz="2400" b="1" dirty="0" err="1"/>
              <a:t>EdTech</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lstStyle/>
          <a:p>
            <a:r>
              <a:rPr lang="en-US" sz="1600" dirty="0"/>
              <a:t>As </a:t>
            </a:r>
            <a:r>
              <a:rPr lang="en-US" sz="1600" dirty="0" err="1"/>
              <a:t>SparkCrew</a:t>
            </a:r>
            <a:r>
              <a:rPr lang="en-US" sz="1600" dirty="0"/>
              <a:t> expanded, the team identified a pressing need in the education sector: accessible, engaging, and customizable digital learning solutions. The pandemic highlighted this gap, inspiring </a:t>
            </a:r>
            <a:r>
              <a:rPr lang="en-US" sz="1600" dirty="0" err="1"/>
              <a:t>SparkCrew</a:t>
            </a:r>
            <a:r>
              <a:rPr lang="en-US" sz="1600" dirty="0"/>
              <a:t> to leverage its expertise to create a transformative </a:t>
            </a:r>
            <a:r>
              <a:rPr lang="en-US" sz="1600" dirty="0" err="1"/>
              <a:t>EdTech</a:t>
            </a:r>
            <a:r>
              <a:rPr lang="en-US" sz="1600" dirty="0"/>
              <a:t> product</a:t>
            </a:r>
            <a:r>
              <a:rPr lang="en-US" sz="1600" dirty="0" smtClean="0"/>
              <a:t>.</a:t>
            </a:r>
          </a:p>
          <a:p>
            <a:endParaRPr lang="en-US" sz="1600" dirty="0"/>
          </a:p>
          <a:p>
            <a:r>
              <a:rPr lang="en-US" sz="1600" dirty="0"/>
              <a:t>Their vision was to revolutionize learning by offering:</a:t>
            </a:r>
          </a:p>
          <a:p>
            <a:pPr marL="342900" indent="-342900">
              <a:buFont typeface="+mj-lt"/>
              <a:buAutoNum type="arabicPeriod"/>
            </a:pPr>
            <a:r>
              <a:rPr lang="en-US" sz="1600" dirty="0"/>
              <a:t>AI-powered personalized learning experiences.</a:t>
            </a:r>
          </a:p>
          <a:p>
            <a:pPr marL="342900" indent="-342900">
              <a:buFont typeface="+mj-lt"/>
              <a:buAutoNum type="arabicPeriod"/>
            </a:pPr>
            <a:r>
              <a:rPr lang="en-US" sz="1600" dirty="0"/>
              <a:t>Gamified, interactive content to boost engagement.</a:t>
            </a:r>
          </a:p>
          <a:p>
            <a:pPr marL="342900" indent="-342900">
              <a:buFont typeface="+mj-lt"/>
              <a:buAutoNum type="arabicPeriod"/>
            </a:pPr>
            <a:r>
              <a:rPr lang="en-US" sz="1600" dirty="0"/>
              <a:t>Robust tools for educators to create and track learning modules.</a:t>
            </a:r>
          </a:p>
          <a:p>
            <a:pPr marL="342900" indent="-342900">
              <a:buFont typeface="+mj-lt"/>
              <a:buAutoNum type="arabicPeriod"/>
            </a:pPr>
            <a:r>
              <a:rPr lang="en-US" sz="1600" dirty="0"/>
              <a:t>An intuitive, scalable platform for users of all skill levels</a:t>
            </a:r>
            <a:r>
              <a:rPr lang="en-US" sz="1600" dirty="0" smtClean="0"/>
              <a:t>.</a:t>
            </a:r>
          </a:p>
          <a:p>
            <a:endParaRPr lang="en-US" sz="1600" dirty="0"/>
          </a:p>
          <a:p>
            <a:r>
              <a:rPr lang="en-US" sz="1600" dirty="0"/>
              <a:t>Collaborating with educators and learners, </a:t>
            </a:r>
            <a:r>
              <a:rPr lang="en-US" sz="1600" dirty="0" err="1"/>
              <a:t>SparkCrew</a:t>
            </a:r>
            <a:r>
              <a:rPr lang="en-US" sz="1600" dirty="0"/>
              <a:t> set out to build a solution that empowers global education. By merging technology and creativity, </a:t>
            </a:r>
            <a:r>
              <a:rPr lang="en-US" sz="1600" dirty="0" err="1"/>
              <a:t>SparkCrew</a:t>
            </a:r>
            <a:r>
              <a:rPr lang="en-US" sz="1600" dirty="0"/>
              <a:t> aims to redefine how the world learns.</a:t>
            </a: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275"/>
            <a:ext cx="10515600" cy="473075"/>
          </a:xfrm>
        </p:spPr>
        <p:txBody>
          <a:bodyPr/>
          <a:lstStyle/>
          <a:p>
            <a:pPr marL="0" indent="0">
              <a:buNone/>
            </a:pPr>
            <a:r>
              <a:rPr lang="en-IN" altLang="en-US" sz="2400" b="1" dirty="0">
                <a:latin typeface="Calibri" panose="020F0502020204030204" pitchFamily="34" charset="0"/>
                <a:cs typeface="Calibri" panose="020F0502020204030204" pitchFamily="34" charset="0"/>
                <a:sym typeface="+mn-ea"/>
              </a:rPr>
              <a:t>Job Role</a:t>
            </a:r>
            <a:r>
              <a:rPr lang="en-IN" altLang="en-US" sz="2400" dirty="0">
                <a:latin typeface="Calibri" panose="020F0502020204030204" pitchFamily="34" charset="0"/>
                <a:cs typeface="Calibri" panose="020F0502020204030204" pitchFamily="34" charset="0"/>
                <a:sym typeface="+mn-ea"/>
              </a:rPr>
              <a:t> : </a:t>
            </a:r>
            <a:r>
              <a:rPr lang="en-IN" altLang="en-US" sz="2400" b="1" dirty="0">
                <a:solidFill>
                  <a:schemeClr val="accent5"/>
                </a:solidFill>
                <a:latin typeface="Calibri" panose="020F0502020204030204" pitchFamily="34" charset="0"/>
                <a:cs typeface="Calibri" panose="020F0502020204030204" pitchFamily="34" charset="0"/>
                <a:sym typeface="+mn-ea"/>
              </a:rPr>
              <a:t>Product Development Intern</a:t>
            </a:r>
            <a:endParaRPr lang="en-US" sz="2400" b="1"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6</a:t>
            </a:fld>
            <a:endParaRPr lang="en-US" altLang="en-US"/>
          </a:p>
        </p:txBody>
      </p:sp>
      <p:sp>
        <p:nvSpPr>
          <p:cNvPr id="5" name="Text Box 4"/>
          <p:cNvSpPr txBox="1"/>
          <p:nvPr/>
        </p:nvSpPr>
        <p:spPr>
          <a:xfrm>
            <a:off x="838200" y="1657350"/>
            <a:ext cx="10516235" cy="3507740"/>
          </a:xfrm>
          <a:prstGeom prst="rect">
            <a:avLst/>
          </a:prstGeom>
          <a:noFill/>
        </p:spPr>
        <p:txBody>
          <a:bodyPr wrap="square" rtlCol="0">
            <a:spAutoFit/>
          </a:bodyPr>
          <a:lstStyle/>
          <a:p>
            <a:pPr marL="0" indent="0">
              <a:buFont typeface="Arial" panose="020B0604020202020204" pitchFamily="34" charset="0"/>
              <a:buNone/>
            </a:pPr>
            <a:r>
              <a:rPr lang="en-IN" altLang="en-US" sz="2400" b="1" dirty="0">
                <a:cs typeface="Calibri" panose="020F0502020204030204" pitchFamily="34" charset="0"/>
                <a:sym typeface="+mn-ea"/>
              </a:rPr>
              <a:t>Responsibilities :</a:t>
            </a:r>
            <a:r>
              <a:rPr lang="en-IN" altLang="en-US" sz="2400" dirty="0">
                <a:cs typeface="Calibri" panose="020F0502020204030204" pitchFamily="34" charset="0"/>
                <a:sym typeface="+mn-ea"/>
              </a:rPr>
              <a:t> </a:t>
            </a:r>
            <a:endParaRPr lang="en-US" altLang="en-US" sz="2400" dirty="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a:t>
            </a:r>
            <a:r>
              <a:rPr lang="en-US" altLang="en-US" dirty="0" err="1" smtClean="0">
                <a:cs typeface="Calibri" panose="020F0502020204030204" pitchFamily="34" charset="0"/>
                <a:sym typeface="+mn-ea"/>
              </a:rPr>
              <a:t>Sparkcrew’s</a:t>
            </a:r>
            <a:r>
              <a:rPr lang="en-US" altLang="en-US" sz="1800" dirty="0" smtClean="0">
                <a:cs typeface="Calibri" panose="020F0502020204030204" pitchFamily="34" charset="0"/>
                <a:sym typeface="+mn-ea"/>
              </a:rPr>
              <a:t> product development.  </a:t>
            </a: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the development and maintenance of user interfaces for </a:t>
            </a:r>
            <a:r>
              <a:rPr lang="en-US" altLang="en-US" dirty="0" err="1" smtClean="0">
                <a:cs typeface="Calibri" panose="020F0502020204030204" pitchFamily="34" charset="0"/>
                <a:sym typeface="+mn-ea"/>
              </a:rPr>
              <a:t>Sparkcrew</a:t>
            </a:r>
            <a:r>
              <a:rPr lang="en-US" altLang="en-US" dirty="0" smtClean="0">
                <a:cs typeface="Calibri" panose="020F0502020204030204" pitchFamily="34" charset="0"/>
                <a:sym typeface="+mn-ea"/>
              </a:rPr>
              <a:t> </a:t>
            </a:r>
            <a:r>
              <a:rPr lang="en-US" altLang="en-US" sz="1800" dirty="0" smtClean="0">
                <a:cs typeface="Calibri" panose="020F0502020204030204" pitchFamily="34" charset="0"/>
                <a:sym typeface="+mn-ea"/>
              </a:rPr>
              <a:t>products</a:t>
            </a:r>
            <a:r>
              <a:rPr lang="en-US" altLang="en-US" dirty="0" smtClean="0">
                <a:cs typeface="Calibri" panose="020F0502020204030204" pitchFamily="34" charset="0"/>
                <a:sym typeface="+mn-ea"/>
              </a:rPr>
              <a:t> and Services.</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rPr>
              <a:t> </a:t>
            </a:r>
            <a:r>
              <a:rPr lang="en-US" altLang="en-US" sz="1800" dirty="0" smtClean="0">
                <a:latin typeface="Calibri" panose="020F0502020204030204" pitchFamily="34" charset="0"/>
                <a:cs typeface="Calibri" panose="020F0502020204030204" pitchFamily="34" charset="0"/>
              </a:rPr>
              <a:t>backers to expand </a:t>
            </a:r>
            <a:r>
              <a:rPr lang="en-US" altLang="en-US" dirty="0" err="1" smtClean="0">
                <a:cs typeface="Calibri" panose="020F0502020204030204" pitchFamily="34" charset="0"/>
              </a:rPr>
              <a:t>Sparkcrew’s</a:t>
            </a:r>
            <a:r>
              <a:rPr lang="en-US" altLang="en-US" sz="1800" dirty="0" smtClean="0">
                <a:latin typeface="Calibri" panose="020F0502020204030204" pitchFamily="34" charset="0"/>
                <a:cs typeface="Calibri" panose="020F0502020204030204" pitchFamily="34" charset="0"/>
              </a:rPr>
              <a:t> network and opportunities. </a:t>
            </a: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Contribute to community building and engagement strategies.</a:t>
            </a:r>
          </a:p>
          <a:p>
            <a:endParaRPr lang="en-IN" altLang="en-US" sz="1800" dirty="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sz="2700" dirty="0" err="1">
                <a:latin typeface="Times New Roman" panose="02020603050405020304" pitchFamily="18" charset="0"/>
                <a:cs typeface="Times New Roman" panose="02020603050405020304" pitchFamily="18" charset="0"/>
              </a:rPr>
              <a:t>Sparkcrew’s</a:t>
            </a:r>
            <a:r>
              <a:rPr lang="en-US" altLang="en-US" sz="2700" dirty="0">
                <a:latin typeface="Times New Roman" panose="02020603050405020304" pitchFamily="18" charset="0"/>
                <a:cs typeface="Times New Roman" panose="02020603050405020304" pitchFamily="18" charset="0"/>
              </a:rPr>
              <a:t> Tech Team is dedicated to innovating and optimizing decentralized solutions in the </a:t>
            </a:r>
            <a:r>
              <a:rPr lang="en-US" altLang="en-US" sz="2700" dirty="0" err="1">
                <a:latin typeface="Times New Roman" panose="02020603050405020304" pitchFamily="18" charset="0"/>
                <a:cs typeface="Times New Roman" panose="02020603050405020304" pitchFamily="18" charset="0"/>
              </a:rPr>
              <a:t>EdTech</a:t>
            </a:r>
            <a:r>
              <a:rPr lang="en-US" altLang="en-US" sz="2700" dirty="0">
                <a:latin typeface="Times New Roman" panose="02020603050405020304" pitchFamily="18" charset="0"/>
                <a:cs typeface="Times New Roman" panose="02020603050405020304" pitchFamily="18" charset="0"/>
              </a:rPr>
              <a:t> space. Each team member brings specialized expertise, ensuring scalable, secure, and high-performance solutions.</a:t>
            </a:r>
            <a:r>
              <a:rPr lang="en-IN" altLang="en-US" sz="27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r>
            <a:br>
              <a:rPr lang="en-US" altLang="en-US" sz="20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my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sz="1800" b="1" dirty="0">
                <a:latin typeface="Times New Roman" panose="02020603050405020304" pitchFamily="18" charset="0"/>
                <a:cs typeface="Times New Roman" panose="02020603050405020304" pitchFamily="18" charset="0"/>
              </a:rPr>
              <a:t>Supervisor</a:t>
            </a:r>
            <a:r>
              <a:rPr lang="en-US" altLang="en-US" sz="1800" b="1" dirty="0">
                <a:latin typeface="Times New Roman" panose="02020603050405020304" pitchFamily="18" charset="0"/>
                <a:cs typeface="Times New Roman" panose="02020603050405020304" pitchFamily="18" charset="0"/>
              </a:rPr>
              <a:t>:</a:t>
            </a:r>
          </a:p>
          <a:p>
            <a:pPr marL="0" indent="0">
              <a:buNone/>
            </a:pPr>
            <a:r>
              <a:rPr lang="en-US" altLang="en-US" sz="1800" b="1" dirty="0">
                <a:latin typeface="Times New Roman" panose="02020603050405020304" pitchFamily="18" charset="0"/>
                <a:cs typeface="Times New Roman" panose="02020603050405020304" pitchFamily="18" charset="0"/>
              </a:rPr>
              <a:t>Mr. </a:t>
            </a:r>
            <a:r>
              <a:rPr lang="en-US" altLang="en-US" sz="1800" b="1" dirty="0" err="1">
                <a:latin typeface="Times New Roman" panose="02020603050405020304" pitchFamily="18" charset="0"/>
                <a:cs typeface="Times New Roman" panose="02020603050405020304" pitchFamily="18" charset="0"/>
              </a:rPr>
              <a:t>Abubakkar</a:t>
            </a:r>
            <a:r>
              <a:rPr lang="en-US" altLang="en-US" sz="1800" b="1" dirty="0">
                <a:latin typeface="Times New Roman" panose="02020603050405020304" pitchFamily="18" charset="0"/>
                <a:cs typeface="Times New Roman" panose="02020603050405020304" pitchFamily="18" charset="0"/>
              </a:rPr>
              <a:t>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Co-Founder &amp; </a:t>
            </a:r>
            <a:r>
              <a:rPr lang="en-US" altLang="en-US" sz="1800" b="1" dirty="0" smtClean="0">
                <a:latin typeface="Times New Roman" panose="02020603050405020304" pitchFamily="18" charset="0"/>
                <a:cs typeface="Times New Roman" panose="02020603050405020304" pitchFamily="18" charset="0"/>
              </a:rPr>
              <a:t>Project Manager</a:t>
            </a:r>
            <a:r>
              <a:rPr lang="en-IN" altLang="en-US" sz="1800" b="1" dirty="0" smtClean="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Spearheading </a:t>
            </a:r>
            <a:r>
              <a:rPr lang="en-US" altLang="en-US" sz="1800" dirty="0" err="1">
                <a:latin typeface="Times New Roman" panose="02020603050405020304" pitchFamily="18" charset="0"/>
                <a:cs typeface="Times New Roman" panose="02020603050405020304" pitchFamily="18" charset="0"/>
              </a:rPr>
              <a:t>Sparkcrew’s</a:t>
            </a:r>
            <a:r>
              <a:rPr lang="en-US" altLang="en-US" sz="1800" dirty="0">
                <a:latin typeface="Times New Roman" panose="02020603050405020304" pitchFamily="18" charset="0"/>
                <a:cs typeface="Times New Roman" panose="02020603050405020304" pitchFamily="18" charset="0"/>
              </a:rPr>
              <a:t> vision and business strategy, guiding product-market fit and expanding </a:t>
            </a:r>
            <a:r>
              <a:rPr lang="en-US" altLang="en-US" sz="1800" dirty="0" err="1">
                <a:latin typeface="Times New Roman" panose="02020603050405020304" pitchFamily="18" charset="0"/>
                <a:cs typeface="Times New Roman" panose="02020603050405020304" pitchFamily="18" charset="0"/>
              </a:rPr>
              <a:t>Sparkcrew’s</a:t>
            </a:r>
            <a:r>
              <a:rPr lang="en-US" altLang="en-US" sz="1800" dirty="0">
                <a:latin typeface="Times New Roman" panose="02020603050405020304" pitchFamily="18" charset="0"/>
                <a:cs typeface="Times New Roman" panose="02020603050405020304" pitchFamily="18" charset="0"/>
              </a:rPr>
              <a:t> presence.</a:t>
            </a:r>
            <a:br>
              <a:rPr lang="en-US" altLang="en-US" sz="180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r>
            <a:br>
              <a:rPr lang="en-US" altLang="en-US" sz="1800" dirty="0">
                <a:latin typeface="Times New Roman" panose="02020603050405020304" pitchFamily="18" charset="0"/>
                <a:cs typeface="Times New Roman" panose="02020603050405020304" pitchFamily="18" charset="0"/>
              </a:rPr>
            </a:br>
            <a:r>
              <a:rPr lang="en-IN" altLang="en-US" sz="1800" b="1" dirty="0">
                <a:latin typeface="Times New Roman" panose="02020603050405020304" pitchFamily="18" charset="0"/>
                <a:cs typeface="Times New Roman" panose="02020603050405020304" pitchFamily="18" charset="0"/>
                <a:sym typeface="+mn-ea"/>
              </a:rPr>
              <a:t>Tech Team Core Members </a:t>
            </a:r>
            <a:r>
              <a:rPr lang="en-US" altLang="en-US" sz="1800" b="1" dirty="0" smtClean="0">
                <a:latin typeface="Times New Roman" panose="02020603050405020304" pitchFamily="18" charset="0"/>
                <a:cs typeface="Times New Roman" panose="02020603050405020304" pitchFamily="18" charset="0"/>
                <a:sym typeface="+mn-ea"/>
              </a:rPr>
              <a:t>:</a:t>
            </a:r>
          </a:p>
          <a:p>
            <a:pPr marL="0" indent="0">
              <a:buNone/>
            </a:pP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b="1" dirty="0" smtClean="0">
                <a:latin typeface="Times New Roman" panose="02020603050405020304" pitchFamily="18" charset="0"/>
                <a:cs typeface="Times New Roman" panose="02020603050405020304" pitchFamily="18" charset="0"/>
              </a:rPr>
              <a:t>1. </a:t>
            </a:r>
            <a:r>
              <a:rPr lang="en-US" altLang="en-US" sz="1800" b="1" dirty="0" err="1" smtClean="0">
                <a:latin typeface="Times New Roman" panose="02020603050405020304" pitchFamily="18" charset="0"/>
                <a:cs typeface="Times New Roman" panose="02020603050405020304" pitchFamily="18" charset="0"/>
              </a:rPr>
              <a:t>Hrishikesh</a:t>
            </a:r>
            <a:r>
              <a:rPr lang="en-US" altLang="en-US" sz="1800" b="1" dirty="0" smtClean="0">
                <a:latin typeface="Times New Roman" panose="02020603050405020304" pitchFamily="18" charset="0"/>
                <a:cs typeface="Times New Roman" panose="02020603050405020304" pitchFamily="18" charset="0"/>
              </a:rPr>
              <a:t> </a:t>
            </a:r>
            <a:r>
              <a:rPr lang="en-IN" altLang="en-US" sz="1800" b="1" dirty="0" smtClean="0">
                <a:latin typeface="Times New Roman" panose="02020603050405020304" pitchFamily="18" charset="0"/>
                <a:cs typeface="Times New Roman" panose="02020603050405020304" pitchFamily="18" charset="0"/>
              </a:rPr>
              <a:t>(</a:t>
            </a:r>
            <a:r>
              <a:rPr lang="en-US" altLang="en-US" sz="1800" b="1" dirty="0" smtClean="0">
                <a:latin typeface="Times New Roman" panose="02020603050405020304" pitchFamily="18" charset="0"/>
                <a:cs typeface="Times New Roman" panose="02020603050405020304" pitchFamily="18" charset="0"/>
              </a:rPr>
              <a:t>Frontend Developer</a:t>
            </a:r>
            <a:r>
              <a:rPr lang="en-IN" altLang="en-US" sz="1800" b="1" dirty="0" smtClean="0">
                <a:latin typeface="Times New Roman" panose="02020603050405020304" pitchFamily="18" charset="0"/>
                <a:cs typeface="Times New Roman" panose="02020603050405020304" pitchFamily="18" charset="0"/>
              </a:rPr>
              <a:t>)</a:t>
            </a:r>
            <a:r>
              <a:rPr lang="en-US" altLang="en-US" sz="1800" b="1" dirty="0" smtClean="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a:t>
            </a:r>
            <a:endParaRPr lang="en-US" altLang="en-US" sz="1800" dirty="0" smtClean="0">
              <a:latin typeface="Times New Roman" panose="02020603050405020304" pitchFamily="18" charset="0"/>
              <a:cs typeface="Times New Roman" panose="02020603050405020304" pitchFamily="18" charset="0"/>
            </a:endParaRPr>
          </a:p>
          <a:p>
            <a:pPr lvl="1"/>
            <a:r>
              <a:rPr lang="en-US" altLang="en-US" sz="1600" dirty="0" smtClean="0">
                <a:latin typeface="Times New Roman" panose="02020603050405020304" pitchFamily="18" charset="0"/>
                <a:cs typeface="Times New Roman" panose="02020603050405020304" pitchFamily="18" charset="0"/>
              </a:rPr>
              <a:t>Sp</a:t>
            </a:r>
            <a:r>
              <a:rPr lang="en-US" altLang="en-US" sz="1800" dirty="0" smtClean="0">
                <a:latin typeface="Times New Roman" panose="02020603050405020304" pitchFamily="18" charset="0"/>
                <a:cs typeface="Times New Roman" panose="02020603050405020304" pitchFamily="18" charset="0"/>
              </a:rPr>
              <a:t>ecializes </a:t>
            </a:r>
            <a:r>
              <a:rPr lang="en-US" altLang="en-US" sz="1800" dirty="0">
                <a:latin typeface="Times New Roman" panose="02020603050405020304" pitchFamily="18" charset="0"/>
                <a:cs typeface="Times New Roman" panose="02020603050405020304" pitchFamily="18" charset="0"/>
              </a:rPr>
              <a:t>in designing intuitive and responsive user interfaces for </a:t>
            </a:r>
            <a:r>
              <a:rPr lang="en-US" altLang="en-US" sz="1800" dirty="0" err="1">
                <a:latin typeface="Times New Roman" panose="02020603050405020304" pitchFamily="18" charset="0"/>
                <a:cs typeface="Times New Roman" panose="02020603050405020304" pitchFamily="18" charset="0"/>
              </a:rPr>
              <a:t>SparkCrew’s</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products.</a:t>
            </a:r>
          </a:p>
          <a:p>
            <a:pPr marL="0" indent="0">
              <a:buNone/>
            </a:pPr>
            <a:r>
              <a:rPr lang="en-IN" altLang="en-US" sz="1800" dirty="0" smtClean="0">
                <a:latin typeface="Times New Roman" panose="02020603050405020304" pitchFamily="18" charset="0"/>
                <a:cs typeface="Times New Roman" panose="02020603050405020304" pitchFamily="18" charset="0"/>
              </a:rPr>
              <a:t>2. </a:t>
            </a:r>
            <a:r>
              <a:rPr lang="en-US" altLang="en-US" sz="1800" b="1" dirty="0" smtClean="0"/>
              <a:t>Mohammed Rayan</a:t>
            </a:r>
            <a:r>
              <a:rPr lang="en-US" sz="1800" b="1" dirty="0" smtClean="0"/>
              <a:t> </a:t>
            </a:r>
            <a:r>
              <a:rPr lang="en-US" sz="1800" b="1" dirty="0"/>
              <a:t>(Backend Developer</a:t>
            </a:r>
            <a:r>
              <a:rPr lang="en-US" sz="1800" b="1" dirty="0" smtClean="0"/>
              <a:t>):</a:t>
            </a:r>
            <a:endParaRPr lang="en-US" sz="1800" dirty="0" smtClean="0"/>
          </a:p>
          <a:p>
            <a:pPr lvl="1"/>
            <a:r>
              <a:rPr lang="en-US" sz="1800" dirty="0" smtClean="0"/>
              <a:t>Expert in creating robust and scalable backend systems to support product functionality.</a:t>
            </a:r>
            <a:endParaRPr lang="en-US" sz="1800" dirty="0"/>
          </a:p>
          <a:p>
            <a:pPr marL="0" indent="0">
              <a:buNone/>
            </a:pPr>
            <a:r>
              <a:rPr lang="en-IN" altLang="en-US" sz="1800" dirty="0" smtClean="0">
                <a:latin typeface="Times New Roman" panose="02020603050405020304" pitchFamily="18" charset="0"/>
                <a:cs typeface="Times New Roman" panose="02020603050405020304" pitchFamily="18" charset="0"/>
              </a:rPr>
              <a:t>3. </a:t>
            </a:r>
            <a:r>
              <a:rPr lang="en-US" altLang="en-US" sz="1800" b="1" dirty="0" smtClean="0">
                <a:latin typeface="Times New Roman" panose="02020603050405020304" pitchFamily="18" charset="0"/>
                <a:cs typeface="Times New Roman" panose="02020603050405020304" pitchFamily="18" charset="0"/>
              </a:rPr>
              <a:t>Dr. Nawaz Pasha </a:t>
            </a:r>
            <a:r>
              <a:rPr lang="en-IN" altLang="en-US" sz="1800" b="1" dirty="0" smtClean="0">
                <a:latin typeface="Times New Roman" panose="02020603050405020304" pitchFamily="18" charset="0"/>
                <a:cs typeface="Times New Roman" panose="02020603050405020304" pitchFamily="18" charset="0"/>
              </a:rPr>
              <a:t>(</a:t>
            </a:r>
            <a:r>
              <a:rPr lang="en-US" altLang="en-US" sz="1800" b="1" dirty="0" smtClean="0">
                <a:latin typeface="Times New Roman" panose="02020603050405020304" pitchFamily="18" charset="0"/>
                <a:cs typeface="Times New Roman" panose="02020603050405020304" pitchFamily="18" charset="0"/>
              </a:rPr>
              <a:t>AI/ML Advisor</a:t>
            </a:r>
            <a:r>
              <a:rPr lang="en-IN" altLang="en-US" sz="1800" b="1" dirty="0" smtClean="0">
                <a:latin typeface="Times New Roman" panose="02020603050405020304" pitchFamily="18" charset="0"/>
                <a:cs typeface="Times New Roman" panose="02020603050405020304" pitchFamily="18" charset="0"/>
              </a:rPr>
              <a:t>)</a:t>
            </a:r>
            <a:r>
              <a:rPr lang="en-US" altLang="en-US" sz="1800" b="1" dirty="0" smtClean="0">
                <a:latin typeface="Times New Roman" panose="02020603050405020304" pitchFamily="18" charset="0"/>
                <a:cs typeface="Times New Roman" panose="02020603050405020304" pitchFamily="18" charset="0"/>
              </a:rPr>
              <a:t>:</a:t>
            </a:r>
            <a:r>
              <a:rPr lang="en-US" altLang="en-US" sz="1800" dirty="0" smtClean="0">
                <a:latin typeface="Times New Roman" panose="02020603050405020304" pitchFamily="18" charset="0"/>
                <a:cs typeface="Times New Roman" panose="02020603050405020304" pitchFamily="18" charset="0"/>
              </a:rPr>
              <a:t> </a:t>
            </a:r>
          </a:p>
          <a:p>
            <a:pPr lvl="1"/>
            <a:r>
              <a:rPr lang="en-US" sz="1800" dirty="0" smtClean="0"/>
              <a:t>Focuses </a:t>
            </a:r>
            <a:r>
              <a:rPr lang="en-US" sz="1800" dirty="0"/>
              <a:t>on leveraging AI to optimize product features and enhance user engagement</a:t>
            </a:r>
            <a:r>
              <a:rPr lang="en-US" sz="1600" dirty="0"/>
              <a:t>.</a:t>
            </a:r>
            <a:r>
              <a:rPr lang="en-US" altLang="en-US" sz="1600" dirty="0" smtClean="0">
                <a:latin typeface="Times New Roman" panose="02020603050405020304" pitchFamily="18" charset="0"/>
                <a:cs typeface="Times New Roman" panose="02020603050405020304" pitchFamily="18" charset="0"/>
              </a:rPr>
              <a:t/>
            </a:r>
            <a:br>
              <a:rPr lang="en-US" altLang="en-US" sz="1600" dirty="0" smtClean="0">
                <a:latin typeface="Times New Roman" panose="02020603050405020304" pitchFamily="18" charset="0"/>
                <a:cs typeface="Times New Roman" panose="02020603050405020304" pitchFamily="18" charset="0"/>
              </a:rPr>
            </a:br>
            <a:r>
              <a:rPr lang="en-US" altLang="en-US" sz="1600" dirty="0" smtClean="0">
                <a:latin typeface="Times New Roman" panose="02020603050405020304" pitchFamily="18" charset="0"/>
                <a:cs typeface="Times New Roman" panose="02020603050405020304" pitchFamily="18" charset="0"/>
              </a:rPr>
              <a:t/>
            </a:r>
            <a:br>
              <a:rPr lang="en-US" altLang="en-US" sz="1600"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Understanding Tech Stack</a:t>
            </a:r>
          </a:p>
          <a:p>
            <a:r>
              <a:rPr lang="en-IN" dirty="0">
                <a:latin typeface="Times New Roman" panose="02020603050405020304" pitchFamily="18" charset="0"/>
                <a:cs typeface="Times New Roman" panose="02020603050405020304" pitchFamily="18" charset="0"/>
              </a:rPr>
              <a:t>Team Communication</a:t>
            </a:r>
          </a:p>
          <a:p>
            <a:r>
              <a:rPr lang="en-IN" dirty="0">
                <a:latin typeface="Times New Roman" panose="02020603050405020304" pitchFamily="18" charset="0"/>
                <a:cs typeface="Times New Roman" panose="02020603050405020304" pitchFamily="18" charset="0"/>
              </a:rPr>
              <a:t>Imposter Syndrome &amp; Adjusting to Fast Paced Work Environment</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1107</Words>
  <Application>Microsoft Office PowerPoint</Application>
  <PresentationFormat>Widescreen</PresentationFormat>
  <Paragraphs>121</Paragraphs>
  <Slides>19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vt:lpstr>
      <vt:lpstr>PowerPoint Presentation</vt:lpstr>
      <vt:lpstr>PowerPoint Presentation</vt:lpstr>
      <vt:lpstr>Working domain or the technology</vt:lpstr>
      <vt:lpstr>About your team and reporting Manager</vt:lpstr>
      <vt:lpstr>About my team and reporting Manager</vt:lpstr>
      <vt:lpstr>Challenges Faced in Internship</vt:lpstr>
      <vt:lpstr>Objectives of the work</vt:lpstr>
      <vt:lpstr>Snapshots of the Work done</vt:lpstr>
      <vt:lpstr>Snapshots of the Work done</vt:lpstr>
      <vt:lpstr>Snapshots of the Work done</vt:lpstr>
      <vt:lpstr>Snapshots of the Work done</vt:lpstr>
      <vt:lpstr>Snapshots of the Work done</vt:lpstr>
      <vt:lpstr>Internship Road Map</vt:lpstr>
      <vt:lpstr>Github Link   https://github.com/Mohammedccs0142/Internship-2025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admin</cp:lastModifiedBy>
  <cp:revision>920</cp:revision>
  <cp:lastPrinted>2018-07-24T06:37:00Z</cp:lastPrinted>
  <dcterms:created xsi:type="dcterms:W3CDTF">2018-06-07T04:06:00Z</dcterms:created>
  <dcterms:modified xsi:type="dcterms:W3CDTF">2025-05-17T17:24:06Z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49D315FECBBB4BB8A12FF141B4DA4550_13</vt:lpwstr>
  </property>
  <property fmtid="{D5CDD505-2E9C-101B-9397-08002B2CF9AE}" pid="3" name="KSOProductBuildVer">
    <vt:lpwstr>1033-12.2.0.19805</vt:lpwstr>
  </property>
</Properties>
</file>