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7"/>
  </p:notesMasterIdLst>
  <p:sldIdLst>
    <p:sldId id="256" r:id="rId2"/>
    <p:sldId id="257" r:id="rId3"/>
    <p:sldId id="258" r:id="rId4"/>
    <p:sldId id="259" r:id="rId5"/>
    <p:sldId id="261" r:id="rId6"/>
    <p:sldId id="262" r:id="rId7"/>
    <p:sldId id="263" r:id="rId8"/>
    <p:sldId id="264" r:id="rId9"/>
    <p:sldId id="270" r:id="rId10"/>
    <p:sldId id="284" r:id="rId11"/>
    <p:sldId id="285" r:id="rId12"/>
    <p:sldId id="265" r:id="rId13"/>
    <p:sldId id="294" r:id="rId14"/>
    <p:sldId id="359" r:id="rId15"/>
    <p:sldId id="360" r:id="rId16"/>
    <p:sldId id="361" r:id="rId17"/>
    <p:sldId id="372" r:id="rId18"/>
    <p:sldId id="364" r:id="rId19"/>
    <p:sldId id="373" r:id="rId20"/>
    <p:sldId id="374" r:id="rId21"/>
    <p:sldId id="369" r:id="rId22"/>
    <p:sldId id="371" r:id="rId23"/>
    <p:sldId id="268" r:id="rId24"/>
    <p:sldId id="288" r:id="rId25"/>
    <p:sldId id="273" r:id="rId26"/>
    <p:sldId id="277" r:id="rId27"/>
    <p:sldId id="286" r:id="rId28"/>
    <p:sldId id="287" r:id="rId29"/>
    <p:sldId id="289" r:id="rId30"/>
    <p:sldId id="290" r:id="rId31"/>
    <p:sldId id="291" r:id="rId32"/>
    <p:sldId id="292" r:id="rId33"/>
    <p:sldId id="278" r:id="rId34"/>
    <p:sldId id="279" r:id="rId35"/>
    <p:sldId id="28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mc Yusuf" initials="SY" lastIdx="2" clrIdx="0">
    <p:extLst>
      <p:ext uri="{19B8F6BF-5375-455C-9EA6-DF929625EA0E}">
        <p15:presenceInfo xmlns:p15="http://schemas.microsoft.com/office/powerpoint/2012/main" userId="e6ec1508d9ff74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7" autoAdjust="0"/>
    <p:restoredTop sz="94660"/>
  </p:normalViewPr>
  <p:slideViewPr>
    <p:cSldViewPr snapToGrid="0">
      <p:cViewPr varScale="1">
        <p:scale>
          <a:sx n="85" d="100"/>
          <a:sy n="85" d="100"/>
        </p:scale>
        <p:origin x="6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98097-037D-4B29-8021-1981ADF62DAE}"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9DC0E-3A3C-4ADA-970F-F4713D028F8A}" type="slidenum">
              <a:rPr lang="en-US" smtClean="0"/>
              <a:t>‹#›</a:t>
            </a:fld>
            <a:endParaRPr lang="en-US"/>
          </a:p>
        </p:txBody>
      </p:sp>
    </p:spTree>
    <p:extLst>
      <p:ext uri="{BB962C8B-B14F-4D97-AF65-F5344CB8AC3E}">
        <p14:creationId xmlns:p14="http://schemas.microsoft.com/office/powerpoint/2010/main" val="351898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B9DC0E-3A3C-4ADA-970F-F4713D028F8A}" type="slidenum">
              <a:rPr lang="en-US" smtClean="0"/>
              <a:t>13</a:t>
            </a:fld>
            <a:endParaRPr lang="en-US"/>
          </a:p>
        </p:txBody>
      </p:sp>
    </p:spTree>
    <p:extLst>
      <p:ext uri="{BB962C8B-B14F-4D97-AF65-F5344CB8AC3E}">
        <p14:creationId xmlns:p14="http://schemas.microsoft.com/office/powerpoint/2010/main" val="238048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de78b08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de78b08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de78b08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de78b08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3777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de78b08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de78b08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6993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de78b08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de78b08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891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38487F3-E0EB-4CF5-A734-0DE2081038E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98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117E3-0683-44AC-A137-DC329A4981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487F3-E0EB-4CF5-A734-0DE2081038E9}" type="slidenum">
              <a:rPr lang="en-US" smtClean="0"/>
              <a:t>‹#›</a:t>
            </a:fld>
            <a:endParaRPr lang="en-US"/>
          </a:p>
        </p:txBody>
      </p:sp>
    </p:spTree>
    <p:extLst>
      <p:ext uri="{BB962C8B-B14F-4D97-AF65-F5344CB8AC3E}">
        <p14:creationId xmlns:p14="http://schemas.microsoft.com/office/powerpoint/2010/main" val="376448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60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8029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spTree>
    <p:extLst>
      <p:ext uri="{BB962C8B-B14F-4D97-AF65-F5344CB8AC3E}">
        <p14:creationId xmlns:p14="http://schemas.microsoft.com/office/powerpoint/2010/main" val="336727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76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264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17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20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spTree>
    <p:extLst>
      <p:ext uri="{BB962C8B-B14F-4D97-AF65-F5344CB8AC3E}">
        <p14:creationId xmlns:p14="http://schemas.microsoft.com/office/powerpoint/2010/main" val="259398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117E3-0683-44AC-A137-DC329A4981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487F3-E0EB-4CF5-A734-0DE2081038E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38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117E3-0683-44AC-A137-DC329A4981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487F3-E0EB-4CF5-A734-0DE2081038E9}" type="slidenum">
              <a:rPr lang="en-US" smtClean="0"/>
              <a:t>‹#›</a:t>
            </a:fld>
            <a:endParaRPr lang="en-US"/>
          </a:p>
        </p:txBody>
      </p:sp>
    </p:spTree>
    <p:extLst>
      <p:ext uri="{BB962C8B-B14F-4D97-AF65-F5344CB8AC3E}">
        <p14:creationId xmlns:p14="http://schemas.microsoft.com/office/powerpoint/2010/main" val="403350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117E3-0683-44AC-A137-DC329A4981C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487F3-E0EB-4CF5-A734-0DE2081038E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0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7117E3-0683-44AC-A137-DC329A4981C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487F3-E0EB-4CF5-A734-0DE2081038E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117E3-0683-44AC-A137-DC329A4981C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487F3-E0EB-4CF5-A734-0DE2081038E9}" type="slidenum">
              <a:rPr lang="en-US" smtClean="0"/>
              <a:t>‹#›</a:t>
            </a:fld>
            <a:endParaRPr lang="en-US"/>
          </a:p>
        </p:txBody>
      </p:sp>
    </p:spTree>
    <p:extLst>
      <p:ext uri="{BB962C8B-B14F-4D97-AF65-F5344CB8AC3E}">
        <p14:creationId xmlns:p14="http://schemas.microsoft.com/office/powerpoint/2010/main" val="152707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117E3-0683-44AC-A137-DC329A4981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487F3-E0EB-4CF5-A734-0DE2081038E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40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117E3-0683-44AC-A137-DC329A4981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487F3-E0EB-4CF5-A734-0DE2081038E9}" type="slidenum">
              <a:rPr lang="en-US" smtClean="0"/>
              <a:t>‹#›</a:t>
            </a:fld>
            <a:endParaRPr lang="en-US"/>
          </a:p>
        </p:txBody>
      </p:sp>
    </p:spTree>
    <p:extLst>
      <p:ext uri="{BB962C8B-B14F-4D97-AF65-F5344CB8AC3E}">
        <p14:creationId xmlns:p14="http://schemas.microsoft.com/office/powerpoint/2010/main" val="403098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7117E3-0683-44AC-A137-DC329A4981C9}" type="datetimeFigureOut">
              <a:rPr lang="en-US" smtClean="0"/>
              <a:t>6/25/2024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8487F3-E0EB-4CF5-A734-0DE2081038E9}" type="slidenum">
              <a:rPr lang="en-US" smtClean="0"/>
              <a:t>‹#›</a:t>
            </a:fld>
            <a:endParaRPr lang="en-US"/>
          </a:p>
        </p:txBody>
      </p:sp>
    </p:spTree>
    <p:extLst>
      <p:ext uri="{BB962C8B-B14F-4D97-AF65-F5344CB8AC3E}">
        <p14:creationId xmlns:p14="http://schemas.microsoft.com/office/powerpoint/2010/main" val="18683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rive.google.com/file/d/1lo21SNywQ7jwrXzfrsAqKf7vhaQE02Hu/view?usp=drivesdk"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Uao5hkHx5_1eh3DpeWx7H46gvf01rE4h/view?usp=drivesdk"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wiki.ros.org/amc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web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E41A-C0D6-6281-B486-969F973DF5A9}"/>
              </a:ext>
            </a:extLst>
          </p:cNvPr>
          <p:cNvSpPr>
            <a:spLocks noGrp="1"/>
          </p:cNvSpPr>
          <p:nvPr>
            <p:ph type="ctrTitle"/>
          </p:nvPr>
        </p:nvSpPr>
        <p:spPr/>
        <p:txBody>
          <a:bodyPr/>
          <a:lstStyle/>
          <a:p>
            <a:r>
              <a:rPr lang="en-US" dirty="0"/>
              <a:t>Robot Serving in Hospital (Nurse)</a:t>
            </a:r>
          </a:p>
        </p:txBody>
      </p:sp>
      <p:sp>
        <p:nvSpPr>
          <p:cNvPr id="4" name="Oval 3">
            <a:extLst>
              <a:ext uri="{FF2B5EF4-FFF2-40B4-BE49-F238E27FC236}">
                <a16:creationId xmlns:a16="http://schemas.microsoft.com/office/drawing/2014/main" id="{CD55510D-153A-2A10-5956-E05E7DC2644F}"/>
              </a:ext>
            </a:extLst>
          </p:cNvPr>
          <p:cNvSpPr/>
          <p:nvPr/>
        </p:nvSpPr>
        <p:spPr>
          <a:xfrm>
            <a:off x="250373" y="5126226"/>
            <a:ext cx="1871938" cy="173177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oogle Shape;259;p37">
            <a:extLst>
              <a:ext uri="{FF2B5EF4-FFF2-40B4-BE49-F238E27FC236}">
                <a16:creationId xmlns:a16="http://schemas.microsoft.com/office/drawing/2014/main" id="{69F7625A-3F91-CE02-B722-70FF53932466}"/>
              </a:ext>
            </a:extLst>
          </p:cNvPr>
          <p:cNvGrpSpPr/>
          <p:nvPr/>
        </p:nvGrpSpPr>
        <p:grpSpPr>
          <a:xfrm>
            <a:off x="8184444" y="3259661"/>
            <a:ext cx="3552090" cy="3222906"/>
            <a:chOff x="1533675" y="461400"/>
            <a:chExt cx="4891373" cy="4224452"/>
          </a:xfrm>
        </p:grpSpPr>
        <p:sp>
          <p:nvSpPr>
            <p:cNvPr id="12" name="Google Shape;260;p37">
              <a:extLst>
                <a:ext uri="{FF2B5EF4-FFF2-40B4-BE49-F238E27FC236}">
                  <a16:creationId xmlns:a16="http://schemas.microsoft.com/office/drawing/2014/main" id="{98FFC1D9-A293-F54D-62E5-C5C7EE11D470}"/>
                </a:ext>
              </a:extLst>
            </p:cNvPr>
            <p:cNvSpPr/>
            <p:nvPr/>
          </p:nvSpPr>
          <p:spPr>
            <a:xfrm>
              <a:off x="1533675" y="3070025"/>
              <a:ext cx="4891373" cy="1615827"/>
            </a:xfrm>
            <a:custGeom>
              <a:avLst/>
              <a:gdLst/>
              <a:ahLst/>
              <a:cxnLst/>
              <a:rect l="l" t="t" r="r" b="b"/>
              <a:pathLst>
                <a:path w="182565" h="88965" extrusionOk="0">
                  <a:moveTo>
                    <a:pt x="91265" y="1"/>
                  </a:moveTo>
                  <a:cubicBezTo>
                    <a:pt x="40863" y="1"/>
                    <a:pt x="0" y="19915"/>
                    <a:pt x="0" y="44466"/>
                  </a:cubicBezTo>
                  <a:cubicBezTo>
                    <a:pt x="0" y="69050"/>
                    <a:pt x="40863" y="88964"/>
                    <a:pt x="91265" y="88964"/>
                  </a:cubicBezTo>
                  <a:cubicBezTo>
                    <a:pt x="141701" y="88964"/>
                    <a:pt x="182564" y="69050"/>
                    <a:pt x="182564" y="44466"/>
                  </a:cubicBezTo>
                  <a:cubicBezTo>
                    <a:pt x="182564" y="19915"/>
                    <a:pt x="141701" y="1"/>
                    <a:pt x="91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61;p37">
              <a:extLst>
                <a:ext uri="{FF2B5EF4-FFF2-40B4-BE49-F238E27FC236}">
                  <a16:creationId xmlns:a16="http://schemas.microsoft.com/office/drawing/2014/main" id="{99CC715F-80A2-2F49-A4A4-77B720C10B62}"/>
                </a:ext>
              </a:extLst>
            </p:cNvPr>
            <p:cNvSpPr/>
            <p:nvPr/>
          </p:nvSpPr>
          <p:spPr>
            <a:xfrm>
              <a:off x="2009200" y="3372325"/>
              <a:ext cx="1714575" cy="989900"/>
            </a:xfrm>
            <a:custGeom>
              <a:avLst/>
              <a:gdLst/>
              <a:ahLst/>
              <a:cxnLst/>
              <a:rect l="l" t="t" r="r" b="b"/>
              <a:pathLst>
                <a:path w="68583" h="39596" extrusionOk="0">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62;p37">
              <a:extLst>
                <a:ext uri="{FF2B5EF4-FFF2-40B4-BE49-F238E27FC236}">
                  <a16:creationId xmlns:a16="http://schemas.microsoft.com/office/drawing/2014/main" id="{001F7A88-9F80-279D-8D30-DB8046775CFC}"/>
                </a:ext>
              </a:extLst>
            </p:cNvPr>
            <p:cNvSpPr/>
            <p:nvPr/>
          </p:nvSpPr>
          <p:spPr>
            <a:xfrm>
              <a:off x="4323350" y="3372325"/>
              <a:ext cx="1715400" cy="989900"/>
            </a:xfrm>
            <a:custGeom>
              <a:avLst/>
              <a:gdLst/>
              <a:ahLst/>
              <a:cxnLst/>
              <a:rect l="l" t="t" r="r" b="b"/>
              <a:pathLst>
                <a:path w="68616" h="39596" extrusionOk="0">
                  <a:moveTo>
                    <a:pt x="34291" y="1"/>
                  </a:moveTo>
                  <a:cubicBezTo>
                    <a:pt x="15344" y="1"/>
                    <a:pt x="0" y="8874"/>
                    <a:pt x="0" y="19781"/>
                  </a:cubicBezTo>
                  <a:cubicBezTo>
                    <a:pt x="0" y="30723"/>
                    <a:pt x="15344" y="39596"/>
                    <a:pt x="34291" y="39596"/>
                  </a:cubicBezTo>
                  <a:cubicBezTo>
                    <a:pt x="53238" y="39596"/>
                    <a:pt x="68616" y="30723"/>
                    <a:pt x="68616" y="19781"/>
                  </a:cubicBezTo>
                  <a:cubicBezTo>
                    <a:pt x="68616" y="8874"/>
                    <a:pt x="53238" y="1"/>
                    <a:pt x="3429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63;p37">
              <a:extLst>
                <a:ext uri="{FF2B5EF4-FFF2-40B4-BE49-F238E27FC236}">
                  <a16:creationId xmlns:a16="http://schemas.microsoft.com/office/drawing/2014/main" id="{793E06AF-C535-08EA-BB93-4A0F9A2CD35A}"/>
                </a:ext>
              </a:extLst>
            </p:cNvPr>
            <p:cNvSpPr/>
            <p:nvPr/>
          </p:nvSpPr>
          <p:spPr>
            <a:xfrm>
              <a:off x="5602600" y="3063075"/>
              <a:ext cx="505375" cy="822975"/>
            </a:xfrm>
            <a:custGeom>
              <a:avLst/>
              <a:gdLst/>
              <a:ahLst/>
              <a:cxnLst/>
              <a:rect l="l" t="t" r="r" b="b"/>
              <a:pathLst>
                <a:path w="20215" h="32919" extrusionOk="0">
                  <a:moveTo>
                    <a:pt x="15339" y="1"/>
                  </a:moveTo>
                  <a:cubicBezTo>
                    <a:pt x="11498" y="1"/>
                    <a:pt x="7101" y="4607"/>
                    <a:pt x="4236" y="8935"/>
                  </a:cubicBezTo>
                  <a:cubicBezTo>
                    <a:pt x="1101" y="13638"/>
                    <a:pt x="0" y="26314"/>
                    <a:pt x="267" y="29716"/>
                  </a:cubicBezTo>
                  <a:lnTo>
                    <a:pt x="400" y="32919"/>
                  </a:lnTo>
                  <a:lnTo>
                    <a:pt x="4070" y="23312"/>
                  </a:lnTo>
                  <a:cubicBezTo>
                    <a:pt x="5537" y="17641"/>
                    <a:pt x="11875" y="13038"/>
                    <a:pt x="16045" y="9468"/>
                  </a:cubicBezTo>
                  <a:cubicBezTo>
                    <a:pt x="20215" y="5899"/>
                    <a:pt x="20181" y="1062"/>
                    <a:pt x="16412" y="128"/>
                  </a:cubicBezTo>
                  <a:cubicBezTo>
                    <a:pt x="16060" y="42"/>
                    <a:pt x="15702" y="1"/>
                    <a:pt x="1533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64;p37">
              <a:extLst>
                <a:ext uri="{FF2B5EF4-FFF2-40B4-BE49-F238E27FC236}">
                  <a16:creationId xmlns:a16="http://schemas.microsoft.com/office/drawing/2014/main" id="{075A467C-91D3-D494-429A-510063E00D2E}"/>
                </a:ext>
              </a:extLst>
            </p:cNvPr>
            <p:cNvSpPr/>
            <p:nvPr/>
          </p:nvSpPr>
          <p:spPr>
            <a:xfrm>
              <a:off x="5602600" y="3063075"/>
              <a:ext cx="505375" cy="822975"/>
            </a:xfrm>
            <a:custGeom>
              <a:avLst/>
              <a:gdLst/>
              <a:ahLst/>
              <a:cxnLst/>
              <a:rect l="l" t="t" r="r" b="b"/>
              <a:pathLst>
                <a:path w="20215" h="32919" extrusionOk="0">
                  <a:moveTo>
                    <a:pt x="15339" y="1"/>
                  </a:moveTo>
                  <a:cubicBezTo>
                    <a:pt x="11498" y="1"/>
                    <a:pt x="7101" y="4607"/>
                    <a:pt x="4236" y="8935"/>
                  </a:cubicBezTo>
                  <a:cubicBezTo>
                    <a:pt x="1101" y="13638"/>
                    <a:pt x="0" y="26314"/>
                    <a:pt x="267" y="29716"/>
                  </a:cubicBezTo>
                  <a:lnTo>
                    <a:pt x="400" y="32919"/>
                  </a:lnTo>
                  <a:lnTo>
                    <a:pt x="4070" y="23312"/>
                  </a:lnTo>
                  <a:cubicBezTo>
                    <a:pt x="5537" y="17641"/>
                    <a:pt x="11875" y="13038"/>
                    <a:pt x="16045" y="9468"/>
                  </a:cubicBezTo>
                  <a:cubicBezTo>
                    <a:pt x="20215" y="5899"/>
                    <a:pt x="20181" y="1062"/>
                    <a:pt x="16412" y="128"/>
                  </a:cubicBezTo>
                  <a:cubicBezTo>
                    <a:pt x="16060" y="42"/>
                    <a:pt x="15702" y="1"/>
                    <a:pt x="1533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65;p37">
              <a:extLst>
                <a:ext uri="{FF2B5EF4-FFF2-40B4-BE49-F238E27FC236}">
                  <a16:creationId xmlns:a16="http://schemas.microsoft.com/office/drawing/2014/main" id="{A89CD1FD-A910-C44A-DD80-52ED67C82FAF}"/>
                </a:ext>
              </a:extLst>
            </p:cNvPr>
            <p:cNvSpPr/>
            <p:nvPr/>
          </p:nvSpPr>
          <p:spPr>
            <a:xfrm>
              <a:off x="5600925" y="3135425"/>
              <a:ext cx="399200" cy="633050"/>
            </a:xfrm>
            <a:custGeom>
              <a:avLst/>
              <a:gdLst/>
              <a:ahLst/>
              <a:cxnLst/>
              <a:rect l="l" t="t" r="r" b="b"/>
              <a:pathLst>
                <a:path w="15968" h="25322" extrusionOk="0">
                  <a:moveTo>
                    <a:pt x="15637" y="1"/>
                  </a:moveTo>
                  <a:cubicBezTo>
                    <a:pt x="15598" y="1"/>
                    <a:pt x="15556" y="12"/>
                    <a:pt x="15511" y="36"/>
                  </a:cubicBezTo>
                  <a:cubicBezTo>
                    <a:pt x="9974" y="2638"/>
                    <a:pt x="1268" y="13046"/>
                    <a:pt x="0" y="25054"/>
                  </a:cubicBezTo>
                  <a:cubicBezTo>
                    <a:pt x="0" y="25188"/>
                    <a:pt x="100" y="25288"/>
                    <a:pt x="234" y="25321"/>
                  </a:cubicBezTo>
                  <a:lnTo>
                    <a:pt x="301" y="25288"/>
                  </a:lnTo>
                  <a:cubicBezTo>
                    <a:pt x="401" y="25288"/>
                    <a:pt x="467" y="25188"/>
                    <a:pt x="501" y="25088"/>
                  </a:cubicBezTo>
                  <a:cubicBezTo>
                    <a:pt x="1735" y="13279"/>
                    <a:pt x="10308" y="3039"/>
                    <a:pt x="15712" y="470"/>
                  </a:cubicBezTo>
                  <a:cubicBezTo>
                    <a:pt x="15967" y="356"/>
                    <a:pt x="15860" y="1"/>
                    <a:pt x="15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66;p37">
              <a:extLst>
                <a:ext uri="{FF2B5EF4-FFF2-40B4-BE49-F238E27FC236}">
                  <a16:creationId xmlns:a16="http://schemas.microsoft.com/office/drawing/2014/main" id="{3A1C4BD7-BD4C-E751-7950-D587FAEEF930}"/>
                </a:ext>
              </a:extLst>
            </p:cNvPr>
            <p:cNvSpPr/>
            <p:nvPr/>
          </p:nvSpPr>
          <p:spPr>
            <a:xfrm>
              <a:off x="5620100" y="3415300"/>
              <a:ext cx="473250" cy="519125"/>
            </a:xfrm>
            <a:custGeom>
              <a:avLst/>
              <a:gdLst/>
              <a:ahLst/>
              <a:cxnLst/>
              <a:rect l="l" t="t" r="r" b="b"/>
              <a:pathLst>
                <a:path w="18930" h="20765" extrusionOk="0">
                  <a:moveTo>
                    <a:pt x="14731" y="0"/>
                  </a:moveTo>
                  <a:cubicBezTo>
                    <a:pt x="14104" y="0"/>
                    <a:pt x="13405" y="90"/>
                    <a:pt x="12643" y="283"/>
                  </a:cubicBezTo>
                  <a:cubicBezTo>
                    <a:pt x="7006" y="1717"/>
                    <a:pt x="434" y="8289"/>
                    <a:pt x="1" y="17195"/>
                  </a:cubicBezTo>
                  <a:lnTo>
                    <a:pt x="1135" y="20764"/>
                  </a:lnTo>
                  <a:cubicBezTo>
                    <a:pt x="1502" y="18796"/>
                    <a:pt x="3069" y="15461"/>
                    <a:pt x="6372" y="12292"/>
                  </a:cubicBezTo>
                  <a:cubicBezTo>
                    <a:pt x="10441" y="8389"/>
                    <a:pt x="16913" y="6487"/>
                    <a:pt x="17947" y="4119"/>
                  </a:cubicBezTo>
                  <a:cubicBezTo>
                    <a:pt x="18930" y="1825"/>
                    <a:pt x="17565" y="0"/>
                    <a:pt x="1473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67;p37">
              <a:extLst>
                <a:ext uri="{FF2B5EF4-FFF2-40B4-BE49-F238E27FC236}">
                  <a16:creationId xmlns:a16="http://schemas.microsoft.com/office/drawing/2014/main" id="{D9CDAA7F-1632-2AD3-8F6D-EAA2B77662DC}"/>
                </a:ext>
              </a:extLst>
            </p:cNvPr>
            <p:cNvSpPr/>
            <p:nvPr/>
          </p:nvSpPr>
          <p:spPr>
            <a:xfrm>
              <a:off x="5615100" y="3466350"/>
              <a:ext cx="388625" cy="419700"/>
            </a:xfrm>
            <a:custGeom>
              <a:avLst/>
              <a:gdLst/>
              <a:ahLst/>
              <a:cxnLst/>
              <a:rect l="l" t="t" r="r" b="b"/>
              <a:pathLst>
                <a:path w="15545" h="16788" extrusionOk="0">
                  <a:moveTo>
                    <a:pt x="15313" y="0"/>
                  </a:moveTo>
                  <a:cubicBezTo>
                    <a:pt x="15290" y="0"/>
                    <a:pt x="15268" y="3"/>
                    <a:pt x="15245" y="9"/>
                  </a:cubicBezTo>
                  <a:cubicBezTo>
                    <a:pt x="11409" y="843"/>
                    <a:pt x="2769" y="6013"/>
                    <a:pt x="34" y="16454"/>
                  </a:cubicBezTo>
                  <a:cubicBezTo>
                    <a:pt x="0" y="16587"/>
                    <a:pt x="67" y="16721"/>
                    <a:pt x="201" y="16754"/>
                  </a:cubicBezTo>
                  <a:cubicBezTo>
                    <a:pt x="234" y="16788"/>
                    <a:pt x="267" y="16788"/>
                    <a:pt x="301" y="16788"/>
                  </a:cubicBezTo>
                  <a:cubicBezTo>
                    <a:pt x="401" y="16754"/>
                    <a:pt x="501" y="16688"/>
                    <a:pt x="501" y="16587"/>
                  </a:cubicBezTo>
                  <a:cubicBezTo>
                    <a:pt x="3203" y="6347"/>
                    <a:pt x="11876" y="1243"/>
                    <a:pt x="15345" y="476"/>
                  </a:cubicBezTo>
                  <a:cubicBezTo>
                    <a:pt x="15478" y="443"/>
                    <a:pt x="15545" y="309"/>
                    <a:pt x="15545" y="176"/>
                  </a:cubicBezTo>
                  <a:cubicBezTo>
                    <a:pt x="15517" y="65"/>
                    <a:pt x="15421" y="0"/>
                    <a:pt x="15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68;p37">
              <a:extLst>
                <a:ext uri="{FF2B5EF4-FFF2-40B4-BE49-F238E27FC236}">
                  <a16:creationId xmlns:a16="http://schemas.microsoft.com/office/drawing/2014/main" id="{7393070E-15B0-9C5B-30BF-3E4BB2401CA5}"/>
                </a:ext>
              </a:extLst>
            </p:cNvPr>
            <p:cNvSpPr/>
            <p:nvPr/>
          </p:nvSpPr>
          <p:spPr>
            <a:xfrm>
              <a:off x="1956650" y="3001450"/>
              <a:ext cx="514550" cy="822900"/>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69;p37">
              <a:extLst>
                <a:ext uri="{FF2B5EF4-FFF2-40B4-BE49-F238E27FC236}">
                  <a16:creationId xmlns:a16="http://schemas.microsoft.com/office/drawing/2014/main" id="{9770468E-EAC9-2EBC-FE5F-E673E90DAD76}"/>
                </a:ext>
              </a:extLst>
            </p:cNvPr>
            <p:cNvSpPr/>
            <p:nvPr/>
          </p:nvSpPr>
          <p:spPr>
            <a:xfrm>
              <a:off x="2065900" y="3073950"/>
              <a:ext cx="397800" cy="632800"/>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70;p37">
              <a:extLst>
                <a:ext uri="{FF2B5EF4-FFF2-40B4-BE49-F238E27FC236}">
                  <a16:creationId xmlns:a16="http://schemas.microsoft.com/office/drawing/2014/main" id="{442BE062-0F08-A482-16FE-4F1438BB3081}"/>
                </a:ext>
              </a:extLst>
            </p:cNvPr>
            <p:cNvSpPr/>
            <p:nvPr/>
          </p:nvSpPr>
          <p:spPr>
            <a:xfrm>
              <a:off x="1970700" y="3354050"/>
              <a:ext cx="473825" cy="518650"/>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71;p37">
              <a:extLst>
                <a:ext uri="{FF2B5EF4-FFF2-40B4-BE49-F238E27FC236}">
                  <a16:creationId xmlns:a16="http://schemas.microsoft.com/office/drawing/2014/main" id="{1E374635-2AC6-8748-7216-F74B5146EDA2}"/>
                </a:ext>
              </a:extLst>
            </p:cNvPr>
            <p:cNvSpPr/>
            <p:nvPr/>
          </p:nvSpPr>
          <p:spPr>
            <a:xfrm>
              <a:off x="2060050" y="3405150"/>
              <a:ext cx="389475" cy="419200"/>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72;p37">
              <a:extLst>
                <a:ext uri="{FF2B5EF4-FFF2-40B4-BE49-F238E27FC236}">
                  <a16:creationId xmlns:a16="http://schemas.microsoft.com/office/drawing/2014/main" id="{F08C601D-AC43-ABE0-3678-E8B7AEEA09D6}"/>
                </a:ext>
              </a:extLst>
            </p:cNvPr>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73;p37">
              <a:extLst>
                <a:ext uri="{FF2B5EF4-FFF2-40B4-BE49-F238E27FC236}">
                  <a16:creationId xmlns:a16="http://schemas.microsoft.com/office/drawing/2014/main" id="{7B851321-6AEA-9384-7397-8555473C2D0B}"/>
                </a:ext>
              </a:extLst>
            </p:cNvPr>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74;p37">
              <a:extLst>
                <a:ext uri="{FF2B5EF4-FFF2-40B4-BE49-F238E27FC236}">
                  <a16:creationId xmlns:a16="http://schemas.microsoft.com/office/drawing/2014/main" id="{AEF5E99D-62DF-D323-7D6E-91BD95704B10}"/>
                </a:ext>
              </a:extLst>
            </p:cNvPr>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5;p37">
              <a:extLst>
                <a:ext uri="{FF2B5EF4-FFF2-40B4-BE49-F238E27FC236}">
                  <a16:creationId xmlns:a16="http://schemas.microsoft.com/office/drawing/2014/main" id="{4174AE7A-CFBC-F2F7-C7EA-BAE6C5B3D767}"/>
                </a:ext>
              </a:extLst>
            </p:cNvPr>
            <p:cNvSpPr/>
            <p:nvPr/>
          </p:nvSpPr>
          <p:spPr>
            <a:xfrm>
              <a:off x="2246850" y="904725"/>
              <a:ext cx="49225" cy="40050"/>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76;p37">
              <a:extLst>
                <a:ext uri="{FF2B5EF4-FFF2-40B4-BE49-F238E27FC236}">
                  <a16:creationId xmlns:a16="http://schemas.microsoft.com/office/drawing/2014/main" id="{FAFBF13E-16F8-1568-0EA2-157699EC9FEA}"/>
                </a:ext>
              </a:extLst>
            </p:cNvPr>
            <p:cNvSpPr/>
            <p:nvPr/>
          </p:nvSpPr>
          <p:spPr>
            <a:xfrm>
              <a:off x="2276050" y="819675"/>
              <a:ext cx="51725" cy="15850"/>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77;p37">
              <a:extLst>
                <a:ext uri="{FF2B5EF4-FFF2-40B4-BE49-F238E27FC236}">
                  <a16:creationId xmlns:a16="http://schemas.microsoft.com/office/drawing/2014/main" id="{69E85C73-B11A-C122-D491-8418DCC9F96A}"/>
                </a:ext>
              </a:extLst>
            </p:cNvPr>
            <p:cNvSpPr/>
            <p:nvPr/>
          </p:nvSpPr>
          <p:spPr>
            <a:xfrm>
              <a:off x="2446175" y="759000"/>
              <a:ext cx="41725" cy="30450"/>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78;p37">
              <a:extLst>
                <a:ext uri="{FF2B5EF4-FFF2-40B4-BE49-F238E27FC236}">
                  <a16:creationId xmlns:a16="http://schemas.microsoft.com/office/drawing/2014/main" id="{AF0C4AAA-346A-1BC9-64DA-AABBC10F3400}"/>
                </a:ext>
              </a:extLst>
            </p:cNvPr>
            <p:cNvSpPr/>
            <p:nvPr/>
          </p:nvSpPr>
          <p:spPr>
            <a:xfrm>
              <a:off x="2385300" y="716875"/>
              <a:ext cx="70075" cy="51100"/>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79;p37">
              <a:extLst>
                <a:ext uri="{FF2B5EF4-FFF2-40B4-BE49-F238E27FC236}">
                  <a16:creationId xmlns:a16="http://schemas.microsoft.com/office/drawing/2014/main" id="{C6307915-A81F-FA02-8CC0-577B85EDFC54}"/>
                </a:ext>
              </a:extLst>
            </p:cNvPr>
            <p:cNvSpPr/>
            <p:nvPr/>
          </p:nvSpPr>
          <p:spPr>
            <a:xfrm>
              <a:off x="2321925" y="734825"/>
              <a:ext cx="57550" cy="41500"/>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80;p37">
              <a:extLst>
                <a:ext uri="{FF2B5EF4-FFF2-40B4-BE49-F238E27FC236}">
                  <a16:creationId xmlns:a16="http://schemas.microsoft.com/office/drawing/2014/main" id="{F4B36B4B-88C1-18F5-3B86-6FE0A206F1B9}"/>
                </a:ext>
              </a:extLst>
            </p:cNvPr>
            <p:cNvSpPr/>
            <p:nvPr/>
          </p:nvSpPr>
          <p:spPr>
            <a:xfrm>
              <a:off x="2246850" y="904725"/>
              <a:ext cx="49225" cy="40050"/>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281;p37">
              <a:extLst>
                <a:ext uri="{FF2B5EF4-FFF2-40B4-BE49-F238E27FC236}">
                  <a16:creationId xmlns:a16="http://schemas.microsoft.com/office/drawing/2014/main" id="{9536285B-A427-3859-D8C8-F6B932A8A207}"/>
                </a:ext>
              </a:extLst>
            </p:cNvPr>
            <p:cNvSpPr/>
            <p:nvPr/>
          </p:nvSpPr>
          <p:spPr>
            <a:xfrm>
              <a:off x="2276050" y="819675"/>
              <a:ext cx="51725" cy="15850"/>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82;p37">
              <a:extLst>
                <a:ext uri="{FF2B5EF4-FFF2-40B4-BE49-F238E27FC236}">
                  <a16:creationId xmlns:a16="http://schemas.microsoft.com/office/drawing/2014/main" id="{73C0ED06-E779-1BF1-70FD-DD9D27E21BFA}"/>
                </a:ext>
              </a:extLst>
            </p:cNvPr>
            <p:cNvSpPr/>
            <p:nvPr/>
          </p:nvSpPr>
          <p:spPr>
            <a:xfrm>
              <a:off x="2446175" y="759000"/>
              <a:ext cx="41725" cy="30450"/>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283;p37">
              <a:extLst>
                <a:ext uri="{FF2B5EF4-FFF2-40B4-BE49-F238E27FC236}">
                  <a16:creationId xmlns:a16="http://schemas.microsoft.com/office/drawing/2014/main" id="{DE590AE7-5CC1-6144-84E9-A818C23B3F4D}"/>
                </a:ext>
              </a:extLst>
            </p:cNvPr>
            <p:cNvSpPr/>
            <p:nvPr/>
          </p:nvSpPr>
          <p:spPr>
            <a:xfrm>
              <a:off x="2385300" y="716875"/>
              <a:ext cx="70075" cy="51100"/>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284;p37">
              <a:extLst>
                <a:ext uri="{FF2B5EF4-FFF2-40B4-BE49-F238E27FC236}">
                  <a16:creationId xmlns:a16="http://schemas.microsoft.com/office/drawing/2014/main" id="{9C7B0E5A-2CB2-562B-B87B-E4A205631DB4}"/>
                </a:ext>
              </a:extLst>
            </p:cNvPr>
            <p:cNvSpPr/>
            <p:nvPr/>
          </p:nvSpPr>
          <p:spPr>
            <a:xfrm>
              <a:off x="2321925" y="734825"/>
              <a:ext cx="57550" cy="41500"/>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85;p37">
              <a:extLst>
                <a:ext uri="{FF2B5EF4-FFF2-40B4-BE49-F238E27FC236}">
                  <a16:creationId xmlns:a16="http://schemas.microsoft.com/office/drawing/2014/main" id="{9510F16E-DF38-FD03-842A-2D0D75E3213C}"/>
                </a:ext>
              </a:extLst>
            </p:cNvPr>
            <p:cNvSpPr/>
            <p:nvPr/>
          </p:nvSpPr>
          <p:spPr>
            <a:xfrm>
              <a:off x="2271875" y="731050"/>
              <a:ext cx="221850" cy="287950"/>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86;p37">
              <a:extLst>
                <a:ext uri="{FF2B5EF4-FFF2-40B4-BE49-F238E27FC236}">
                  <a16:creationId xmlns:a16="http://schemas.microsoft.com/office/drawing/2014/main" id="{BB1F5521-2AFD-AF25-E46C-5F81B24BA1AC}"/>
                </a:ext>
              </a:extLst>
            </p:cNvPr>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87;p37">
              <a:extLst>
                <a:ext uri="{FF2B5EF4-FFF2-40B4-BE49-F238E27FC236}">
                  <a16:creationId xmlns:a16="http://schemas.microsoft.com/office/drawing/2014/main" id="{314AF8EB-66B5-925D-42F3-225F5C8B5F1F}"/>
                </a:ext>
              </a:extLst>
            </p:cNvPr>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288;p37">
              <a:extLst>
                <a:ext uri="{FF2B5EF4-FFF2-40B4-BE49-F238E27FC236}">
                  <a16:creationId xmlns:a16="http://schemas.microsoft.com/office/drawing/2014/main" id="{D9568427-2743-1FA9-D643-2EAF5540719E}"/>
                </a:ext>
              </a:extLst>
            </p:cNvPr>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289;p37">
              <a:extLst>
                <a:ext uri="{FF2B5EF4-FFF2-40B4-BE49-F238E27FC236}">
                  <a16:creationId xmlns:a16="http://schemas.microsoft.com/office/drawing/2014/main" id="{EC3C88E3-330E-9BAA-CDE0-AD979278EF40}"/>
                </a:ext>
              </a:extLst>
            </p:cNvPr>
            <p:cNvSpPr/>
            <p:nvPr/>
          </p:nvSpPr>
          <p:spPr>
            <a:xfrm>
              <a:off x="1935800" y="744600"/>
              <a:ext cx="74250" cy="60075"/>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290;p37">
              <a:extLst>
                <a:ext uri="{FF2B5EF4-FFF2-40B4-BE49-F238E27FC236}">
                  <a16:creationId xmlns:a16="http://schemas.microsoft.com/office/drawing/2014/main" id="{9677D193-246E-4443-904E-502E33B4D798}"/>
                </a:ext>
              </a:extLst>
            </p:cNvPr>
            <p:cNvSpPr/>
            <p:nvPr/>
          </p:nvSpPr>
          <p:spPr>
            <a:xfrm>
              <a:off x="1980000" y="614525"/>
              <a:ext cx="76750" cy="2502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91;p37">
              <a:extLst>
                <a:ext uri="{FF2B5EF4-FFF2-40B4-BE49-F238E27FC236}">
                  <a16:creationId xmlns:a16="http://schemas.microsoft.com/office/drawing/2014/main" id="{E91B9A78-792C-8E25-252A-E9B904608F92}"/>
                </a:ext>
              </a:extLst>
            </p:cNvPr>
            <p:cNvSpPr/>
            <p:nvPr/>
          </p:nvSpPr>
          <p:spPr>
            <a:xfrm>
              <a:off x="2235175" y="525225"/>
              <a:ext cx="62575" cy="45700"/>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292;p37">
              <a:extLst>
                <a:ext uri="{FF2B5EF4-FFF2-40B4-BE49-F238E27FC236}">
                  <a16:creationId xmlns:a16="http://schemas.microsoft.com/office/drawing/2014/main" id="{8F966B09-E385-538B-80E0-0B502A6FEC63}"/>
                </a:ext>
              </a:extLst>
            </p:cNvPr>
            <p:cNvSpPr/>
            <p:nvPr/>
          </p:nvSpPr>
          <p:spPr>
            <a:xfrm>
              <a:off x="2143450" y="461400"/>
              <a:ext cx="105925" cy="77250"/>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93;p37">
              <a:extLst>
                <a:ext uri="{FF2B5EF4-FFF2-40B4-BE49-F238E27FC236}">
                  <a16:creationId xmlns:a16="http://schemas.microsoft.com/office/drawing/2014/main" id="{23539BC3-5408-D694-A479-A2C6ECA66468}"/>
                </a:ext>
              </a:extLst>
            </p:cNvPr>
            <p:cNvSpPr/>
            <p:nvPr/>
          </p:nvSpPr>
          <p:spPr>
            <a:xfrm>
              <a:off x="2048375" y="489425"/>
              <a:ext cx="86775" cy="60900"/>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294;p37">
              <a:extLst>
                <a:ext uri="{FF2B5EF4-FFF2-40B4-BE49-F238E27FC236}">
                  <a16:creationId xmlns:a16="http://schemas.microsoft.com/office/drawing/2014/main" id="{480E5941-6BC0-6506-E325-6296B4A595B3}"/>
                </a:ext>
              </a:extLst>
            </p:cNvPr>
            <p:cNvSpPr/>
            <p:nvPr/>
          </p:nvSpPr>
          <p:spPr>
            <a:xfrm>
              <a:off x="1935800" y="744600"/>
              <a:ext cx="74250" cy="60075"/>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295;p37">
              <a:extLst>
                <a:ext uri="{FF2B5EF4-FFF2-40B4-BE49-F238E27FC236}">
                  <a16:creationId xmlns:a16="http://schemas.microsoft.com/office/drawing/2014/main" id="{7ED0886D-02EF-E5C9-7924-7AC22E4311E4}"/>
                </a:ext>
              </a:extLst>
            </p:cNvPr>
            <p:cNvSpPr/>
            <p:nvPr/>
          </p:nvSpPr>
          <p:spPr>
            <a:xfrm>
              <a:off x="1980000" y="614525"/>
              <a:ext cx="76750" cy="2502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96;p37">
              <a:extLst>
                <a:ext uri="{FF2B5EF4-FFF2-40B4-BE49-F238E27FC236}">
                  <a16:creationId xmlns:a16="http://schemas.microsoft.com/office/drawing/2014/main" id="{636FEAC5-859E-11BA-02B3-B9E072F53025}"/>
                </a:ext>
              </a:extLst>
            </p:cNvPr>
            <p:cNvSpPr/>
            <p:nvPr/>
          </p:nvSpPr>
          <p:spPr>
            <a:xfrm>
              <a:off x="2235175" y="525225"/>
              <a:ext cx="62575" cy="45700"/>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97;p37">
              <a:extLst>
                <a:ext uri="{FF2B5EF4-FFF2-40B4-BE49-F238E27FC236}">
                  <a16:creationId xmlns:a16="http://schemas.microsoft.com/office/drawing/2014/main" id="{49F29685-9A99-C465-E155-6E4111048F68}"/>
                </a:ext>
              </a:extLst>
            </p:cNvPr>
            <p:cNvSpPr/>
            <p:nvPr/>
          </p:nvSpPr>
          <p:spPr>
            <a:xfrm>
              <a:off x="2143450" y="461400"/>
              <a:ext cx="105925" cy="77250"/>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298;p37">
              <a:extLst>
                <a:ext uri="{FF2B5EF4-FFF2-40B4-BE49-F238E27FC236}">
                  <a16:creationId xmlns:a16="http://schemas.microsoft.com/office/drawing/2014/main" id="{9D16EBD2-9EBC-909A-2817-CAD131583728}"/>
                </a:ext>
              </a:extLst>
            </p:cNvPr>
            <p:cNvSpPr/>
            <p:nvPr/>
          </p:nvSpPr>
          <p:spPr>
            <a:xfrm>
              <a:off x="2048375" y="489425"/>
              <a:ext cx="86775" cy="60900"/>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99;p37">
              <a:extLst>
                <a:ext uri="{FF2B5EF4-FFF2-40B4-BE49-F238E27FC236}">
                  <a16:creationId xmlns:a16="http://schemas.microsoft.com/office/drawing/2014/main" id="{6FD57E2B-EDA4-24B7-3735-B23558C131CF}"/>
                </a:ext>
              </a:extLst>
            </p:cNvPr>
            <p:cNvSpPr/>
            <p:nvPr/>
          </p:nvSpPr>
          <p:spPr>
            <a:xfrm>
              <a:off x="1971675" y="483075"/>
              <a:ext cx="336075" cy="43185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00;p37">
              <a:extLst>
                <a:ext uri="{FF2B5EF4-FFF2-40B4-BE49-F238E27FC236}">
                  <a16:creationId xmlns:a16="http://schemas.microsoft.com/office/drawing/2014/main" id="{881AEE74-C57A-BEA7-C5C4-6EDDDA4868FC}"/>
                </a:ext>
              </a:extLst>
            </p:cNvPr>
            <p:cNvSpPr/>
            <p:nvPr/>
          </p:nvSpPr>
          <p:spPr>
            <a:xfrm>
              <a:off x="2858975" y="2101425"/>
              <a:ext cx="314400" cy="995225"/>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01;p37">
              <a:extLst>
                <a:ext uri="{FF2B5EF4-FFF2-40B4-BE49-F238E27FC236}">
                  <a16:creationId xmlns:a16="http://schemas.microsoft.com/office/drawing/2014/main" id="{F8538E7E-BC4E-43CE-BF82-93170E2872DB}"/>
                </a:ext>
              </a:extLst>
            </p:cNvPr>
            <p:cNvSpPr/>
            <p:nvPr/>
          </p:nvSpPr>
          <p:spPr>
            <a:xfrm>
              <a:off x="2904825" y="3760100"/>
              <a:ext cx="533750" cy="189850"/>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302;p37">
              <a:extLst>
                <a:ext uri="{FF2B5EF4-FFF2-40B4-BE49-F238E27FC236}">
                  <a16:creationId xmlns:a16="http://schemas.microsoft.com/office/drawing/2014/main" id="{19A00BB9-EEA3-2C24-FBB5-A8FB83A57263}"/>
                </a:ext>
              </a:extLst>
            </p:cNvPr>
            <p:cNvSpPr/>
            <p:nvPr/>
          </p:nvSpPr>
          <p:spPr>
            <a:xfrm>
              <a:off x="2906500" y="3645350"/>
              <a:ext cx="542900" cy="275050"/>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03;p37">
              <a:extLst>
                <a:ext uri="{FF2B5EF4-FFF2-40B4-BE49-F238E27FC236}">
                  <a16:creationId xmlns:a16="http://schemas.microsoft.com/office/drawing/2014/main" id="{354A768A-28EA-ACB8-8CB8-D391BD4FD477}"/>
                </a:ext>
              </a:extLst>
            </p:cNvPr>
            <p:cNvSpPr/>
            <p:nvPr/>
          </p:nvSpPr>
          <p:spPr>
            <a:xfrm>
              <a:off x="3283425" y="3815150"/>
              <a:ext cx="163475" cy="104825"/>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304;p37">
              <a:extLst>
                <a:ext uri="{FF2B5EF4-FFF2-40B4-BE49-F238E27FC236}">
                  <a16:creationId xmlns:a16="http://schemas.microsoft.com/office/drawing/2014/main" id="{454A4CEC-EDC9-E329-9C91-3BFD6929D1CD}"/>
                </a:ext>
              </a:extLst>
            </p:cNvPr>
            <p:cNvSpPr/>
            <p:nvPr/>
          </p:nvSpPr>
          <p:spPr>
            <a:xfrm>
              <a:off x="2914825" y="3014300"/>
              <a:ext cx="304425" cy="770725"/>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305;p37">
              <a:extLst>
                <a:ext uri="{FF2B5EF4-FFF2-40B4-BE49-F238E27FC236}">
                  <a16:creationId xmlns:a16="http://schemas.microsoft.com/office/drawing/2014/main" id="{8BD1BCB3-E24B-9913-D261-EA4B670266AC}"/>
                </a:ext>
              </a:extLst>
            </p:cNvPr>
            <p:cNvSpPr/>
            <p:nvPr/>
          </p:nvSpPr>
          <p:spPr>
            <a:xfrm>
              <a:off x="3017425" y="2933675"/>
              <a:ext cx="176800" cy="204650"/>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306;p37">
              <a:extLst>
                <a:ext uri="{FF2B5EF4-FFF2-40B4-BE49-F238E27FC236}">
                  <a16:creationId xmlns:a16="http://schemas.microsoft.com/office/drawing/2014/main" id="{C01560B2-81F1-4DB9-0042-4E65AEF0B922}"/>
                </a:ext>
              </a:extLst>
            </p:cNvPr>
            <p:cNvSpPr/>
            <p:nvPr/>
          </p:nvSpPr>
          <p:spPr>
            <a:xfrm>
              <a:off x="3017425" y="2933675"/>
              <a:ext cx="176800" cy="204650"/>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307;p37">
              <a:extLst>
                <a:ext uri="{FF2B5EF4-FFF2-40B4-BE49-F238E27FC236}">
                  <a16:creationId xmlns:a16="http://schemas.microsoft.com/office/drawing/2014/main" id="{DB9270C4-7AA1-64D5-2733-31ABDF6863C0}"/>
                </a:ext>
              </a:extLst>
            </p:cNvPr>
            <p:cNvSpPr/>
            <p:nvPr/>
          </p:nvSpPr>
          <p:spPr>
            <a:xfrm>
              <a:off x="2924850" y="3156350"/>
              <a:ext cx="148450" cy="496200"/>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308;p37">
              <a:extLst>
                <a:ext uri="{FF2B5EF4-FFF2-40B4-BE49-F238E27FC236}">
                  <a16:creationId xmlns:a16="http://schemas.microsoft.com/office/drawing/2014/main" id="{C3C8007E-E40B-D822-FB0C-1DF776C6DB5E}"/>
                </a:ext>
              </a:extLst>
            </p:cNvPr>
            <p:cNvSpPr/>
            <p:nvPr/>
          </p:nvSpPr>
          <p:spPr>
            <a:xfrm>
              <a:off x="2540400" y="1909600"/>
              <a:ext cx="622150" cy="514900"/>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309;p37">
              <a:extLst>
                <a:ext uri="{FF2B5EF4-FFF2-40B4-BE49-F238E27FC236}">
                  <a16:creationId xmlns:a16="http://schemas.microsoft.com/office/drawing/2014/main" id="{62C853E5-5D84-0BEA-8483-61D29FE4FDB7}"/>
                </a:ext>
              </a:extLst>
            </p:cNvPr>
            <p:cNvSpPr/>
            <p:nvPr/>
          </p:nvSpPr>
          <p:spPr>
            <a:xfrm>
              <a:off x="2597100" y="1917950"/>
              <a:ext cx="543750" cy="224350"/>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310;p37">
              <a:extLst>
                <a:ext uri="{FF2B5EF4-FFF2-40B4-BE49-F238E27FC236}">
                  <a16:creationId xmlns:a16="http://schemas.microsoft.com/office/drawing/2014/main" id="{5B6271DA-C67C-7899-AEC7-23883B3381CD}"/>
                </a:ext>
              </a:extLst>
            </p:cNvPr>
            <p:cNvSpPr/>
            <p:nvPr/>
          </p:nvSpPr>
          <p:spPr>
            <a:xfrm>
              <a:off x="2931650" y="1196875"/>
              <a:ext cx="940550" cy="621100"/>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311;p37">
              <a:extLst>
                <a:ext uri="{FF2B5EF4-FFF2-40B4-BE49-F238E27FC236}">
                  <a16:creationId xmlns:a16="http://schemas.microsoft.com/office/drawing/2014/main" id="{43E3B482-7380-049C-4BEF-701C9D2AD91B}"/>
                </a:ext>
              </a:extLst>
            </p:cNvPr>
            <p:cNvSpPr/>
            <p:nvPr/>
          </p:nvSpPr>
          <p:spPr>
            <a:xfrm>
              <a:off x="3875525" y="1321275"/>
              <a:ext cx="122350" cy="16890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312;p37">
              <a:extLst>
                <a:ext uri="{FF2B5EF4-FFF2-40B4-BE49-F238E27FC236}">
                  <a16:creationId xmlns:a16="http://schemas.microsoft.com/office/drawing/2014/main" id="{5AB94F2D-7A5F-18B6-872E-CF77B482DA2E}"/>
                </a:ext>
              </a:extLst>
            </p:cNvPr>
            <p:cNvSpPr/>
            <p:nvPr/>
          </p:nvSpPr>
          <p:spPr>
            <a:xfrm>
              <a:off x="3900550" y="1408300"/>
              <a:ext cx="157625" cy="136075"/>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313;p37">
              <a:extLst>
                <a:ext uri="{FF2B5EF4-FFF2-40B4-BE49-F238E27FC236}">
                  <a16:creationId xmlns:a16="http://schemas.microsoft.com/office/drawing/2014/main" id="{68B63E05-A6CC-8ECF-D781-CD1998C2F8EB}"/>
                </a:ext>
              </a:extLst>
            </p:cNvPr>
            <p:cNvSpPr/>
            <p:nvPr/>
          </p:nvSpPr>
          <p:spPr>
            <a:xfrm>
              <a:off x="3739600" y="1455950"/>
              <a:ext cx="231025" cy="231025"/>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314;p37">
              <a:extLst>
                <a:ext uri="{FF2B5EF4-FFF2-40B4-BE49-F238E27FC236}">
                  <a16:creationId xmlns:a16="http://schemas.microsoft.com/office/drawing/2014/main" id="{C1FFCCD2-745E-8BCB-CE80-9E74AA71D5F5}"/>
                </a:ext>
              </a:extLst>
            </p:cNvPr>
            <p:cNvSpPr/>
            <p:nvPr/>
          </p:nvSpPr>
          <p:spPr>
            <a:xfrm>
              <a:off x="3725425" y="1435400"/>
              <a:ext cx="86750" cy="123975"/>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315;p37">
              <a:extLst>
                <a:ext uri="{FF2B5EF4-FFF2-40B4-BE49-F238E27FC236}">
                  <a16:creationId xmlns:a16="http://schemas.microsoft.com/office/drawing/2014/main" id="{3DBFB0D0-0669-493A-8256-F98B07CF2907}"/>
                </a:ext>
              </a:extLst>
            </p:cNvPr>
            <p:cNvSpPr/>
            <p:nvPr/>
          </p:nvSpPr>
          <p:spPr>
            <a:xfrm>
              <a:off x="3809650" y="1309900"/>
              <a:ext cx="74300" cy="181950"/>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316;p37">
              <a:extLst>
                <a:ext uri="{FF2B5EF4-FFF2-40B4-BE49-F238E27FC236}">
                  <a16:creationId xmlns:a16="http://schemas.microsoft.com/office/drawing/2014/main" id="{76C4B107-5D16-11FC-DE16-03C55D681C77}"/>
                </a:ext>
              </a:extLst>
            </p:cNvPr>
            <p:cNvSpPr/>
            <p:nvPr/>
          </p:nvSpPr>
          <p:spPr>
            <a:xfrm>
              <a:off x="2538725" y="2149875"/>
              <a:ext cx="360300" cy="956700"/>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317;p37">
              <a:extLst>
                <a:ext uri="{FF2B5EF4-FFF2-40B4-BE49-F238E27FC236}">
                  <a16:creationId xmlns:a16="http://schemas.microsoft.com/office/drawing/2014/main" id="{D5CD30B9-F6E7-7004-D144-9250E7E09644}"/>
                </a:ext>
              </a:extLst>
            </p:cNvPr>
            <p:cNvSpPr/>
            <p:nvPr/>
          </p:nvSpPr>
          <p:spPr>
            <a:xfrm>
              <a:off x="2411975" y="3918550"/>
              <a:ext cx="411150" cy="274875"/>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318;p37">
              <a:extLst>
                <a:ext uri="{FF2B5EF4-FFF2-40B4-BE49-F238E27FC236}">
                  <a16:creationId xmlns:a16="http://schemas.microsoft.com/office/drawing/2014/main" id="{720773B5-8EF6-748A-422A-0AF7FCAD70A4}"/>
                </a:ext>
              </a:extLst>
            </p:cNvPr>
            <p:cNvSpPr/>
            <p:nvPr/>
          </p:nvSpPr>
          <p:spPr>
            <a:xfrm>
              <a:off x="2409475" y="3727175"/>
              <a:ext cx="420325" cy="43965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319;p37">
              <a:extLst>
                <a:ext uri="{FF2B5EF4-FFF2-40B4-BE49-F238E27FC236}">
                  <a16:creationId xmlns:a16="http://schemas.microsoft.com/office/drawing/2014/main" id="{810CD185-A0A1-7A3E-978F-DE8EC091A261}"/>
                </a:ext>
              </a:extLst>
            </p:cNvPr>
            <p:cNvSpPr/>
            <p:nvPr/>
          </p:nvSpPr>
          <p:spPr>
            <a:xfrm>
              <a:off x="2562075" y="4061150"/>
              <a:ext cx="251050" cy="105650"/>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320;p37">
              <a:extLst>
                <a:ext uri="{FF2B5EF4-FFF2-40B4-BE49-F238E27FC236}">
                  <a16:creationId xmlns:a16="http://schemas.microsoft.com/office/drawing/2014/main" id="{F0071150-A8E6-3F3E-6BD8-DDA644E8841A}"/>
                </a:ext>
              </a:extLst>
            </p:cNvPr>
            <p:cNvSpPr/>
            <p:nvPr/>
          </p:nvSpPr>
          <p:spPr>
            <a:xfrm>
              <a:off x="2406150" y="3033750"/>
              <a:ext cx="325250" cy="915500"/>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321;p37">
              <a:extLst>
                <a:ext uri="{FF2B5EF4-FFF2-40B4-BE49-F238E27FC236}">
                  <a16:creationId xmlns:a16="http://schemas.microsoft.com/office/drawing/2014/main" id="{D3D38B44-723A-7024-86BD-EDD4B6B78BBB}"/>
                </a:ext>
              </a:extLst>
            </p:cNvPr>
            <p:cNvSpPr/>
            <p:nvPr/>
          </p:nvSpPr>
          <p:spPr>
            <a:xfrm>
              <a:off x="2504425" y="2972900"/>
              <a:ext cx="238825" cy="203525"/>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322;p37">
              <a:extLst>
                <a:ext uri="{FF2B5EF4-FFF2-40B4-BE49-F238E27FC236}">
                  <a16:creationId xmlns:a16="http://schemas.microsoft.com/office/drawing/2014/main" id="{093F5C53-CBF5-39D8-5657-BD321C9706D8}"/>
                </a:ext>
              </a:extLst>
            </p:cNvPr>
            <p:cNvSpPr/>
            <p:nvPr/>
          </p:nvSpPr>
          <p:spPr>
            <a:xfrm>
              <a:off x="2504425" y="2972900"/>
              <a:ext cx="238825" cy="203525"/>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323;p37">
              <a:extLst>
                <a:ext uri="{FF2B5EF4-FFF2-40B4-BE49-F238E27FC236}">
                  <a16:creationId xmlns:a16="http://schemas.microsoft.com/office/drawing/2014/main" id="{30FE8CC8-F49E-3C5B-1036-E5B7CCEABFDF}"/>
                </a:ext>
              </a:extLst>
            </p:cNvPr>
            <p:cNvSpPr/>
            <p:nvPr/>
          </p:nvSpPr>
          <p:spPr>
            <a:xfrm>
              <a:off x="2673825" y="3251400"/>
              <a:ext cx="54225" cy="562100"/>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324;p37">
              <a:extLst>
                <a:ext uri="{FF2B5EF4-FFF2-40B4-BE49-F238E27FC236}">
                  <a16:creationId xmlns:a16="http://schemas.microsoft.com/office/drawing/2014/main" id="{0AE4262D-E80D-996E-556F-B39A08100E2D}"/>
                </a:ext>
              </a:extLst>
            </p:cNvPr>
            <p:cNvSpPr/>
            <p:nvPr/>
          </p:nvSpPr>
          <p:spPr>
            <a:xfrm>
              <a:off x="2415325" y="3213875"/>
              <a:ext cx="155125" cy="577950"/>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325;p37">
              <a:extLst>
                <a:ext uri="{FF2B5EF4-FFF2-40B4-BE49-F238E27FC236}">
                  <a16:creationId xmlns:a16="http://schemas.microsoft.com/office/drawing/2014/main" id="{D2E2F2E6-6EBA-3D11-8DAB-7B0B9A02ECBD}"/>
                </a:ext>
              </a:extLst>
            </p:cNvPr>
            <p:cNvSpPr/>
            <p:nvPr/>
          </p:nvSpPr>
          <p:spPr>
            <a:xfrm>
              <a:off x="2875650" y="1596175"/>
              <a:ext cx="290725" cy="255525"/>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326;p37">
              <a:extLst>
                <a:ext uri="{FF2B5EF4-FFF2-40B4-BE49-F238E27FC236}">
                  <a16:creationId xmlns:a16="http://schemas.microsoft.com/office/drawing/2014/main" id="{508A6E29-53EC-919F-F17B-F8D7A4193936}"/>
                </a:ext>
              </a:extLst>
            </p:cNvPr>
            <p:cNvSpPr/>
            <p:nvPr/>
          </p:nvSpPr>
          <p:spPr>
            <a:xfrm>
              <a:off x="2875650" y="1596175"/>
              <a:ext cx="290725" cy="255525"/>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327;p37">
              <a:extLst>
                <a:ext uri="{FF2B5EF4-FFF2-40B4-BE49-F238E27FC236}">
                  <a16:creationId xmlns:a16="http://schemas.microsoft.com/office/drawing/2014/main" id="{3649C9E3-4104-A919-4F43-C4D48924EE64}"/>
                </a:ext>
              </a:extLst>
            </p:cNvPr>
            <p:cNvSpPr/>
            <p:nvPr/>
          </p:nvSpPr>
          <p:spPr>
            <a:xfrm>
              <a:off x="2639650" y="1538100"/>
              <a:ext cx="456175" cy="555000"/>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328;p37">
              <a:extLst>
                <a:ext uri="{FF2B5EF4-FFF2-40B4-BE49-F238E27FC236}">
                  <a16:creationId xmlns:a16="http://schemas.microsoft.com/office/drawing/2014/main" id="{79F69CB3-A241-771C-77CA-6CF4C0864ACC}"/>
                </a:ext>
              </a:extLst>
            </p:cNvPr>
            <p:cNvSpPr/>
            <p:nvPr/>
          </p:nvSpPr>
          <p:spPr>
            <a:xfrm>
              <a:off x="2454500" y="1160875"/>
              <a:ext cx="735550" cy="726250"/>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329;p37">
              <a:extLst>
                <a:ext uri="{FF2B5EF4-FFF2-40B4-BE49-F238E27FC236}">
                  <a16:creationId xmlns:a16="http://schemas.microsoft.com/office/drawing/2014/main" id="{B36BE7D5-1052-7338-50BC-7F552594B53B}"/>
                </a:ext>
              </a:extLst>
            </p:cNvPr>
            <p:cNvSpPr/>
            <p:nvPr/>
          </p:nvSpPr>
          <p:spPr>
            <a:xfrm>
              <a:off x="2482850" y="1275875"/>
              <a:ext cx="216850" cy="307175"/>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330;p37">
              <a:extLst>
                <a:ext uri="{FF2B5EF4-FFF2-40B4-BE49-F238E27FC236}">
                  <a16:creationId xmlns:a16="http://schemas.microsoft.com/office/drawing/2014/main" id="{0075E85C-2892-73F9-507D-DF992C3D42EC}"/>
                </a:ext>
              </a:extLst>
            </p:cNvPr>
            <p:cNvSpPr/>
            <p:nvPr/>
          </p:nvSpPr>
          <p:spPr>
            <a:xfrm>
              <a:off x="2597950" y="1243300"/>
              <a:ext cx="579600" cy="64300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331;p37">
              <a:extLst>
                <a:ext uri="{FF2B5EF4-FFF2-40B4-BE49-F238E27FC236}">
                  <a16:creationId xmlns:a16="http://schemas.microsoft.com/office/drawing/2014/main" id="{0C1C09AF-5FBF-E2B3-CA8C-5144C07EE001}"/>
                </a:ext>
              </a:extLst>
            </p:cNvPr>
            <p:cNvSpPr/>
            <p:nvPr/>
          </p:nvSpPr>
          <p:spPr>
            <a:xfrm>
              <a:off x="1935150" y="1275975"/>
              <a:ext cx="703675" cy="716275"/>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332;p37">
              <a:extLst>
                <a:ext uri="{FF2B5EF4-FFF2-40B4-BE49-F238E27FC236}">
                  <a16:creationId xmlns:a16="http://schemas.microsoft.com/office/drawing/2014/main" id="{331DDC40-414B-BF42-5B37-7916E38409E8}"/>
                </a:ext>
              </a:extLst>
            </p:cNvPr>
            <p:cNvSpPr/>
            <p:nvPr/>
          </p:nvSpPr>
          <p:spPr>
            <a:xfrm>
              <a:off x="1923300" y="1364775"/>
              <a:ext cx="73400" cy="182100"/>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333;p37">
              <a:extLst>
                <a:ext uri="{FF2B5EF4-FFF2-40B4-BE49-F238E27FC236}">
                  <a16:creationId xmlns:a16="http://schemas.microsoft.com/office/drawing/2014/main" id="{36E3EBE5-989A-91D0-CE6F-4CE8ACC0FE8C}"/>
                </a:ext>
              </a:extLst>
            </p:cNvPr>
            <p:cNvSpPr/>
            <p:nvPr/>
          </p:nvSpPr>
          <p:spPr>
            <a:xfrm>
              <a:off x="2026700" y="1447175"/>
              <a:ext cx="65900" cy="131400"/>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334;p37">
              <a:extLst>
                <a:ext uri="{FF2B5EF4-FFF2-40B4-BE49-F238E27FC236}">
                  <a16:creationId xmlns:a16="http://schemas.microsoft.com/office/drawing/2014/main" id="{F6155870-7AB1-3BB8-E7D7-B7DC4A5603DB}"/>
                </a:ext>
              </a:extLst>
            </p:cNvPr>
            <p:cNvSpPr/>
            <p:nvPr/>
          </p:nvSpPr>
          <p:spPr>
            <a:xfrm>
              <a:off x="1847400" y="1515500"/>
              <a:ext cx="263550" cy="230925"/>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335;p37">
              <a:extLst>
                <a:ext uri="{FF2B5EF4-FFF2-40B4-BE49-F238E27FC236}">
                  <a16:creationId xmlns:a16="http://schemas.microsoft.com/office/drawing/2014/main" id="{BA6DE86F-4DC3-7AEB-DAF7-76E483A4FF7A}"/>
                </a:ext>
              </a:extLst>
            </p:cNvPr>
            <p:cNvSpPr/>
            <p:nvPr/>
          </p:nvSpPr>
          <p:spPr>
            <a:xfrm>
              <a:off x="1827400" y="1399600"/>
              <a:ext cx="111775" cy="166450"/>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336;p37">
              <a:extLst>
                <a:ext uri="{FF2B5EF4-FFF2-40B4-BE49-F238E27FC236}">
                  <a16:creationId xmlns:a16="http://schemas.microsoft.com/office/drawing/2014/main" id="{7AAD9C2F-D267-D91C-CBA1-F6D3B228DBC4}"/>
                </a:ext>
              </a:extLst>
            </p:cNvPr>
            <p:cNvSpPr/>
            <p:nvPr/>
          </p:nvSpPr>
          <p:spPr>
            <a:xfrm>
              <a:off x="1765575" y="1509475"/>
              <a:ext cx="159425" cy="132475"/>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337;p37">
              <a:extLst>
                <a:ext uri="{FF2B5EF4-FFF2-40B4-BE49-F238E27FC236}">
                  <a16:creationId xmlns:a16="http://schemas.microsoft.com/office/drawing/2014/main" id="{07BBFEA2-995F-2802-E140-44F3DF1ADE13}"/>
                </a:ext>
              </a:extLst>
            </p:cNvPr>
            <p:cNvSpPr/>
            <p:nvPr/>
          </p:nvSpPr>
          <p:spPr>
            <a:xfrm>
              <a:off x="2643800" y="830500"/>
              <a:ext cx="384475" cy="447350"/>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338;p37">
              <a:extLst>
                <a:ext uri="{FF2B5EF4-FFF2-40B4-BE49-F238E27FC236}">
                  <a16:creationId xmlns:a16="http://schemas.microsoft.com/office/drawing/2014/main" id="{499FBF7B-2EF0-4FD4-17A7-B133536439FF}"/>
                </a:ext>
              </a:extLst>
            </p:cNvPr>
            <p:cNvSpPr/>
            <p:nvPr/>
          </p:nvSpPr>
          <p:spPr>
            <a:xfrm>
              <a:off x="2627975" y="598300"/>
              <a:ext cx="493700" cy="539450"/>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339;p37">
              <a:extLst>
                <a:ext uri="{FF2B5EF4-FFF2-40B4-BE49-F238E27FC236}">
                  <a16:creationId xmlns:a16="http://schemas.microsoft.com/office/drawing/2014/main" id="{335A5E4F-482B-DB26-D414-9699A94B89A0}"/>
                </a:ext>
              </a:extLst>
            </p:cNvPr>
            <p:cNvSpPr/>
            <p:nvPr/>
          </p:nvSpPr>
          <p:spPr>
            <a:xfrm>
              <a:off x="2794700" y="813825"/>
              <a:ext cx="317800" cy="166975"/>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340;p37">
              <a:extLst>
                <a:ext uri="{FF2B5EF4-FFF2-40B4-BE49-F238E27FC236}">
                  <a16:creationId xmlns:a16="http://schemas.microsoft.com/office/drawing/2014/main" id="{C9D967BE-9A50-E632-163A-A2E342E26F14}"/>
                </a:ext>
              </a:extLst>
            </p:cNvPr>
            <p:cNvSpPr/>
            <p:nvPr/>
          </p:nvSpPr>
          <p:spPr>
            <a:xfrm>
              <a:off x="2682175" y="598675"/>
              <a:ext cx="420325" cy="539575"/>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341;p37">
              <a:extLst>
                <a:ext uri="{FF2B5EF4-FFF2-40B4-BE49-F238E27FC236}">
                  <a16:creationId xmlns:a16="http://schemas.microsoft.com/office/drawing/2014/main" id="{B8E14D82-B1BD-65BD-A50F-4ED88F4BFBF0}"/>
                </a:ext>
              </a:extLst>
            </p:cNvPr>
            <p:cNvSpPr/>
            <p:nvPr/>
          </p:nvSpPr>
          <p:spPr>
            <a:xfrm>
              <a:off x="2922550" y="877925"/>
              <a:ext cx="90450" cy="46850"/>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342;p37">
              <a:extLst>
                <a:ext uri="{FF2B5EF4-FFF2-40B4-BE49-F238E27FC236}">
                  <a16:creationId xmlns:a16="http://schemas.microsoft.com/office/drawing/2014/main" id="{3DDE3429-5FB4-7205-367E-6F2A54D9FA2C}"/>
                </a:ext>
              </a:extLst>
            </p:cNvPr>
            <p:cNvSpPr/>
            <p:nvPr/>
          </p:nvSpPr>
          <p:spPr>
            <a:xfrm>
              <a:off x="3067450" y="861050"/>
              <a:ext cx="78850" cy="43700"/>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343;p37">
              <a:extLst>
                <a:ext uri="{FF2B5EF4-FFF2-40B4-BE49-F238E27FC236}">
                  <a16:creationId xmlns:a16="http://schemas.microsoft.com/office/drawing/2014/main" id="{769D1962-7744-8D35-D703-C27740D82A59}"/>
                </a:ext>
              </a:extLst>
            </p:cNvPr>
            <p:cNvSpPr/>
            <p:nvPr/>
          </p:nvSpPr>
          <p:spPr>
            <a:xfrm>
              <a:off x="3389350" y="631200"/>
              <a:ext cx="816425" cy="1456075"/>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344;p37">
              <a:extLst>
                <a:ext uri="{FF2B5EF4-FFF2-40B4-BE49-F238E27FC236}">
                  <a16:creationId xmlns:a16="http://schemas.microsoft.com/office/drawing/2014/main" id="{7DC9CFE4-6760-CF99-CA8F-61F6A9AE793B}"/>
                </a:ext>
              </a:extLst>
            </p:cNvPr>
            <p:cNvSpPr/>
            <p:nvPr/>
          </p:nvSpPr>
          <p:spPr>
            <a:xfrm>
              <a:off x="3389350" y="631200"/>
              <a:ext cx="816425" cy="1456075"/>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45;p37">
              <a:extLst>
                <a:ext uri="{FF2B5EF4-FFF2-40B4-BE49-F238E27FC236}">
                  <a16:creationId xmlns:a16="http://schemas.microsoft.com/office/drawing/2014/main" id="{41DB9716-05D7-9EB2-2010-3C9DD39C6958}"/>
                </a:ext>
              </a:extLst>
            </p:cNvPr>
            <p:cNvSpPr/>
            <p:nvPr/>
          </p:nvSpPr>
          <p:spPr>
            <a:xfrm>
              <a:off x="1648925" y="824675"/>
              <a:ext cx="1915575" cy="1282350"/>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46;p37">
              <a:extLst>
                <a:ext uri="{FF2B5EF4-FFF2-40B4-BE49-F238E27FC236}">
                  <a16:creationId xmlns:a16="http://schemas.microsoft.com/office/drawing/2014/main" id="{836348C3-68DC-F823-5F9F-EC6B415DA56E}"/>
                </a:ext>
              </a:extLst>
            </p:cNvPr>
            <p:cNvSpPr/>
            <p:nvPr/>
          </p:nvSpPr>
          <p:spPr>
            <a:xfrm>
              <a:off x="1648925" y="824675"/>
              <a:ext cx="1915575" cy="1311800"/>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47;p37">
              <a:extLst>
                <a:ext uri="{FF2B5EF4-FFF2-40B4-BE49-F238E27FC236}">
                  <a16:creationId xmlns:a16="http://schemas.microsoft.com/office/drawing/2014/main" id="{4876BBEE-9C0F-3B86-86AA-6868ECFD736E}"/>
                </a:ext>
              </a:extLst>
            </p:cNvPr>
            <p:cNvSpPr/>
            <p:nvPr/>
          </p:nvSpPr>
          <p:spPr>
            <a:xfrm>
              <a:off x="4541000" y="1184100"/>
              <a:ext cx="630475" cy="645475"/>
            </a:xfrm>
            <a:custGeom>
              <a:avLst/>
              <a:gdLst/>
              <a:ahLst/>
              <a:cxnLst/>
              <a:rect l="l" t="t" r="r" b="b"/>
              <a:pathLst>
                <a:path w="25219" h="25819" extrusionOk="0">
                  <a:moveTo>
                    <a:pt x="25218" y="0"/>
                  </a:moveTo>
                  <a:cubicBezTo>
                    <a:pt x="20548" y="0"/>
                    <a:pt x="19114" y="1635"/>
                    <a:pt x="17246" y="4303"/>
                  </a:cubicBezTo>
                  <a:cubicBezTo>
                    <a:pt x="15378" y="6972"/>
                    <a:pt x="9007" y="17112"/>
                    <a:pt x="9007" y="17112"/>
                  </a:cubicBezTo>
                  <a:lnTo>
                    <a:pt x="0" y="20582"/>
                  </a:lnTo>
                  <a:lnTo>
                    <a:pt x="1201" y="25819"/>
                  </a:lnTo>
                  <a:cubicBezTo>
                    <a:pt x="1201" y="25819"/>
                    <a:pt x="8807" y="24318"/>
                    <a:pt x="12709" y="23517"/>
                  </a:cubicBezTo>
                  <a:cubicBezTo>
                    <a:pt x="13744" y="23350"/>
                    <a:pt x="14644" y="22750"/>
                    <a:pt x="15178" y="21849"/>
                  </a:cubicBezTo>
                  <a:cubicBezTo>
                    <a:pt x="15678" y="21082"/>
                    <a:pt x="20682" y="13176"/>
                    <a:pt x="20682" y="13176"/>
                  </a:cubicBezTo>
                  <a:lnTo>
                    <a:pt x="25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48;p37">
              <a:extLst>
                <a:ext uri="{FF2B5EF4-FFF2-40B4-BE49-F238E27FC236}">
                  <a16:creationId xmlns:a16="http://schemas.microsoft.com/office/drawing/2014/main" id="{9CF3EA59-3F30-D710-0B1F-4398E9A79E9E}"/>
                </a:ext>
              </a:extLst>
            </p:cNvPr>
            <p:cNvSpPr/>
            <p:nvPr/>
          </p:nvSpPr>
          <p:spPr>
            <a:xfrm>
              <a:off x="4395050" y="1491825"/>
              <a:ext cx="547100" cy="661325"/>
            </a:xfrm>
            <a:custGeom>
              <a:avLst/>
              <a:gdLst/>
              <a:ahLst/>
              <a:cxnLst/>
              <a:rect l="l" t="t" r="r" b="b"/>
              <a:pathLst>
                <a:path w="21884" h="26453" extrusionOk="0">
                  <a:moveTo>
                    <a:pt x="368" y="0"/>
                  </a:moveTo>
                  <a:lnTo>
                    <a:pt x="1" y="400"/>
                  </a:lnTo>
                  <a:lnTo>
                    <a:pt x="5471" y="20448"/>
                  </a:lnTo>
                  <a:lnTo>
                    <a:pt x="21516" y="26452"/>
                  </a:lnTo>
                  <a:lnTo>
                    <a:pt x="21883" y="26052"/>
                  </a:lnTo>
                  <a:lnTo>
                    <a:pt x="17247" y="5971"/>
                  </a:lnTo>
                  <a:lnTo>
                    <a:pt x="3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49;p37">
              <a:extLst>
                <a:ext uri="{FF2B5EF4-FFF2-40B4-BE49-F238E27FC236}">
                  <a16:creationId xmlns:a16="http://schemas.microsoft.com/office/drawing/2014/main" id="{5E5AE897-8DCB-5775-18D9-37FD785B4086}"/>
                </a:ext>
              </a:extLst>
            </p:cNvPr>
            <p:cNvSpPr/>
            <p:nvPr/>
          </p:nvSpPr>
          <p:spPr>
            <a:xfrm>
              <a:off x="4817025" y="1641075"/>
              <a:ext cx="125125" cy="512075"/>
            </a:xfrm>
            <a:custGeom>
              <a:avLst/>
              <a:gdLst/>
              <a:ahLst/>
              <a:cxnLst/>
              <a:rect l="l" t="t" r="r" b="b"/>
              <a:pathLst>
                <a:path w="5005" h="20483" extrusionOk="0">
                  <a:moveTo>
                    <a:pt x="368" y="1"/>
                  </a:moveTo>
                  <a:lnTo>
                    <a:pt x="1" y="401"/>
                  </a:lnTo>
                  <a:lnTo>
                    <a:pt x="4637" y="20482"/>
                  </a:lnTo>
                  <a:lnTo>
                    <a:pt x="5004" y="20082"/>
                  </a:lnTo>
                  <a:lnTo>
                    <a:pt x="36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50;p37">
              <a:extLst>
                <a:ext uri="{FF2B5EF4-FFF2-40B4-BE49-F238E27FC236}">
                  <a16:creationId xmlns:a16="http://schemas.microsoft.com/office/drawing/2014/main" id="{B543E725-E572-8AE5-ED9A-00213976790B}"/>
                </a:ext>
              </a:extLst>
            </p:cNvPr>
            <p:cNvSpPr/>
            <p:nvPr/>
          </p:nvSpPr>
          <p:spPr>
            <a:xfrm>
              <a:off x="4395050" y="1501825"/>
              <a:ext cx="537925" cy="651325"/>
            </a:xfrm>
            <a:custGeom>
              <a:avLst/>
              <a:gdLst/>
              <a:ahLst/>
              <a:cxnLst/>
              <a:rect l="l" t="t" r="r" b="b"/>
              <a:pathLst>
                <a:path w="21517" h="26053" extrusionOk="0">
                  <a:moveTo>
                    <a:pt x="1" y="0"/>
                  </a:moveTo>
                  <a:lnTo>
                    <a:pt x="5471" y="20048"/>
                  </a:lnTo>
                  <a:lnTo>
                    <a:pt x="21516" y="26052"/>
                  </a:lnTo>
                  <a:lnTo>
                    <a:pt x="16880" y="5971"/>
                  </a:lnTo>
                  <a:lnTo>
                    <a:pt x="1"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51;p37">
              <a:extLst>
                <a:ext uri="{FF2B5EF4-FFF2-40B4-BE49-F238E27FC236}">
                  <a16:creationId xmlns:a16="http://schemas.microsoft.com/office/drawing/2014/main" id="{5EBA1AC4-6C2D-3A78-F1A6-D1F08F509B06}"/>
                </a:ext>
              </a:extLst>
            </p:cNvPr>
            <p:cNvSpPr/>
            <p:nvPr/>
          </p:nvSpPr>
          <p:spPr>
            <a:xfrm>
              <a:off x="4503475" y="1899600"/>
              <a:ext cx="90925" cy="29575"/>
            </a:xfrm>
            <a:custGeom>
              <a:avLst/>
              <a:gdLst/>
              <a:ahLst/>
              <a:cxnLst/>
              <a:rect l="l" t="t" r="r" b="b"/>
              <a:pathLst>
                <a:path w="3637" h="1183" extrusionOk="0">
                  <a:moveTo>
                    <a:pt x="0" y="1"/>
                  </a:moveTo>
                  <a:lnTo>
                    <a:pt x="301" y="1168"/>
                  </a:lnTo>
                  <a:cubicBezTo>
                    <a:pt x="439" y="1178"/>
                    <a:pt x="574" y="1183"/>
                    <a:pt x="706" y="1183"/>
                  </a:cubicBezTo>
                  <a:cubicBezTo>
                    <a:pt x="2385" y="1183"/>
                    <a:pt x="3513" y="439"/>
                    <a:pt x="3636" y="67"/>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52;p37">
              <a:extLst>
                <a:ext uri="{FF2B5EF4-FFF2-40B4-BE49-F238E27FC236}">
                  <a16:creationId xmlns:a16="http://schemas.microsoft.com/office/drawing/2014/main" id="{BB75A341-145E-DB37-3AB6-2DEAA7C4E77C}"/>
                </a:ext>
              </a:extLst>
            </p:cNvPr>
            <p:cNvSpPr/>
            <p:nvPr/>
          </p:nvSpPr>
          <p:spPr>
            <a:xfrm>
              <a:off x="4517900" y="1583350"/>
              <a:ext cx="200750" cy="91125"/>
            </a:xfrm>
            <a:custGeom>
              <a:avLst/>
              <a:gdLst/>
              <a:ahLst/>
              <a:cxnLst/>
              <a:rect l="l" t="t" r="r" b="b"/>
              <a:pathLst>
                <a:path w="8030" h="3645" extrusionOk="0">
                  <a:moveTo>
                    <a:pt x="311" y="0"/>
                  </a:moveTo>
                  <a:cubicBezTo>
                    <a:pt x="106" y="0"/>
                    <a:pt x="0" y="67"/>
                    <a:pt x="24" y="208"/>
                  </a:cubicBezTo>
                  <a:cubicBezTo>
                    <a:pt x="90" y="575"/>
                    <a:pt x="157" y="876"/>
                    <a:pt x="157" y="876"/>
                  </a:cubicBezTo>
                  <a:lnTo>
                    <a:pt x="8029" y="3644"/>
                  </a:lnTo>
                  <a:lnTo>
                    <a:pt x="7896" y="2977"/>
                  </a:lnTo>
                  <a:cubicBezTo>
                    <a:pt x="7796" y="2610"/>
                    <a:pt x="6595" y="2143"/>
                    <a:pt x="5294" y="1543"/>
                  </a:cubicBezTo>
                  <a:lnTo>
                    <a:pt x="2225" y="609"/>
                  </a:lnTo>
                  <a:cubicBezTo>
                    <a:pt x="1385" y="221"/>
                    <a:pt x="684" y="0"/>
                    <a:pt x="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53;p37">
              <a:extLst>
                <a:ext uri="{FF2B5EF4-FFF2-40B4-BE49-F238E27FC236}">
                  <a16:creationId xmlns:a16="http://schemas.microsoft.com/office/drawing/2014/main" id="{6A5CBD52-46CD-ECC5-9020-63DD68BDBE3C}"/>
                </a:ext>
              </a:extLst>
            </p:cNvPr>
            <p:cNvSpPr/>
            <p:nvPr/>
          </p:nvSpPr>
          <p:spPr>
            <a:xfrm>
              <a:off x="4496400" y="1522300"/>
              <a:ext cx="217250" cy="92125"/>
            </a:xfrm>
            <a:custGeom>
              <a:avLst/>
              <a:gdLst/>
              <a:ahLst/>
              <a:cxnLst/>
              <a:rect l="l" t="t" r="r" b="b"/>
              <a:pathLst>
                <a:path w="8690" h="3685" extrusionOk="0">
                  <a:moveTo>
                    <a:pt x="2529" y="0"/>
                  </a:moveTo>
                  <a:cubicBezTo>
                    <a:pt x="1657" y="0"/>
                    <a:pt x="1884" y="549"/>
                    <a:pt x="1884" y="549"/>
                  </a:cubicBezTo>
                  <a:lnTo>
                    <a:pt x="884" y="215"/>
                  </a:lnTo>
                  <a:cubicBezTo>
                    <a:pt x="605" y="146"/>
                    <a:pt x="372" y="94"/>
                    <a:pt x="217" y="94"/>
                  </a:cubicBezTo>
                  <a:cubicBezTo>
                    <a:pt x="76" y="94"/>
                    <a:pt x="1" y="137"/>
                    <a:pt x="16" y="249"/>
                  </a:cubicBezTo>
                  <a:cubicBezTo>
                    <a:pt x="83" y="482"/>
                    <a:pt x="83" y="649"/>
                    <a:pt x="83" y="649"/>
                  </a:cubicBezTo>
                  <a:lnTo>
                    <a:pt x="8689" y="3685"/>
                  </a:lnTo>
                  <a:lnTo>
                    <a:pt x="8589" y="3251"/>
                  </a:lnTo>
                  <a:cubicBezTo>
                    <a:pt x="8489" y="3017"/>
                    <a:pt x="8389" y="2851"/>
                    <a:pt x="7555" y="2584"/>
                  </a:cubicBezTo>
                  <a:cubicBezTo>
                    <a:pt x="7155" y="2450"/>
                    <a:pt x="6755" y="2317"/>
                    <a:pt x="6354" y="2150"/>
                  </a:cubicBezTo>
                  <a:cubicBezTo>
                    <a:pt x="6354" y="2150"/>
                    <a:pt x="6288" y="883"/>
                    <a:pt x="3786" y="215"/>
                  </a:cubicBezTo>
                  <a:cubicBezTo>
                    <a:pt x="3218" y="59"/>
                    <a:pt x="2814" y="0"/>
                    <a:pt x="252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54;p37">
              <a:extLst>
                <a:ext uri="{FF2B5EF4-FFF2-40B4-BE49-F238E27FC236}">
                  <a16:creationId xmlns:a16="http://schemas.microsoft.com/office/drawing/2014/main" id="{9C02D4CD-FC2F-395E-2F1D-A0A7C0AEA794}"/>
                </a:ext>
              </a:extLst>
            </p:cNvPr>
            <p:cNvSpPr/>
            <p:nvPr/>
          </p:nvSpPr>
          <p:spPr>
            <a:xfrm>
              <a:off x="4513475" y="1540175"/>
              <a:ext cx="178500" cy="115950"/>
            </a:xfrm>
            <a:custGeom>
              <a:avLst/>
              <a:gdLst/>
              <a:ahLst/>
              <a:cxnLst/>
              <a:rect l="l" t="t" r="r" b="b"/>
              <a:pathLst>
                <a:path w="7140" h="4638" extrusionOk="0">
                  <a:moveTo>
                    <a:pt x="1" y="1"/>
                  </a:moveTo>
                  <a:lnTo>
                    <a:pt x="234" y="835"/>
                  </a:lnTo>
                  <a:cubicBezTo>
                    <a:pt x="1035" y="1202"/>
                    <a:pt x="1368" y="1368"/>
                    <a:pt x="1502" y="1935"/>
                  </a:cubicBezTo>
                  <a:cubicBezTo>
                    <a:pt x="1635" y="2603"/>
                    <a:pt x="1668" y="2869"/>
                    <a:pt x="1668" y="2869"/>
                  </a:cubicBezTo>
                  <a:lnTo>
                    <a:pt x="6138" y="4637"/>
                  </a:lnTo>
                  <a:cubicBezTo>
                    <a:pt x="6138" y="4637"/>
                    <a:pt x="5905" y="3670"/>
                    <a:pt x="5838" y="3370"/>
                  </a:cubicBezTo>
                  <a:cubicBezTo>
                    <a:pt x="5806" y="3207"/>
                    <a:pt x="5932" y="3124"/>
                    <a:pt x="6159" y="3124"/>
                  </a:cubicBezTo>
                  <a:cubicBezTo>
                    <a:pt x="6397" y="3124"/>
                    <a:pt x="6746" y="3215"/>
                    <a:pt x="7139" y="3403"/>
                  </a:cubicBezTo>
                  <a:lnTo>
                    <a:pt x="6972" y="260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55;p37">
              <a:extLst>
                <a:ext uri="{FF2B5EF4-FFF2-40B4-BE49-F238E27FC236}">
                  <a16:creationId xmlns:a16="http://schemas.microsoft.com/office/drawing/2014/main" id="{88ACAEF0-B534-2897-39E8-0BD4085D482B}"/>
                </a:ext>
              </a:extLst>
            </p:cNvPr>
            <p:cNvSpPr/>
            <p:nvPr/>
          </p:nvSpPr>
          <p:spPr>
            <a:xfrm>
              <a:off x="4512050" y="1583725"/>
              <a:ext cx="200750" cy="90750"/>
            </a:xfrm>
            <a:custGeom>
              <a:avLst/>
              <a:gdLst/>
              <a:ahLst/>
              <a:cxnLst/>
              <a:rect l="l" t="t" r="r" b="b"/>
              <a:pathLst>
                <a:path w="8030" h="3630" extrusionOk="0">
                  <a:moveTo>
                    <a:pt x="322" y="0"/>
                  </a:moveTo>
                  <a:cubicBezTo>
                    <a:pt x="112" y="0"/>
                    <a:pt x="1" y="63"/>
                    <a:pt x="24" y="193"/>
                  </a:cubicBezTo>
                  <a:cubicBezTo>
                    <a:pt x="91" y="560"/>
                    <a:pt x="158" y="861"/>
                    <a:pt x="158" y="861"/>
                  </a:cubicBezTo>
                  <a:lnTo>
                    <a:pt x="8030" y="3629"/>
                  </a:lnTo>
                  <a:lnTo>
                    <a:pt x="7897" y="2962"/>
                  </a:lnTo>
                  <a:cubicBezTo>
                    <a:pt x="7796" y="2595"/>
                    <a:pt x="6596" y="2128"/>
                    <a:pt x="5295" y="1528"/>
                  </a:cubicBezTo>
                  <a:lnTo>
                    <a:pt x="2226" y="594"/>
                  </a:lnTo>
                  <a:cubicBezTo>
                    <a:pt x="1409" y="207"/>
                    <a:pt x="703" y="0"/>
                    <a:pt x="32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56;p37">
              <a:extLst>
                <a:ext uri="{FF2B5EF4-FFF2-40B4-BE49-F238E27FC236}">
                  <a16:creationId xmlns:a16="http://schemas.microsoft.com/office/drawing/2014/main" id="{5C6EEA15-E34D-63AF-FBBB-58CE9A250D11}"/>
                </a:ext>
              </a:extLst>
            </p:cNvPr>
            <p:cNvSpPr/>
            <p:nvPr/>
          </p:nvSpPr>
          <p:spPr>
            <a:xfrm>
              <a:off x="4405150" y="1664250"/>
              <a:ext cx="236775" cy="252125"/>
            </a:xfrm>
            <a:custGeom>
              <a:avLst/>
              <a:gdLst/>
              <a:ahLst/>
              <a:cxnLst/>
              <a:rect l="l" t="t" r="r" b="b"/>
              <a:pathLst>
                <a:path w="9471" h="10085" extrusionOk="0">
                  <a:moveTo>
                    <a:pt x="752" y="0"/>
                  </a:moveTo>
                  <a:cubicBezTo>
                    <a:pt x="320" y="0"/>
                    <a:pt x="0" y="444"/>
                    <a:pt x="197" y="1276"/>
                  </a:cubicBezTo>
                  <a:cubicBezTo>
                    <a:pt x="498" y="2577"/>
                    <a:pt x="97" y="4945"/>
                    <a:pt x="864" y="7146"/>
                  </a:cubicBezTo>
                  <a:cubicBezTo>
                    <a:pt x="1365" y="8614"/>
                    <a:pt x="2599" y="9715"/>
                    <a:pt x="4133" y="10015"/>
                  </a:cubicBezTo>
                  <a:cubicBezTo>
                    <a:pt x="4504" y="10062"/>
                    <a:pt x="4858" y="10085"/>
                    <a:pt x="5194" y="10085"/>
                  </a:cubicBezTo>
                  <a:cubicBezTo>
                    <a:pt x="7034" y="10085"/>
                    <a:pt x="8329" y="9386"/>
                    <a:pt x="8837" y="7947"/>
                  </a:cubicBezTo>
                  <a:cubicBezTo>
                    <a:pt x="9471" y="6046"/>
                    <a:pt x="9170" y="5479"/>
                    <a:pt x="6535" y="5145"/>
                  </a:cubicBezTo>
                  <a:cubicBezTo>
                    <a:pt x="5134" y="4978"/>
                    <a:pt x="2366" y="3711"/>
                    <a:pt x="2232" y="3144"/>
                  </a:cubicBezTo>
                  <a:cubicBezTo>
                    <a:pt x="2065" y="2577"/>
                    <a:pt x="1465" y="375"/>
                    <a:pt x="1465" y="375"/>
                  </a:cubicBezTo>
                  <a:cubicBezTo>
                    <a:pt x="1235" y="122"/>
                    <a:pt x="978" y="0"/>
                    <a:pt x="75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57;p37">
              <a:extLst>
                <a:ext uri="{FF2B5EF4-FFF2-40B4-BE49-F238E27FC236}">
                  <a16:creationId xmlns:a16="http://schemas.microsoft.com/office/drawing/2014/main" id="{B1DBEF64-F6B7-7C11-DB2D-9C8B4773EFD7}"/>
                </a:ext>
              </a:extLst>
            </p:cNvPr>
            <p:cNvSpPr/>
            <p:nvPr/>
          </p:nvSpPr>
          <p:spPr>
            <a:xfrm>
              <a:off x="5467500" y="3689225"/>
              <a:ext cx="151800" cy="224350"/>
            </a:xfrm>
            <a:custGeom>
              <a:avLst/>
              <a:gdLst/>
              <a:ahLst/>
              <a:cxnLst/>
              <a:rect l="l" t="t" r="r" b="b"/>
              <a:pathLst>
                <a:path w="6072" h="8974" extrusionOk="0">
                  <a:moveTo>
                    <a:pt x="0" y="0"/>
                  </a:moveTo>
                  <a:lnTo>
                    <a:pt x="1001" y="8973"/>
                  </a:lnTo>
                  <a:lnTo>
                    <a:pt x="6071" y="8973"/>
                  </a:lnTo>
                  <a:lnTo>
                    <a:pt x="60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58;p37">
              <a:extLst>
                <a:ext uri="{FF2B5EF4-FFF2-40B4-BE49-F238E27FC236}">
                  <a16:creationId xmlns:a16="http://schemas.microsoft.com/office/drawing/2014/main" id="{8CD44631-6A7C-64E4-0442-45CD968F3CE1}"/>
                </a:ext>
              </a:extLst>
            </p:cNvPr>
            <p:cNvSpPr/>
            <p:nvPr/>
          </p:nvSpPr>
          <p:spPr>
            <a:xfrm>
              <a:off x="5058875" y="3465725"/>
              <a:ext cx="154300" cy="236025"/>
            </a:xfrm>
            <a:custGeom>
              <a:avLst/>
              <a:gdLst/>
              <a:ahLst/>
              <a:cxnLst/>
              <a:rect l="l" t="t" r="r" b="b"/>
              <a:pathLst>
                <a:path w="6172" h="9441" extrusionOk="0">
                  <a:moveTo>
                    <a:pt x="6171" y="1"/>
                  </a:moveTo>
                  <a:lnTo>
                    <a:pt x="67" y="167"/>
                  </a:lnTo>
                  <a:lnTo>
                    <a:pt x="0" y="9441"/>
                  </a:lnTo>
                  <a:lnTo>
                    <a:pt x="5404" y="9241"/>
                  </a:lnTo>
                  <a:lnTo>
                    <a:pt x="6171"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59;p37">
              <a:extLst>
                <a:ext uri="{FF2B5EF4-FFF2-40B4-BE49-F238E27FC236}">
                  <a16:creationId xmlns:a16="http://schemas.microsoft.com/office/drawing/2014/main" id="{E9B40DBE-E970-ECA9-C528-3A1CBDC5B480}"/>
                </a:ext>
              </a:extLst>
            </p:cNvPr>
            <p:cNvSpPr/>
            <p:nvPr/>
          </p:nvSpPr>
          <p:spPr>
            <a:xfrm>
              <a:off x="5005500" y="2089750"/>
              <a:ext cx="655500" cy="1728875"/>
            </a:xfrm>
            <a:custGeom>
              <a:avLst/>
              <a:gdLst/>
              <a:ahLst/>
              <a:cxnLst/>
              <a:rect l="l" t="t" r="r" b="b"/>
              <a:pathLst>
                <a:path w="26220" h="69155" extrusionOk="0">
                  <a:moveTo>
                    <a:pt x="434" y="0"/>
                  </a:moveTo>
                  <a:cubicBezTo>
                    <a:pt x="434" y="0"/>
                    <a:pt x="0" y="29455"/>
                    <a:pt x="67" y="32557"/>
                  </a:cubicBezTo>
                  <a:cubicBezTo>
                    <a:pt x="134" y="35292"/>
                    <a:pt x="1835" y="60910"/>
                    <a:pt x="1835" y="60910"/>
                  </a:cubicBezTo>
                  <a:cubicBezTo>
                    <a:pt x="2200" y="61549"/>
                    <a:pt x="3251" y="61795"/>
                    <a:pt x="4399" y="61795"/>
                  </a:cubicBezTo>
                  <a:cubicBezTo>
                    <a:pt x="6191" y="61795"/>
                    <a:pt x="8219" y="61194"/>
                    <a:pt x="8240" y="60544"/>
                  </a:cubicBezTo>
                  <a:cubicBezTo>
                    <a:pt x="8240" y="60544"/>
                    <a:pt x="9741" y="42964"/>
                    <a:pt x="9941" y="39995"/>
                  </a:cubicBezTo>
                  <a:cubicBezTo>
                    <a:pt x="10108" y="37894"/>
                    <a:pt x="10141" y="35792"/>
                    <a:pt x="10074" y="33691"/>
                  </a:cubicBezTo>
                  <a:lnTo>
                    <a:pt x="11909" y="15645"/>
                  </a:lnTo>
                  <a:cubicBezTo>
                    <a:pt x="11909" y="15645"/>
                    <a:pt x="14244" y="34025"/>
                    <a:pt x="14944" y="39629"/>
                  </a:cubicBezTo>
                  <a:cubicBezTo>
                    <a:pt x="15745" y="46066"/>
                    <a:pt x="18614" y="68449"/>
                    <a:pt x="18614" y="68449"/>
                  </a:cubicBezTo>
                  <a:cubicBezTo>
                    <a:pt x="18884" y="68939"/>
                    <a:pt x="19831" y="69155"/>
                    <a:pt x="20909" y="69155"/>
                  </a:cubicBezTo>
                  <a:cubicBezTo>
                    <a:pt x="22622" y="69155"/>
                    <a:pt x="24667" y="68609"/>
                    <a:pt x="24851" y="67749"/>
                  </a:cubicBezTo>
                  <a:cubicBezTo>
                    <a:pt x="24851" y="67749"/>
                    <a:pt x="26219" y="52304"/>
                    <a:pt x="26086" y="45800"/>
                  </a:cubicBezTo>
                  <a:cubicBezTo>
                    <a:pt x="26019" y="43131"/>
                    <a:pt x="25819" y="40429"/>
                    <a:pt x="25452" y="37794"/>
                  </a:cubicBezTo>
                  <a:cubicBezTo>
                    <a:pt x="25452" y="37794"/>
                    <a:pt x="24418" y="5237"/>
                    <a:pt x="24318" y="334"/>
                  </a:cubicBezTo>
                  <a:lnTo>
                    <a:pt x="4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60;p37">
              <a:extLst>
                <a:ext uri="{FF2B5EF4-FFF2-40B4-BE49-F238E27FC236}">
                  <a16:creationId xmlns:a16="http://schemas.microsoft.com/office/drawing/2014/main" id="{0EBF8356-40B6-11CF-5EA4-0710CC614CDF}"/>
                </a:ext>
              </a:extLst>
            </p:cNvPr>
            <p:cNvSpPr/>
            <p:nvPr/>
          </p:nvSpPr>
          <p:spPr>
            <a:xfrm>
              <a:off x="5309050" y="3829325"/>
              <a:ext cx="346100" cy="381700"/>
            </a:xfrm>
            <a:custGeom>
              <a:avLst/>
              <a:gdLst/>
              <a:ahLst/>
              <a:cxnLst/>
              <a:rect l="l" t="t" r="r" b="b"/>
              <a:pathLst>
                <a:path w="13844" h="15268" extrusionOk="0">
                  <a:moveTo>
                    <a:pt x="6972" y="0"/>
                  </a:moveTo>
                  <a:cubicBezTo>
                    <a:pt x="6672" y="0"/>
                    <a:pt x="6538" y="334"/>
                    <a:pt x="6438" y="1001"/>
                  </a:cubicBezTo>
                  <a:cubicBezTo>
                    <a:pt x="6205" y="2435"/>
                    <a:pt x="5738" y="3836"/>
                    <a:pt x="5104" y="5137"/>
                  </a:cubicBezTo>
                  <a:cubicBezTo>
                    <a:pt x="4237" y="6905"/>
                    <a:pt x="3736" y="7639"/>
                    <a:pt x="2035" y="9774"/>
                  </a:cubicBezTo>
                  <a:cubicBezTo>
                    <a:pt x="1635" y="10274"/>
                    <a:pt x="734" y="11075"/>
                    <a:pt x="434" y="11642"/>
                  </a:cubicBezTo>
                  <a:cubicBezTo>
                    <a:pt x="100" y="12209"/>
                    <a:pt x="0" y="13777"/>
                    <a:pt x="534" y="14144"/>
                  </a:cubicBezTo>
                  <a:cubicBezTo>
                    <a:pt x="1728" y="14933"/>
                    <a:pt x="3302" y="15268"/>
                    <a:pt x="4825" y="15268"/>
                  </a:cubicBezTo>
                  <a:cubicBezTo>
                    <a:pt x="5813" y="15268"/>
                    <a:pt x="6779" y="15127"/>
                    <a:pt x="7606" y="14878"/>
                  </a:cubicBezTo>
                  <a:cubicBezTo>
                    <a:pt x="9274" y="14477"/>
                    <a:pt x="10508" y="13076"/>
                    <a:pt x="10708" y="11408"/>
                  </a:cubicBezTo>
                  <a:cubicBezTo>
                    <a:pt x="11042" y="9474"/>
                    <a:pt x="11242" y="8273"/>
                    <a:pt x="12209" y="6805"/>
                  </a:cubicBezTo>
                  <a:cubicBezTo>
                    <a:pt x="12576" y="6271"/>
                    <a:pt x="13143" y="5838"/>
                    <a:pt x="13410" y="5237"/>
                  </a:cubicBezTo>
                  <a:cubicBezTo>
                    <a:pt x="13844" y="4170"/>
                    <a:pt x="13477" y="2969"/>
                    <a:pt x="13210" y="1902"/>
                  </a:cubicBezTo>
                  <a:cubicBezTo>
                    <a:pt x="12987" y="1042"/>
                    <a:pt x="12734" y="60"/>
                    <a:pt x="12421" y="60"/>
                  </a:cubicBezTo>
                  <a:cubicBezTo>
                    <a:pt x="12406" y="60"/>
                    <a:pt x="12391" y="63"/>
                    <a:pt x="12376" y="67"/>
                  </a:cubicBezTo>
                  <a:lnTo>
                    <a:pt x="12376" y="601"/>
                  </a:lnTo>
                  <a:cubicBezTo>
                    <a:pt x="12009" y="1001"/>
                    <a:pt x="10675" y="1435"/>
                    <a:pt x="9474" y="1468"/>
                  </a:cubicBezTo>
                  <a:cubicBezTo>
                    <a:pt x="9406" y="1471"/>
                    <a:pt x="9330" y="1473"/>
                    <a:pt x="9248" y="1473"/>
                  </a:cubicBezTo>
                  <a:cubicBezTo>
                    <a:pt x="8440" y="1473"/>
                    <a:pt x="7039" y="1313"/>
                    <a:pt x="7039" y="768"/>
                  </a:cubicBezTo>
                  <a:lnTo>
                    <a:pt x="6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61;p37">
              <a:extLst>
                <a:ext uri="{FF2B5EF4-FFF2-40B4-BE49-F238E27FC236}">
                  <a16:creationId xmlns:a16="http://schemas.microsoft.com/office/drawing/2014/main" id="{6F9C2EDB-0B59-C811-C964-97F1F4DA8718}"/>
                </a:ext>
              </a:extLst>
            </p:cNvPr>
            <p:cNvSpPr/>
            <p:nvPr/>
          </p:nvSpPr>
          <p:spPr>
            <a:xfrm>
              <a:off x="4748650" y="3653325"/>
              <a:ext cx="494550" cy="288150"/>
            </a:xfrm>
            <a:custGeom>
              <a:avLst/>
              <a:gdLst/>
              <a:ahLst/>
              <a:cxnLst/>
              <a:rect l="l" t="t" r="r" b="b"/>
              <a:pathLst>
                <a:path w="19782" h="11526" extrusionOk="0">
                  <a:moveTo>
                    <a:pt x="18009" y="0"/>
                  </a:moveTo>
                  <a:cubicBezTo>
                    <a:pt x="18000" y="0"/>
                    <a:pt x="17990" y="1"/>
                    <a:pt x="17980" y="2"/>
                  </a:cubicBezTo>
                  <a:lnTo>
                    <a:pt x="17946" y="569"/>
                  </a:lnTo>
                  <a:cubicBezTo>
                    <a:pt x="17880" y="1169"/>
                    <a:pt x="16379" y="1470"/>
                    <a:pt x="15211" y="1470"/>
                  </a:cubicBezTo>
                  <a:cubicBezTo>
                    <a:pt x="14277" y="1470"/>
                    <a:pt x="12443" y="1236"/>
                    <a:pt x="12443" y="803"/>
                  </a:cubicBezTo>
                  <a:cubicBezTo>
                    <a:pt x="12409" y="803"/>
                    <a:pt x="12443" y="469"/>
                    <a:pt x="12443" y="469"/>
                  </a:cubicBezTo>
                  <a:lnTo>
                    <a:pt x="12443" y="469"/>
                  </a:lnTo>
                  <a:cubicBezTo>
                    <a:pt x="12309" y="569"/>
                    <a:pt x="12009" y="903"/>
                    <a:pt x="11442" y="1403"/>
                  </a:cubicBezTo>
                  <a:cubicBezTo>
                    <a:pt x="10908" y="1903"/>
                    <a:pt x="10308" y="2370"/>
                    <a:pt x="9707" y="2771"/>
                  </a:cubicBezTo>
                  <a:cubicBezTo>
                    <a:pt x="8473" y="3705"/>
                    <a:pt x="7172" y="4505"/>
                    <a:pt x="5838" y="5239"/>
                  </a:cubicBezTo>
                  <a:cubicBezTo>
                    <a:pt x="4237" y="6140"/>
                    <a:pt x="2802" y="6673"/>
                    <a:pt x="901" y="7574"/>
                  </a:cubicBezTo>
                  <a:cubicBezTo>
                    <a:pt x="667" y="7641"/>
                    <a:pt x="501" y="7774"/>
                    <a:pt x="334" y="7908"/>
                  </a:cubicBezTo>
                  <a:cubicBezTo>
                    <a:pt x="234" y="8074"/>
                    <a:pt x="167" y="8208"/>
                    <a:pt x="134" y="8408"/>
                  </a:cubicBezTo>
                  <a:cubicBezTo>
                    <a:pt x="0" y="9142"/>
                    <a:pt x="334" y="9876"/>
                    <a:pt x="968" y="10309"/>
                  </a:cubicBezTo>
                  <a:cubicBezTo>
                    <a:pt x="1568" y="10743"/>
                    <a:pt x="2235" y="11010"/>
                    <a:pt x="2969" y="11143"/>
                  </a:cubicBezTo>
                  <a:cubicBezTo>
                    <a:pt x="3868" y="11400"/>
                    <a:pt x="4788" y="11526"/>
                    <a:pt x="5710" y="11526"/>
                  </a:cubicBezTo>
                  <a:cubicBezTo>
                    <a:pt x="6465" y="11526"/>
                    <a:pt x="7222" y="11442"/>
                    <a:pt x="7973" y="11277"/>
                  </a:cubicBezTo>
                  <a:cubicBezTo>
                    <a:pt x="9407" y="10843"/>
                    <a:pt x="10741" y="10209"/>
                    <a:pt x="11976" y="9375"/>
                  </a:cubicBezTo>
                  <a:cubicBezTo>
                    <a:pt x="13010" y="8641"/>
                    <a:pt x="14177" y="8141"/>
                    <a:pt x="15411" y="7874"/>
                  </a:cubicBezTo>
                  <a:cubicBezTo>
                    <a:pt x="16479" y="7741"/>
                    <a:pt x="17813" y="7774"/>
                    <a:pt x="18747" y="7107"/>
                  </a:cubicBezTo>
                  <a:cubicBezTo>
                    <a:pt x="19781" y="6407"/>
                    <a:pt x="19347" y="4872"/>
                    <a:pt x="19047" y="3571"/>
                  </a:cubicBezTo>
                  <a:cubicBezTo>
                    <a:pt x="18719" y="2158"/>
                    <a:pt x="18649" y="0"/>
                    <a:pt x="180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62;p37">
              <a:extLst>
                <a:ext uri="{FF2B5EF4-FFF2-40B4-BE49-F238E27FC236}">
                  <a16:creationId xmlns:a16="http://schemas.microsoft.com/office/drawing/2014/main" id="{A7730005-41BF-6B13-1C90-17D401B896A3}"/>
                </a:ext>
              </a:extLst>
            </p:cNvPr>
            <p:cNvSpPr/>
            <p:nvPr/>
          </p:nvSpPr>
          <p:spPr>
            <a:xfrm>
              <a:off x="5151425" y="2219825"/>
              <a:ext cx="151800" cy="678850"/>
            </a:xfrm>
            <a:custGeom>
              <a:avLst/>
              <a:gdLst/>
              <a:ahLst/>
              <a:cxnLst/>
              <a:rect l="l" t="t" r="r" b="b"/>
              <a:pathLst>
                <a:path w="6072" h="27154" extrusionOk="0">
                  <a:moveTo>
                    <a:pt x="1" y="1"/>
                  </a:moveTo>
                  <a:cubicBezTo>
                    <a:pt x="1" y="1"/>
                    <a:pt x="868" y="2603"/>
                    <a:pt x="4504" y="4704"/>
                  </a:cubicBezTo>
                  <a:lnTo>
                    <a:pt x="4237" y="27154"/>
                  </a:lnTo>
                  <a:lnTo>
                    <a:pt x="6072" y="10442"/>
                  </a:lnTo>
                  <a:lnTo>
                    <a:pt x="5505" y="3570"/>
                  </a:lnTo>
                  <a:cubicBezTo>
                    <a:pt x="3437" y="2770"/>
                    <a:pt x="1569" y="1569"/>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63;p37">
              <a:extLst>
                <a:ext uri="{FF2B5EF4-FFF2-40B4-BE49-F238E27FC236}">
                  <a16:creationId xmlns:a16="http://schemas.microsoft.com/office/drawing/2014/main" id="{C6EA5F7B-D5DE-DF9D-F33E-B69604589611}"/>
                </a:ext>
              </a:extLst>
            </p:cNvPr>
            <p:cNvSpPr/>
            <p:nvPr/>
          </p:nvSpPr>
          <p:spPr>
            <a:xfrm>
              <a:off x="5012175" y="1174075"/>
              <a:ext cx="669650" cy="995550"/>
            </a:xfrm>
            <a:custGeom>
              <a:avLst/>
              <a:gdLst/>
              <a:ahLst/>
              <a:cxnLst/>
              <a:rect l="l" t="t" r="r" b="b"/>
              <a:pathLst>
                <a:path w="26786" h="39822" extrusionOk="0">
                  <a:moveTo>
                    <a:pt x="8673" y="1"/>
                  </a:moveTo>
                  <a:cubicBezTo>
                    <a:pt x="5104" y="401"/>
                    <a:pt x="2002" y="5638"/>
                    <a:pt x="1068" y="11943"/>
                  </a:cubicBezTo>
                  <a:cubicBezTo>
                    <a:pt x="334" y="16913"/>
                    <a:pt x="0" y="36694"/>
                    <a:pt x="0" y="36694"/>
                  </a:cubicBezTo>
                  <a:cubicBezTo>
                    <a:pt x="3156" y="38984"/>
                    <a:pt x="8149" y="39821"/>
                    <a:pt x="12835" y="39821"/>
                  </a:cubicBezTo>
                  <a:cubicBezTo>
                    <a:pt x="17908" y="39821"/>
                    <a:pt x="22621" y="38840"/>
                    <a:pt x="24251" y="37661"/>
                  </a:cubicBezTo>
                  <a:cubicBezTo>
                    <a:pt x="24251" y="37661"/>
                    <a:pt x="24051" y="29222"/>
                    <a:pt x="23951" y="22450"/>
                  </a:cubicBezTo>
                  <a:cubicBezTo>
                    <a:pt x="25218" y="11943"/>
                    <a:pt x="26786" y="6339"/>
                    <a:pt x="25051" y="3837"/>
                  </a:cubicBezTo>
                  <a:cubicBezTo>
                    <a:pt x="24284" y="2803"/>
                    <a:pt x="23250" y="2002"/>
                    <a:pt x="22083" y="1569"/>
                  </a:cubicBezTo>
                  <a:cubicBezTo>
                    <a:pt x="19714" y="735"/>
                    <a:pt x="16846" y="335"/>
                    <a:pt x="15945" y="134"/>
                  </a:cubicBezTo>
                  <a:lnTo>
                    <a:pt x="867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64;p37">
              <a:extLst>
                <a:ext uri="{FF2B5EF4-FFF2-40B4-BE49-F238E27FC236}">
                  <a16:creationId xmlns:a16="http://schemas.microsoft.com/office/drawing/2014/main" id="{C4E6C4E2-62C1-1B9C-80EA-8DF0D3BFC2D4}"/>
                </a:ext>
              </a:extLst>
            </p:cNvPr>
            <p:cNvSpPr/>
            <p:nvPr/>
          </p:nvSpPr>
          <p:spPr>
            <a:xfrm>
              <a:off x="4983925" y="631975"/>
              <a:ext cx="389350" cy="331775"/>
            </a:xfrm>
            <a:custGeom>
              <a:avLst/>
              <a:gdLst/>
              <a:ahLst/>
              <a:cxnLst/>
              <a:rect l="l" t="t" r="r" b="b"/>
              <a:pathLst>
                <a:path w="15574" h="13271" extrusionOk="0">
                  <a:moveTo>
                    <a:pt x="8837" y="1"/>
                  </a:moveTo>
                  <a:cubicBezTo>
                    <a:pt x="3040" y="1"/>
                    <a:pt x="1" y="6948"/>
                    <a:pt x="4032" y="11211"/>
                  </a:cubicBezTo>
                  <a:cubicBezTo>
                    <a:pt x="5387" y="12633"/>
                    <a:pt x="7094" y="13270"/>
                    <a:pt x="8773" y="13270"/>
                  </a:cubicBezTo>
                  <a:cubicBezTo>
                    <a:pt x="12135" y="13270"/>
                    <a:pt x="15385" y="10712"/>
                    <a:pt x="15474" y="6774"/>
                  </a:cubicBezTo>
                  <a:cubicBezTo>
                    <a:pt x="15574" y="3105"/>
                    <a:pt x="12672" y="69"/>
                    <a:pt x="9002" y="3"/>
                  </a:cubicBezTo>
                  <a:cubicBezTo>
                    <a:pt x="8947" y="2"/>
                    <a:pt x="8892" y="1"/>
                    <a:pt x="88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65;p37">
              <a:extLst>
                <a:ext uri="{FF2B5EF4-FFF2-40B4-BE49-F238E27FC236}">
                  <a16:creationId xmlns:a16="http://schemas.microsoft.com/office/drawing/2014/main" id="{189453C3-2A82-A144-0D37-7CAAF52559A4}"/>
                </a:ext>
              </a:extLst>
            </p:cNvPr>
            <p:cNvSpPr/>
            <p:nvPr/>
          </p:nvSpPr>
          <p:spPr>
            <a:xfrm>
              <a:off x="5414125" y="922250"/>
              <a:ext cx="74250" cy="171800"/>
            </a:xfrm>
            <a:custGeom>
              <a:avLst/>
              <a:gdLst/>
              <a:ahLst/>
              <a:cxnLst/>
              <a:rect l="l" t="t" r="r" b="b"/>
              <a:pathLst>
                <a:path w="2970" h="6872" extrusionOk="0">
                  <a:moveTo>
                    <a:pt x="2969" y="0"/>
                  </a:moveTo>
                  <a:lnTo>
                    <a:pt x="134" y="3336"/>
                  </a:lnTo>
                  <a:lnTo>
                    <a:pt x="0" y="6872"/>
                  </a:lnTo>
                  <a:cubicBezTo>
                    <a:pt x="567" y="6705"/>
                    <a:pt x="1034" y="6338"/>
                    <a:pt x="1335" y="5838"/>
                  </a:cubicBezTo>
                  <a:cubicBezTo>
                    <a:pt x="1802" y="5004"/>
                    <a:pt x="2969" y="1"/>
                    <a:pt x="29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66;p37">
              <a:extLst>
                <a:ext uri="{FF2B5EF4-FFF2-40B4-BE49-F238E27FC236}">
                  <a16:creationId xmlns:a16="http://schemas.microsoft.com/office/drawing/2014/main" id="{BCC5FD52-A0BB-8337-20D8-625752EA8F0C}"/>
                </a:ext>
              </a:extLst>
            </p:cNvPr>
            <p:cNvSpPr/>
            <p:nvPr/>
          </p:nvSpPr>
          <p:spPr>
            <a:xfrm>
              <a:off x="5438300" y="740225"/>
              <a:ext cx="93425" cy="187050"/>
            </a:xfrm>
            <a:custGeom>
              <a:avLst/>
              <a:gdLst/>
              <a:ahLst/>
              <a:cxnLst/>
              <a:rect l="l" t="t" r="r" b="b"/>
              <a:pathLst>
                <a:path w="3737" h="7482" extrusionOk="0">
                  <a:moveTo>
                    <a:pt x="1046" y="0"/>
                  </a:moveTo>
                  <a:cubicBezTo>
                    <a:pt x="976" y="0"/>
                    <a:pt x="906" y="3"/>
                    <a:pt x="835" y="9"/>
                  </a:cubicBezTo>
                  <a:lnTo>
                    <a:pt x="1" y="7481"/>
                  </a:lnTo>
                  <a:lnTo>
                    <a:pt x="2002" y="7281"/>
                  </a:lnTo>
                  <a:cubicBezTo>
                    <a:pt x="3170" y="4546"/>
                    <a:pt x="3737" y="1710"/>
                    <a:pt x="2869" y="776"/>
                  </a:cubicBezTo>
                  <a:cubicBezTo>
                    <a:pt x="2385" y="292"/>
                    <a:pt x="1736" y="0"/>
                    <a:pt x="10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67;p37">
              <a:extLst>
                <a:ext uri="{FF2B5EF4-FFF2-40B4-BE49-F238E27FC236}">
                  <a16:creationId xmlns:a16="http://schemas.microsoft.com/office/drawing/2014/main" id="{1B677DAD-0191-6241-9D9B-7B1BC5E89242}"/>
                </a:ext>
              </a:extLst>
            </p:cNvPr>
            <p:cNvSpPr/>
            <p:nvPr/>
          </p:nvSpPr>
          <p:spPr>
            <a:xfrm>
              <a:off x="5058025" y="657700"/>
              <a:ext cx="496225" cy="619850"/>
            </a:xfrm>
            <a:custGeom>
              <a:avLst/>
              <a:gdLst/>
              <a:ahLst/>
              <a:cxnLst/>
              <a:rect l="l" t="t" r="r" b="b"/>
              <a:pathLst>
                <a:path w="19849" h="24794" extrusionOk="0">
                  <a:moveTo>
                    <a:pt x="6953" y="1"/>
                  </a:moveTo>
                  <a:cubicBezTo>
                    <a:pt x="3977" y="1"/>
                    <a:pt x="1171" y="1418"/>
                    <a:pt x="668" y="5078"/>
                  </a:cubicBezTo>
                  <a:cubicBezTo>
                    <a:pt x="1" y="10048"/>
                    <a:pt x="168" y="13084"/>
                    <a:pt x="835" y="15786"/>
                  </a:cubicBezTo>
                  <a:cubicBezTo>
                    <a:pt x="1302" y="17587"/>
                    <a:pt x="2302" y="18888"/>
                    <a:pt x="3904" y="19188"/>
                  </a:cubicBezTo>
                  <a:cubicBezTo>
                    <a:pt x="4237" y="19210"/>
                    <a:pt x="4571" y="19222"/>
                    <a:pt x="4904" y="19222"/>
                  </a:cubicBezTo>
                  <a:cubicBezTo>
                    <a:pt x="5571" y="19222"/>
                    <a:pt x="6239" y="19177"/>
                    <a:pt x="6906" y="19088"/>
                  </a:cubicBezTo>
                  <a:lnTo>
                    <a:pt x="6906" y="19088"/>
                  </a:lnTo>
                  <a:lnTo>
                    <a:pt x="6839" y="21690"/>
                  </a:lnTo>
                  <a:cubicBezTo>
                    <a:pt x="5371" y="23291"/>
                    <a:pt x="5405" y="24325"/>
                    <a:pt x="6872" y="24625"/>
                  </a:cubicBezTo>
                  <a:cubicBezTo>
                    <a:pt x="7393" y="24728"/>
                    <a:pt x="8057" y="24794"/>
                    <a:pt x="8778" y="24794"/>
                  </a:cubicBezTo>
                  <a:cubicBezTo>
                    <a:pt x="10640" y="24794"/>
                    <a:pt x="12880" y="24353"/>
                    <a:pt x="14011" y="22958"/>
                  </a:cubicBezTo>
                  <a:lnTo>
                    <a:pt x="14411" y="13918"/>
                  </a:lnTo>
                  <a:cubicBezTo>
                    <a:pt x="14411" y="13918"/>
                    <a:pt x="14613" y="14880"/>
                    <a:pt x="15913" y="14880"/>
                  </a:cubicBezTo>
                  <a:cubicBezTo>
                    <a:pt x="16201" y="14880"/>
                    <a:pt x="16542" y="14833"/>
                    <a:pt x="16946" y="14718"/>
                  </a:cubicBezTo>
                  <a:cubicBezTo>
                    <a:pt x="18214" y="14318"/>
                    <a:pt x="19848" y="12016"/>
                    <a:pt x="19048" y="10282"/>
                  </a:cubicBezTo>
                  <a:cubicBezTo>
                    <a:pt x="18656" y="9434"/>
                    <a:pt x="18066" y="9160"/>
                    <a:pt x="17505" y="9160"/>
                  </a:cubicBezTo>
                  <a:cubicBezTo>
                    <a:pt x="16920" y="9160"/>
                    <a:pt x="16368" y="9459"/>
                    <a:pt x="16112" y="9715"/>
                  </a:cubicBezTo>
                  <a:cubicBezTo>
                    <a:pt x="15654" y="10173"/>
                    <a:pt x="15171" y="10804"/>
                    <a:pt x="14769" y="10804"/>
                  </a:cubicBezTo>
                  <a:cubicBezTo>
                    <a:pt x="14703" y="10804"/>
                    <a:pt x="14639" y="10787"/>
                    <a:pt x="14578" y="10749"/>
                  </a:cubicBezTo>
                  <a:cubicBezTo>
                    <a:pt x="14578" y="10749"/>
                    <a:pt x="16212" y="4111"/>
                    <a:pt x="12443" y="1609"/>
                  </a:cubicBezTo>
                  <a:cubicBezTo>
                    <a:pt x="10946" y="616"/>
                    <a:pt x="8913" y="1"/>
                    <a:pt x="6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68;p37">
              <a:extLst>
                <a:ext uri="{FF2B5EF4-FFF2-40B4-BE49-F238E27FC236}">
                  <a16:creationId xmlns:a16="http://schemas.microsoft.com/office/drawing/2014/main" id="{B25B5847-9A2A-2CA9-A281-0665638378B0}"/>
                </a:ext>
              </a:extLst>
            </p:cNvPr>
            <p:cNvSpPr/>
            <p:nvPr/>
          </p:nvSpPr>
          <p:spPr>
            <a:xfrm>
              <a:off x="5039675" y="607025"/>
              <a:ext cx="438675" cy="336925"/>
            </a:xfrm>
            <a:custGeom>
              <a:avLst/>
              <a:gdLst/>
              <a:ahLst/>
              <a:cxnLst/>
              <a:rect l="l" t="t" r="r" b="b"/>
              <a:pathLst>
                <a:path w="17547" h="13477" extrusionOk="0">
                  <a:moveTo>
                    <a:pt x="568" y="0"/>
                  </a:moveTo>
                  <a:cubicBezTo>
                    <a:pt x="1" y="1801"/>
                    <a:pt x="601" y="3769"/>
                    <a:pt x="2069" y="4970"/>
                  </a:cubicBezTo>
                  <a:cubicBezTo>
                    <a:pt x="2069" y="4970"/>
                    <a:pt x="3036" y="5637"/>
                    <a:pt x="5605" y="6004"/>
                  </a:cubicBezTo>
                  <a:cubicBezTo>
                    <a:pt x="6604" y="6158"/>
                    <a:pt x="7815" y="6208"/>
                    <a:pt x="8960" y="6208"/>
                  </a:cubicBezTo>
                  <a:cubicBezTo>
                    <a:pt x="10795" y="6208"/>
                    <a:pt x="12461" y="6079"/>
                    <a:pt x="12810" y="6038"/>
                  </a:cubicBezTo>
                  <a:cubicBezTo>
                    <a:pt x="12842" y="6035"/>
                    <a:pt x="12872" y="6034"/>
                    <a:pt x="12902" y="6034"/>
                  </a:cubicBezTo>
                  <a:cubicBezTo>
                    <a:pt x="13589" y="6034"/>
                    <a:pt x="13726" y="6787"/>
                    <a:pt x="14078" y="8706"/>
                  </a:cubicBezTo>
                  <a:cubicBezTo>
                    <a:pt x="14411" y="10474"/>
                    <a:pt x="14611" y="13443"/>
                    <a:pt x="15312" y="13476"/>
                  </a:cubicBezTo>
                  <a:cubicBezTo>
                    <a:pt x="15512" y="13476"/>
                    <a:pt x="16313" y="12209"/>
                    <a:pt x="16846" y="11742"/>
                  </a:cubicBezTo>
                  <a:cubicBezTo>
                    <a:pt x="17547" y="11141"/>
                    <a:pt x="16780" y="5337"/>
                    <a:pt x="16780" y="5337"/>
                  </a:cubicBezTo>
                  <a:cubicBezTo>
                    <a:pt x="17280" y="4303"/>
                    <a:pt x="17147" y="3069"/>
                    <a:pt x="16379" y="2235"/>
                  </a:cubicBezTo>
                  <a:cubicBezTo>
                    <a:pt x="15564" y="1274"/>
                    <a:pt x="14442" y="159"/>
                    <a:pt x="11283" y="159"/>
                  </a:cubicBezTo>
                  <a:cubicBezTo>
                    <a:pt x="10825" y="159"/>
                    <a:pt x="10324" y="183"/>
                    <a:pt x="9775" y="234"/>
                  </a:cubicBezTo>
                  <a:cubicBezTo>
                    <a:pt x="7950" y="408"/>
                    <a:pt x="6046" y="775"/>
                    <a:pt x="4241" y="775"/>
                  </a:cubicBezTo>
                  <a:cubicBezTo>
                    <a:pt x="2944" y="775"/>
                    <a:pt x="1698" y="586"/>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69;p37">
              <a:extLst>
                <a:ext uri="{FF2B5EF4-FFF2-40B4-BE49-F238E27FC236}">
                  <a16:creationId xmlns:a16="http://schemas.microsoft.com/office/drawing/2014/main" id="{144BB6F5-46A8-819C-2326-223B2BF3F958}"/>
                </a:ext>
              </a:extLst>
            </p:cNvPr>
            <p:cNvSpPr/>
            <p:nvPr/>
          </p:nvSpPr>
          <p:spPr>
            <a:xfrm>
              <a:off x="5450825" y="700650"/>
              <a:ext cx="70900" cy="51500"/>
            </a:xfrm>
            <a:custGeom>
              <a:avLst/>
              <a:gdLst/>
              <a:ahLst/>
              <a:cxnLst/>
              <a:rect l="l" t="t" r="r" b="b"/>
              <a:pathLst>
                <a:path w="2836" h="2060" extrusionOk="0">
                  <a:moveTo>
                    <a:pt x="1600" y="0"/>
                  </a:moveTo>
                  <a:cubicBezTo>
                    <a:pt x="1388" y="0"/>
                    <a:pt x="1172" y="51"/>
                    <a:pt x="967" y="158"/>
                  </a:cubicBezTo>
                  <a:cubicBezTo>
                    <a:pt x="300" y="491"/>
                    <a:pt x="0" y="1325"/>
                    <a:pt x="334" y="2059"/>
                  </a:cubicBezTo>
                  <a:lnTo>
                    <a:pt x="2835" y="792"/>
                  </a:lnTo>
                  <a:cubicBezTo>
                    <a:pt x="2599" y="296"/>
                    <a:pt x="2112" y="0"/>
                    <a:pt x="1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70;p37">
              <a:extLst>
                <a:ext uri="{FF2B5EF4-FFF2-40B4-BE49-F238E27FC236}">
                  <a16:creationId xmlns:a16="http://schemas.microsoft.com/office/drawing/2014/main" id="{FF5F24E7-EE71-722F-EF65-F075B279ED6C}"/>
                </a:ext>
              </a:extLst>
            </p:cNvPr>
            <p:cNvSpPr/>
            <p:nvPr/>
          </p:nvSpPr>
          <p:spPr>
            <a:xfrm>
              <a:off x="5229825" y="1059850"/>
              <a:ext cx="169300" cy="100925"/>
            </a:xfrm>
            <a:custGeom>
              <a:avLst/>
              <a:gdLst/>
              <a:ahLst/>
              <a:cxnLst/>
              <a:rect l="l" t="t" r="r" b="b"/>
              <a:pathLst>
                <a:path w="6772" h="4037" extrusionOk="0">
                  <a:moveTo>
                    <a:pt x="6772" y="0"/>
                  </a:moveTo>
                  <a:lnTo>
                    <a:pt x="6772" y="0"/>
                  </a:lnTo>
                  <a:cubicBezTo>
                    <a:pt x="6338" y="734"/>
                    <a:pt x="5704" y="1334"/>
                    <a:pt x="4971" y="1701"/>
                  </a:cubicBezTo>
                  <a:cubicBezTo>
                    <a:pt x="3670" y="2335"/>
                    <a:pt x="34" y="3002"/>
                    <a:pt x="34" y="3002"/>
                  </a:cubicBezTo>
                  <a:lnTo>
                    <a:pt x="0" y="4036"/>
                  </a:lnTo>
                  <a:cubicBezTo>
                    <a:pt x="0" y="4036"/>
                    <a:pt x="4770" y="3202"/>
                    <a:pt x="5704" y="2035"/>
                  </a:cubicBezTo>
                  <a:cubicBezTo>
                    <a:pt x="6205" y="1434"/>
                    <a:pt x="6538" y="734"/>
                    <a:pt x="677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71;p37">
              <a:extLst>
                <a:ext uri="{FF2B5EF4-FFF2-40B4-BE49-F238E27FC236}">
                  <a16:creationId xmlns:a16="http://schemas.microsoft.com/office/drawing/2014/main" id="{1C3CDB1C-26C0-B517-17F2-32A9AD13FC2F}"/>
                </a:ext>
              </a:extLst>
            </p:cNvPr>
            <p:cNvSpPr/>
            <p:nvPr/>
          </p:nvSpPr>
          <p:spPr>
            <a:xfrm>
              <a:off x="5259850" y="884675"/>
              <a:ext cx="43175" cy="36225"/>
            </a:xfrm>
            <a:custGeom>
              <a:avLst/>
              <a:gdLst/>
              <a:ahLst/>
              <a:cxnLst/>
              <a:rect l="l" t="t" r="r" b="b"/>
              <a:pathLst>
                <a:path w="1727" h="1449" extrusionOk="0">
                  <a:moveTo>
                    <a:pt x="776" y="1"/>
                  </a:moveTo>
                  <a:cubicBezTo>
                    <a:pt x="762" y="1"/>
                    <a:pt x="748" y="1"/>
                    <a:pt x="734" y="2"/>
                  </a:cubicBezTo>
                  <a:cubicBezTo>
                    <a:pt x="334" y="2"/>
                    <a:pt x="0" y="369"/>
                    <a:pt x="34" y="803"/>
                  </a:cubicBezTo>
                  <a:cubicBezTo>
                    <a:pt x="76" y="1207"/>
                    <a:pt x="418" y="1449"/>
                    <a:pt x="773" y="1449"/>
                  </a:cubicBezTo>
                  <a:cubicBezTo>
                    <a:pt x="973" y="1449"/>
                    <a:pt x="1178" y="1372"/>
                    <a:pt x="1335" y="1203"/>
                  </a:cubicBezTo>
                  <a:cubicBezTo>
                    <a:pt x="1726" y="714"/>
                    <a:pt x="1384" y="1"/>
                    <a:pt x="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72;p37">
              <a:extLst>
                <a:ext uri="{FF2B5EF4-FFF2-40B4-BE49-F238E27FC236}">
                  <a16:creationId xmlns:a16="http://schemas.microsoft.com/office/drawing/2014/main" id="{ED1827C2-D92C-FF97-F095-3D09016497DF}"/>
                </a:ext>
              </a:extLst>
            </p:cNvPr>
            <p:cNvSpPr/>
            <p:nvPr/>
          </p:nvSpPr>
          <p:spPr>
            <a:xfrm>
              <a:off x="5272350" y="822225"/>
              <a:ext cx="45900" cy="33325"/>
            </a:xfrm>
            <a:custGeom>
              <a:avLst/>
              <a:gdLst/>
              <a:ahLst/>
              <a:cxnLst/>
              <a:rect l="l" t="t" r="r" b="b"/>
              <a:pathLst>
                <a:path w="1836" h="1333" extrusionOk="0">
                  <a:moveTo>
                    <a:pt x="795" y="0"/>
                  </a:moveTo>
                  <a:cubicBezTo>
                    <a:pt x="458" y="0"/>
                    <a:pt x="144" y="198"/>
                    <a:pt x="1" y="532"/>
                  </a:cubicBezTo>
                  <a:lnTo>
                    <a:pt x="1602" y="1333"/>
                  </a:lnTo>
                  <a:cubicBezTo>
                    <a:pt x="1835" y="866"/>
                    <a:pt x="1635" y="332"/>
                    <a:pt x="1201" y="98"/>
                  </a:cubicBezTo>
                  <a:cubicBezTo>
                    <a:pt x="1068" y="32"/>
                    <a:pt x="930" y="0"/>
                    <a:pt x="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73;p37">
              <a:extLst>
                <a:ext uri="{FF2B5EF4-FFF2-40B4-BE49-F238E27FC236}">
                  <a16:creationId xmlns:a16="http://schemas.microsoft.com/office/drawing/2014/main" id="{89018B78-3059-12C9-3CA8-6645E8062B09}"/>
                </a:ext>
              </a:extLst>
            </p:cNvPr>
            <p:cNvSpPr/>
            <p:nvPr/>
          </p:nvSpPr>
          <p:spPr>
            <a:xfrm>
              <a:off x="5193975" y="1020650"/>
              <a:ext cx="70075" cy="44550"/>
            </a:xfrm>
            <a:custGeom>
              <a:avLst/>
              <a:gdLst/>
              <a:ahLst/>
              <a:cxnLst/>
              <a:rect l="l" t="t" r="r" b="b"/>
              <a:pathLst>
                <a:path w="2803" h="1782" extrusionOk="0">
                  <a:moveTo>
                    <a:pt x="2635" y="0"/>
                  </a:moveTo>
                  <a:lnTo>
                    <a:pt x="0" y="734"/>
                  </a:lnTo>
                  <a:cubicBezTo>
                    <a:pt x="141" y="1352"/>
                    <a:pt x="684" y="1781"/>
                    <a:pt x="1310" y="1781"/>
                  </a:cubicBezTo>
                  <a:cubicBezTo>
                    <a:pt x="1427" y="1781"/>
                    <a:pt x="1547" y="1766"/>
                    <a:pt x="1668" y="1735"/>
                  </a:cubicBezTo>
                  <a:cubicBezTo>
                    <a:pt x="2402" y="1501"/>
                    <a:pt x="2802" y="734"/>
                    <a:pt x="2635"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74;p37">
              <a:extLst>
                <a:ext uri="{FF2B5EF4-FFF2-40B4-BE49-F238E27FC236}">
                  <a16:creationId xmlns:a16="http://schemas.microsoft.com/office/drawing/2014/main" id="{4967F6D4-B3B1-8297-1BB3-523BE819A83C}"/>
                </a:ext>
              </a:extLst>
            </p:cNvPr>
            <p:cNvSpPr/>
            <p:nvPr/>
          </p:nvSpPr>
          <p:spPr>
            <a:xfrm>
              <a:off x="5221475" y="1033800"/>
              <a:ext cx="38400" cy="31400"/>
            </a:xfrm>
            <a:custGeom>
              <a:avLst/>
              <a:gdLst/>
              <a:ahLst/>
              <a:cxnLst/>
              <a:rect l="l" t="t" r="r" b="b"/>
              <a:pathLst>
                <a:path w="1536" h="1256" extrusionOk="0">
                  <a:moveTo>
                    <a:pt x="1018" y="0"/>
                  </a:moveTo>
                  <a:cubicBezTo>
                    <a:pt x="480" y="0"/>
                    <a:pt x="1" y="435"/>
                    <a:pt x="1" y="1042"/>
                  </a:cubicBezTo>
                  <a:cubicBezTo>
                    <a:pt x="1" y="1109"/>
                    <a:pt x="1" y="1175"/>
                    <a:pt x="34" y="1242"/>
                  </a:cubicBezTo>
                  <a:cubicBezTo>
                    <a:pt x="83" y="1252"/>
                    <a:pt x="132" y="1256"/>
                    <a:pt x="181" y="1256"/>
                  </a:cubicBezTo>
                  <a:cubicBezTo>
                    <a:pt x="299" y="1256"/>
                    <a:pt x="417" y="1232"/>
                    <a:pt x="535" y="1209"/>
                  </a:cubicBezTo>
                  <a:cubicBezTo>
                    <a:pt x="1035" y="1075"/>
                    <a:pt x="1435" y="675"/>
                    <a:pt x="1535" y="141"/>
                  </a:cubicBezTo>
                  <a:cubicBezTo>
                    <a:pt x="1366" y="45"/>
                    <a:pt x="1189" y="0"/>
                    <a:pt x="101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75;p37">
              <a:extLst>
                <a:ext uri="{FF2B5EF4-FFF2-40B4-BE49-F238E27FC236}">
                  <a16:creationId xmlns:a16="http://schemas.microsoft.com/office/drawing/2014/main" id="{B53FBD89-ABA0-7D77-7B95-0513933885ED}"/>
                </a:ext>
              </a:extLst>
            </p:cNvPr>
            <p:cNvSpPr/>
            <p:nvPr/>
          </p:nvSpPr>
          <p:spPr>
            <a:xfrm>
              <a:off x="5080550" y="821750"/>
              <a:ext cx="45900" cy="30475"/>
            </a:xfrm>
            <a:custGeom>
              <a:avLst/>
              <a:gdLst/>
              <a:ahLst/>
              <a:cxnLst/>
              <a:rect l="l" t="t" r="r" b="b"/>
              <a:pathLst>
                <a:path w="1836" h="1219" extrusionOk="0">
                  <a:moveTo>
                    <a:pt x="1018" y="1"/>
                  </a:moveTo>
                  <a:cubicBezTo>
                    <a:pt x="924" y="1"/>
                    <a:pt x="829" y="17"/>
                    <a:pt x="734" y="51"/>
                  </a:cubicBezTo>
                  <a:cubicBezTo>
                    <a:pt x="267" y="217"/>
                    <a:pt x="0" y="751"/>
                    <a:pt x="134" y="1218"/>
                  </a:cubicBezTo>
                  <a:lnTo>
                    <a:pt x="1835" y="651"/>
                  </a:lnTo>
                  <a:cubicBezTo>
                    <a:pt x="1729" y="252"/>
                    <a:pt x="1388" y="1"/>
                    <a:pt x="1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76;p37">
              <a:extLst>
                <a:ext uri="{FF2B5EF4-FFF2-40B4-BE49-F238E27FC236}">
                  <a16:creationId xmlns:a16="http://schemas.microsoft.com/office/drawing/2014/main" id="{1536A134-FE89-0ACE-667A-B48AF35170C1}"/>
                </a:ext>
              </a:extLst>
            </p:cNvPr>
            <p:cNvSpPr/>
            <p:nvPr/>
          </p:nvSpPr>
          <p:spPr>
            <a:xfrm>
              <a:off x="5099975" y="879650"/>
              <a:ext cx="42300" cy="36475"/>
            </a:xfrm>
            <a:custGeom>
              <a:avLst/>
              <a:gdLst/>
              <a:ahLst/>
              <a:cxnLst/>
              <a:rect l="l" t="t" r="r" b="b"/>
              <a:pathLst>
                <a:path w="1692" h="1459" extrusionOk="0">
                  <a:moveTo>
                    <a:pt x="759" y="0"/>
                  </a:moveTo>
                  <a:cubicBezTo>
                    <a:pt x="358" y="0"/>
                    <a:pt x="56" y="292"/>
                    <a:pt x="24" y="703"/>
                  </a:cubicBezTo>
                  <a:cubicBezTo>
                    <a:pt x="1" y="1146"/>
                    <a:pt x="352" y="1459"/>
                    <a:pt x="737" y="1459"/>
                  </a:cubicBezTo>
                  <a:cubicBezTo>
                    <a:pt x="902" y="1459"/>
                    <a:pt x="1074" y="1401"/>
                    <a:pt x="1225" y="1270"/>
                  </a:cubicBezTo>
                  <a:cubicBezTo>
                    <a:pt x="1692" y="870"/>
                    <a:pt x="1458" y="70"/>
                    <a:pt x="825" y="3"/>
                  </a:cubicBezTo>
                  <a:cubicBezTo>
                    <a:pt x="803" y="1"/>
                    <a:pt x="781" y="0"/>
                    <a:pt x="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77;p37">
              <a:extLst>
                <a:ext uri="{FF2B5EF4-FFF2-40B4-BE49-F238E27FC236}">
                  <a16:creationId xmlns:a16="http://schemas.microsoft.com/office/drawing/2014/main" id="{04459100-8231-62D9-9161-C8D1931E5F9C}"/>
                </a:ext>
              </a:extLst>
            </p:cNvPr>
            <p:cNvSpPr/>
            <p:nvPr/>
          </p:nvSpPr>
          <p:spPr>
            <a:xfrm>
              <a:off x="5139750" y="888875"/>
              <a:ext cx="63400" cy="109275"/>
            </a:xfrm>
            <a:custGeom>
              <a:avLst/>
              <a:gdLst/>
              <a:ahLst/>
              <a:cxnLst/>
              <a:rect l="l" t="t" r="r" b="b"/>
              <a:pathLst>
                <a:path w="2536" h="4371" extrusionOk="0">
                  <a:moveTo>
                    <a:pt x="2536" y="1"/>
                  </a:moveTo>
                  <a:lnTo>
                    <a:pt x="1" y="3603"/>
                  </a:lnTo>
                  <a:lnTo>
                    <a:pt x="2302" y="4371"/>
                  </a:lnTo>
                  <a:lnTo>
                    <a:pt x="2536"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78;p37">
              <a:extLst>
                <a:ext uri="{FF2B5EF4-FFF2-40B4-BE49-F238E27FC236}">
                  <a16:creationId xmlns:a16="http://schemas.microsoft.com/office/drawing/2014/main" id="{391E15AE-7B90-C35C-F5FE-64480E27B73F}"/>
                </a:ext>
              </a:extLst>
            </p:cNvPr>
            <p:cNvSpPr/>
            <p:nvPr/>
          </p:nvSpPr>
          <p:spPr>
            <a:xfrm>
              <a:off x="5339075" y="1169925"/>
              <a:ext cx="337750" cy="1539025"/>
            </a:xfrm>
            <a:custGeom>
              <a:avLst/>
              <a:gdLst/>
              <a:ahLst/>
              <a:cxnLst/>
              <a:rect l="l" t="t" r="r" b="b"/>
              <a:pathLst>
                <a:path w="13510" h="61561" extrusionOk="0">
                  <a:moveTo>
                    <a:pt x="2869" y="0"/>
                  </a:moveTo>
                  <a:lnTo>
                    <a:pt x="2802" y="1701"/>
                  </a:lnTo>
                  <a:cubicBezTo>
                    <a:pt x="2802" y="1701"/>
                    <a:pt x="1168" y="8840"/>
                    <a:pt x="667" y="12609"/>
                  </a:cubicBezTo>
                  <a:cubicBezTo>
                    <a:pt x="0" y="17846"/>
                    <a:pt x="134" y="32624"/>
                    <a:pt x="501" y="41997"/>
                  </a:cubicBezTo>
                  <a:cubicBezTo>
                    <a:pt x="767" y="48835"/>
                    <a:pt x="1768" y="61478"/>
                    <a:pt x="1768" y="61478"/>
                  </a:cubicBezTo>
                  <a:cubicBezTo>
                    <a:pt x="1768" y="61478"/>
                    <a:pt x="2185" y="61561"/>
                    <a:pt x="3115" y="61561"/>
                  </a:cubicBezTo>
                  <a:cubicBezTo>
                    <a:pt x="4045" y="61561"/>
                    <a:pt x="5487" y="61478"/>
                    <a:pt x="7539" y="61144"/>
                  </a:cubicBezTo>
                  <a:cubicBezTo>
                    <a:pt x="11008" y="60544"/>
                    <a:pt x="12743" y="59543"/>
                    <a:pt x="13510" y="59076"/>
                  </a:cubicBezTo>
                  <a:cubicBezTo>
                    <a:pt x="13510" y="59076"/>
                    <a:pt x="12843" y="39895"/>
                    <a:pt x="12376" y="33191"/>
                  </a:cubicBezTo>
                  <a:cubicBezTo>
                    <a:pt x="11909" y="26986"/>
                    <a:pt x="11942" y="23584"/>
                    <a:pt x="11942" y="23584"/>
                  </a:cubicBezTo>
                  <a:lnTo>
                    <a:pt x="13410" y="9474"/>
                  </a:lnTo>
                  <a:cubicBezTo>
                    <a:pt x="13410" y="9474"/>
                    <a:pt x="13243" y="1835"/>
                    <a:pt x="9774" y="1068"/>
                  </a:cubicBezTo>
                  <a:cubicBezTo>
                    <a:pt x="7506" y="534"/>
                    <a:pt x="5204" y="167"/>
                    <a:pt x="28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79;p37">
              <a:extLst>
                <a:ext uri="{FF2B5EF4-FFF2-40B4-BE49-F238E27FC236}">
                  <a16:creationId xmlns:a16="http://schemas.microsoft.com/office/drawing/2014/main" id="{75BC237D-B901-0729-23BF-E4490E4374C1}"/>
                </a:ext>
              </a:extLst>
            </p:cNvPr>
            <p:cNvSpPr/>
            <p:nvPr/>
          </p:nvSpPr>
          <p:spPr>
            <a:xfrm>
              <a:off x="5597575" y="2143950"/>
              <a:ext cx="261050" cy="377350"/>
            </a:xfrm>
            <a:custGeom>
              <a:avLst/>
              <a:gdLst/>
              <a:ahLst/>
              <a:cxnLst/>
              <a:rect l="l" t="t" r="r" b="b"/>
              <a:pathLst>
                <a:path w="10442" h="15094" extrusionOk="0">
                  <a:moveTo>
                    <a:pt x="4271" y="0"/>
                  </a:moveTo>
                  <a:cubicBezTo>
                    <a:pt x="4204" y="1034"/>
                    <a:pt x="4237" y="2035"/>
                    <a:pt x="3904" y="3003"/>
                  </a:cubicBezTo>
                  <a:cubicBezTo>
                    <a:pt x="3737" y="3603"/>
                    <a:pt x="3403" y="4170"/>
                    <a:pt x="2936" y="4604"/>
                  </a:cubicBezTo>
                  <a:cubicBezTo>
                    <a:pt x="1869" y="5671"/>
                    <a:pt x="1836" y="6572"/>
                    <a:pt x="1135" y="7739"/>
                  </a:cubicBezTo>
                  <a:cubicBezTo>
                    <a:pt x="601" y="8707"/>
                    <a:pt x="1" y="9040"/>
                    <a:pt x="168" y="9240"/>
                  </a:cubicBezTo>
                  <a:cubicBezTo>
                    <a:pt x="418" y="9529"/>
                    <a:pt x="757" y="9673"/>
                    <a:pt x="1101" y="9673"/>
                  </a:cubicBezTo>
                  <a:cubicBezTo>
                    <a:pt x="1354" y="9673"/>
                    <a:pt x="1610" y="9596"/>
                    <a:pt x="1836" y="9440"/>
                  </a:cubicBezTo>
                  <a:cubicBezTo>
                    <a:pt x="2336" y="9107"/>
                    <a:pt x="2770" y="8707"/>
                    <a:pt x="3136" y="8273"/>
                  </a:cubicBezTo>
                  <a:lnTo>
                    <a:pt x="3136" y="8273"/>
                  </a:lnTo>
                  <a:cubicBezTo>
                    <a:pt x="2936" y="9440"/>
                    <a:pt x="2536" y="10541"/>
                    <a:pt x="2002" y="11609"/>
                  </a:cubicBezTo>
                  <a:cubicBezTo>
                    <a:pt x="994" y="13707"/>
                    <a:pt x="1388" y="15094"/>
                    <a:pt x="3496" y="15094"/>
                  </a:cubicBezTo>
                  <a:cubicBezTo>
                    <a:pt x="3967" y="15094"/>
                    <a:pt x="4525" y="15024"/>
                    <a:pt x="5171" y="14878"/>
                  </a:cubicBezTo>
                  <a:cubicBezTo>
                    <a:pt x="7373" y="14377"/>
                    <a:pt x="8507" y="12209"/>
                    <a:pt x="9674" y="7072"/>
                  </a:cubicBezTo>
                  <a:cubicBezTo>
                    <a:pt x="10141" y="4837"/>
                    <a:pt x="10375" y="2569"/>
                    <a:pt x="10442" y="267"/>
                  </a:cubicBezTo>
                  <a:lnTo>
                    <a:pt x="42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80;p37">
              <a:extLst>
                <a:ext uri="{FF2B5EF4-FFF2-40B4-BE49-F238E27FC236}">
                  <a16:creationId xmlns:a16="http://schemas.microsoft.com/office/drawing/2014/main" id="{76E830ED-B6C8-89A1-6300-83E138D3A04B}"/>
                </a:ext>
              </a:extLst>
            </p:cNvPr>
            <p:cNvSpPr/>
            <p:nvPr/>
          </p:nvSpPr>
          <p:spPr>
            <a:xfrm>
              <a:off x="5551725" y="1196600"/>
              <a:ext cx="331100" cy="1011275"/>
            </a:xfrm>
            <a:custGeom>
              <a:avLst/>
              <a:gdLst/>
              <a:ahLst/>
              <a:cxnLst/>
              <a:rect l="l" t="t" r="r" b="b"/>
              <a:pathLst>
                <a:path w="13244" h="40451" extrusionOk="0">
                  <a:moveTo>
                    <a:pt x="1268" y="1"/>
                  </a:moveTo>
                  <a:cubicBezTo>
                    <a:pt x="134" y="2969"/>
                    <a:pt x="0" y="6238"/>
                    <a:pt x="901" y="9307"/>
                  </a:cubicBezTo>
                  <a:lnTo>
                    <a:pt x="5638" y="24418"/>
                  </a:lnTo>
                  <a:lnTo>
                    <a:pt x="5771" y="39462"/>
                  </a:lnTo>
                  <a:cubicBezTo>
                    <a:pt x="7221" y="40255"/>
                    <a:pt x="8901" y="40450"/>
                    <a:pt x="10208" y="40450"/>
                  </a:cubicBezTo>
                  <a:cubicBezTo>
                    <a:pt x="11487" y="40450"/>
                    <a:pt x="12409" y="40263"/>
                    <a:pt x="12409" y="40263"/>
                  </a:cubicBezTo>
                  <a:cubicBezTo>
                    <a:pt x="12409" y="40263"/>
                    <a:pt x="13243" y="26720"/>
                    <a:pt x="13010" y="24118"/>
                  </a:cubicBezTo>
                  <a:cubicBezTo>
                    <a:pt x="12676" y="21049"/>
                    <a:pt x="11642" y="16746"/>
                    <a:pt x="10441" y="12309"/>
                  </a:cubicBezTo>
                  <a:cubicBezTo>
                    <a:pt x="9240" y="7873"/>
                    <a:pt x="8273" y="3436"/>
                    <a:pt x="6438" y="1802"/>
                  </a:cubicBezTo>
                  <a:cubicBezTo>
                    <a:pt x="4604" y="134"/>
                    <a:pt x="1268" y="1"/>
                    <a:pt x="126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81;p37">
              <a:extLst>
                <a:ext uri="{FF2B5EF4-FFF2-40B4-BE49-F238E27FC236}">
                  <a16:creationId xmlns:a16="http://schemas.microsoft.com/office/drawing/2014/main" id="{27C75D1E-0DEE-1502-FC7E-80DB3B1D6E08}"/>
                </a:ext>
              </a:extLst>
            </p:cNvPr>
            <p:cNvSpPr/>
            <p:nvPr/>
          </p:nvSpPr>
          <p:spPr>
            <a:xfrm>
              <a:off x="4982975" y="1169925"/>
              <a:ext cx="246875" cy="1500325"/>
            </a:xfrm>
            <a:custGeom>
              <a:avLst/>
              <a:gdLst/>
              <a:ahLst/>
              <a:cxnLst/>
              <a:rect l="l" t="t" r="r" b="b"/>
              <a:pathLst>
                <a:path w="9875" h="60013" extrusionOk="0">
                  <a:moveTo>
                    <a:pt x="9874" y="0"/>
                  </a:moveTo>
                  <a:cubicBezTo>
                    <a:pt x="8707" y="100"/>
                    <a:pt x="7573" y="300"/>
                    <a:pt x="6472" y="601"/>
                  </a:cubicBezTo>
                  <a:cubicBezTo>
                    <a:pt x="5271" y="968"/>
                    <a:pt x="4604" y="1968"/>
                    <a:pt x="3803" y="3636"/>
                  </a:cubicBezTo>
                  <a:cubicBezTo>
                    <a:pt x="2669" y="6071"/>
                    <a:pt x="1602" y="8573"/>
                    <a:pt x="968" y="19981"/>
                  </a:cubicBezTo>
                  <a:cubicBezTo>
                    <a:pt x="401" y="30922"/>
                    <a:pt x="1" y="59276"/>
                    <a:pt x="1" y="59276"/>
                  </a:cubicBezTo>
                  <a:cubicBezTo>
                    <a:pt x="1103" y="59748"/>
                    <a:pt x="2294" y="60013"/>
                    <a:pt x="3491" y="60013"/>
                  </a:cubicBezTo>
                  <a:cubicBezTo>
                    <a:pt x="3562" y="60013"/>
                    <a:pt x="3632" y="60012"/>
                    <a:pt x="3703" y="60010"/>
                  </a:cubicBezTo>
                  <a:cubicBezTo>
                    <a:pt x="3703" y="60010"/>
                    <a:pt x="3970" y="25985"/>
                    <a:pt x="4404" y="18247"/>
                  </a:cubicBezTo>
                  <a:cubicBezTo>
                    <a:pt x="4871" y="9407"/>
                    <a:pt x="6339" y="5004"/>
                    <a:pt x="8006" y="2435"/>
                  </a:cubicBezTo>
                  <a:cubicBezTo>
                    <a:pt x="8807" y="1101"/>
                    <a:pt x="9541" y="601"/>
                    <a:pt x="9874" y="467"/>
                  </a:cubicBezTo>
                  <a:lnTo>
                    <a:pt x="987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82;p37">
              <a:extLst>
                <a:ext uri="{FF2B5EF4-FFF2-40B4-BE49-F238E27FC236}">
                  <a16:creationId xmlns:a16="http://schemas.microsoft.com/office/drawing/2014/main" id="{7EF4F1D2-5765-D75C-0C23-C06B56A515B8}"/>
                </a:ext>
              </a:extLst>
            </p:cNvPr>
            <p:cNvSpPr/>
            <p:nvPr/>
          </p:nvSpPr>
          <p:spPr>
            <a:xfrm>
              <a:off x="5021350" y="784650"/>
              <a:ext cx="352775" cy="199325"/>
            </a:xfrm>
            <a:custGeom>
              <a:avLst/>
              <a:gdLst/>
              <a:ahLst/>
              <a:cxnLst/>
              <a:rect l="l" t="t" r="r" b="b"/>
              <a:pathLst>
                <a:path w="14111" h="7973" extrusionOk="0">
                  <a:moveTo>
                    <a:pt x="6138" y="834"/>
                  </a:moveTo>
                  <a:cubicBezTo>
                    <a:pt x="11041" y="834"/>
                    <a:pt x="12609" y="1401"/>
                    <a:pt x="12876" y="2735"/>
                  </a:cubicBezTo>
                  <a:cubicBezTo>
                    <a:pt x="12976" y="3269"/>
                    <a:pt x="13076" y="4337"/>
                    <a:pt x="13143" y="5104"/>
                  </a:cubicBezTo>
                  <a:cubicBezTo>
                    <a:pt x="13243" y="6205"/>
                    <a:pt x="12409" y="7139"/>
                    <a:pt x="11308" y="7139"/>
                  </a:cubicBezTo>
                  <a:lnTo>
                    <a:pt x="9707" y="7139"/>
                  </a:lnTo>
                  <a:cubicBezTo>
                    <a:pt x="8806" y="7105"/>
                    <a:pt x="8039" y="6572"/>
                    <a:pt x="7672" y="5771"/>
                  </a:cubicBezTo>
                  <a:cubicBezTo>
                    <a:pt x="7372" y="5104"/>
                    <a:pt x="6905" y="4403"/>
                    <a:pt x="6138" y="4403"/>
                  </a:cubicBezTo>
                  <a:cubicBezTo>
                    <a:pt x="5371" y="4403"/>
                    <a:pt x="4870" y="5104"/>
                    <a:pt x="4570" y="5771"/>
                  </a:cubicBezTo>
                  <a:cubicBezTo>
                    <a:pt x="4236" y="6605"/>
                    <a:pt x="3970" y="7139"/>
                    <a:pt x="3069" y="7139"/>
                  </a:cubicBezTo>
                  <a:lnTo>
                    <a:pt x="2802" y="7139"/>
                  </a:lnTo>
                  <a:cubicBezTo>
                    <a:pt x="1668" y="7139"/>
                    <a:pt x="801" y="6171"/>
                    <a:pt x="901" y="5070"/>
                  </a:cubicBezTo>
                  <a:cubicBezTo>
                    <a:pt x="967" y="4303"/>
                    <a:pt x="1034" y="3303"/>
                    <a:pt x="1134" y="2735"/>
                  </a:cubicBezTo>
                  <a:cubicBezTo>
                    <a:pt x="1401" y="1401"/>
                    <a:pt x="1201" y="834"/>
                    <a:pt x="6138" y="834"/>
                  </a:cubicBezTo>
                  <a:close/>
                  <a:moveTo>
                    <a:pt x="6138" y="0"/>
                  </a:moveTo>
                  <a:cubicBezTo>
                    <a:pt x="1535" y="0"/>
                    <a:pt x="767" y="434"/>
                    <a:pt x="334" y="2569"/>
                  </a:cubicBezTo>
                  <a:cubicBezTo>
                    <a:pt x="234" y="3136"/>
                    <a:pt x="134" y="4136"/>
                    <a:pt x="67" y="4937"/>
                  </a:cubicBezTo>
                  <a:lnTo>
                    <a:pt x="67" y="4970"/>
                  </a:lnTo>
                  <a:cubicBezTo>
                    <a:pt x="0" y="5738"/>
                    <a:pt x="267" y="6505"/>
                    <a:pt x="801" y="7072"/>
                  </a:cubicBezTo>
                  <a:cubicBezTo>
                    <a:pt x="1301" y="7639"/>
                    <a:pt x="2035" y="7939"/>
                    <a:pt x="2802" y="7973"/>
                  </a:cubicBezTo>
                  <a:lnTo>
                    <a:pt x="3069" y="7973"/>
                  </a:lnTo>
                  <a:cubicBezTo>
                    <a:pt x="4270" y="7973"/>
                    <a:pt x="4837" y="7239"/>
                    <a:pt x="5337" y="6105"/>
                  </a:cubicBezTo>
                  <a:cubicBezTo>
                    <a:pt x="5471" y="5771"/>
                    <a:pt x="5771" y="5237"/>
                    <a:pt x="6138" y="5237"/>
                  </a:cubicBezTo>
                  <a:cubicBezTo>
                    <a:pt x="6505" y="5237"/>
                    <a:pt x="6772" y="5771"/>
                    <a:pt x="6938" y="6105"/>
                  </a:cubicBezTo>
                  <a:cubicBezTo>
                    <a:pt x="7405" y="7205"/>
                    <a:pt x="8506" y="7939"/>
                    <a:pt x="9707" y="7939"/>
                  </a:cubicBezTo>
                  <a:lnTo>
                    <a:pt x="11308" y="7939"/>
                  </a:lnTo>
                  <a:cubicBezTo>
                    <a:pt x="12876" y="7939"/>
                    <a:pt x="14110" y="6605"/>
                    <a:pt x="13977" y="5037"/>
                  </a:cubicBezTo>
                  <a:lnTo>
                    <a:pt x="13977" y="5004"/>
                  </a:lnTo>
                  <a:cubicBezTo>
                    <a:pt x="13877" y="4170"/>
                    <a:pt x="13810" y="3136"/>
                    <a:pt x="13677" y="2569"/>
                  </a:cubicBezTo>
                  <a:cubicBezTo>
                    <a:pt x="13276" y="400"/>
                    <a:pt x="10708" y="0"/>
                    <a:pt x="613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83;p37">
              <a:extLst>
                <a:ext uri="{FF2B5EF4-FFF2-40B4-BE49-F238E27FC236}">
                  <a16:creationId xmlns:a16="http://schemas.microsoft.com/office/drawing/2014/main" id="{71936695-E606-2506-CFD8-A6248CA2D95A}"/>
                </a:ext>
              </a:extLst>
            </p:cNvPr>
            <p:cNvSpPr/>
            <p:nvPr/>
          </p:nvSpPr>
          <p:spPr>
            <a:xfrm>
              <a:off x="5040525" y="806325"/>
              <a:ext cx="311900" cy="157625"/>
            </a:xfrm>
            <a:custGeom>
              <a:avLst/>
              <a:gdLst/>
              <a:ahLst/>
              <a:cxnLst/>
              <a:rect l="l" t="t" r="r" b="b"/>
              <a:pathLst>
                <a:path w="12476" h="6305" extrusionOk="0">
                  <a:moveTo>
                    <a:pt x="5371" y="0"/>
                  </a:moveTo>
                  <a:cubicBezTo>
                    <a:pt x="434" y="0"/>
                    <a:pt x="634" y="567"/>
                    <a:pt x="367" y="1902"/>
                  </a:cubicBezTo>
                  <a:cubicBezTo>
                    <a:pt x="267" y="2436"/>
                    <a:pt x="200" y="3436"/>
                    <a:pt x="134" y="4203"/>
                  </a:cubicBezTo>
                  <a:cubicBezTo>
                    <a:pt x="0" y="5338"/>
                    <a:pt x="901" y="6305"/>
                    <a:pt x="2035" y="6305"/>
                  </a:cubicBezTo>
                  <a:lnTo>
                    <a:pt x="2302" y="6305"/>
                  </a:lnTo>
                  <a:cubicBezTo>
                    <a:pt x="3203" y="6305"/>
                    <a:pt x="3469" y="5738"/>
                    <a:pt x="3803" y="4937"/>
                  </a:cubicBezTo>
                  <a:cubicBezTo>
                    <a:pt x="4103" y="4237"/>
                    <a:pt x="4604" y="3570"/>
                    <a:pt x="5371" y="3570"/>
                  </a:cubicBezTo>
                  <a:cubicBezTo>
                    <a:pt x="6138" y="3570"/>
                    <a:pt x="6605" y="4237"/>
                    <a:pt x="6905" y="4937"/>
                  </a:cubicBezTo>
                  <a:cubicBezTo>
                    <a:pt x="7272" y="5738"/>
                    <a:pt x="8039" y="6272"/>
                    <a:pt x="8940" y="6272"/>
                  </a:cubicBezTo>
                  <a:lnTo>
                    <a:pt x="10541" y="6272"/>
                  </a:lnTo>
                  <a:cubicBezTo>
                    <a:pt x="11642" y="6272"/>
                    <a:pt x="12476" y="5338"/>
                    <a:pt x="12376" y="4270"/>
                  </a:cubicBezTo>
                  <a:cubicBezTo>
                    <a:pt x="12309" y="3470"/>
                    <a:pt x="12209" y="2436"/>
                    <a:pt x="12109" y="1868"/>
                  </a:cubicBezTo>
                  <a:cubicBezTo>
                    <a:pt x="11842" y="534"/>
                    <a:pt x="10274" y="0"/>
                    <a:pt x="537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84;p37">
              <a:extLst>
                <a:ext uri="{FF2B5EF4-FFF2-40B4-BE49-F238E27FC236}">
                  <a16:creationId xmlns:a16="http://schemas.microsoft.com/office/drawing/2014/main" id="{4071F01E-F21E-9FC8-C9FA-A27364CD5D71}"/>
                </a:ext>
              </a:extLst>
            </p:cNvPr>
            <p:cNvSpPr/>
            <p:nvPr/>
          </p:nvSpPr>
          <p:spPr>
            <a:xfrm>
              <a:off x="5644525" y="797925"/>
              <a:ext cx="134875" cy="136850"/>
            </a:xfrm>
            <a:custGeom>
              <a:avLst/>
              <a:gdLst/>
              <a:ahLst/>
              <a:cxnLst/>
              <a:rect l="l" t="t" r="r" b="b"/>
              <a:pathLst>
                <a:path w="5395" h="5474" extrusionOk="0">
                  <a:moveTo>
                    <a:pt x="486" y="1"/>
                  </a:moveTo>
                  <a:cubicBezTo>
                    <a:pt x="176" y="1"/>
                    <a:pt x="0" y="379"/>
                    <a:pt x="224" y="603"/>
                  </a:cubicBezTo>
                  <a:lnTo>
                    <a:pt x="5395" y="5473"/>
                  </a:lnTo>
                  <a:lnTo>
                    <a:pt x="5395" y="436"/>
                  </a:lnTo>
                  <a:lnTo>
                    <a:pt x="525" y="3"/>
                  </a:lnTo>
                  <a:cubicBezTo>
                    <a:pt x="511" y="2"/>
                    <a:pt x="498" y="1"/>
                    <a:pt x="48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85;p37">
              <a:extLst>
                <a:ext uri="{FF2B5EF4-FFF2-40B4-BE49-F238E27FC236}">
                  <a16:creationId xmlns:a16="http://schemas.microsoft.com/office/drawing/2014/main" id="{DC21E0B8-AA88-B98F-BC81-B268EC187C70}"/>
                </a:ext>
              </a:extLst>
            </p:cNvPr>
            <p:cNvSpPr/>
            <p:nvPr/>
          </p:nvSpPr>
          <p:spPr>
            <a:xfrm>
              <a:off x="5653450" y="738425"/>
              <a:ext cx="230200" cy="70425"/>
            </a:xfrm>
            <a:custGeom>
              <a:avLst/>
              <a:gdLst/>
              <a:ahLst/>
              <a:cxnLst/>
              <a:rect l="l" t="t" r="r" b="b"/>
              <a:pathLst>
                <a:path w="9208" h="2817" extrusionOk="0">
                  <a:moveTo>
                    <a:pt x="4279" y="1"/>
                  </a:moveTo>
                  <a:cubicBezTo>
                    <a:pt x="4231" y="1"/>
                    <a:pt x="4184" y="24"/>
                    <a:pt x="4137" y="48"/>
                  </a:cubicBezTo>
                  <a:cubicBezTo>
                    <a:pt x="3970" y="148"/>
                    <a:pt x="368" y="2183"/>
                    <a:pt x="1" y="2416"/>
                  </a:cubicBezTo>
                  <a:cubicBezTo>
                    <a:pt x="23" y="2416"/>
                    <a:pt x="60" y="2401"/>
                    <a:pt x="102" y="2401"/>
                  </a:cubicBezTo>
                  <a:cubicBezTo>
                    <a:pt x="123" y="2401"/>
                    <a:pt x="145" y="2405"/>
                    <a:pt x="168" y="2416"/>
                  </a:cubicBezTo>
                  <a:lnTo>
                    <a:pt x="5038" y="2816"/>
                  </a:lnTo>
                  <a:lnTo>
                    <a:pt x="9207" y="415"/>
                  </a:lnTo>
                  <a:lnTo>
                    <a:pt x="4337" y="14"/>
                  </a:lnTo>
                  <a:cubicBezTo>
                    <a:pt x="4318" y="5"/>
                    <a:pt x="4298" y="1"/>
                    <a:pt x="427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86;p37">
              <a:extLst>
                <a:ext uri="{FF2B5EF4-FFF2-40B4-BE49-F238E27FC236}">
                  <a16:creationId xmlns:a16="http://schemas.microsoft.com/office/drawing/2014/main" id="{C70202DC-6E32-4A4E-C36F-9848A39175FC}"/>
                </a:ext>
              </a:extLst>
            </p:cNvPr>
            <p:cNvSpPr/>
            <p:nvPr/>
          </p:nvSpPr>
          <p:spPr>
            <a:xfrm>
              <a:off x="5653450" y="738425"/>
              <a:ext cx="230200" cy="70425"/>
            </a:xfrm>
            <a:custGeom>
              <a:avLst/>
              <a:gdLst/>
              <a:ahLst/>
              <a:cxnLst/>
              <a:rect l="l" t="t" r="r" b="b"/>
              <a:pathLst>
                <a:path w="9208" h="2817" extrusionOk="0">
                  <a:moveTo>
                    <a:pt x="4279" y="1"/>
                  </a:moveTo>
                  <a:cubicBezTo>
                    <a:pt x="4231" y="1"/>
                    <a:pt x="4184" y="24"/>
                    <a:pt x="4137" y="48"/>
                  </a:cubicBezTo>
                  <a:cubicBezTo>
                    <a:pt x="3970" y="148"/>
                    <a:pt x="368" y="2183"/>
                    <a:pt x="1" y="2416"/>
                  </a:cubicBezTo>
                  <a:cubicBezTo>
                    <a:pt x="23" y="2416"/>
                    <a:pt x="60" y="2401"/>
                    <a:pt x="102" y="2401"/>
                  </a:cubicBezTo>
                  <a:cubicBezTo>
                    <a:pt x="123" y="2401"/>
                    <a:pt x="145" y="2405"/>
                    <a:pt x="168" y="2416"/>
                  </a:cubicBezTo>
                  <a:lnTo>
                    <a:pt x="5038" y="2816"/>
                  </a:lnTo>
                  <a:lnTo>
                    <a:pt x="9207" y="415"/>
                  </a:lnTo>
                  <a:lnTo>
                    <a:pt x="4337" y="14"/>
                  </a:lnTo>
                  <a:cubicBezTo>
                    <a:pt x="4318" y="5"/>
                    <a:pt x="4298" y="1"/>
                    <a:pt x="4279"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87;p37">
              <a:extLst>
                <a:ext uri="{FF2B5EF4-FFF2-40B4-BE49-F238E27FC236}">
                  <a16:creationId xmlns:a16="http://schemas.microsoft.com/office/drawing/2014/main" id="{7EFA5BFC-8B5A-93E5-DB0E-44DCFE97C8D4}"/>
                </a:ext>
              </a:extLst>
            </p:cNvPr>
            <p:cNvSpPr/>
            <p:nvPr/>
          </p:nvSpPr>
          <p:spPr>
            <a:xfrm>
              <a:off x="5777725" y="541350"/>
              <a:ext cx="473675" cy="762425"/>
            </a:xfrm>
            <a:custGeom>
              <a:avLst/>
              <a:gdLst/>
              <a:ahLst/>
              <a:cxnLst/>
              <a:rect l="l" t="t" r="r" b="b"/>
              <a:pathLst>
                <a:path w="18947" h="30497" extrusionOk="0">
                  <a:moveTo>
                    <a:pt x="3252" y="0"/>
                  </a:moveTo>
                  <a:cubicBezTo>
                    <a:pt x="3052" y="0"/>
                    <a:pt x="2852" y="42"/>
                    <a:pt x="2669" y="125"/>
                  </a:cubicBezTo>
                  <a:lnTo>
                    <a:pt x="600" y="1293"/>
                  </a:lnTo>
                  <a:cubicBezTo>
                    <a:pt x="234" y="1526"/>
                    <a:pt x="33" y="1893"/>
                    <a:pt x="0" y="2293"/>
                  </a:cubicBezTo>
                  <a:lnTo>
                    <a:pt x="0" y="20974"/>
                  </a:lnTo>
                  <a:cubicBezTo>
                    <a:pt x="33" y="21374"/>
                    <a:pt x="234" y="21741"/>
                    <a:pt x="600" y="21974"/>
                  </a:cubicBezTo>
                  <a:lnTo>
                    <a:pt x="15111" y="30347"/>
                  </a:lnTo>
                  <a:cubicBezTo>
                    <a:pt x="15294" y="30447"/>
                    <a:pt x="15494" y="30497"/>
                    <a:pt x="15695" y="30497"/>
                  </a:cubicBezTo>
                  <a:cubicBezTo>
                    <a:pt x="15895" y="30497"/>
                    <a:pt x="16095" y="30447"/>
                    <a:pt x="16278" y="30347"/>
                  </a:cubicBezTo>
                  <a:lnTo>
                    <a:pt x="18380" y="29179"/>
                  </a:lnTo>
                  <a:cubicBezTo>
                    <a:pt x="18713" y="28979"/>
                    <a:pt x="18947" y="28612"/>
                    <a:pt x="18947" y="28179"/>
                  </a:cubicBezTo>
                  <a:lnTo>
                    <a:pt x="18947" y="9532"/>
                  </a:lnTo>
                  <a:cubicBezTo>
                    <a:pt x="18947" y="9098"/>
                    <a:pt x="18713" y="8731"/>
                    <a:pt x="18380" y="8498"/>
                  </a:cubicBezTo>
                  <a:lnTo>
                    <a:pt x="3836" y="125"/>
                  </a:lnTo>
                  <a:cubicBezTo>
                    <a:pt x="3653" y="42"/>
                    <a:pt x="3453" y="0"/>
                    <a:pt x="325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88;p37">
              <a:extLst>
                <a:ext uri="{FF2B5EF4-FFF2-40B4-BE49-F238E27FC236}">
                  <a16:creationId xmlns:a16="http://schemas.microsoft.com/office/drawing/2014/main" id="{D36323D3-A511-CAB7-BE05-1507A190AF6F}"/>
                </a:ext>
              </a:extLst>
            </p:cNvPr>
            <p:cNvSpPr/>
            <p:nvPr/>
          </p:nvSpPr>
          <p:spPr>
            <a:xfrm>
              <a:off x="5777725" y="588200"/>
              <a:ext cx="392800" cy="714300"/>
            </a:xfrm>
            <a:custGeom>
              <a:avLst/>
              <a:gdLst/>
              <a:ahLst/>
              <a:cxnLst/>
              <a:rect l="l" t="t" r="r" b="b"/>
              <a:pathLst>
                <a:path w="15712" h="28572" extrusionOk="0">
                  <a:moveTo>
                    <a:pt x="330" y="0"/>
                  </a:moveTo>
                  <a:cubicBezTo>
                    <a:pt x="134" y="0"/>
                    <a:pt x="0" y="160"/>
                    <a:pt x="0" y="419"/>
                  </a:cubicBezTo>
                  <a:lnTo>
                    <a:pt x="0" y="19100"/>
                  </a:lnTo>
                  <a:cubicBezTo>
                    <a:pt x="33" y="19500"/>
                    <a:pt x="234" y="19867"/>
                    <a:pt x="600" y="20100"/>
                  </a:cubicBezTo>
                  <a:lnTo>
                    <a:pt x="15144" y="28506"/>
                  </a:lnTo>
                  <a:cubicBezTo>
                    <a:pt x="15223" y="28550"/>
                    <a:pt x="15300" y="28571"/>
                    <a:pt x="15371" y="28571"/>
                  </a:cubicBezTo>
                  <a:cubicBezTo>
                    <a:pt x="15567" y="28571"/>
                    <a:pt x="15711" y="28409"/>
                    <a:pt x="15711" y="28139"/>
                  </a:cubicBezTo>
                  <a:lnTo>
                    <a:pt x="15711" y="9459"/>
                  </a:lnTo>
                  <a:cubicBezTo>
                    <a:pt x="15678" y="9059"/>
                    <a:pt x="15478" y="8692"/>
                    <a:pt x="15144" y="8492"/>
                  </a:cubicBezTo>
                  <a:lnTo>
                    <a:pt x="600" y="86"/>
                  </a:lnTo>
                  <a:cubicBezTo>
                    <a:pt x="503" y="27"/>
                    <a:pt x="411" y="0"/>
                    <a:pt x="33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89;p37">
              <a:extLst>
                <a:ext uri="{FF2B5EF4-FFF2-40B4-BE49-F238E27FC236}">
                  <a16:creationId xmlns:a16="http://schemas.microsoft.com/office/drawing/2014/main" id="{BCE66CA6-D632-4621-0BE0-F9C7ED871D86}"/>
                </a:ext>
              </a:extLst>
            </p:cNvPr>
            <p:cNvSpPr/>
            <p:nvPr/>
          </p:nvSpPr>
          <p:spPr>
            <a:xfrm>
              <a:off x="6156325" y="764625"/>
              <a:ext cx="95925" cy="539375"/>
            </a:xfrm>
            <a:custGeom>
              <a:avLst/>
              <a:gdLst/>
              <a:ahLst/>
              <a:cxnLst/>
              <a:rect l="l" t="t" r="r" b="b"/>
              <a:pathLst>
                <a:path w="3837" h="21575" extrusionOk="0">
                  <a:moveTo>
                    <a:pt x="0" y="21449"/>
                  </a:moveTo>
                  <a:cubicBezTo>
                    <a:pt x="36" y="21467"/>
                    <a:pt x="70" y="21481"/>
                    <a:pt x="103" y="21491"/>
                  </a:cubicBezTo>
                  <a:lnTo>
                    <a:pt x="103" y="21491"/>
                  </a:lnTo>
                  <a:cubicBezTo>
                    <a:pt x="68" y="21479"/>
                    <a:pt x="34" y="21465"/>
                    <a:pt x="0" y="21449"/>
                  </a:cubicBezTo>
                  <a:close/>
                  <a:moveTo>
                    <a:pt x="3636" y="1"/>
                  </a:moveTo>
                  <a:lnTo>
                    <a:pt x="401" y="1835"/>
                  </a:lnTo>
                  <a:cubicBezTo>
                    <a:pt x="501" y="2002"/>
                    <a:pt x="567" y="2202"/>
                    <a:pt x="567" y="2402"/>
                  </a:cubicBezTo>
                  <a:lnTo>
                    <a:pt x="567" y="21082"/>
                  </a:lnTo>
                  <a:cubicBezTo>
                    <a:pt x="567" y="21352"/>
                    <a:pt x="441" y="21514"/>
                    <a:pt x="241" y="21514"/>
                  </a:cubicBezTo>
                  <a:cubicBezTo>
                    <a:pt x="198" y="21514"/>
                    <a:pt x="152" y="21507"/>
                    <a:pt x="103" y="21491"/>
                  </a:cubicBezTo>
                  <a:lnTo>
                    <a:pt x="103" y="21491"/>
                  </a:lnTo>
                  <a:cubicBezTo>
                    <a:pt x="255" y="21547"/>
                    <a:pt x="412" y="21574"/>
                    <a:pt x="571" y="21574"/>
                  </a:cubicBezTo>
                  <a:cubicBezTo>
                    <a:pt x="767" y="21574"/>
                    <a:pt x="968" y="21533"/>
                    <a:pt x="1168" y="21449"/>
                  </a:cubicBezTo>
                  <a:lnTo>
                    <a:pt x="3236" y="20248"/>
                  </a:lnTo>
                  <a:cubicBezTo>
                    <a:pt x="3569" y="20048"/>
                    <a:pt x="3803" y="19681"/>
                    <a:pt x="3836" y="19281"/>
                  </a:cubicBezTo>
                  <a:lnTo>
                    <a:pt x="3836" y="601"/>
                  </a:lnTo>
                  <a:cubicBezTo>
                    <a:pt x="3803" y="367"/>
                    <a:pt x="3736" y="167"/>
                    <a:pt x="3636"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90;p37">
              <a:extLst>
                <a:ext uri="{FF2B5EF4-FFF2-40B4-BE49-F238E27FC236}">
                  <a16:creationId xmlns:a16="http://schemas.microsoft.com/office/drawing/2014/main" id="{18DA1F9A-863C-2EE2-AF20-0F06D652EAFA}"/>
                </a:ext>
              </a:extLst>
            </p:cNvPr>
            <p:cNvSpPr/>
            <p:nvPr/>
          </p:nvSpPr>
          <p:spPr>
            <a:xfrm>
              <a:off x="5778550" y="541350"/>
              <a:ext cx="468700" cy="269175"/>
            </a:xfrm>
            <a:custGeom>
              <a:avLst/>
              <a:gdLst/>
              <a:ahLst/>
              <a:cxnLst/>
              <a:rect l="l" t="t" r="r" b="b"/>
              <a:pathLst>
                <a:path w="18748" h="10767" extrusionOk="0">
                  <a:moveTo>
                    <a:pt x="3219" y="0"/>
                  </a:moveTo>
                  <a:cubicBezTo>
                    <a:pt x="3019" y="0"/>
                    <a:pt x="2819" y="42"/>
                    <a:pt x="2636" y="125"/>
                  </a:cubicBezTo>
                  <a:lnTo>
                    <a:pt x="567" y="1293"/>
                  </a:lnTo>
                  <a:cubicBezTo>
                    <a:pt x="234" y="1493"/>
                    <a:pt x="34" y="1826"/>
                    <a:pt x="0" y="2193"/>
                  </a:cubicBezTo>
                  <a:cubicBezTo>
                    <a:pt x="23" y="1991"/>
                    <a:pt x="136" y="1865"/>
                    <a:pt x="299" y="1865"/>
                  </a:cubicBezTo>
                  <a:cubicBezTo>
                    <a:pt x="378" y="1865"/>
                    <a:pt x="469" y="1895"/>
                    <a:pt x="567" y="1960"/>
                  </a:cubicBezTo>
                  <a:lnTo>
                    <a:pt x="15111" y="10366"/>
                  </a:lnTo>
                  <a:cubicBezTo>
                    <a:pt x="15278" y="10466"/>
                    <a:pt x="15411" y="10599"/>
                    <a:pt x="15512" y="10766"/>
                  </a:cubicBezTo>
                  <a:lnTo>
                    <a:pt x="18747" y="8932"/>
                  </a:lnTo>
                  <a:cubicBezTo>
                    <a:pt x="18647" y="8731"/>
                    <a:pt x="18514" y="8598"/>
                    <a:pt x="18347" y="8498"/>
                  </a:cubicBezTo>
                  <a:lnTo>
                    <a:pt x="3803" y="125"/>
                  </a:lnTo>
                  <a:cubicBezTo>
                    <a:pt x="3620" y="42"/>
                    <a:pt x="3420" y="0"/>
                    <a:pt x="321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91;p37">
              <a:extLst>
                <a:ext uri="{FF2B5EF4-FFF2-40B4-BE49-F238E27FC236}">
                  <a16:creationId xmlns:a16="http://schemas.microsoft.com/office/drawing/2014/main" id="{EE18A3D1-E4FF-90EB-343F-6D8AFFD23E54}"/>
                </a:ext>
              </a:extLst>
            </p:cNvPr>
            <p:cNvSpPr/>
            <p:nvPr/>
          </p:nvSpPr>
          <p:spPr>
            <a:xfrm>
              <a:off x="5827750" y="761300"/>
              <a:ext cx="292625" cy="386950"/>
            </a:xfrm>
            <a:custGeom>
              <a:avLst/>
              <a:gdLst/>
              <a:ahLst/>
              <a:cxnLst/>
              <a:rect l="l" t="t" r="r" b="b"/>
              <a:pathLst>
                <a:path w="11705" h="15478" extrusionOk="0">
                  <a:moveTo>
                    <a:pt x="4637" y="4437"/>
                  </a:moveTo>
                  <a:cubicBezTo>
                    <a:pt x="4937" y="4437"/>
                    <a:pt x="5271" y="4503"/>
                    <a:pt x="5538" y="4637"/>
                  </a:cubicBezTo>
                  <a:cubicBezTo>
                    <a:pt x="5671" y="4670"/>
                    <a:pt x="5771" y="4737"/>
                    <a:pt x="5871" y="4804"/>
                  </a:cubicBezTo>
                  <a:cubicBezTo>
                    <a:pt x="6238" y="5004"/>
                    <a:pt x="6572" y="5271"/>
                    <a:pt x="6839" y="5571"/>
                  </a:cubicBezTo>
                  <a:cubicBezTo>
                    <a:pt x="7773" y="6572"/>
                    <a:pt x="8340" y="7872"/>
                    <a:pt x="8440" y="9240"/>
                  </a:cubicBezTo>
                  <a:cubicBezTo>
                    <a:pt x="8440" y="9340"/>
                    <a:pt x="8440" y="9474"/>
                    <a:pt x="8407" y="9607"/>
                  </a:cubicBezTo>
                  <a:cubicBezTo>
                    <a:pt x="8373" y="9841"/>
                    <a:pt x="8340" y="10074"/>
                    <a:pt x="8240" y="10274"/>
                  </a:cubicBezTo>
                  <a:cubicBezTo>
                    <a:pt x="8040" y="10775"/>
                    <a:pt x="7573" y="11075"/>
                    <a:pt x="7039" y="11075"/>
                  </a:cubicBezTo>
                  <a:lnTo>
                    <a:pt x="6538" y="11075"/>
                  </a:lnTo>
                  <a:cubicBezTo>
                    <a:pt x="5871" y="10875"/>
                    <a:pt x="5304" y="10441"/>
                    <a:pt x="4871" y="9907"/>
                  </a:cubicBezTo>
                  <a:lnTo>
                    <a:pt x="4871" y="9941"/>
                  </a:lnTo>
                  <a:cubicBezTo>
                    <a:pt x="3570" y="8540"/>
                    <a:pt x="2936" y="6438"/>
                    <a:pt x="3470" y="5237"/>
                  </a:cubicBezTo>
                  <a:cubicBezTo>
                    <a:pt x="3636" y="4804"/>
                    <a:pt x="4037" y="4503"/>
                    <a:pt x="4504" y="4437"/>
                  </a:cubicBezTo>
                  <a:close/>
                  <a:moveTo>
                    <a:pt x="2836" y="0"/>
                  </a:moveTo>
                  <a:cubicBezTo>
                    <a:pt x="2802" y="33"/>
                    <a:pt x="2769" y="67"/>
                    <a:pt x="2769" y="134"/>
                  </a:cubicBezTo>
                  <a:lnTo>
                    <a:pt x="3203" y="1968"/>
                  </a:lnTo>
                  <a:cubicBezTo>
                    <a:pt x="3203" y="2068"/>
                    <a:pt x="3169" y="2168"/>
                    <a:pt x="3069" y="2202"/>
                  </a:cubicBezTo>
                  <a:cubicBezTo>
                    <a:pt x="2869" y="2268"/>
                    <a:pt x="2669" y="2368"/>
                    <a:pt x="2502" y="2535"/>
                  </a:cubicBezTo>
                  <a:cubicBezTo>
                    <a:pt x="2466" y="2547"/>
                    <a:pt x="2429" y="2555"/>
                    <a:pt x="2392" y="2555"/>
                  </a:cubicBezTo>
                  <a:cubicBezTo>
                    <a:pt x="2329" y="2555"/>
                    <a:pt x="2266" y="2532"/>
                    <a:pt x="2202" y="2469"/>
                  </a:cubicBezTo>
                  <a:lnTo>
                    <a:pt x="901" y="1268"/>
                  </a:lnTo>
                  <a:cubicBezTo>
                    <a:pt x="878" y="1244"/>
                    <a:pt x="837" y="1221"/>
                    <a:pt x="792" y="1221"/>
                  </a:cubicBezTo>
                  <a:cubicBezTo>
                    <a:pt x="773" y="1221"/>
                    <a:pt x="754" y="1225"/>
                    <a:pt x="734" y="1234"/>
                  </a:cubicBezTo>
                  <a:cubicBezTo>
                    <a:pt x="701" y="1234"/>
                    <a:pt x="701" y="1234"/>
                    <a:pt x="701" y="1268"/>
                  </a:cubicBezTo>
                  <a:lnTo>
                    <a:pt x="101" y="2535"/>
                  </a:lnTo>
                  <a:cubicBezTo>
                    <a:pt x="67" y="2669"/>
                    <a:pt x="101" y="2769"/>
                    <a:pt x="167" y="2869"/>
                  </a:cubicBezTo>
                  <a:lnTo>
                    <a:pt x="1401" y="4337"/>
                  </a:lnTo>
                  <a:cubicBezTo>
                    <a:pt x="1468" y="4437"/>
                    <a:pt x="1535" y="4537"/>
                    <a:pt x="1535" y="4670"/>
                  </a:cubicBezTo>
                  <a:cubicBezTo>
                    <a:pt x="1535" y="4837"/>
                    <a:pt x="1502" y="5037"/>
                    <a:pt x="1502" y="5204"/>
                  </a:cubicBezTo>
                  <a:cubicBezTo>
                    <a:pt x="1502" y="5404"/>
                    <a:pt x="1502" y="5537"/>
                    <a:pt x="1535" y="5738"/>
                  </a:cubicBezTo>
                  <a:cubicBezTo>
                    <a:pt x="1535" y="5804"/>
                    <a:pt x="1468" y="5904"/>
                    <a:pt x="1335" y="5904"/>
                  </a:cubicBezTo>
                  <a:lnTo>
                    <a:pt x="234" y="5971"/>
                  </a:lnTo>
                  <a:lnTo>
                    <a:pt x="167" y="5971"/>
                  </a:lnTo>
                  <a:cubicBezTo>
                    <a:pt x="67" y="5971"/>
                    <a:pt x="0" y="6071"/>
                    <a:pt x="34" y="6171"/>
                  </a:cubicBezTo>
                  <a:lnTo>
                    <a:pt x="668" y="8239"/>
                  </a:lnTo>
                  <a:cubicBezTo>
                    <a:pt x="701" y="8339"/>
                    <a:pt x="801" y="8406"/>
                    <a:pt x="934" y="8440"/>
                  </a:cubicBezTo>
                  <a:lnTo>
                    <a:pt x="2135" y="8740"/>
                  </a:lnTo>
                  <a:cubicBezTo>
                    <a:pt x="2269" y="8773"/>
                    <a:pt x="2369" y="8840"/>
                    <a:pt x="2436" y="8973"/>
                  </a:cubicBezTo>
                  <a:cubicBezTo>
                    <a:pt x="2636" y="9340"/>
                    <a:pt x="2836" y="9740"/>
                    <a:pt x="3069" y="10107"/>
                  </a:cubicBezTo>
                  <a:cubicBezTo>
                    <a:pt x="3136" y="10174"/>
                    <a:pt x="3169" y="10308"/>
                    <a:pt x="3169" y="10408"/>
                  </a:cubicBezTo>
                  <a:lnTo>
                    <a:pt x="2769" y="11742"/>
                  </a:lnTo>
                  <a:cubicBezTo>
                    <a:pt x="2736" y="11842"/>
                    <a:pt x="2802" y="11975"/>
                    <a:pt x="2869" y="12042"/>
                  </a:cubicBezTo>
                  <a:lnTo>
                    <a:pt x="4270" y="13543"/>
                  </a:lnTo>
                  <a:cubicBezTo>
                    <a:pt x="4319" y="13592"/>
                    <a:pt x="4386" y="13623"/>
                    <a:pt x="4431" y="13623"/>
                  </a:cubicBezTo>
                  <a:cubicBezTo>
                    <a:pt x="4448" y="13623"/>
                    <a:pt x="4461" y="13619"/>
                    <a:pt x="4470" y="13610"/>
                  </a:cubicBezTo>
                  <a:cubicBezTo>
                    <a:pt x="4504" y="13577"/>
                    <a:pt x="4504" y="13577"/>
                    <a:pt x="4504" y="13577"/>
                  </a:cubicBezTo>
                  <a:lnTo>
                    <a:pt x="5171" y="12576"/>
                  </a:lnTo>
                  <a:cubicBezTo>
                    <a:pt x="5204" y="12542"/>
                    <a:pt x="5246" y="12526"/>
                    <a:pt x="5292" y="12526"/>
                  </a:cubicBezTo>
                  <a:cubicBezTo>
                    <a:pt x="5338" y="12526"/>
                    <a:pt x="5388" y="12542"/>
                    <a:pt x="5438" y="12576"/>
                  </a:cubicBezTo>
                  <a:cubicBezTo>
                    <a:pt x="5538" y="12643"/>
                    <a:pt x="5705" y="12743"/>
                    <a:pt x="5838" y="12809"/>
                  </a:cubicBezTo>
                  <a:cubicBezTo>
                    <a:pt x="5971" y="12876"/>
                    <a:pt x="6105" y="12976"/>
                    <a:pt x="6238" y="13009"/>
                  </a:cubicBezTo>
                  <a:cubicBezTo>
                    <a:pt x="6372" y="13076"/>
                    <a:pt x="6472" y="13176"/>
                    <a:pt x="6538" y="13310"/>
                  </a:cubicBezTo>
                  <a:lnTo>
                    <a:pt x="7239" y="15144"/>
                  </a:lnTo>
                  <a:cubicBezTo>
                    <a:pt x="7272" y="15278"/>
                    <a:pt x="7372" y="15344"/>
                    <a:pt x="7506" y="15344"/>
                  </a:cubicBezTo>
                  <a:lnTo>
                    <a:pt x="8773" y="15478"/>
                  </a:lnTo>
                  <a:cubicBezTo>
                    <a:pt x="8840" y="15478"/>
                    <a:pt x="8874" y="15478"/>
                    <a:pt x="8907" y="15445"/>
                  </a:cubicBezTo>
                  <a:cubicBezTo>
                    <a:pt x="8940" y="15445"/>
                    <a:pt x="8974" y="15378"/>
                    <a:pt x="8974" y="15344"/>
                  </a:cubicBezTo>
                  <a:lnTo>
                    <a:pt x="8540" y="13510"/>
                  </a:lnTo>
                  <a:cubicBezTo>
                    <a:pt x="8540" y="13410"/>
                    <a:pt x="8573" y="13310"/>
                    <a:pt x="8673" y="13276"/>
                  </a:cubicBezTo>
                  <a:cubicBezTo>
                    <a:pt x="8874" y="13176"/>
                    <a:pt x="9074" y="13076"/>
                    <a:pt x="9240" y="12943"/>
                  </a:cubicBezTo>
                  <a:cubicBezTo>
                    <a:pt x="9279" y="12917"/>
                    <a:pt x="9317" y="12906"/>
                    <a:pt x="9355" y="12906"/>
                  </a:cubicBezTo>
                  <a:cubicBezTo>
                    <a:pt x="9417" y="12906"/>
                    <a:pt x="9479" y="12935"/>
                    <a:pt x="9541" y="12976"/>
                  </a:cubicBezTo>
                  <a:lnTo>
                    <a:pt x="10842" y="14177"/>
                  </a:lnTo>
                  <a:cubicBezTo>
                    <a:pt x="10875" y="14210"/>
                    <a:pt x="10908" y="14244"/>
                    <a:pt x="10975" y="14244"/>
                  </a:cubicBezTo>
                  <a:lnTo>
                    <a:pt x="11042" y="14244"/>
                  </a:lnTo>
                  <a:cubicBezTo>
                    <a:pt x="11042" y="14244"/>
                    <a:pt x="11042" y="14244"/>
                    <a:pt x="11042" y="14210"/>
                  </a:cubicBezTo>
                  <a:lnTo>
                    <a:pt x="11642" y="12909"/>
                  </a:lnTo>
                  <a:cubicBezTo>
                    <a:pt x="11676" y="12809"/>
                    <a:pt x="11642" y="12709"/>
                    <a:pt x="11575" y="12609"/>
                  </a:cubicBezTo>
                  <a:lnTo>
                    <a:pt x="10375" y="11108"/>
                  </a:lnTo>
                  <a:cubicBezTo>
                    <a:pt x="10275" y="11041"/>
                    <a:pt x="10241" y="10908"/>
                    <a:pt x="10241" y="10808"/>
                  </a:cubicBezTo>
                  <a:cubicBezTo>
                    <a:pt x="10275" y="10441"/>
                    <a:pt x="10275" y="10074"/>
                    <a:pt x="10241" y="9740"/>
                  </a:cubicBezTo>
                  <a:cubicBezTo>
                    <a:pt x="10241" y="9640"/>
                    <a:pt x="10308" y="9540"/>
                    <a:pt x="10408" y="9540"/>
                  </a:cubicBezTo>
                  <a:lnTo>
                    <a:pt x="11509" y="9474"/>
                  </a:lnTo>
                  <a:cubicBezTo>
                    <a:pt x="11522" y="9478"/>
                    <a:pt x="11536" y="9480"/>
                    <a:pt x="11549" y="9480"/>
                  </a:cubicBezTo>
                  <a:cubicBezTo>
                    <a:pt x="11633" y="9480"/>
                    <a:pt x="11704" y="9393"/>
                    <a:pt x="11676" y="9307"/>
                  </a:cubicBezTo>
                  <a:lnTo>
                    <a:pt x="11075" y="7272"/>
                  </a:lnTo>
                  <a:cubicBezTo>
                    <a:pt x="11008" y="7139"/>
                    <a:pt x="10908" y="7072"/>
                    <a:pt x="10808" y="7039"/>
                  </a:cubicBezTo>
                  <a:lnTo>
                    <a:pt x="9574" y="6738"/>
                  </a:lnTo>
                  <a:cubicBezTo>
                    <a:pt x="9474" y="6705"/>
                    <a:pt x="9341" y="6638"/>
                    <a:pt x="9274" y="6505"/>
                  </a:cubicBezTo>
                  <a:cubicBezTo>
                    <a:pt x="9074" y="6138"/>
                    <a:pt x="8874" y="5771"/>
                    <a:pt x="8640" y="5404"/>
                  </a:cubicBezTo>
                  <a:cubicBezTo>
                    <a:pt x="8573" y="5304"/>
                    <a:pt x="8540" y="5204"/>
                    <a:pt x="8573" y="5070"/>
                  </a:cubicBezTo>
                  <a:lnTo>
                    <a:pt x="8940" y="3736"/>
                  </a:lnTo>
                  <a:cubicBezTo>
                    <a:pt x="8974" y="3636"/>
                    <a:pt x="8940" y="3536"/>
                    <a:pt x="8840" y="3436"/>
                  </a:cubicBezTo>
                  <a:lnTo>
                    <a:pt x="7439" y="1968"/>
                  </a:lnTo>
                  <a:cubicBezTo>
                    <a:pt x="7384" y="1913"/>
                    <a:pt x="7329" y="1888"/>
                    <a:pt x="7285" y="1888"/>
                  </a:cubicBezTo>
                  <a:cubicBezTo>
                    <a:pt x="7249" y="1888"/>
                    <a:pt x="7221" y="1905"/>
                    <a:pt x="7206" y="1935"/>
                  </a:cubicBezTo>
                  <a:lnTo>
                    <a:pt x="6538" y="2936"/>
                  </a:lnTo>
                  <a:cubicBezTo>
                    <a:pt x="6522" y="2969"/>
                    <a:pt x="6480" y="2986"/>
                    <a:pt x="6430" y="2986"/>
                  </a:cubicBezTo>
                  <a:cubicBezTo>
                    <a:pt x="6380" y="2986"/>
                    <a:pt x="6322" y="2969"/>
                    <a:pt x="6272" y="2936"/>
                  </a:cubicBezTo>
                  <a:cubicBezTo>
                    <a:pt x="6005" y="2769"/>
                    <a:pt x="5738" y="2602"/>
                    <a:pt x="5471" y="2469"/>
                  </a:cubicBezTo>
                  <a:cubicBezTo>
                    <a:pt x="5371" y="2435"/>
                    <a:pt x="5271" y="2335"/>
                    <a:pt x="5204" y="2202"/>
                  </a:cubicBezTo>
                  <a:lnTo>
                    <a:pt x="4537" y="334"/>
                  </a:lnTo>
                  <a:cubicBezTo>
                    <a:pt x="4470" y="200"/>
                    <a:pt x="4370" y="134"/>
                    <a:pt x="4237" y="134"/>
                  </a:cubicBezTo>
                  <a:lnTo>
                    <a:pt x="2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 name="Google Shape;399;p37">
            <a:extLst>
              <a:ext uri="{FF2B5EF4-FFF2-40B4-BE49-F238E27FC236}">
                <a16:creationId xmlns:a16="http://schemas.microsoft.com/office/drawing/2014/main" id="{69CE294A-D623-C6A8-9708-72EA6BF55BAE}"/>
              </a:ext>
            </a:extLst>
          </p:cNvPr>
          <p:cNvGrpSpPr/>
          <p:nvPr/>
        </p:nvGrpSpPr>
        <p:grpSpPr>
          <a:xfrm>
            <a:off x="9045130" y="2708468"/>
            <a:ext cx="771802" cy="497730"/>
            <a:chOff x="6323401" y="688174"/>
            <a:chExt cx="771802" cy="497730"/>
          </a:xfrm>
        </p:grpSpPr>
        <p:sp>
          <p:nvSpPr>
            <p:cNvPr id="145" name="Google Shape;400;p37">
              <a:extLst>
                <a:ext uri="{FF2B5EF4-FFF2-40B4-BE49-F238E27FC236}">
                  <a16:creationId xmlns:a16="http://schemas.microsoft.com/office/drawing/2014/main" id="{A8F69F17-0032-0CF7-45A7-C7E87F5952FD}"/>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01;p37">
              <a:extLst>
                <a:ext uri="{FF2B5EF4-FFF2-40B4-BE49-F238E27FC236}">
                  <a16:creationId xmlns:a16="http://schemas.microsoft.com/office/drawing/2014/main" id="{9822066D-B307-5126-DEA2-78922FCDA210}"/>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02;p37">
              <a:extLst>
                <a:ext uri="{FF2B5EF4-FFF2-40B4-BE49-F238E27FC236}">
                  <a16:creationId xmlns:a16="http://schemas.microsoft.com/office/drawing/2014/main" id="{C464E1F5-1279-A1DF-0245-6AFBC0FAF18D}"/>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03;p37">
              <a:extLst>
                <a:ext uri="{FF2B5EF4-FFF2-40B4-BE49-F238E27FC236}">
                  <a16:creationId xmlns:a16="http://schemas.microsoft.com/office/drawing/2014/main" id="{DF0E2288-1497-EACC-9A80-D04416DCE975}"/>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04;p37">
              <a:extLst>
                <a:ext uri="{FF2B5EF4-FFF2-40B4-BE49-F238E27FC236}">
                  <a16:creationId xmlns:a16="http://schemas.microsoft.com/office/drawing/2014/main" id="{7D74F263-7A16-916B-2382-922E32108A37}"/>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05;p37">
              <a:extLst>
                <a:ext uri="{FF2B5EF4-FFF2-40B4-BE49-F238E27FC236}">
                  <a16:creationId xmlns:a16="http://schemas.microsoft.com/office/drawing/2014/main" id="{E0BA9FA9-F29A-289A-8C46-2C13204FAF09}"/>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 name="Google Shape;392;p37">
            <a:extLst>
              <a:ext uri="{FF2B5EF4-FFF2-40B4-BE49-F238E27FC236}">
                <a16:creationId xmlns:a16="http://schemas.microsoft.com/office/drawing/2014/main" id="{98FF8566-B29D-149F-0857-9AA78BE413D3}"/>
              </a:ext>
            </a:extLst>
          </p:cNvPr>
          <p:cNvGrpSpPr/>
          <p:nvPr/>
        </p:nvGrpSpPr>
        <p:grpSpPr>
          <a:xfrm>
            <a:off x="10381185" y="2736749"/>
            <a:ext cx="543625" cy="350579"/>
            <a:chOff x="7604286" y="1032752"/>
            <a:chExt cx="543625" cy="350579"/>
          </a:xfrm>
        </p:grpSpPr>
        <p:sp>
          <p:nvSpPr>
            <p:cNvPr id="155" name="Google Shape;393;p37">
              <a:extLst>
                <a:ext uri="{FF2B5EF4-FFF2-40B4-BE49-F238E27FC236}">
                  <a16:creationId xmlns:a16="http://schemas.microsoft.com/office/drawing/2014/main" id="{525E0DB3-747C-7A27-00E5-5A6848C55EA7}"/>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394;p37">
              <a:extLst>
                <a:ext uri="{FF2B5EF4-FFF2-40B4-BE49-F238E27FC236}">
                  <a16:creationId xmlns:a16="http://schemas.microsoft.com/office/drawing/2014/main" id="{5E587CF1-DED3-C5BB-0806-9C9F44D68AF5}"/>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395;p37">
              <a:extLst>
                <a:ext uri="{FF2B5EF4-FFF2-40B4-BE49-F238E27FC236}">
                  <a16:creationId xmlns:a16="http://schemas.microsoft.com/office/drawing/2014/main" id="{06069D42-0FD5-CCA3-DE2A-6057368ED90A}"/>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96;p37">
              <a:extLst>
                <a:ext uri="{FF2B5EF4-FFF2-40B4-BE49-F238E27FC236}">
                  <a16:creationId xmlns:a16="http://schemas.microsoft.com/office/drawing/2014/main" id="{ADF98B88-2BFC-8A8A-F518-4FEB47F97ED6}"/>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97;p37">
              <a:extLst>
                <a:ext uri="{FF2B5EF4-FFF2-40B4-BE49-F238E27FC236}">
                  <a16:creationId xmlns:a16="http://schemas.microsoft.com/office/drawing/2014/main" id="{980E2CEF-F0AC-7D09-FF8B-2FD71D0CCB85}"/>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398;p37">
              <a:extLst>
                <a:ext uri="{FF2B5EF4-FFF2-40B4-BE49-F238E27FC236}">
                  <a16:creationId xmlns:a16="http://schemas.microsoft.com/office/drawing/2014/main" id="{A965EC19-E2F6-7339-1410-C3FDD3790059}"/>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900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06C916-1CFE-4031-8309-74259A974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57" y="869244"/>
            <a:ext cx="10588976" cy="5091289"/>
          </a:xfrm>
          <a:prstGeom prst="rect">
            <a:avLst/>
          </a:prstGeom>
        </p:spPr>
      </p:pic>
    </p:spTree>
    <p:extLst>
      <p:ext uri="{BB962C8B-B14F-4D97-AF65-F5344CB8AC3E}">
        <p14:creationId xmlns:p14="http://schemas.microsoft.com/office/powerpoint/2010/main" val="346016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94BF1-759B-4A6E-8C82-99FFFFD6B0C9}"/>
              </a:ext>
            </a:extLst>
          </p:cNvPr>
          <p:cNvPicPr/>
          <p:nvPr/>
        </p:nvPicPr>
        <p:blipFill>
          <a:blip r:embed="rId2">
            <a:extLst>
              <a:ext uri="{28A0092B-C50C-407E-A947-70E740481C1C}">
                <a14:useLocalDpi xmlns:a14="http://schemas.microsoft.com/office/drawing/2010/main" val="0"/>
              </a:ext>
            </a:extLst>
          </a:blip>
          <a:stretch>
            <a:fillRect/>
          </a:stretch>
        </p:blipFill>
        <p:spPr>
          <a:xfrm>
            <a:off x="508000" y="496711"/>
            <a:ext cx="11119556" cy="5836356"/>
          </a:xfrm>
          <a:prstGeom prst="rect">
            <a:avLst/>
          </a:prstGeom>
        </p:spPr>
      </p:pic>
    </p:spTree>
    <p:extLst>
      <p:ext uri="{BB962C8B-B14F-4D97-AF65-F5344CB8AC3E}">
        <p14:creationId xmlns:p14="http://schemas.microsoft.com/office/powerpoint/2010/main" val="221330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5B58C-38A9-AE56-5346-A318115003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B5B5AE-8ABA-1E55-2022-91D18F4DD789}"/>
              </a:ext>
            </a:extLst>
          </p:cNvPr>
          <p:cNvSpPr txBox="1"/>
          <p:nvPr/>
        </p:nvSpPr>
        <p:spPr>
          <a:xfrm>
            <a:off x="711200" y="638780"/>
            <a:ext cx="3206044" cy="707886"/>
          </a:xfrm>
          <a:prstGeom prst="rect">
            <a:avLst/>
          </a:prstGeom>
          <a:noFill/>
        </p:spPr>
        <p:txBody>
          <a:bodyPr wrap="square" rtlCol="0">
            <a:spAutoFit/>
          </a:bodyPr>
          <a:lstStyle/>
          <a:p>
            <a:r>
              <a:rPr lang="en-US" sz="4000" b="1" dirty="0">
                <a:latin typeface="Times New Roman" panose="02020603050405020304" pitchFamily="18" charset="0"/>
                <a:ea typeface="Roboto Slab Light"/>
                <a:cs typeface="Times New Roman" panose="02020603050405020304" pitchFamily="18" charset="0"/>
                <a:sym typeface="Arial"/>
              </a:rPr>
              <a:t>Methodology</a:t>
            </a:r>
            <a:endParaRPr lang="en-US"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90C0A1-6E76-7335-89C3-38383433F6B6}"/>
              </a:ext>
            </a:extLst>
          </p:cNvPr>
          <p:cNvSpPr txBox="1"/>
          <p:nvPr/>
        </p:nvSpPr>
        <p:spPr>
          <a:xfrm>
            <a:off x="701456" y="1348071"/>
            <a:ext cx="4909124" cy="4924425"/>
          </a:xfrm>
          <a:prstGeom prst="rect">
            <a:avLst/>
          </a:prstGeom>
          <a:noFill/>
        </p:spPr>
        <p:txBody>
          <a:bodyPr wrap="square" rtlCol="0">
            <a:spAutoFit/>
          </a:bodyPr>
          <a:lstStyle/>
          <a:p>
            <a:pPr marL="914400" lvl="1" indent="-457200">
              <a:buFont typeface="Wingdings" panose="05000000000000000000" pitchFamily="2" charset="2"/>
              <a:buChar char="q"/>
            </a:pPr>
            <a:r>
              <a:rPr lang="en-US" sz="2800" b="1" u="sng" dirty="0"/>
              <a:t>URDF </a:t>
            </a:r>
          </a:p>
          <a:p>
            <a:pPr lvl="1"/>
            <a:endParaRPr lang="en-US" sz="2400" b="1"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Specification Covers URDF: </a:t>
            </a:r>
          </a:p>
          <a:p>
            <a:pPr marL="457200" indent="-457200">
              <a:buAutoNum type="arabicParenR"/>
            </a:pPr>
            <a:r>
              <a:rPr lang="en-US" sz="2000" dirty="0">
                <a:latin typeface="Times New Roman" panose="02020603050405020304" pitchFamily="18" charset="0"/>
                <a:cs typeface="Times New Roman" panose="02020603050405020304" pitchFamily="18" charset="0"/>
              </a:rPr>
              <a:t>Kinematic and dynamic description of the robot. </a:t>
            </a:r>
          </a:p>
          <a:p>
            <a:pPr marL="457200" indent="-457200">
              <a:buAutoNum type="arabicParenR"/>
            </a:pPr>
            <a:r>
              <a:rPr lang="en-US" sz="2000" dirty="0">
                <a:latin typeface="Times New Roman" panose="02020603050405020304" pitchFamily="18" charset="0"/>
                <a:cs typeface="Times New Roman" panose="02020603050405020304" pitchFamily="18" charset="0"/>
              </a:rPr>
              <a:t>Visual representation of the robot. </a:t>
            </a:r>
          </a:p>
          <a:p>
            <a:pPr marL="457200" indent="-457200">
              <a:buAutoNum type="arabicParenR"/>
            </a:pPr>
            <a:r>
              <a:rPr lang="en-US" sz="2000" dirty="0">
                <a:latin typeface="Times New Roman" panose="02020603050405020304" pitchFamily="18" charset="0"/>
                <a:cs typeface="Times New Roman" panose="02020603050405020304" pitchFamily="18" charset="0"/>
              </a:rPr>
              <a:t>Collision model of the robot.</a:t>
            </a:r>
          </a:p>
          <a:p>
            <a:endParaRPr lang="en-US" sz="2000" dirty="0">
              <a:latin typeface="Times New Roman" panose="02020603050405020304" pitchFamily="18" charset="0"/>
              <a:cs typeface="Times New Roman" panose="02020603050405020304" pitchFamily="18" charset="0"/>
            </a:endParaRPr>
          </a:p>
          <a:p>
            <a:r>
              <a:rPr lang="en-US" sz="2000" dirty="0"/>
              <a:t>The Description Of a Robot Consists Of:</a:t>
            </a:r>
          </a:p>
          <a:p>
            <a:endParaRPr lang="en-US" sz="2000" dirty="0"/>
          </a:p>
          <a:p>
            <a:pPr marL="514350" indent="-514350">
              <a:buFont typeface="+mj-lt"/>
              <a:buAutoNum type="romanU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set of link elements. &lt;link&gt; …. &lt;/link&gt; </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set of joint elements connecting the links together. &lt;joint&gt; …… &lt;/joint&gt;</a:t>
            </a:r>
            <a:endParaRPr lang="en-US" altLang="en-US" sz="2000"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dirty="0"/>
          </a:p>
        </p:txBody>
      </p:sp>
      <p:grpSp>
        <p:nvGrpSpPr>
          <p:cNvPr id="2" name="Google Shape;399;p37">
            <a:extLst>
              <a:ext uri="{FF2B5EF4-FFF2-40B4-BE49-F238E27FC236}">
                <a16:creationId xmlns:a16="http://schemas.microsoft.com/office/drawing/2014/main" id="{25DAA43D-FACA-27DC-9B15-D0E467AD0711}"/>
              </a:ext>
            </a:extLst>
          </p:cNvPr>
          <p:cNvGrpSpPr/>
          <p:nvPr/>
        </p:nvGrpSpPr>
        <p:grpSpPr>
          <a:xfrm>
            <a:off x="9519263" y="541867"/>
            <a:ext cx="766188" cy="497730"/>
            <a:chOff x="6323401" y="688174"/>
            <a:chExt cx="771802" cy="497730"/>
          </a:xfrm>
        </p:grpSpPr>
        <p:sp>
          <p:nvSpPr>
            <p:cNvPr id="4" name="Google Shape;400;p37">
              <a:extLst>
                <a:ext uri="{FF2B5EF4-FFF2-40B4-BE49-F238E27FC236}">
                  <a16:creationId xmlns:a16="http://schemas.microsoft.com/office/drawing/2014/main" id="{9D2947C4-DD9C-D3E5-E1D9-E3BCC7630361}"/>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1;p37">
              <a:extLst>
                <a:ext uri="{FF2B5EF4-FFF2-40B4-BE49-F238E27FC236}">
                  <a16:creationId xmlns:a16="http://schemas.microsoft.com/office/drawing/2014/main" id="{4E0CCAF1-FF2C-73A4-4644-9E260F2FDA8B}"/>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2;p37">
              <a:extLst>
                <a:ext uri="{FF2B5EF4-FFF2-40B4-BE49-F238E27FC236}">
                  <a16:creationId xmlns:a16="http://schemas.microsoft.com/office/drawing/2014/main" id="{50F055CC-88DC-A1DF-13A9-F4204D39AE14}"/>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3;p37">
              <a:extLst>
                <a:ext uri="{FF2B5EF4-FFF2-40B4-BE49-F238E27FC236}">
                  <a16:creationId xmlns:a16="http://schemas.microsoft.com/office/drawing/2014/main" id="{788E223B-99EE-C34D-E77C-7CEBAE6456A3}"/>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4;p37">
              <a:extLst>
                <a:ext uri="{FF2B5EF4-FFF2-40B4-BE49-F238E27FC236}">
                  <a16:creationId xmlns:a16="http://schemas.microsoft.com/office/drawing/2014/main" id="{D026C354-8DEC-4C94-0999-FB59285DA7EE}"/>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5;p37">
              <a:extLst>
                <a:ext uri="{FF2B5EF4-FFF2-40B4-BE49-F238E27FC236}">
                  <a16:creationId xmlns:a16="http://schemas.microsoft.com/office/drawing/2014/main" id="{1B7A84AA-D188-DA86-6D09-8144933B4DE7}"/>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392;p37">
            <a:extLst>
              <a:ext uri="{FF2B5EF4-FFF2-40B4-BE49-F238E27FC236}">
                <a16:creationId xmlns:a16="http://schemas.microsoft.com/office/drawing/2014/main" id="{BC65016F-7289-3C47-D535-8029409F0CF8}"/>
              </a:ext>
            </a:extLst>
          </p:cNvPr>
          <p:cNvGrpSpPr/>
          <p:nvPr/>
        </p:nvGrpSpPr>
        <p:grpSpPr>
          <a:xfrm>
            <a:off x="10257154" y="846770"/>
            <a:ext cx="543625" cy="350579"/>
            <a:chOff x="7604286" y="1032752"/>
            <a:chExt cx="543625" cy="350579"/>
          </a:xfrm>
        </p:grpSpPr>
        <p:sp>
          <p:nvSpPr>
            <p:cNvPr id="12" name="Google Shape;393;p37">
              <a:extLst>
                <a:ext uri="{FF2B5EF4-FFF2-40B4-BE49-F238E27FC236}">
                  <a16:creationId xmlns:a16="http://schemas.microsoft.com/office/drawing/2014/main" id="{E672A283-849E-2033-5687-DDBD1730B6C6}"/>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94;p37">
              <a:extLst>
                <a:ext uri="{FF2B5EF4-FFF2-40B4-BE49-F238E27FC236}">
                  <a16:creationId xmlns:a16="http://schemas.microsoft.com/office/drawing/2014/main" id="{AA03A316-75E0-5690-6E91-2D6EED6E64FF}"/>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95;p37">
              <a:extLst>
                <a:ext uri="{FF2B5EF4-FFF2-40B4-BE49-F238E27FC236}">
                  <a16:creationId xmlns:a16="http://schemas.microsoft.com/office/drawing/2014/main" id="{45B1D945-F592-69E6-54BA-6E25BEBE728F}"/>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96;p37">
              <a:extLst>
                <a:ext uri="{FF2B5EF4-FFF2-40B4-BE49-F238E27FC236}">
                  <a16:creationId xmlns:a16="http://schemas.microsoft.com/office/drawing/2014/main" id="{962B4B01-7C74-F9E6-A508-F6801AB9362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97;p37">
              <a:extLst>
                <a:ext uri="{FF2B5EF4-FFF2-40B4-BE49-F238E27FC236}">
                  <a16:creationId xmlns:a16="http://schemas.microsoft.com/office/drawing/2014/main" id="{89240FFE-6BEF-648B-1AD9-6203687B870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8;p37">
              <a:extLst>
                <a:ext uri="{FF2B5EF4-FFF2-40B4-BE49-F238E27FC236}">
                  <a16:creationId xmlns:a16="http://schemas.microsoft.com/office/drawing/2014/main" id="{DEA04172-605C-385D-05B3-C924EA762F6B}"/>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8" name="Picture 17">
            <a:extLst>
              <a:ext uri="{FF2B5EF4-FFF2-40B4-BE49-F238E27FC236}">
                <a16:creationId xmlns:a16="http://schemas.microsoft.com/office/drawing/2014/main" id="{4B544BDF-6083-44BE-BDCC-8DE4CD8F1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256" y="1079241"/>
            <a:ext cx="3651969" cy="2993675"/>
          </a:xfrm>
          <a:prstGeom prst="rect">
            <a:avLst/>
          </a:prstGeom>
        </p:spPr>
      </p:pic>
      <p:sp>
        <p:nvSpPr>
          <p:cNvPr id="19" name="TextBox 18">
            <a:extLst>
              <a:ext uri="{FF2B5EF4-FFF2-40B4-BE49-F238E27FC236}">
                <a16:creationId xmlns:a16="http://schemas.microsoft.com/office/drawing/2014/main" id="{4DF11FA8-9157-423A-B4F1-69B00222C7D1}"/>
              </a:ext>
            </a:extLst>
          </p:cNvPr>
          <p:cNvSpPr txBox="1"/>
          <p:nvPr/>
        </p:nvSpPr>
        <p:spPr>
          <a:xfrm>
            <a:off x="5610579" y="2529233"/>
            <a:ext cx="2867378" cy="3970318"/>
          </a:xfrm>
          <a:prstGeom prst="rect">
            <a:avLst/>
          </a:prstGeom>
          <a:noFill/>
        </p:spPr>
        <p:txBody>
          <a:bodyPr wrap="square" rtlCol="0">
            <a:spAutoFit/>
          </a:bodyPr>
          <a:lstStyle/>
          <a:p>
            <a:pPr marL="0" lvl="0" indent="0" algn="l">
              <a:buSzPts val="1100"/>
            </a:pPr>
            <a:r>
              <a:rPr lang="en-US" dirty="0">
                <a:solidFill>
                  <a:schemeClr val="accent6">
                    <a:lumMod val="75000"/>
                  </a:schemeClr>
                </a:solidFill>
              </a:rPr>
              <a:t>&lt;robot name="pr2"&gt;</a:t>
            </a:r>
          </a:p>
          <a:p>
            <a:pPr marL="0" lvl="0" indent="0" algn="l">
              <a:buSzPts val="1100"/>
            </a:pPr>
            <a:endParaRPr lang="en-US" dirty="0"/>
          </a:p>
          <a:p>
            <a:pPr marL="0" lvl="0" indent="0">
              <a:buSzPts val="1100"/>
            </a:pPr>
            <a:r>
              <a:rPr lang="en-US" dirty="0"/>
              <a:t>&lt;link&gt; ... &lt;/link&gt;</a:t>
            </a:r>
          </a:p>
          <a:p>
            <a:pPr marL="0" lvl="0" indent="0">
              <a:buSzPts val="1100"/>
            </a:pPr>
            <a:r>
              <a:rPr lang="en-US" dirty="0"/>
              <a:t>&lt;link&gt; ... &lt;/link&gt;</a:t>
            </a:r>
          </a:p>
          <a:p>
            <a:pPr marL="0" lvl="0" indent="0">
              <a:buSzPts val="1100"/>
            </a:pPr>
            <a:r>
              <a:rPr lang="en-US" dirty="0"/>
              <a:t>&lt;link&gt; ... &lt;/link&gt;</a:t>
            </a:r>
          </a:p>
          <a:p>
            <a:pPr marL="0" indent="0">
              <a:buSzPts val="1100"/>
            </a:pPr>
            <a:r>
              <a:rPr lang="en-US" dirty="0"/>
              <a:t>&lt;link&gt; ... &lt;/link&gt;</a:t>
            </a:r>
          </a:p>
          <a:p>
            <a:pPr marL="0" lvl="0" indent="0">
              <a:buSzPts val="1100"/>
            </a:pPr>
            <a:endParaRPr lang="en-US" dirty="0"/>
          </a:p>
          <a:p>
            <a:pPr marL="0" lvl="0" indent="0">
              <a:buSzPts val="1100"/>
            </a:pPr>
            <a:endParaRPr lang="en-US" dirty="0"/>
          </a:p>
          <a:p>
            <a:pPr marL="0" lvl="0" indent="0">
              <a:buSzPts val="1100"/>
            </a:pPr>
            <a:r>
              <a:rPr lang="en-US" dirty="0"/>
              <a:t>     &lt;joint&gt;  ....  &lt;/joint&gt;</a:t>
            </a:r>
          </a:p>
          <a:p>
            <a:pPr marL="0" lvl="0" indent="0">
              <a:buSzPts val="1100"/>
            </a:pPr>
            <a:r>
              <a:rPr lang="en-US" dirty="0"/>
              <a:t>     &lt;joint&gt;  ....  &lt;/joint&gt;</a:t>
            </a:r>
          </a:p>
          <a:p>
            <a:pPr marL="0" lvl="0" indent="0">
              <a:buSzPts val="1100"/>
            </a:pPr>
            <a:r>
              <a:rPr lang="en-US" dirty="0"/>
              <a:t>     &lt;joint&gt;  ....  &lt;/joint&gt;</a:t>
            </a:r>
          </a:p>
          <a:p>
            <a:pPr marL="0" lvl="0" indent="0">
              <a:buSzPts val="1100"/>
            </a:pPr>
            <a:endParaRPr lang="en-US" dirty="0"/>
          </a:p>
          <a:p>
            <a:pPr marL="0" lvl="0" indent="0" algn="l">
              <a:buSzPts val="1100"/>
            </a:pPr>
            <a:r>
              <a:rPr lang="en-US" dirty="0">
                <a:solidFill>
                  <a:schemeClr val="accent6">
                    <a:lumMod val="75000"/>
                  </a:schemeClr>
                </a:solidFill>
              </a:rPr>
              <a:t> &lt;/robot&gt;</a:t>
            </a:r>
          </a:p>
          <a:p>
            <a:endParaRPr lang="en-US" dirty="0"/>
          </a:p>
        </p:txBody>
      </p:sp>
    </p:spTree>
    <p:extLst>
      <p:ext uri="{BB962C8B-B14F-4D97-AF65-F5344CB8AC3E}">
        <p14:creationId xmlns:p14="http://schemas.microsoft.com/office/powerpoint/2010/main" val="312747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5B58C-38A9-AE56-5346-A31811500359}"/>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2790C0A1-6E76-7335-89C3-38383433F6B6}"/>
              </a:ext>
            </a:extLst>
          </p:cNvPr>
          <p:cNvSpPr txBox="1"/>
          <p:nvPr/>
        </p:nvSpPr>
        <p:spPr>
          <a:xfrm>
            <a:off x="688622" y="711199"/>
            <a:ext cx="10814756" cy="1661993"/>
          </a:xfrm>
          <a:prstGeom prst="rect">
            <a:avLst/>
          </a:prstGeom>
          <a:noFill/>
        </p:spPr>
        <p:txBody>
          <a:bodyPr wrap="square" rtlCol="0">
            <a:spAutoFit/>
          </a:bodyPr>
          <a:lstStyle/>
          <a:p>
            <a:pPr marL="914400" lvl="1" indent="-457200">
              <a:buFont typeface="Wingdings" panose="05000000000000000000" pitchFamily="2" charset="2"/>
              <a:buChar char="q"/>
            </a:pPr>
            <a:endParaRPr lang="ar-EG" sz="2800" b="1" dirty="0">
              <a:solidFill>
                <a:prstClr val="black"/>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q"/>
            </a:pPr>
            <a:r>
              <a:rPr lang="en-US" sz="2800" b="1" dirty="0">
                <a:solidFill>
                  <a:prstClr val="black"/>
                </a:solidFill>
                <a:latin typeface="Times New Roman" panose="02020603050405020304" pitchFamily="18" charset="0"/>
                <a:cs typeface="Times New Roman" panose="02020603050405020304" pitchFamily="18" charset="0"/>
              </a:rPr>
              <a:t>Control  Scheme Of Modern Mobile Robot:</a:t>
            </a:r>
            <a:endParaRPr lang="ar-EG" sz="2800" b="1" dirty="0">
              <a:solidFill>
                <a:prstClr val="black"/>
              </a:solidFill>
              <a:latin typeface="Times New Roman" panose="02020603050405020304" pitchFamily="18" charset="0"/>
              <a:cs typeface="Times New Roman" panose="02020603050405020304" pitchFamily="18" charset="0"/>
            </a:endParaRPr>
          </a:p>
          <a:p>
            <a:pPr lvl="1"/>
            <a:endParaRPr lang="en-US" sz="2800" b="1" u="sng" dirty="0"/>
          </a:p>
          <a:p>
            <a:endParaRPr lang="en-US" dirty="0"/>
          </a:p>
        </p:txBody>
      </p:sp>
      <p:grpSp>
        <p:nvGrpSpPr>
          <p:cNvPr id="2" name="Google Shape;399;p37">
            <a:extLst>
              <a:ext uri="{FF2B5EF4-FFF2-40B4-BE49-F238E27FC236}">
                <a16:creationId xmlns:a16="http://schemas.microsoft.com/office/drawing/2014/main" id="{25DAA43D-FACA-27DC-9B15-D0E467AD0711}"/>
              </a:ext>
            </a:extLst>
          </p:cNvPr>
          <p:cNvGrpSpPr/>
          <p:nvPr/>
        </p:nvGrpSpPr>
        <p:grpSpPr>
          <a:xfrm>
            <a:off x="9519263" y="541867"/>
            <a:ext cx="766188" cy="497730"/>
            <a:chOff x="6323401" y="688174"/>
            <a:chExt cx="771802" cy="497730"/>
          </a:xfrm>
        </p:grpSpPr>
        <p:sp>
          <p:nvSpPr>
            <p:cNvPr id="4" name="Google Shape;400;p37">
              <a:extLst>
                <a:ext uri="{FF2B5EF4-FFF2-40B4-BE49-F238E27FC236}">
                  <a16:creationId xmlns:a16="http://schemas.microsoft.com/office/drawing/2014/main" id="{9D2947C4-DD9C-D3E5-E1D9-E3BCC7630361}"/>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1;p37">
              <a:extLst>
                <a:ext uri="{FF2B5EF4-FFF2-40B4-BE49-F238E27FC236}">
                  <a16:creationId xmlns:a16="http://schemas.microsoft.com/office/drawing/2014/main" id="{4E0CCAF1-FF2C-73A4-4644-9E260F2FDA8B}"/>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2;p37">
              <a:extLst>
                <a:ext uri="{FF2B5EF4-FFF2-40B4-BE49-F238E27FC236}">
                  <a16:creationId xmlns:a16="http://schemas.microsoft.com/office/drawing/2014/main" id="{50F055CC-88DC-A1DF-13A9-F4204D39AE14}"/>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3;p37">
              <a:extLst>
                <a:ext uri="{FF2B5EF4-FFF2-40B4-BE49-F238E27FC236}">
                  <a16:creationId xmlns:a16="http://schemas.microsoft.com/office/drawing/2014/main" id="{788E223B-99EE-C34D-E77C-7CEBAE6456A3}"/>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4;p37">
              <a:extLst>
                <a:ext uri="{FF2B5EF4-FFF2-40B4-BE49-F238E27FC236}">
                  <a16:creationId xmlns:a16="http://schemas.microsoft.com/office/drawing/2014/main" id="{D026C354-8DEC-4C94-0999-FB59285DA7EE}"/>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5;p37">
              <a:extLst>
                <a:ext uri="{FF2B5EF4-FFF2-40B4-BE49-F238E27FC236}">
                  <a16:creationId xmlns:a16="http://schemas.microsoft.com/office/drawing/2014/main" id="{1B7A84AA-D188-DA86-6D09-8144933B4DE7}"/>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392;p37">
            <a:extLst>
              <a:ext uri="{FF2B5EF4-FFF2-40B4-BE49-F238E27FC236}">
                <a16:creationId xmlns:a16="http://schemas.microsoft.com/office/drawing/2014/main" id="{BC65016F-7289-3C47-D535-8029409F0CF8}"/>
              </a:ext>
            </a:extLst>
          </p:cNvPr>
          <p:cNvGrpSpPr/>
          <p:nvPr/>
        </p:nvGrpSpPr>
        <p:grpSpPr>
          <a:xfrm>
            <a:off x="10257154" y="846770"/>
            <a:ext cx="543625" cy="350579"/>
            <a:chOff x="7604286" y="1032752"/>
            <a:chExt cx="543625" cy="350579"/>
          </a:xfrm>
        </p:grpSpPr>
        <p:sp>
          <p:nvSpPr>
            <p:cNvPr id="12" name="Google Shape;393;p37">
              <a:extLst>
                <a:ext uri="{FF2B5EF4-FFF2-40B4-BE49-F238E27FC236}">
                  <a16:creationId xmlns:a16="http://schemas.microsoft.com/office/drawing/2014/main" id="{E672A283-849E-2033-5687-DDBD1730B6C6}"/>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94;p37">
              <a:extLst>
                <a:ext uri="{FF2B5EF4-FFF2-40B4-BE49-F238E27FC236}">
                  <a16:creationId xmlns:a16="http://schemas.microsoft.com/office/drawing/2014/main" id="{AA03A316-75E0-5690-6E91-2D6EED6E64FF}"/>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95;p37">
              <a:extLst>
                <a:ext uri="{FF2B5EF4-FFF2-40B4-BE49-F238E27FC236}">
                  <a16:creationId xmlns:a16="http://schemas.microsoft.com/office/drawing/2014/main" id="{45B1D945-F592-69E6-54BA-6E25BEBE728F}"/>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96;p37">
              <a:extLst>
                <a:ext uri="{FF2B5EF4-FFF2-40B4-BE49-F238E27FC236}">
                  <a16:creationId xmlns:a16="http://schemas.microsoft.com/office/drawing/2014/main" id="{962B4B01-7C74-F9E6-A508-F6801AB9362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97;p37">
              <a:extLst>
                <a:ext uri="{FF2B5EF4-FFF2-40B4-BE49-F238E27FC236}">
                  <a16:creationId xmlns:a16="http://schemas.microsoft.com/office/drawing/2014/main" id="{89240FFE-6BEF-648B-1AD9-6203687B870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8;p37">
              <a:extLst>
                <a:ext uri="{FF2B5EF4-FFF2-40B4-BE49-F238E27FC236}">
                  <a16:creationId xmlns:a16="http://schemas.microsoft.com/office/drawing/2014/main" id="{DEA04172-605C-385D-05B3-C924EA762F6B}"/>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Rectangle 17">
            <a:extLst>
              <a:ext uri="{FF2B5EF4-FFF2-40B4-BE49-F238E27FC236}">
                <a16:creationId xmlns:a16="http://schemas.microsoft.com/office/drawing/2014/main" id="{462DE960-A439-4ECC-8A85-4EE69338CDF2}"/>
              </a:ext>
            </a:extLst>
          </p:cNvPr>
          <p:cNvSpPr/>
          <p:nvPr/>
        </p:nvSpPr>
        <p:spPr>
          <a:xfrm>
            <a:off x="986196" y="2373192"/>
            <a:ext cx="1617788" cy="934452"/>
          </a:xfrm>
          <a:prstGeom prst="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Sensors</a:t>
            </a:r>
          </a:p>
        </p:txBody>
      </p:sp>
      <p:sp>
        <p:nvSpPr>
          <p:cNvPr id="19" name="Rectangle 18">
            <a:extLst>
              <a:ext uri="{FF2B5EF4-FFF2-40B4-BE49-F238E27FC236}">
                <a16:creationId xmlns:a16="http://schemas.microsoft.com/office/drawing/2014/main" id="{9E1C0376-066F-4CF0-8F79-81DD24B96ECC}"/>
              </a:ext>
            </a:extLst>
          </p:cNvPr>
          <p:cNvSpPr/>
          <p:nvPr/>
        </p:nvSpPr>
        <p:spPr>
          <a:xfrm>
            <a:off x="3004034" y="2374900"/>
            <a:ext cx="1617788" cy="934452"/>
          </a:xfrm>
          <a:prstGeom prst="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Localization</a:t>
            </a:r>
          </a:p>
        </p:txBody>
      </p:sp>
      <p:sp>
        <p:nvSpPr>
          <p:cNvPr id="21" name="Flowchart: Magnetic Disk 20">
            <a:extLst>
              <a:ext uri="{FF2B5EF4-FFF2-40B4-BE49-F238E27FC236}">
                <a16:creationId xmlns:a16="http://schemas.microsoft.com/office/drawing/2014/main" id="{595FAD4E-801E-4034-91D3-F81A735F5A41}"/>
              </a:ext>
            </a:extLst>
          </p:cNvPr>
          <p:cNvSpPr/>
          <p:nvPr/>
        </p:nvSpPr>
        <p:spPr>
          <a:xfrm>
            <a:off x="3343120" y="2991553"/>
            <a:ext cx="851335" cy="327378"/>
          </a:xfrm>
          <a:prstGeom prst="flowChartMagneticDisk">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Map</a:t>
            </a:r>
          </a:p>
        </p:txBody>
      </p:sp>
      <p:sp>
        <p:nvSpPr>
          <p:cNvPr id="23" name="Rectangle 22">
            <a:extLst>
              <a:ext uri="{FF2B5EF4-FFF2-40B4-BE49-F238E27FC236}">
                <a16:creationId xmlns:a16="http://schemas.microsoft.com/office/drawing/2014/main" id="{3EF204BE-28A9-4CA7-ADC6-5B3CF2C4C1CB}"/>
              </a:ext>
            </a:extLst>
          </p:cNvPr>
          <p:cNvSpPr/>
          <p:nvPr/>
        </p:nvSpPr>
        <p:spPr>
          <a:xfrm>
            <a:off x="5000730" y="2374900"/>
            <a:ext cx="1617788" cy="934452"/>
          </a:xfrm>
          <a:prstGeom prst="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Path Planning</a:t>
            </a:r>
          </a:p>
        </p:txBody>
      </p:sp>
      <p:sp>
        <p:nvSpPr>
          <p:cNvPr id="24" name="Flowchart: Magnetic Disk 23">
            <a:extLst>
              <a:ext uri="{FF2B5EF4-FFF2-40B4-BE49-F238E27FC236}">
                <a16:creationId xmlns:a16="http://schemas.microsoft.com/office/drawing/2014/main" id="{186E608D-8E8A-478E-B81D-199D7987EB5B}"/>
              </a:ext>
            </a:extLst>
          </p:cNvPr>
          <p:cNvSpPr/>
          <p:nvPr/>
        </p:nvSpPr>
        <p:spPr>
          <a:xfrm>
            <a:off x="5326859" y="2968976"/>
            <a:ext cx="890846" cy="349955"/>
          </a:xfrm>
          <a:prstGeom prst="flowChartMagneticDisk">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Map</a:t>
            </a:r>
          </a:p>
        </p:txBody>
      </p:sp>
      <p:sp>
        <p:nvSpPr>
          <p:cNvPr id="25" name="Rectangle 24">
            <a:extLst>
              <a:ext uri="{FF2B5EF4-FFF2-40B4-BE49-F238E27FC236}">
                <a16:creationId xmlns:a16="http://schemas.microsoft.com/office/drawing/2014/main" id="{8AFA03E6-EED9-466C-8B6B-B35A0F94CCF1}"/>
              </a:ext>
            </a:extLst>
          </p:cNvPr>
          <p:cNvSpPr/>
          <p:nvPr/>
        </p:nvSpPr>
        <p:spPr>
          <a:xfrm>
            <a:off x="9095338" y="2367139"/>
            <a:ext cx="1614522" cy="934452"/>
          </a:xfrm>
          <a:prstGeom prst="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Actuators</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1D108BC-5A20-4DD9-8CF2-ECF78A418F9A}"/>
              </a:ext>
            </a:extLst>
          </p:cNvPr>
          <p:cNvSpPr/>
          <p:nvPr/>
        </p:nvSpPr>
        <p:spPr>
          <a:xfrm>
            <a:off x="7064218" y="2367139"/>
            <a:ext cx="1614522" cy="934452"/>
          </a:xfrm>
          <a:prstGeom prst="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Control</a:t>
            </a:r>
            <a:endParaRPr lang="en-US" sz="1800" b="1" dirty="0">
              <a:solidFill>
                <a:schemeClr val="tx1"/>
              </a:solidFill>
              <a:latin typeface="Times New Roman" panose="02020603050405020304" pitchFamily="18" charset="0"/>
              <a:cs typeface="Times New Roman" panose="02020603050405020304" pitchFamily="18" charset="0"/>
            </a:endParaRPr>
          </a:p>
        </p:txBody>
      </p:sp>
      <p:cxnSp>
        <p:nvCxnSpPr>
          <p:cNvPr id="28" name="Connector: Curved 27">
            <a:extLst>
              <a:ext uri="{FF2B5EF4-FFF2-40B4-BE49-F238E27FC236}">
                <a16:creationId xmlns:a16="http://schemas.microsoft.com/office/drawing/2014/main" id="{5EE1E659-95E5-4757-BBD9-5A923BA550A5}"/>
              </a:ext>
            </a:extLst>
          </p:cNvPr>
          <p:cNvCxnSpPr>
            <a:cxnSpLocks/>
            <a:endCxn id="18" idx="2"/>
          </p:cNvCxnSpPr>
          <p:nvPr/>
        </p:nvCxnSpPr>
        <p:spPr>
          <a:xfrm rot="5400000" flipH="1" flipV="1">
            <a:off x="1255459" y="3609533"/>
            <a:ext cx="841520" cy="237742"/>
          </a:xfrm>
          <a:prstGeom prst="curvedConnector3">
            <a:avLst>
              <a:gd name="adj1" fmla="val 5000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0" name="Connector: Curved 29">
            <a:extLst>
              <a:ext uri="{FF2B5EF4-FFF2-40B4-BE49-F238E27FC236}">
                <a16:creationId xmlns:a16="http://schemas.microsoft.com/office/drawing/2014/main" id="{781BD854-16BA-4049-8002-2F7BF093B6CE}"/>
              </a:ext>
            </a:extLst>
          </p:cNvPr>
          <p:cNvCxnSpPr>
            <a:cxnSpLocks/>
            <a:endCxn id="21" idx="3"/>
          </p:cNvCxnSpPr>
          <p:nvPr/>
        </p:nvCxnSpPr>
        <p:spPr>
          <a:xfrm rot="5400000" flipH="1" flipV="1">
            <a:off x="3009315" y="3778660"/>
            <a:ext cx="1219201" cy="299745"/>
          </a:xfrm>
          <a:prstGeom prst="curvedConnector3">
            <a:avLst>
              <a:gd name="adj1" fmla="val 5000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F3B60756-5C87-435C-8644-58A5C0ADF33D}"/>
              </a:ext>
            </a:extLst>
          </p:cNvPr>
          <p:cNvSpPr txBox="1"/>
          <p:nvPr/>
        </p:nvSpPr>
        <p:spPr>
          <a:xfrm>
            <a:off x="725939" y="4242096"/>
            <a:ext cx="2109529" cy="646331"/>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Information about</a:t>
            </a:r>
          </a:p>
          <a:p>
            <a:pPr algn="ctr"/>
            <a:r>
              <a:rPr lang="en-US" b="1" dirty="0">
                <a:latin typeface="Times New Roman" panose="02020603050405020304" pitchFamily="18" charset="0"/>
                <a:cs typeface="Times New Roman" panose="02020603050405020304" pitchFamily="18" charset="0"/>
              </a:rPr>
              <a:t>the environment</a:t>
            </a:r>
          </a:p>
        </p:txBody>
      </p:sp>
      <p:sp>
        <p:nvSpPr>
          <p:cNvPr id="39" name="TextBox 38">
            <a:extLst>
              <a:ext uri="{FF2B5EF4-FFF2-40B4-BE49-F238E27FC236}">
                <a16:creationId xmlns:a16="http://schemas.microsoft.com/office/drawing/2014/main" id="{DD5D1786-D60C-45F7-BF9F-3D71342F9F7A}"/>
              </a:ext>
            </a:extLst>
          </p:cNvPr>
          <p:cNvSpPr txBox="1"/>
          <p:nvPr/>
        </p:nvSpPr>
        <p:spPr>
          <a:xfrm>
            <a:off x="3343120" y="4484809"/>
            <a:ext cx="6112932"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Ego-pose determination</a:t>
            </a:r>
          </a:p>
        </p:txBody>
      </p:sp>
      <p:cxnSp>
        <p:nvCxnSpPr>
          <p:cNvPr id="40" name="Straight Arrow Connector 39">
            <a:extLst>
              <a:ext uri="{FF2B5EF4-FFF2-40B4-BE49-F238E27FC236}">
                <a16:creationId xmlns:a16="http://schemas.microsoft.com/office/drawing/2014/main" id="{B67906DF-7048-47F6-9873-1276C1815DFD}"/>
              </a:ext>
            </a:extLst>
          </p:cNvPr>
          <p:cNvCxnSpPr>
            <a:cxnSpLocks/>
            <a:stCxn id="18" idx="3"/>
            <a:endCxn id="19" idx="1"/>
          </p:cNvCxnSpPr>
          <p:nvPr/>
        </p:nvCxnSpPr>
        <p:spPr>
          <a:xfrm>
            <a:off x="2603984" y="2840418"/>
            <a:ext cx="400050" cy="17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1FE6B41F-3EC7-4797-9227-8BC33B559EF9}"/>
              </a:ext>
            </a:extLst>
          </p:cNvPr>
          <p:cNvCxnSpPr>
            <a:cxnSpLocks/>
            <a:endCxn id="27" idx="1"/>
          </p:cNvCxnSpPr>
          <p:nvPr/>
        </p:nvCxnSpPr>
        <p:spPr>
          <a:xfrm>
            <a:off x="6649973" y="2834365"/>
            <a:ext cx="4142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C705F9F-7C42-4A86-B601-945BE4D61DEB}"/>
              </a:ext>
            </a:extLst>
          </p:cNvPr>
          <p:cNvCxnSpPr>
            <a:cxnSpLocks/>
            <a:endCxn id="23" idx="1"/>
          </p:cNvCxnSpPr>
          <p:nvPr/>
        </p:nvCxnSpPr>
        <p:spPr>
          <a:xfrm>
            <a:off x="4621822" y="2842126"/>
            <a:ext cx="3789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919AA578-4E18-4DA3-9802-224ED8580FE5}"/>
              </a:ext>
            </a:extLst>
          </p:cNvPr>
          <p:cNvCxnSpPr>
            <a:cxnSpLocks/>
            <a:endCxn id="25" idx="1"/>
          </p:cNvCxnSpPr>
          <p:nvPr/>
        </p:nvCxnSpPr>
        <p:spPr>
          <a:xfrm flipV="1">
            <a:off x="8726751" y="2834365"/>
            <a:ext cx="368587" cy="37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438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3" grpId="0" animBg="1"/>
      <p:bldP spid="24" grpId="0" animBg="1"/>
      <p:bldP spid="25" grpId="0" animBg="1"/>
      <p:bldP spid="27" grpId="0" animBg="1"/>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8" name="Google Shape;418;p38"/>
          <p:cNvSpPr/>
          <p:nvPr/>
        </p:nvSpPr>
        <p:spPr>
          <a:xfrm flipH="1">
            <a:off x="10632800" y="1494328"/>
            <a:ext cx="467297" cy="467461"/>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19" name="Google Shape;419;p38"/>
          <p:cNvSpPr/>
          <p:nvPr/>
        </p:nvSpPr>
        <p:spPr>
          <a:xfrm rot="-2036805" flipH="1">
            <a:off x="9050530" y="879903"/>
            <a:ext cx="632884" cy="884183"/>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20" name="Google Shape;420;p38"/>
          <p:cNvSpPr/>
          <p:nvPr/>
        </p:nvSpPr>
        <p:spPr>
          <a:xfrm flipH="1">
            <a:off x="9993455" y="766730"/>
            <a:ext cx="639345" cy="639607"/>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 name="Rectangle 4"/>
          <p:cNvSpPr/>
          <p:nvPr/>
        </p:nvSpPr>
        <p:spPr>
          <a:xfrm>
            <a:off x="1145816" y="3839369"/>
            <a:ext cx="320922" cy="748988"/>
          </a:xfrm>
          <a:prstGeom prst="rect">
            <a:avLst/>
          </a:prstGeom>
        </p:spPr>
        <p:txBody>
          <a:bodyPr wrap="none">
            <a:spAutoFit/>
          </a:bodyPr>
          <a:lstStyle/>
          <a:p>
            <a:r>
              <a:rPr lang="en-US" sz="4267" b="1" dirty="0"/>
              <a:t> </a:t>
            </a:r>
          </a:p>
        </p:txBody>
      </p:sp>
      <p:sp>
        <p:nvSpPr>
          <p:cNvPr id="3" name="TextBox 2">
            <a:extLst>
              <a:ext uri="{FF2B5EF4-FFF2-40B4-BE49-F238E27FC236}">
                <a16:creationId xmlns:a16="http://schemas.microsoft.com/office/drawing/2014/main" id="{929056E0-BB9F-A0A0-7655-764980DF08A3}"/>
              </a:ext>
            </a:extLst>
          </p:cNvPr>
          <p:cNvSpPr txBox="1"/>
          <p:nvPr/>
        </p:nvSpPr>
        <p:spPr>
          <a:xfrm>
            <a:off x="610393" y="684406"/>
            <a:ext cx="7490753" cy="1610762"/>
          </a:xfrm>
          <a:prstGeom prst="rect">
            <a:avLst/>
          </a:prstGeom>
          <a:noFill/>
        </p:spPr>
        <p:txBody>
          <a:bodyPr wrap="square">
            <a:spAutoFit/>
          </a:bodyPr>
          <a:lstStyle/>
          <a:p>
            <a:pPr marL="380990" indent="-380990">
              <a:buFont typeface="Wingdings" panose="05000000000000000000" pitchFamily="2" charset="2"/>
              <a:buChar char="q"/>
            </a:pPr>
            <a:r>
              <a:rPr lang="en-US" sz="2667" b="1" dirty="0">
                <a:latin typeface="Times New Roman" panose="02020603050405020304" pitchFamily="18" charset="0"/>
                <a:cs typeface="Times New Roman" panose="02020603050405020304" pitchFamily="18" charset="0"/>
              </a:rPr>
              <a:t>Localization</a:t>
            </a:r>
            <a:r>
              <a:rPr lang="en-US" sz="2667"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robotics stands for the process of tracking robot pose (Determines its position and Orientation) within a given environment (some fixed reference frame). </a:t>
            </a:r>
          </a:p>
        </p:txBody>
      </p:sp>
      <p:sp>
        <p:nvSpPr>
          <p:cNvPr id="4" name="Rectangle: Rounded Corners 3">
            <a:extLst>
              <a:ext uri="{FF2B5EF4-FFF2-40B4-BE49-F238E27FC236}">
                <a16:creationId xmlns:a16="http://schemas.microsoft.com/office/drawing/2014/main" id="{FCDC1FF5-D6F5-975C-3B77-0CE5F2CB0FD0}"/>
              </a:ext>
            </a:extLst>
          </p:cNvPr>
          <p:cNvSpPr/>
          <p:nvPr/>
        </p:nvSpPr>
        <p:spPr>
          <a:xfrm>
            <a:off x="5943045" y="2449721"/>
            <a:ext cx="633653" cy="3401368"/>
          </a:xfrm>
          <a:prstGeom prst="round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Rounded Corners 5">
            <a:extLst>
              <a:ext uri="{FF2B5EF4-FFF2-40B4-BE49-F238E27FC236}">
                <a16:creationId xmlns:a16="http://schemas.microsoft.com/office/drawing/2014/main" id="{6E404482-0F50-D56B-C55D-3B3F56F166AD}"/>
              </a:ext>
            </a:extLst>
          </p:cNvPr>
          <p:cNvSpPr/>
          <p:nvPr/>
        </p:nvSpPr>
        <p:spPr>
          <a:xfrm>
            <a:off x="7285202" y="2783406"/>
            <a:ext cx="1912303" cy="545284"/>
          </a:xfrm>
          <a:prstGeom prst="round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Times New Roman" panose="02020603050405020304" pitchFamily="18" charset="0"/>
                <a:cs typeface="Times New Roman" panose="02020603050405020304" pitchFamily="18" charset="0"/>
              </a:rPr>
              <a:t>  </a:t>
            </a:r>
            <a:r>
              <a:rPr lang="en-US" sz="2133" b="1" dirty="0">
                <a:solidFill>
                  <a:schemeClr val="tx1">
                    <a:lumMod val="95000"/>
                    <a:lumOff val="5000"/>
                  </a:schemeClr>
                </a:solidFill>
                <a:latin typeface="Times New Roman" panose="02020603050405020304" pitchFamily="18" charset="0"/>
                <a:cs typeface="Times New Roman" panose="02020603050405020304" pitchFamily="18" charset="0"/>
              </a:rPr>
              <a:t>State space</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44792610-F8FE-A8FD-5D40-8DB02E76642A}"/>
              </a:ext>
            </a:extLst>
          </p:cNvPr>
          <p:cNvSpPr/>
          <p:nvPr/>
        </p:nvSpPr>
        <p:spPr>
          <a:xfrm>
            <a:off x="7285203" y="4619070"/>
            <a:ext cx="1912303" cy="545284"/>
          </a:xfrm>
          <a:prstGeom prst="round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Arial"/>
                <a:cs typeface="Arial"/>
              </a:rPr>
              <a:t> </a:t>
            </a:r>
            <a:r>
              <a:rPr lang="en-US" sz="2133" b="1" dirty="0">
                <a:solidFill>
                  <a:schemeClr val="tx1">
                    <a:lumMod val="95000"/>
                    <a:lumOff val="5000"/>
                  </a:schemeClr>
                </a:solidFill>
                <a:latin typeface="Times New Roman" panose="02020603050405020304" pitchFamily="18" charset="0"/>
                <a:cs typeface="Times New Roman" panose="02020603050405020304" pitchFamily="18" charset="0"/>
              </a:rPr>
              <a:t>Environment</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E90EA0ED-F8FC-9F06-80E3-AE3F29C80E7F}"/>
              </a:ext>
            </a:extLst>
          </p:cNvPr>
          <p:cNvSpPr/>
          <p:nvPr/>
        </p:nvSpPr>
        <p:spPr>
          <a:xfrm>
            <a:off x="9569750" y="2463736"/>
            <a:ext cx="1877183" cy="467462"/>
          </a:xfrm>
          <a:prstGeom prst="round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Arial"/>
                <a:cs typeface="Arial"/>
              </a:rPr>
              <a:t>2D: (x, y, </a:t>
            </a:r>
            <a:r>
              <a:rPr lang="az-Cyrl-AZ" sz="2400" b="1" dirty="0">
                <a:solidFill>
                  <a:schemeClr val="tx1">
                    <a:lumMod val="95000"/>
                    <a:lumOff val="5000"/>
                  </a:schemeClr>
                </a:solidFill>
                <a:latin typeface="Arial"/>
                <a:cs typeface="Arial"/>
              </a:rPr>
              <a:t>ө</a:t>
            </a:r>
            <a:r>
              <a:rPr lang="en-US" sz="2400" b="1" dirty="0">
                <a:solidFill>
                  <a:schemeClr val="tx1">
                    <a:lumMod val="95000"/>
                    <a:lumOff val="5000"/>
                  </a:schemeClr>
                </a:solidFill>
                <a:latin typeface="Arial"/>
                <a:cs typeface="Arial"/>
              </a:rPr>
              <a:t>)</a:t>
            </a:r>
          </a:p>
        </p:txBody>
      </p:sp>
      <p:sp>
        <p:nvSpPr>
          <p:cNvPr id="9" name="Rectangle: Rounded Corners 8">
            <a:extLst>
              <a:ext uri="{FF2B5EF4-FFF2-40B4-BE49-F238E27FC236}">
                <a16:creationId xmlns:a16="http://schemas.microsoft.com/office/drawing/2014/main" id="{CC18BFED-E4CF-5A83-C96E-077BBF9AA42B}"/>
              </a:ext>
            </a:extLst>
          </p:cNvPr>
          <p:cNvSpPr/>
          <p:nvPr/>
        </p:nvSpPr>
        <p:spPr>
          <a:xfrm>
            <a:off x="9569752" y="2996073"/>
            <a:ext cx="1877182" cy="756093"/>
          </a:xfrm>
          <a:prstGeom prst="round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tx1">
                    <a:lumMod val="95000"/>
                    <a:lumOff val="5000"/>
                  </a:schemeClr>
                </a:solidFill>
                <a:latin typeface="Arial"/>
                <a:cs typeface="Arial"/>
              </a:rPr>
              <a:t>3D: (x, y, </a:t>
            </a:r>
            <a:r>
              <a:rPr lang="en-US" sz="2400" b="1" dirty="0">
                <a:solidFill>
                  <a:schemeClr val="tx1">
                    <a:lumMod val="95000"/>
                    <a:lumOff val="5000"/>
                  </a:schemeClr>
                </a:solidFill>
                <a:latin typeface="Arial"/>
                <a:cs typeface="Arial"/>
              </a:rPr>
              <a:t>Z</a:t>
            </a:r>
            <a:r>
              <a:rPr lang="pl-PL" sz="2400" b="1" dirty="0">
                <a:solidFill>
                  <a:schemeClr val="tx1">
                    <a:lumMod val="95000"/>
                    <a:lumOff val="5000"/>
                  </a:schemeClr>
                </a:solidFill>
                <a:latin typeface="Arial"/>
                <a:cs typeface="Arial"/>
              </a:rPr>
              <a:t>, </a:t>
            </a:r>
            <a:r>
              <a:rPr lang="el-GR" sz="2400" b="1" dirty="0">
                <a:solidFill>
                  <a:schemeClr val="tx1">
                    <a:lumMod val="95000"/>
                    <a:lumOff val="5000"/>
                  </a:schemeClr>
                </a:solidFill>
                <a:latin typeface="Arial"/>
                <a:cs typeface="Arial"/>
              </a:rPr>
              <a:t>φ</a:t>
            </a:r>
            <a:r>
              <a:rPr lang="pl-PL" sz="2400" b="1" dirty="0">
                <a:solidFill>
                  <a:schemeClr val="tx1">
                    <a:lumMod val="95000"/>
                    <a:lumOff val="5000"/>
                  </a:schemeClr>
                </a:solidFill>
                <a:latin typeface="Arial"/>
                <a:cs typeface="Arial"/>
              </a:rPr>
              <a:t> ,</a:t>
            </a:r>
            <a:r>
              <a:rPr lang="el-GR" sz="2400" b="1" dirty="0">
                <a:solidFill>
                  <a:schemeClr val="tx1">
                    <a:lumMod val="95000"/>
                    <a:lumOff val="5000"/>
                  </a:schemeClr>
                </a:solidFill>
                <a:latin typeface="Arial"/>
                <a:cs typeface="Arial"/>
              </a:rPr>
              <a:t>ψ</a:t>
            </a:r>
            <a:r>
              <a:rPr lang="en-US" sz="2400" b="1" dirty="0">
                <a:solidFill>
                  <a:schemeClr val="tx1">
                    <a:lumMod val="95000"/>
                    <a:lumOff val="5000"/>
                  </a:schemeClr>
                </a:solidFill>
                <a:latin typeface="Arial"/>
                <a:cs typeface="Arial"/>
              </a:rPr>
              <a:t>,</a:t>
            </a:r>
            <a:r>
              <a:rPr lang="az-Cyrl-AZ" sz="2400" b="1" dirty="0">
                <a:solidFill>
                  <a:schemeClr val="tx1">
                    <a:lumMod val="95000"/>
                    <a:lumOff val="5000"/>
                  </a:schemeClr>
                </a:solidFill>
                <a:latin typeface="Arial"/>
                <a:cs typeface="Arial"/>
              </a:rPr>
              <a:t>ө</a:t>
            </a:r>
            <a:r>
              <a:rPr lang="pl-PL" sz="2400" b="1" dirty="0">
                <a:solidFill>
                  <a:schemeClr val="tx1">
                    <a:lumMod val="95000"/>
                    <a:lumOff val="5000"/>
                  </a:schemeClr>
                </a:solidFill>
                <a:latin typeface="Arial"/>
                <a:cs typeface="Arial"/>
              </a:rPr>
              <a:t> )</a:t>
            </a:r>
            <a:endParaRPr lang="en-US" sz="2400" b="1" dirty="0">
              <a:solidFill>
                <a:schemeClr val="tx1">
                  <a:lumMod val="95000"/>
                  <a:lumOff val="5000"/>
                </a:schemeClr>
              </a:solidFill>
              <a:latin typeface="Arial"/>
              <a:cs typeface="Arial"/>
            </a:endParaRPr>
          </a:p>
        </p:txBody>
      </p:sp>
      <p:sp>
        <p:nvSpPr>
          <p:cNvPr id="10" name="Rectangle: Rounded Corners 9">
            <a:extLst>
              <a:ext uri="{FF2B5EF4-FFF2-40B4-BE49-F238E27FC236}">
                <a16:creationId xmlns:a16="http://schemas.microsoft.com/office/drawing/2014/main" id="{35A7D6C6-DBEB-2117-ED71-0D34E24B8028}"/>
              </a:ext>
            </a:extLst>
          </p:cNvPr>
          <p:cNvSpPr/>
          <p:nvPr/>
        </p:nvSpPr>
        <p:spPr>
          <a:xfrm>
            <a:off x="9569752" y="4021471"/>
            <a:ext cx="1928908" cy="979507"/>
          </a:xfrm>
          <a:prstGeom prst="round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dirty="0">
                <a:solidFill>
                  <a:schemeClr val="tx1">
                    <a:lumMod val="95000"/>
                    <a:lumOff val="5000"/>
                  </a:schemeClr>
                </a:solidFill>
                <a:latin typeface="Times New Roman" panose="02020603050405020304" pitchFamily="18" charset="0"/>
                <a:cs typeface="Times New Roman" panose="02020603050405020304" pitchFamily="18" charset="0"/>
              </a:rPr>
              <a:t>Inside buildings</a:t>
            </a:r>
          </a:p>
          <a:p>
            <a:pPr algn="ctr"/>
            <a:r>
              <a:rPr lang="en-US" sz="2133" b="1" dirty="0">
                <a:solidFill>
                  <a:schemeClr val="tx1">
                    <a:lumMod val="95000"/>
                    <a:lumOff val="5000"/>
                  </a:schemeClr>
                </a:solidFill>
                <a:latin typeface="Times New Roman" panose="02020603050405020304" pitchFamily="18" charset="0"/>
                <a:cs typeface="Times New Roman" panose="02020603050405020304" pitchFamily="18" charset="0"/>
              </a:rPr>
              <a:t>(Indoor)</a:t>
            </a:r>
          </a:p>
        </p:txBody>
      </p:sp>
      <p:sp>
        <p:nvSpPr>
          <p:cNvPr id="12" name="Rectangle: Rounded Corners 11">
            <a:extLst>
              <a:ext uri="{FF2B5EF4-FFF2-40B4-BE49-F238E27FC236}">
                <a16:creationId xmlns:a16="http://schemas.microsoft.com/office/drawing/2014/main" id="{68E56DF2-17F2-6B7C-D94F-92CF13B86E27}"/>
              </a:ext>
            </a:extLst>
          </p:cNvPr>
          <p:cNvSpPr/>
          <p:nvPr/>
        </p:nvSpPr>
        <p:spPr>
          <a:xfrm>
            <a:off x="9569751" y="5088969"/>
            <a:ext cx="1928908" cy="979507"/>
          </a:xfrm>
          <a:prstGeom prst="roundRect">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dirty="0">
                <a:solidFill>
                  <a:schemeClr val="tx1">
                    <a:lumMod val="95000"/>
                    <a:lumOff val="5000"/>
                  </a:schemeClr>
                </a:solidFill>
                <a:latin typeface="Times New Roman" panose="02020603050405020304" pitchFamily="18" charset="0"/>
                <a:cs typeface="Times New Roman" panose="02020603050405020304" pitchFamily="18" charset="0"/>
              </a:rPr>
              <a:t>On open space</a:t>
            </a:r>
          </a:p>
          <a:p>
            <a:pPr algn="ctr"/>
            <a:r>
              <a:rPr lang="en-US" sz="2133" b="1" dirty="0">
                <a:solidFill>
                  <a:schemeClr val="tx1">
                    <a:lumMod val="95000"/>
                    <a:lumOff val="5000"/>
                  </a:schemeClr>
                </a:solidFill>
                <a:latin typeface="Times New Roman" panose="02020603050405020304" pitchFamily="18" charset="0"/>
                <a:cs typeface="Times New Roman" panose="02020603050405020304" pitchFamily="18" charset="0"/>
              </a:rPr>
              <a:t>(Outdoor)</a:t>
            </a:r>
          </a:p>
        </p:txBody>
      </p:sp>
      <p:sp>
        <p:nvSpPr>
          <p:cNvPr id="19" name="Left Bracket 18">
            <a:extLst>
              <a:ext uri="{FF2B5EF4-FFF2-40B4-BE49-F238E27FC236}">
                <a16:creationId xmlns:a16="http://schemas.microsoft.com/office/drawing/2014/main" id="{6ECA3B1B-08DC-0300-8827-2442355AF5AB}"/>
              </a:ext>
            </a:extLst>
          </p:cNvPr>
          <p:cNvSpPr/>
          <p:nvPr/>
        </p:nvSpPr>
        <p:spPr>
          <a:xfrm>
            <a:off x="7048899" y="3076856"/>
            <a:ext cx="217364" cy="1821192"/>
          </a:xfrm>
          <a:prstGeom prst="leftBracket">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sz="2400" dirty="0"/>
          </a:p>
        </p:txBody>
      </p:sp>
      <p:sp>
        <p:nvSpPr>
          <p:cNvPr id="22" name="Left Bracket 21">
            <a:extLst>
              <a:ext uri="{FF2B5EF4-FFF2-40B4-BE49-F238E27FC236}">
                <a16:creationId xmlns:a16="http://schemas.microsoft.com/office/drawing/2014/main" id="{05080B44-FA70-22D9-84E6-5F42F9C5C0AC}"/>
              </a:ext>
            </a:extLst>
          </p:cNvPr>
          <p:cNvSpPr/>
          <p:nvPr/>
        </p:nvSpPr>
        <p:spPr>
          <a:xfrm>
            <a:off x="9397949" y="4380120"/>
            <a:ext cx="165292" cy="1086896"/>
          </a:xfrm>
          <a:prstGeom prst="leftBracket">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sz="2400" dirty="0"/>
          </a:p>
        </p:txBody>
      </p:sp>
      <p:cxnSp>
        <p:nvCxnSpPr>
          <p:cNvPr id="24" name="Straight Connector 23">
            <a:extLst>
              <a:ext uri="{FF2B5EF4-FFF2-40B4-BE49-F238E27FC236}">
                <a16:creationId xmlns:a16="http://schemas.microsoft.com/office/drawing/2014/main" id="{DCE0DA67-5D35-F829-9B0C-5B23B17064BF}"/>
              </a:ext>
            </a:extLst>
          </p:cNvPr>
          <p:cNvCxnSpPr>
            <a:cxnSpLocks/>
            <a:stCxn id="4" idx="3"/>
            <a:endCxn id="19" idx="1"/>
          </p:cNvCxnSpPr>
          <p:nvPr/>
        </p:nvCxnSpPr>
        <p:spPr>
          <a:xfrm flipV="1">
            <a:off x="6576698" y="3987452"/>
            <a:ext cx="472201" cy="162953"/>
          </a:xfrm>
          <a:prstGeom prst="line">
            <a:avLst/>
          </a:prstGeom>
        </p:spPr>
        <p:style>
          <a:lnRef idx="3">
            <a:schemeClr val="accent4"/>
          </a:lnRef>
          <a:fillRef idx="0">
            <a:schemeClr val="accent4"/>
          </a:fillRef>
          <a:effectRef idx="2">
            <a:schemeClr val="accent4"/>
          </a:effectRef>
          <a:fontRef idx="minor">
            <a:schemeClr val="tx1"/>
          </a:fontRef>
        </p:style>
      </p:cxnSp>
      <p:cxnSp>
        <p:nvCxnSpPr>
          <p:cNvPr id="421" name="Straight Connector 420">
            <a:extLst>
              <a:ext uri="{FF2B5EF4-FFF2-40B4-BE49-F238E27FC236}">
                <a16:creationId xmlns:a16="http://schemas.microsoft.com/office/drawing/2014/main" id="{8C950155-3C4E-AD3B-3FB3-4D40B9C1F4EA}"/>
              </a:ext>
            </a:extLst>
          </p:cNvPr>
          <p:cNvCxnSpPr>
            <a:cxnSpLocks/>
          </p:cNvCxnSpPr>
          <p:nvPr/>
        </p:nvCxnSpPr>
        <p:spPr>
          <a:xfrm>
            <a:off x="9218900" y="4891711"/>
            <a:ext cx="148073" cy="0"/>
          </a:xfrm>
          <a:prstGeom prst="line">
            <a:avLst/>
          </a:prstGeom>
        </p:spPr>
        <p:style>
          <a:lnRef idx="3">
            <a:schemeClr val="accent4"/>
          </a:lnRef>
          <a:fillRef idx="0">
            <a:schemeClr val="accent4"/>
          </a:fillRef>
          <a:effectRef idx="2">
            <a:schemeClr val="accent4"/>
          </a:effectRef>
          <a:fontRef idx="minor">
            <a:schemeClr val="tx1"/>
          </a:fontRef>
        </p:style>
      </p:cxnSp>
      <p:sp>
        <p:nvSpPr>
          <p:cNvPr id="425" name="TextBox 424">
            <a:extLst>
              <a:ext uri="{FF2B5EF4-FFF2-40B4-BE49-F238E27FC236}">
                <a16:creationId xmlns:a16="http://schemas.microsoft.com/office/drawing/2014/main" id="{4C1DE0CB-2459-BEE3-77BC-BBF11516FA64}"/>
              </a:ext>
            </a:extLst>
          </p:cNvPr>
          <p:cNvSpPr txBox="1"/>
          <p:nvPr/>
        </p:nvSpPr>
        <p:spPr>
          <a:xfrm rot="16200000">
            <a:off x="5358304" y="3786198"/>
            <a:ext cx="1803137" cy="420564"/>
          </a:xfrm>
          <a:prstGeom prst="rect">
            <a:avLst/>
          </a:prstGeom>
          <a:noFill/>
        </p:spPr>
        <p:txBody>
          <a:bodyPr wrap="square">
            <a:spAutoFit/>
          </a:bodyPr>
          <a:lstStyle/>
          <a:p>
            <a:r>
              <a:rPr lang="en-US" sz="2133" b="1" dirty="0">
                <a:solidFill>
                  <a:schemeClr val="tx1">
                    <a:lumMod val="95000"/>
                    <a:lumOff val="5000"/>
                  </a:schemeClr>
                </a:solidFill>
                <a:latin typeface="Times New Roman" panose="02020603050405020304" pitchFamily="18" charset="0"/>
                <a:cs typeface="Times New Roman" panose="02020603050405020304" pitchFamily="18" charset="0"/>
              </a:rPr>
              <a:t>Localization</a:t>
            </a:r>
          </a:p>
        </p:txBody>
      </p:sp>
      <p:sp>
        <p:nvSpPr>
          <p:cNvPr id="429" name="Left Bracket 428">
            <a:extLst>
              <a:ext uri="{FF2B5EF4-FFF2-40B4-BE49-F238E27FC236}">
                <a16:creationId xmlns:a16="http://schemas.microsoft.com/office/drawing/2014/main" id="{312CEF71-ECB2-7CFD-1691-68C4E3FAAC70}"/>
              </a:ext>
            </a:extLst>
          </p:cNvPr>
          <p:cNvSpPr/>
          <p:nvPr/>
        </p:nvSpPr>
        <p:spPr>
          <a:xfrm>
            <a:off x="9393501" y="2716863"/>
            <a:ext cx="165292" cy="756093"/>
          </a:xfrm>
          <a:prstGeom prst="leftBracket">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sz="2400" dirty="0"/>
          </a:p>
        </p:txBody>
      </p:sp>
      <p:cxnSp>
        <p:nvCxnSpPr>
          <p:cNvPr id="430" name="Straight Connector 429">
            <a:extLst>
              <a:ext uri="{FF2B5EF4-FFF2-40B4-BE49-F238E27FC236}">
                <a16:creationId xmlns:a16="http://schemas.microsoft.com/office/drawing/2014/main" id="{402E4EEB-880F-F114-D584-99D675928BB7}"/>
              </a:ext>
            </a:extLst>
          </p:cNvPr>
          <p:cNvCxnSpPr>
            <a:cxnSpLocks/>
          </p:cNvCxnSpPr>
          <p:nvPr/>
        </p:nvCxnSpPr>
        <p:spPr>
          <a:xfrm>
            <a:off x="9218900" y="3069785"/>
            <a:ext cx="148073" cy="0"/>
          </a:xfrm>
          <a:prstGeom prst="line">
            <a:avLst/>
          </a:prstGeom>
        </p:spPr>
        <p:style>
          <a:lnRef idx="3">
            <a:schemeClr val="accent4"/>
          </a:lnRef>
          <a:fillRef idx="0">
            <a:schemeClr val="accent4"/>
          </a:fillRef>
          <a:effectRef idx="2">
            <a:schemeClr val="accent4"/>
          </a:effectRef>
          <a:fontRef idx="minor">
            <a:schemeClr val="tx1"/>
          </a:fontRef>
        </p:style>
      </p:cxnSp>
      <p:pic>
        <p:nvPicPr>
          <p:cNvPr id="434" name="Picture 433">
            <a:extLst>
              <a:ext uri="{FF2B5EF4-FFF2-40B4-BE49-F238E27FC236}">
                <a16:creationId xmlns:a16="http://schemas.microsoft.com/office/drawing/2014/main" id="{372257BF-806D-8D6C-3095-2015990EF07A}"/>
              </a:ext>
            </a:extLst>
          </p:cNvPr>
          <p:cNvPicPr>
            <a:picLocks noChangeAspect="1"/>
          </p:cNvPicPr>
          <p:nvPr/>
        </p:nvPicPr>
        <p:blipFill rotWithShape="1">
          <a:blip r:embed="rId3"/>
          <a:srcRect t="1" b="3322"/>
          <a:stretch/>
        </p:blipFill>
        <p:spPr>
          <a:xfrm>
            <a:off x="811866" y="2996074"/>
            <a:ext cx="5070178" cy="2692062"/>
          </a:xfrm>
          <a:prstGeom prst="rect">
            <a:avLst/>
          </a:prstGeom>
        </p:spPr>
      </p:pic>
    </p:spTree>
    <p:extLst>
      <p:ext uri="{BB962C8B-B14F-4D97-AF65-F5344CB8AC3E}">
        <p14:creationId xmlns:p14="http://schemas.microsoft.com/office/powerpoint/2010/main" val="400050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4"/>
                                        </p:tgtEl>
                                        <p:attrNameLst>
                                          <p:attrName>style.visibility</p:attrName>
                                        </p:attrNameLst>
                                      </p:cBhvr>
                                      <p:to>
                                        <p:strVal val="visible"/>
                                      </p:to>
                                    </p:set>
                                    <p:anim calcmode="lin" valueType="num">
                                      <p:cBhvr additive="base">
                                        <p:cTn id="13" dur="500" fill="hold"/>
                                        <p:tgtEl>
                                          <p:spTgt spid="434"/>
                                        </p:tgtEl>
                                        <p:attrNameLst>
                                          <p:attrName>ppt_x</p:attrName>
                                        </p:attrNameLst>
                                      </p:cBhvr>
                                      <p:tavLst>
                                        <p:tav tm="0">
                                          <p:val>
                                            <p:strVal val="#ppt_x"/>
                                          </p:val>
                                        </p:tav>
                                        <p:tav tm="100000">
                                          <p:val>
                                            <p:strVal val="#ppt_x"/>
                                          </p:val>
                                        </p:tav>
                                      </p:tavLst>
                                    </p:anim>
                                    <p:anim calcmode="lin" valueType="num">
                                      <p:cBhvr additive="base">
                                        <p:cTn id="14" dur="500" fill="hold"/>
                                        <p:tgtEl>
                                          <p:spTgt spid="4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5"/>
                                        </p:tgtEl>
                                        <p:attrNameLst>
                                          <p:attrName>style.visibility</p:attrName>
                                        </p:attrNameLst>
                                      </p:cBhvr>
                                      <p:to>
                                        <p:strVal val="visible"/>
                                      </p:to>
                                    </p:set>
                                    <p:anim calcmode="lin" valueType="num">
                                      <p:cBhvr additive="base">
                                        <p:cTn id="25" dur="500" fill="hold"/>
                                        <p:tgtEl>
                                          <p:spTgt spid="425"/>
                                        </p:tgtEl>
                                        <p:attrNameLst>
                                          <p:attrName>ppt_x</p:attrName>
                                        </p:attrNameLst>
                                      </p:cBhvr>
                                      <p:tavLst>
                                        <p:tav tm="0">
                                          <p:val>
                                            <p:strVal val="#ppt_x"/>
                                          </p:val>
                                        </p:tav>
                                        <p:tav tm="100000">
                                          <p:val>
                                            <p:strVal val="#ppt_x"/>
                                          </p:val>
                                        </p:tav>
                                      </p:tavLst>
                                    </p:anim>
                                    <p:anim calcmode="lin" valueType="num">
                                      <p:cBhvr additive="base">
                                        <p:cTn id="26" dur="500" fill="hold"/>
                                        <p:tgtEl>
                                          <p:spTgt spid="4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30"/>
                                        </p:tgtEl>
                                        <p:attrNameLst>
                                          <p:attrName>style.visibility</p:attrName>
                                        </p:attrNameLst>
                                      </p:cBhvr>
                                      <p:to>
                                        <p:strVal val="visible"/>
                                      </p:to>
                                    </p:set>
                                    <p:anim calcmode="lin" valueType="num">
                                      <p:cBhvr additive="base">
                                        <p:cTn id="55" dur="500" fill="hold"/>
                                        <p:tgtEl>
                                          <p:spTgt spid="430"/>
                                        </p:tgtEl>
                                        <p:attrNameLst>
                                          <p:attrName>ppt_x</p:attrName>
                                        </p:attrNameLst>
                                      </p:cBhvr>
                                      <p:tavLst>
                                        <p:tav tm="0">
                                          <p:val>
                                            <p:strVal val="#ppt_x"/>
                                          </p:val>
                                        </p:tav>
                                        <p:tav tm="100000">
                                          <p:val>
                                            <p:strVal val="#ppt_x"/>
                                          </p:val>
                                        </p:tav>
                                      </p:tavLst>
                                    </p:anim>
                                    <p:anim calcmode="lin" valueType="num">
                                      <p:cBhvr additive="base">
                                        <p:cTn id="56" dur="500" fill="hold"/>
                                        <p:tgtEl>
                                          <p:spTgt spid="4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29"/>
                                        </p:tgtEl>
                                        <p:attrNameLst>
                                          <p:attrName>style.visibility</p:attrName>
                                        </p:attrNameLst>
                                      </p:cBhvr>
                                      <p:to>
                                        <p:strVal val="visible"/>
                                      </p:to>
                                    </p:set>
                                    <p:anim calcmode="lin" valueType="num">
                                      <p:cBhvr additive="base">
                                        <p:cTn id="61" dur="500" fill="hold"/>
                                        <p:tgtEl>
                                          <p:spTgt spid="429"/>
                                        </p:tgtEl>
                                        <p:attrNameLst>
                                          <p:attrName>ppt_x</p:attrName>
                                        </p:attrNameLst>
                                      </p:cBhvr>
                                      <p:tavLst>
                                        <p:tav tm="0">
                                          <p:val>
                                            <p:strVal val="#ppt_x"/>
                                          </p:val>
                                        </p:tav>
                                        <p:tav tm="100000">
                                          <p:val>
                                            <p:strVal val="#ppt_x"/>
                                          </p:val>
                                        </p:tav>
                                      </p:tavLst>
                                    </p:anim>
                                    <p:anim calcmode="lin" valueType="num">
                                      <p:cBhvr additive="base">
                                        <p:cTn id="62" dur="500" fill="hold"/>
                                        <p:tgtEl>
                                          <p:spTgt spid="42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21"/>
                                        </p:tgtEl>
                                        <p:attrNameLst>
                                          <p:attrName>style.visibility</p:attrName>
                                        </p:attrNameLst>
                                      </p:cBhvr>
                                      <p:to>
                                        <p:strVal val="visible"/>
                                      </p:to>
                                    </p:set>
                                    <p:anim calcmode="lin" valueType="num">
                                      <p:cBhvr additive="base">
                                        <p:cTn id="79" dur="500" fill="hold"/>
                                        <p:tgtEl>
                                          <p:spTgt spid="421"/>
                                        </p:tgtEl>
                                        <p:attrNameLst>
                                          <p:attrName>ppt_x</p:attrName>
                                        </p:attrNameLst>
                                      </p:cBhvr>
                                      <p:tavLst>
                                        <p:tav tm="0">
                                          <p:val>
                                            <p:strVal val="#ppt_x"/>
                                          </p:val>
                                        </p:tav>
                                        <p:tav tm="100000">
                                          <p:val>
                                            <p:strVal val="#ppt_x"/>
                                          </p:val>
                                        </p:tav>
                                      </p:tavLst>
                                    </p:anim>
                                    <p:anim calcmode="lin" valueType="num">
                                      <p:cBhvr additive="base">
                                        <p:cTn id="80" dur="500" fill="hold"/>
                                        <p:tgtEl>
                                          <p:spTgt spid="42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additive="base">
                                        <p:cTn id="97" dur="500" fill="hold"/>
                                        <p:tgtEl>
                                          <p:spTgt spid="12"/>
                                        </p:tgtEl>
                                        <p:attrNameLst>
                                          <p:attrName>ppt_x</p:attrName>
                                        </p:attrNameLst>
                                      </p:cBhvr>
                                      <p:tavLst>
                                        <p:tav tm="0">
                                          <p:val>
                                            <p:strVal val="#ppt_x"/>
                                          </p:val>
                                        </p:tav>
                                        <p:tav tm="100000">
                                          <p:val>
                                            <p:strVal val="#ppt_x"/>
                                          </p:val>
                                        </p:tav>
                                      </p:tavLst>
                                    </p:anim>
                                    <p:anim calcmode="lin" valueType="num">
                                      <p:cBhvr additive="base">
                                        <p:cTn id="9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animBg="1"/>
      <p:bldP spid="8" grpId="0" animBg="1"/>
      <p:bldP spid="9" grpId="0" animBg="1"/>
      <p:bldP spid="10" grpId="0" animBg="1"/>
      <p:bldP spid="12" grpId="0" animBg="1"/>
      <p:bldP spid="19" grpId="0" animBg="1"/>
      <p:bldP spid="22" grpId="0" animBg="1"/>
      <p:bldP spid="425" grpId="0"/>
      <p:bldP spid="4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70BB8-2D17-4B2B-9B76-C1DA736A0190}"/>
              </a:ext>
            </a:extLst>
          </p:cNvPr>
          <p:cNvSpPr/>
          <p:nvPr/>
        </p:nvSpPr>
        <p:spPr>
          <a:xfrm>
            <a:off x="752076" y="912024"/>
            <a:ext cx="3763480" cy="400110"/>
          </a:xfrm>
          <a:prstGeom prst="rect">
            <a:avLst/>
          </a:prstGeom>
        </p:spPr>
        <p:txBody>
          <a:bodyPr wrap="square">
            <a:spAutoFit/>
          </a:bodyPr>
          <a:lstStyle/>
          <a:p>
            <a:pPr marL="285750" indent="-285750">
              <a:buClr>
                <a:prstClr val="black"/>
              </a:buClr>
              <a:buFont typeface="Wingdings" panose="05000000000000000000" pitchFamily="2" charset="2"/>
              <a:buChar char="q"/>
            </a:pPr>
            <a:r>
              <a:rPr lang="en-US" sz="2000" b="1" dirty="0">
                <a:solidFill>
                  <a:prstClr val="black"/>
                </a:solidFill>
                <a:latin typeface="Times New Roman" panose="02020603050405020304" pitchFamily="18" charset="0"/>
                <a:cs typeface="Times New Roman" panose="02020603050405020304" pitchFamily="18" charset="0"/>
              </a:rPr>
              <a:t>Why Localization Matter ?</a:t>
            </a:r>
          </a:p>
        </p:txBody>
      </p:sp>
      <p:pic>
        <p:nvPicPr>
          <p:cNvPr id="3" name="Picture 2">
            <a:extLst>
              <a:ext uri="{FF2B5EF4-FFF2-40B4-BE49-F238E27FC236}">
                <a16:creationId xmlns:a16="http://schemas.microsoft.com/office/drawing/2014/main" id="{EFD30515-BA6E-47AB-925F-95EA6C1F2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9" y="1547889"/>
            <a:ext cx="9975949" cy="376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6EA9A0EF-335B-4145-9CAC-CD470840000E}"/>
              </a:ext>
            </a:extLst>
          </p:cNvPr>
          <p:cNvSpPr txBox="1"/>
          <p:nvPr/>
        </p:nvSpPr>
        <p:spPr>
          <a:xfrm>
            <a:off x="1420039" y="5545866"/>
            <a:ext cx="898831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Knowing precise pose is a prerequisite for accurate motion planning and execution.</a:t>
            </a:r>
          </a:p>
        </p:txBody>
      </p:sp>
    </p:spTree>
    <p:extLst>
      <p:ext uri="{BB962C8B-B14F-4D97-AF65-F5344CB8AC3E}">
        <p14:creationId xmlns:p14="http://schemas.microsoft.com/office/powerpoint/2010/main" val="9392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8" name="Google Shape;418;p38"/>
          <p:cNvSpPr/>
          <p:nvPr/>
        </p:nvSpPr>
        <p:spPr>
          <a:xfrm flipH="1">
            <a:off x="10632800" y="1494328"/>
            <a:ext cx="467297" cy="467461"/>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19" name="Google Shape;419;p38"/>
          <p:cNvSpPr/>
          <p:nvPr/>
        </p:nvSpPr>
        <p:spPr>
          <a:xfrm rot="-2036805" flipH="1">
            <a:off x="9050531" y="770329"/>
            <a:ext cx="632884" cy="884183"/>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20" name="Google Shape;420;p38"/>
          <p:cNvSpPr/>
          <p:nvPr/>
        </p:nvSpPr>
        <p:spPr>
          <a:xfrm flipH="1">
            <a:off x="10101941" y="593366"/>
            <a:ext cx="639345" cy="639607"/>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 name="Rectangle 4"/>
          <p:cNvSpPr/>
          <p:nvPr/>
        </p:nvSpPr>
        <p:spPr>
          <a:xfrm>
            <a:off x="1145816" y="3839369"/>
            <a:ext cx="320922" cy="748988"/>
          </a:xfrm>
          <a:prstGeom prst="rect">
            <a:avLst/>
          </a:prstGeom>
        </p:spPr>
        <p:txBody>
          <a:bodyPr wrap="none">
            <a:spAutoFit/>
          </a:bodyPr>
          <a:lstStyle/>
          <a:p>
            <a:r>
              <a:rPr lang="en-US" sz="4267" b="1" dirty="0"/>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321D178-3151-92AB-F05D-34FD3231B371}"/>
                  </a:ext>
                </a:extLst>
              </p:cNvPr>
              <p:cNvSpPr txBox="1"/>
              <p:nvPr/>
            </p:nvSpPr>
            <p:spPr>
              <a:xfrm>
                <a:off x="932546" y="1755869"/>
                <a:ext cx="6096000" cy="3580724"/>
              </a:xfrm>
              <a:prstGeom prst="rect">
                <a:avLst/>
              </a:prstGeom>
              <a:noFill/>
            </p:spPr>
            <p:txBody>
              <a:bodyPr wrap="square">
                <a:spAutoFit/>
              </a:bodyPr>
              <a:lstStyle/>
              <a:p>
                <a:r>
                  <a:rPr lang="en-US" sz="2667" b="1" dirty="0"/>
                  <a:t>Given:</a:t>
                </a:r>
              </a:p>
              <a:p>
                <a:endParaRPr lang="en-US" sz="2400" b="1" dirty="0"/>
              </a:p>
              <a:p>
                <a14:m>
                  <m:oMath xmlns:m="http://schemas.openxmlformats.org/officeDocument/2006/math">
                    <m:sSub>
                      <m:sSubPr>
                        <m:ctrlPr>
                          <a:rPr lang="en-US" sz="2667" b="1" i="1">
                            <a:latin typeface="Cambria Math" panose="02040503050406030204" pitchFamily="18" charset="0"/>
                          </a:rPr>
                        </m:ctrlPr>
                      </m:sSubPr>
                      <m:e>
                        <m:r>
                          <a:rPr lang="en-US" sz="2667" b="1">
                            <a:latin typeface="Cambria Math" panose="02040503050406030204" pitchFamily="18" charset="0"/>
                          </a:rPr>
                          <m:t>𝐗</m:t>
                        </m:r>
                      </m:e>
                      <m:sub>
                        <m:r>
                          <a:rPr lang="en-US" sz="2667" b="1">
                            <a:latin typeface="Cambria Math" panose="02040503050406030204" pitchFamily="18" charset="0"/>
                          </a:rPr>
                          <m:t>𝟏</m:t>
                        </m:r>
                      </m:sub>
                    </m:sSub>
                  </m:oMath>
                </a14:m>
                <a:r>
                  <a:rPr lang="en-US" sz="2667" b="1" dirty="0">
                    <a:latin typeface="Cambria Math" panose="02040503050406030204" pitchFamily="18" charset="0"/>
                  </a:rPr>
                  <a:t>: t–1  </a:t>
                </a:r>
                <a:r>
                  <a:rPr lang="en-US" sz="2133" dirty="0"/>
                  <a:t> </a:t>
                </a:r>
                <a:r>
                  <a:rPr lang="en-US" sz="2400" dirty="0">
                    <a:latin typeface="Times New Roman" panose="02020603050405020304" pitchFamily="18" charset="0"/>
                    <a:cs typeface="Times New Roman" panose="02020603050405020304" pitchFamily="18" charset="0"/>
                  </a:rPr>
                  <a:t>previous states (poses)</a:t>
                </a:r>
              </a:p>
              <a:p>
                <a:endParaRPr lang="en-US" sz="2133" dirty="0"/>
              </a:p>
              <a:p>
                <a14:m>
                  <m:oMath xmlns:m="http://schemas.openxmlformats.org/officeDocument/2006/math">
                    <m:sSub>
                      <m:sSubPr>
                        <m:ctrlPr>
                          <a:rPr lang="en-US" sz="2667" b="1" i="1">
                            <a:latin typeface="Cambria Math" panose="02040503050406030204" pitchFamily="18" charset="0"/>
                          </a:rPr>
                        </m:ctrlPr>
                      </m:sSubPr>
                      <m:e>
                        <m:r>
                          <a:rPr lang="en-US" sz="2667" b="1">
                            <a:latin typeface="Cambria Math" panose="02040503050406030204" pitchFamily="18" charset="0"/>
                          </a:rPr>
                          <m:t>𝐮</m:t>
                        </m:r>
                      </m:e>
                      <m:sub>
                        <m:r>
                          <a:rPr lang="en-US" sz="2667" b="1">
                            <a:latin typeface="Cambria Math" panose="02040503050406030204" pitchFamily="18" charset="0"/>
                          </a:rPr>
                          <m:t>𝟏</m:t>
                        </m:r>
                      </m:sub>
                    </m:sSub>
                  </m:oMath>
                </a14:m>
                <a:r>
                  <a:rPr lang="en-US" sz="2667" b="1" dirty="0">
                    <a:latin typeface="Cambria Math" panose="02040503050406030204" pitchFamily="18" charset="0"/>
                  </a:rPr>
                  <a:t>:t </a:t>
                </a:r>
                <a:r>
                  <a:rPr lang="en-US" sz="2133" dirty="0"/>
                  <a:t>   </a:t>
                </a:r>
                <a:r>
                  <a:rPr lang="en-US" sz="2400" dirty="0">
                    <a:latin typeface="Times New Roman" panose="02020603050405020304" pitchFamily="18" charset="0"/>
                    <a:cs typeface="Times New Roman" panose="02020603050405020304" pitchFamily="18" charset="0"/>
                  </a:rPr>
                  <a:t>history of the control signals(action)</a:t>
                </a:r>
              </a:p>
              <a:p>
                <a:endParaRPr lang="en-US" sz="2400" dirty="0"/>
              </a:p>
              <a:p>
                <a14:m>
                  <m:oMath xmlns:m="http://schemas.openxmlformats.org/officeDocument/2006/math">
                    <m:sSub>
                      <m:sSubPr>
                        <m:ctrlPr>
                          <a:rPr lang="en-US" sz="2667" b="1" i="1">
                            <a:latin typeface="Cambria Math" panose="02040503050406030204" pitchFamily="18" charset="0"/>
                          </a:rPr>
                        </m:ctrlPr>
                      </m:sSubPr>
                      <m:e>
                        <m:r>
                          <a:rPr lang="en-US" sz="2667" b="1" i="1">
                            <a:latin typeface="Cambria Math" panose="02040503050406030204" pitchFamily="18" charset="0"/>
                          </a:rPr>
                          <m:t>𝒁</m:t>
                        </m:r>
                      </m:e>
                      <m:sub>
                        <m:r>
                          <a:rPr lang="en-US" sz="2667" b="1" i="1">
                            <a:latin typeface="Cambria Math" panose="02040503050406030204" pitchFamily="18" charset="0"/>
                          </a:rPr>
                          <m:t>𝟏</m:t>
                        </m:r>
                      </m:sub>
                    </m:sSub>
                  </m:oMath>
                </a14:m>
                <a:r>
                  <a:rPr lang="en-US" sz="2667" b="1" dirty="0">
                    <a:latin typeface="Cambria Math" panose="02040503050406030204" pitchFamily="18" charset="0"/>
                  </a:rPr>
                  <a:t>:t </a:t>
                </a:r>
                <a:r>
                  <a:rPr lang="en-US" sz="2133" b="1" dirty="0"/>
                  <a:t>   </a:t>
                </a:r>
                <a:r>
                  <a:rPr lang="en-US" sz="2400" dirty="0">
                    <a:latin typeface="Times New Roman" panose="02020603050405020304" pitchFamily="18" charset="0"/>
                    <a:cs typeface="Times New Roman" panose="02020603050405020304" pitchFamily="18" charset="0"/>
                  </a:rPr>
                  <a:t>sensors measurements</a:t>
                </a:r>
                <a:endParaRPr lang="en-US" sz="2133" dirty="0">
                  <a:latin typeface="Times New Roman" panose="02020603050405020304" pitchFamily="18" charset="0"/>
                  <a:cs typeface="Times New Roman" panose="02020603050405020304" pitchFamily="18" charset="0"/>
                </a:endParaRPr>
              </a:p>
              <a:p>
                <a:endParaRPr lang="en-US" sz="2400" dirty="0"/>
              </a:p>
              <a:p>
                <a:r>
                  <a:rPr lang="en-US" sz="2667" b="1" dirty="0">
                    <a:latin typeface="Cambria Math" panose="02040503050406030204" pitchFamily="18" charset="0"/>
                  </a:rPr>
                  <a:t>map</a:t>
                </a:r>
                <a:r>
                  <a:rPr lang="en-US" sz="2667" dirty="0"/>
                  <a:t> </a:t>
                </a:r>
                <a:r>
                  <a:rPr lang="en-US" sz="2400" dirty="0"/>
                  <a:t> </a:t>
                </a:r>
                <a:r>
                  <a:rPr lang="en-US" sz="2133" dirty="0"/>
                  <a:t>     </a:t>
                </a:r>
                <a:r>
                  <a:rPr lang="en-US" sz="2400" dirty="0">
                    <a:latin typeface="Times New Roman" panose="02020603050405020304" pitchFamily="18" charset="0"/>
                    <a:cs typeface="Times New Roman" panose="02020603050405020304" pitchFamily="18" charset="0"/>
                  </a:rPr>
                  <a:t>map</a:t>
                </a:r>
                <a:endParaRPr lang="en-US" sz="2133"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321D178-3151-92AB-F05D-34FD3231B371}"/>
                  </a:ext>
                </a:extLst>
              </p:cNvPr>
              <p:cNvSpPr txBox="1">
                <a:spLocks noRot="1" noChangeAspect="1" noMove="1" noResize="1" noEditPoints="1" noAdjustHandles="1" noChangeArrowheads="1" noChangeShapeType="1" noTextEdit="1"/>
              </p:cNvSpPr>
              <p:nvPr/>
            </p:nvSpPr>
            <p:spPr>
              <a:xfrm>
                <a:off x="932546" y="1755869"/>
                <a:ext cx="6096000" cy="3580724"/>
              </a:xfrm>
              <a:prstGeom prst="rect">
                <a:avLst/>
              </a:prstGeom>
              <a:blipFill>
                <a:blip r:embed="rId3"/>
                <a:stretch>
                  <a:fillRect l="-1900" t="-1704" b="-32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D319C8D-CE26-065D-2693-4B35E712D57F}"/>
                  </a:ext>
                </a:extLst>
              </p:cNvPr>
              <p:cNvSpPr txBox="1"/>
              <p:nvPr/>
            </p:nvSpPr>
            <p:spPr>
              <a:xfrm>
                <a:off x="7541734" y="1714239"/>
                <a:ext cx="3558363" cy="1642116"/>
              </a:xfrm>
              <a:prstGeom prst="rect">
                <a:avLst/>
              </a:prstGeom>
              <a:noFill/>
            </p:spPr>
            <p:txBody>
              <a:bodyPr wrap="square">
                <a:spAutoFit/>
              </a:bodyPr>
              <a:lstStyle/>
              <a:p>
                <a:r>
                  <a:rPr lang="en-US" sz="2667" b="1" dirty="0"/>
                  <a:t>Find:</a:t>
                </a:r>
              </a:p>
              <a:p>
                <a:endParaRPr lang="en-US" sz="2400" dirty="0"/>
              </a:p>
              <a:p>
                <a:pPr algn="ctr"/>
                <a14:m>
                  <m:oMath xmlns:m="http://schemas.openxmlformats.org/officeDocument/2006/math">
                    <m:sSub>
                      <m:sSubPr>
                        <m:ctrlPr>
                          <a:rPr lang="en-US" sz="2667" b="1" i="1">
                            <a:latin typeface="Cambria Math" panose="02040503050406030204" pitchFamily="18" charset="0"/>
                          </a:rPr>
                        </m:ctrlPr>
                      </m:sSubPr>
                      <m:e>
                        <m:r>
                          <a:rPr lang="en-US" sz="2667" b="1">
                            <a:latin typeface="Cambria Math" panose="02040503050406030204" pitchFamily="18" charset="0"/>
                          </a:rPr>
                          <m:t>𝐗</m:t>
                        </m:r>
                      </m:e>
                      <m:sub>
                        <m:r>
                          <a:rPr lang="en-US" sz="2667" b="1">
                            <a:latin typeface="Cambria Math" panose="02040503050406030204" pitchFamily="18" charset="0"/>
                          </a:rPr>
                          <m:t>𝑡</m:t>
                        </m:r>
                      </m:sub>
                    </m:sSub>
                  </m:oMath>
                </a14:m>
                <a:r>
                  <a:rPr lang="en-US" sz="2400" dirty="0"/>
                  <a:t> </a:t>
                </a:r>
                <a:r>
                  <a:rPr lang="en-US" sz="2133" dirty="0"/>
                  <a:t>- </a:t>
                </a:r>
                <a:r>
                  <a:rPr lang="en-US" sz="2400" dirty="0">
                    <a:latin typeface="Times New Roman" panose="02020603050405020304" pitchFamily="18" charset="0"/>
                    <a:cs typeface="Times New Roman" panose="02020603050405020304" pitchFamily="18" charset="0"/>
                  </a:rPr>
                  <a:t>current  robot  states    (pose)</a:t>
                </a:r>
                <a:endParaRPr lang="en-US" sz="2133"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D319C8D-CE26-065D-2693-4B35E712D57F}"/>
                  </a:ext>
                </a:extLst>
              </p:cNvPr>
              <p:cNvSpPr txBox="1">
                <a:spLocks noRot="1" noChangeAspect="1" noMove="1" noResize="1" noEditPoints="1" noAdjustHandles="1" noChangeArrowheads="1" noChangeShapeType="1" noTextEdit="1"/>
              </p:cNvSpPr>
              <p:nvPr/>
            </p:nvSpPr>
            <p:spPr>
              <a:xfrm>
                <a:off x="7541734" y="1714239"/>
                <a:ext cx="3558363" cy="1642116"/>
              </a:xfrm>
              <a:prstGeom prst="rect">
                <a:avLst/>
              </a:prstGeom>
              <a:blipFill>
                <a:blip r:embed="rId4"/>
                <a:stretch>
                  <a:fillRect l="-3253" t="-3704" r="-6849" b="-740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583DBEB-1ACD-477F-E7BC-08061E8A144A}"/>
              </a:ext>
            </a:extLst>
          </p:cNvPr>
          <p:cNvPicPr>
            <a:picLocks noChangeAspect="1"/>
          </p:cNvPicPr>
          <p:nvPr/>
        </p:nvPicPr>
        <p:blipFill rotWithShape="1">
          <a:blip r:embed="rId5"/>
          <a:srcRect l="985" r="1249"/>
          <a:stretch/>
        </p:blipFill>
        <p:spPr>
          <a:xfrm>
            <a:off x="7917726" y="3398688"/>
            <a:ext cx="3206917" cy="2835635"/>
          </a:xfrm>
          <a:prstGeom prst="rect">
            <a:avLst/>
          </a:prstGeom>
        </p:spPr>
      </p:pic>
      <p:sp>
        <p:nvSpPr>
          <p:cNvPr id="2" name="Rectangle 1"/>
          <p:cNvSpPr/>
          <p:nvPr/>
        </p:nvSpPr>
        <p:spPr>
          <a:xfrm>
            <a:off x="707702" y="776800"/>
            <a:ext cx="6089359" cy="461665"/>
          </a:xfrm>
          <a:prstGeom prst="rect">
            <a:avLst/>
          </a:prstGeom>
        </p:spPr>
        <p:txBody>
          <a:bodyPr wrap="none">
            <a:spAutoFit/>
          </a:bodyPr>
          <a:lstStyle/>
          <a:p>
            <a:pPr marL="380990" indent="-380990">
              <a:buClr>
                <a:prstClr val="black"/>
              </a:buClr>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Formal Localization  Problem  Definition:</a:t>
            </a:r>
          </a:p>
        </p:txBody>
      </p:sp>
    </p:spTree>
    <p:extLst>
      <p:ext uri="{BB962C8B-B14F-4D97-AF65-F5344CB8AC3E}">
        <p14:creationId xmlns:p14="http://schemas.microsoft.com/office/powerpoint/2010/main" val="172439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8CD938-01A5-4F28-BFDF-19A75160CF38}"/>
              </a:ext>
            </a:extLst>
          </p:cNvPr>
          <p:cNvSpPr/>
          <p:nvPr/>
        </p:nvSpPr>
        <p:spPr>
          <a:xfrm>
            <a:off x="699275" y="771825"/>
            <a:ext cx="3195392" cy="461665"/>
          </a:xfrm>
          <a:prstGeom prst="rect">
            <a:avLst/>
          </a:prstGeom>
        </p:spPr>
        <p:txBody>
          <a:bodyPr wrap="square">
            <a:spAutoFit/>
          </a:bodyPr>
          <a:lstStyle/>
          <a:p>
            <a:pPr marL="380990" indent="-380990">
              <a:buClr>
                <a:prstClr val="black"/>
              </a:buClr>
              <a:buFont typeface="Wingdings" panose="05000000000000000000" pitchFamily="2" charset="2"/>
              <a:buChar char="q"/>
            </a:pPr>
            <a:r>
              <a:rPr lang="en-US" sz="2400" b="1" dirty="0" err="1">
                <a:solidFill>
                  <a:prstClr val="black"/>
                </a:solidFill>
                <a:latin typeface="Times New Roman" panose="02020603050405020304" pitchFamily="18" charset="0"/>
                <a:cs typeface="Times New Roman" panose="02020603050405020304" pitchFamily="18" charset="0"/>
              </a:rPr>
              <a:t>MarkoV</a:t>
            </a:r>
            <a:r>
              <a:rPr lang="en-US" sz="2400" b="1" dirty="0">
                <a:solidFill>
                  <a:prstClr val="black"/>
                </a:solidFill>
                <a:latin typeface="Times New Roman" panose="02020603050405020304" pitchFamily="18" charset="0"/>
                <a:cs typeface="Times New Roman" panose="02020603050405020304" pitchFamily="18" charset="0"/>
              </a:rPr>
              <a:t> Process:</a:t>
            </a:r>
          </a:p>
        </p:txBody>
      </p:sp>
      <p:sp>
        <p:nvSpPr>
          <p:cNvPr id="3" name="TextBox 2">
            <a:extLst>
              <a:ext uri="{FF2B5EF4-FFF2-40B4-BE49-F238E27FC236}">
                <a16:creationId xmlns:a16="http://schemas.microsoft.com/office/drawing/2014/main" id="{3A824F26-077D-4BEA-81B9-9B94CF71A1D1}"/>
              </a:ext>
            </a:extLst>
          </p:cNvPr>
          <p:cNvSpPr txBox="1"/>
          <p:nvPr/>
        </p:nvSpPr>
        <p:spPr>
          <a:xfrm>
            <a:off x="699275" y="1136064"/>
            <a:ext cx="6823955" cy="4585871"/>
          </a:xfrm>
          <a:prstGeom prst="rect">
            <a:avLst/>
          </a:prstGeom>
          <a:noFill/>
        </p:spPr>
        <p:txBody>
          <a:bodyPr wrap="square">
            <a:spAutoFit/>
          </a:bodyPr>
          <a:lstStyle/>
          <a:p>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b="1" dirty="0" err="1">
                <a:latin typeface="Times New Roman" panose="02020603050405020304" pitchFamily="18" charset="0"/>
                <a:cs typeface="Times New Roman" panose="02020603050405020304" pitchFamily="18" charset="0"/>
              </a:rPr>
              <a:t>MarkoV</a:t>
            </a:r>
            <a:r>
              <a:rPr lang="en-US" sz="2000" b="1" dirty="0">
                <a:latin typeface="Times New Roman" panose="02020603050405020304" pitchFamily="18" charset="0"/>
                <a:cs typeface="Times New Roman" panose="02020603050405020304" pitchFamily="18" charset="0"/>
              </a:rPr>
              <a:t> process: </a:t>
            </a:r>
            <a:r>
              <a:rPr lang="en-US" altLang="en-US" sz="2000" dirty="0">
                <a:latin typeface="Times New Roman" panose="02020603050405020304" pitchFamily="18" charset="0"/>
                <a:cs typeface="Times New Roman" panose="02020603050405020304" pitchFamily="18" charset="0"/>
              </a:rPr>
              <a:t>is a probabilistic approach where the robot maintains a probability distribution over its possible locations.</a:t>
            </a:r>
          </a:p>
          <a:p>
            <a:pPr marL="342900" indent="-342900">
              <a:buFont typeface="Wingdings" panose="05000000000000000000" pitchFamily="2" charset="2"/>
              <a:buChar char="v"/>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altLang="en-US" sz="2000" b="1" dirty="0">
                <a:latin typeface="Times New Roman" panose="02020603050405020304" pitchFamily="18" charset="0"/>
                <a:cs typeface="Times New Roman" panose="02020603050405020304" pitchFamily="18" charset="0"/>
              </a:rPr>
              <a:t>How it works? </a:t>
            </a:r>
            <a:r>
              <a:rPr lang="en-US" altLang="en-US" sz="2000" dirty="0">
                <a:latin typeface="Times New Roman" panose="02020603050405020304" pitchFamily="18" charset="0"/>
                <a:cs typeface="Times New Roman" panose="02020603050405020304" pitchFamily="18" charset="0"/>
              </a:rPr>
              <a:t>The robot updates its belief about its location based on sensor measurements and movement commands. It uses the Markov property to update its belief state: the current belief state is updated based on the previous state and the current sensor readings without needing to account for the entire history. </a:t>
            </a:r>
          </a:p>
          <a:p>
            <a:endParaRPr lang="en-US" altLang="en-US" sz="2400" dirty="0">
              <a:latin typeface="Arial" panose="020B0604020202020204" pitchFamily="34"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2CB1F61-1648-47AB-B09C-7D03C067D7CA}"/>
              </a:ext>
            </a:extLst>
          </p:cNvPr>
          <p:cNvPicPr>
            <a:picLocks noChangeAspect="1"/>
          </p:cNvPicPr>
          <p:nvPr/>
        </p:nvPicPr>
        <p:blipFill>
          <a:blip r:embed="rId2"/>
          <a:stretch>
            <a:fillRect/>
          </a:stretch>
        </p:blipFill>
        <p:spPr>
          <a:xfrm>
            <a:off x="7523230" y="1673979"/>
            <a:ext cx="4154948" cy="3124512"/>
          </a:xfrm>
          <a:prstGeom prst="rect">
            <a:avLst/>
          </a:prstGeom>
        </p:spPr>
      </p:pic>
      <p:sp>
        <p:nvSpPr>
          <p:cNvPr id="5" name="TextBox 4">
            <a:extLst>
              <a:ext uri="{FF2B5EF4-FFF2-40B4-BE49-F238E27FC236}">
                <a16:creationId xmlns:a16="http://schemas.microsoft.com/office/drawing/2014/main" id="{8E709D3A-DC59-4B64-9150-30992DB2DC84}"/>
              </a:ext>
            </a:extLst>
          </p:cNvPr>
          <p:cNvSpPr txBox="1"/>
          <p:nvPr/>
        </p:nvSpPr>
        <p:spPr>
          <a:xfrm>
            <a:off x="717023" y="4802067"/>
            <a:ext cx="6096000" cy="461665"/>
          </a:xfrm>
          <a:prstGeom prst="rect">
            <a:avLst/>
          </a:prstGeom>
          <a:noFill/>
        </p:spPr>
        <p:txBody>
          <a:bodyPr wrap="square">
            <a:spAutoFit/>
          </a:bodyPr>
          <a:lstStyle/>
          <a:p>
            <a:pPr marL="380990" indent="-38099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Markov property:</a:t>
            </a:r>
            <a:endParaRPr lang="en-US" sz="2133"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A373557-1178-4C4C-B4B9-27C3545D5422}"/>
              </a:ext>
            </a:extLst>
          </p:cNvPr>
          <p:cNvPicPr>
            <a:picLocks noChangeAspect="1"/>
          </p:cNvPicPr>
          <p:nvPr/>
        </p:nvPicPr>
        <p:blipFill>
          <a:blip r:embed="rId3"/>
          <a:stretch>
            <a:fillRect/>
          </a:stretch>
        </p:blipFill>
        <p:spPr>
          <a:xfrm>
            <a:off x="846100" y="5341190"/>
            <a:ext cx="9992412" cy="923444"/>
          </a:xfrm>
          <a:prstGeom prst="rect">
            <a:avLst/>
          </a:prstGeom>
        </p:spPr>
      </p:pic>
    </p:spTree>
    <p:extLst>
      <p:ext uri="{BB962C8B-B14F-4D97-AF65-F5344CB8AC3E}">
        <p14:creationId xmlns:p14="http://schemas.microsoft.com/office/powerpoint/2010/main" val="128338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8" name="Google Shape;418;p38"/>
          <p:cNvSpPr/>
          <p:nvPr/>
        </p:nvSpPr>
        <p:spPr>
          <a:xfrm flipH="1">
            <a:off x="10632800" y="1494328"/>
            <a:ext cx="467297" cy="467461"/>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19" name="Google Shape;419;p38"/>
          <p:cNvSpPr/>
          <p:nvPr/>
        </p:nvSpPr>
        <p:spPr>
          <a:xfrm rot="-2036805" flipH="1">
            <a:off x="9050531" y="770329"/>
            <a:ext cx="632884" cy="884183"/>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20" name="Google Shape;420;p38"/>
          <p:cNvSpPr/>
          <p:nvPr/>
        </p:nvSpPr>
        <p:spPr>
          <a:xfrm flipH="1">
            <a:off x="10101941" y="593366"/>
            <a:ext cx="639345" cy="639607"/>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 name="Rectangle 4"/>
          <p:cNvSpPr/>
          <p:nvPr/>
        </p:nvSpPr>
        <p:spPr>
          <a:xfrm>
            <a:off x="1145816" y="3839369"/>
            <a:ext cx="320922" cy="748988"/>
          </a:xfrm>
          <a:prstGeom prst="rect">
            <a:avLst/>
          </a:prstGeom>
        </p:spPr>
        <p:txBody>
          <a:bodyPr wrap="none">
            <a:spAutoFit/>
          </a:bodyPr>
          <a:lstStyle/>
          <a:p>
            <a:r>
              <a:rPr lang="en-US" sz="4267" b="1" dirty="0"/>
              <a:t> </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FD5E056A-A723-798C-E5E2-43E145AD93CA}"/>
                  </a:ext>
                </a:extLst>
              </p:cNvPr>
              <p:cNvSpPr/>
              <p:nvPr/>
            </p:nvSpPr>
            <p:spPr>
              <a:xfrm>
                <a:off x="2850177" y="3839370"/>
                <a:ext cx="1190847" cy="1086897"/>
              </a:xfrm>
              <a:prstGeom prst="ellipse">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a:solidFill>
                                <a:schemeClr val="tx1">
                                  <a:lumMod val="95000"/>
                                  <a:lumOff val="5000"/>
                                </a:schemeClr>
                              </a:solidFill>
                              <a:latin typeface="Cambria Math" panose="02040503050406030204" pitchFamily="18" charset="0"/>
                            </a:rPr>
                            <m:t>𝐗</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 −</m:t>
                          </m:r>
                          <m:r>
                            <a:rPr lang="en-US" sz="3200" b="1" i="1">
                              <a:solidFill>
                                <a:schemeClr val="tx1">
                                  <a:lumMod val="95000"/>
                                  <a:lumOff val="5000"/>
                                </a:schemeClr>
                              </a:solidFill>
                              <a:latin typeface="Cambria Math" panose="02040503050406030204" pitchFamily="18" charset="0"/>
                            </a:rPr>
                            <m:t>𝟏</m:t>
                          </m:r>
                        </m:sub>
                      </m:sSub>
                    </m:oMath>
                  </m:oMathPara>
                </a14:m>
                <a:endParaRPr lang="en-US" sz="2400" b="1" dirty="0">
                  <a:latin typeface="Times New Roman" panose="02020603050405020304" pitchFamily="18" charset="0"/>
                  <a:cs typeface="Times New Roman" panose="02020603050405020304" pitchFamily="18" charset="0"/>
                </a:endParaRPr>
              </a:p>
            </p:txBody>
          </p:sp>
        </mc:Choice>
        <mc:Fallback xmlns="">
          <p:sp>
            <p:nvSpPr>
              <p:cNvPr id="4" name="Oval 3">
                <a:extLst>
                  <a:ext uri="{FF2B5EF4-FFF2-40B4-BE49-F238E27FC236}">
                    <a16:creationId xmlns:a16="http://schemas.microsoft.com/office/drawing/2014/main" id="{FD5E056A-A723-798C-E5E2-43E145AD93CA}"/>
                  </a:ext>
                </a:extLst>
              </p:cNvPr>
              <p:cNvSpPr>
                <a:spLocks noRot="1" noChangeAspect="1" noMove="1" noResize="1" noEditPoints="1" noAdjustHandles="1" noChangeArrowheads="1" noChangeShapeType="1" noTextEdit="1"/>
              </p:cNvSpPr>
              <p:nvPr/>
            </p:nvSpPr>
            <p:spPr>
              <a:xfrm>
                <a:off x="2850177" y="3839370"/>
                <a:ext cx="1190847" cy="1086897"/>
              </a:xfrm>
              <a:prstGeom prst="ellipse">
                <a:avLst/>
              </a:prstGeom>
              <a:blipFill>
                <a:blip r:embed="rId3"/>
                <a:stretch>
                  <a:fillRect/>
                </a:stretch>
              </a:blipFill>
              <a:ln>
                <a:solidFill>
                  <a:schemeClr val="tx2">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1973574A-D93D-AC8C-1916-56829919E698}"/>
                  </a:ext>
                </a:extLst>
              </p:cNvPr>
              <p:cNvSpPr/>
              <p:nvPr/>
            </p:nvSpPr>
            <p:spPr>
              <a:xfrm>
                <a:off x="6825577" y="3839370"/>
                <a:ext cx="1190847" cy="1086897"/>
              </a:xfrm>
              <a:prstGeom prst="ellipse">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a:solidFill>
                                <a:schemeClr val="tx1">
                                  <a:lumMod val="95000"/>
                                  <a:lumOff val="5000"/>
                                </a:schemeClr>
                              </a:solidFill>
                              <a:latin typeface="Cambria Math" panose="02040503050406030204" pitchFamily="18" charset="0"/>
                            </a:rPr>
                            <m:t>𝐗</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 </m:t>
                          </m:r>
                        </m:sub>
                      </m:sSub>
                    </m:oMath>
                  </m:oMathPara>
                </a14:m>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6" name="Oval 5">
                <a:extLst>
                  <a:ext uri="{FF2B5EF4-FFF2-40B4-BE49-F238E27FC236}">
                    <a16:creationId xmlns:a16="http://schemas.microsoft.com/office/drawing/2014/main" id="{1973574A-D93D-AC8C-1916-56829919E698}"/>
                  </a:ext>
                </a:extLst>
              </p:cNvPr>
              <p:cNvSpPr>
                <a:spLocks noRot="1" noChangeAspect="1" noMove="1" noResize="1" noEditPoints="1" noAdjustHandles="1" noChangeArrowheads="1" noChangeShapeType="1" noTextEdit="1"/>
              </p:cNvSpPr>
              <p:nvPr/>
            </p:nvSpPr>
            <p:spPr>
              <a:xfrm>
                <a:off x="6825577" y="3839370"/>
                <a:ext cx="1190847" cy="1086897"/>
              </a:xfrm>
              <a:prstGeom prst="ellipse">
                <a:avLst/>
              </a:prstGeom>
              <a:blipFill>
                <a:blip r:embed="rId4"/>
                <a:stretch>
                  <a:fillRect/>
                </a:stretch>
              </a:blipFill>
              <a:ln>
                <a:solidFill>
                  <a:schemeClr val="tx2">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2594926F-1859-36D9-66F2-DC9189E5DD25}"/>
                  </a:ext>
                </a:extLst>
              </p:cNvPr>
              <p:cNvSpPr/>
              <p:nvPr/>
            </p:nvSpPr>
            <p:spPr>
              <a:xfrm>
                <a:off x="10432291" y="3839370"/>
                <a:ext cx="1071087" cy="1086898"/>
              </a:xfrm>
              <a:prstGeom prst="ellipse">
                <a:avLst/>
              </a:prstGeom>
              <a:solidFill>
                <a:schemeClr val="accent1">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a:solidFill>
                                <a:schemeClr val="tx1">
                                  <a:lumMod val="95000"/>
                                  <a:lumOff val="5000"/>
                                </a:schemeClr>
                              </a:solidFill>
                              <a:latin typeface="Cambria Math" panose="02040503050406030204" pitchFamily="18" charset="0"/>
                            </a:rPr>
                            <m:t>𝐗</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m:t>
                          </m:r>
                          <m:r>
                            <a:rPr lang="en-US" sz="3200" b="1" i="1">
                              <a:solidFill>
                                <a:schemeClr val="tx1">
                                  <a:lumMod val="95000"/>
                                  <a:lumOff val="5000"/>
                                </a:schemeClr>
                              </a:solidFill>
                              <a:latin typeface="Cambria Math" panose="02040503050406030204" pitchFamily="18" charset="0"/>
                            </a:rPr>
                            <m:t>𝟏</m:t>
                          </m:r>
                        </m:sub>
                      </m:sSub>
                    </m:oMath>
                  </m:oMathPara>
                </a14:m>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7" name="Oval 6">
                <a:extLst>
                  <a:ext uri="{FF2B5EF4-FFF2-40B4-BE49-F238E27FC236}">
                    <a16:creationId xmlns:a16="http://schemas.microsoft.com/office/drawing/2014/main" id="{2594926F-1859-36D9-66F2-DC9189E5DD25}"/>
                  </a:ext>
                </a:extLst>
              </p:cNvPr>
              <p:cNvSpPr>
                <a:spLocks noRot="1" noChangeAspect="1" noMove="1" noResize="1" noEditPoints="1" noAdjustHandles="1" noChangeArrowheads="1" noChangeShapeType="1" noTextEdit="1"/>
              </p:cNvSpPr>
              <p:nvPr/>
            </p:nvSpPr>
            <p:spPr>
              <a:xfrm>
                <a:off x="10432291" y="3839370"/>
                <a:ext cx="1071087" cy="1086898"/>
              </a:xfrm>
              <a:prstGeom prst="ellipse">
                <a:avLst/>
              </a:prstGeom>
              <a:blipFill>
                <a:blip r:embed="rId5"/>
                <a:stretch>
                  <a:fillRect/>
                </a:stretch>
              </a:blipFill>
              <a:ln>
                <a:solidFill>
                  <a:schemeClr val="tx2">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8C56E1B-E565-BB59-FB2F-168F5C2D3A63}"/>
                  </a:ext>
                </a:extLst>
              </p:cNvPr>
              <p:cNvSpPr/>
              <p:nvPr/>
            </p:nvSpPr>
            <p:spPr>
              <a:xfrm>
                <a:off x="8759961" y="5274131"/>
                <a:ext cx="1141120" cy="914898"/>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i="1">
                              <a:solidFill>
                                <a:schemeClr val="tx1">
                                  <a:lumMod val="95000"/>
                                  <a:lumOff val="5000"/>
                                </a:schemeClr>
                              </a:solidFill>
                              <a:latin typeface="Cambria Math" panose="02040503050406030204" pitchFamily="18" charset="0"/>
                            </a:rPr>
                            <m:t>𝒖</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m:t>
                          </m:r>
                          <m:r>
                            <a:rPr lang="en-US" sz="3200" b="1" i="1">
                              <a:solidFill>
                                <a:schemeClr val="tx1">
                                  <a:lumMod val="95000"/>
                                  <a:lumOff val="5000"/>
                                </a:schemeClr>
                              </a:solidFill>
                              <a:latin typeface="Cambria Math" panose="02040503050406030204" pitchFamily="18" charset="0"/>
                            </a:rPr>
                            <m:t>𝟏</m:t>
                          </m:r>
                        </m:sub>
                      </m:sSub>
                    </m:oMath>
                  </m:oMathPara>
                </a14:m>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8" name="Oval 7">
                <a:extLst>
                  <a:ext uri="{FF2B5EF4-FFF2-40B4-BE49-F238E27FC236}">
                    <a16:creationId xmlns:a16="http://schemas.microsoft.com/office/drawing/2014/main" id="{08C56E1B-E565-BB59-FB2F-168F5C2D3A63}"/>
                  </a:ext>
                </a:extLst>
              </p:cNvPr>
              <p:cNvSpPr>
                <a:spLocks noRot="1" noChangeAspect="1" noMove="1" noResize="1" noEditPoints="1" noAdjustHandles="1" noChangeArrowheads="1" noChangeShapeType="1" noTextEdit="1"/>
              </p:cNvSpPr>
              <p:nvPr/>
            </p:nvSpPr>
            <p:spPr>
              <a:xfrm>
                <a:off x="8759961" y="5274131"/>
                <a:ext cx="1141120" cy="914898"/>
              </a:xfrm>
              <a:prstGeom prst="ellipse">
                <a:avLst/>
              </a:prstGeom>
              <a:blipFill>
                <a:blip r:embed="rId6"/>
                <a:stretch>
                  <a:fillRect/>
                </a:stretch>
              </a:blipFill>
              <a:ln>
                <a:solidFill>
                  <a:schemeClr val="tx1">
                    <a:lumMod val="95000"/>
                    <a:lumOff val="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D811F0A6-A6E5-A0DF-D22E-3977F5D70B4E}"/>
                  </a:ext>
                </a:extLst>
              </p:cNvPr>
              <p:cNvSpPr/>
              <p:nvPr/>
            </p:nvSpPr>
            <p:spPr>
              <a:xfrm>
                <a:off x="4954878" y="5274131"/>
                <a:ext cx="1141120" cy="8897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i="1">
                              <a:solidFill>
                                <a:schemeClr val="tx1">
                                  <a:lumMod val="95000"/>
                                  <a:lumOff val="5000"/>
                                </a:schemeClr>
                              </a:solidFill>
                              <a:latin typeface="Cambria Math" panose="02040503050406030204" pitchFamily="18" charset="0"/>
                            </a:rPr>
                            <m:t>𝒖</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 </m:t>
                          </m:r>
                        </m:sub>
                      </m:sSub>
                    </m:oMath>
                  </m:oMathPara>
                </a14:m>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9" name="Oval 8">
                <a:extLst>
                  <a:ext uri="{FF2B5EF4-FFF2-40B4-BE49-F238E27FC236}">
                    <a16:creationId xmlns:a16="http://schemas.microsoft.com/office/drawing/2014/main" id="{D811F0A6-A6E5-A0DF-D22E-3977F5D70B4E}"/>
                  </a:ext>
                </a:extLst>
              </p:cNvPr>
              <p:cNvSpPr>
                <a:spLocks noRot="1" noChangeAspect="1" noMove="1" noResize="1" noEditPoints="1" noAdjustHandles="1" noChangeArrowheads="1" noChangeShapeType="1" noTextEdit="1"/>
              </p:cNvSpPr>
              <p:nvPr/>
            </p:nvSpPr>
            <p:spPr>
              <a:xfrm>
                <a:off x="4954878" y="5274131"/>
                <a:ext cx="1141120" cy="889798"/>
              </a:xfrm>
              <a:prstGeom prst="ellipse">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27742A7A-2D45-E109-D0AF-C18D1E4B6FB7}"/>
                  </a:ext>
                </a:extLst>
              </p:cNvPr>
              <p:cNvSpPr/>
              <p:nvPr/>
            </p:nvSpPr>
            <p:spPr>
              <a:xfrm>
                <a:off x="986761" y="5274131"/>
                <a:ext cx="1071088" cy="889798"/>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i="1">
                              <a:solidFill>
                                <a:schemeClr val="tx1">
                                  <a:lumMod val="95000"/>
                                  <a:lumOff val="5000"/>
                                </a:schemeClr>
                              </a:solidFill>
                              <a:latin typeface="Cambria Math" panose="02040503050406030204" pitchFamily="18" charset="0"/>
                            </a:rPr>
                            <m:t>𝒖</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 −</m:t>
                          </m:r>
                          <m:r>
                            <a:rPr lang="en-US" sz="3200" b="1" i="1">
                              <a:solidFill>
                                <a:schemeClr val="tx1">
                                  <a:lumMod val="95000"/>
                                  <a:lumOff val="5000"/>
                                </a:schemeClr>
                              </a:solidFill>
                              <a:latin typeface="Cambria Math" panose="02040503050406030204" pitchFamily="18" charset="0"/>
                            </a:rPr>
                            <m:t>𝟏</m:t>
                          </m:r>
                        </m:sub>
                      </m:sSub>
                    </m:oMath>
                  </m:oMathPara>
                </a14:m>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10" name="Oval 9">
                <a:extLst>
                  <a:ext uri="{FF2B5EF4-FFF2-40B4-BE49-F238E27FC236}">
                    <a16:creationId xmlns:a16="http://schemas.microsoft.com/office/drawing/2014/main" id="{27742A7A-2D45-E109-D0AF-C18D1E4B6FB7}"/>
                  </a:ext>
                </a:extLst>
              </p:cNvPr>
              <p:cNvSpPr>
                <a:spLocks noRot="1" noChangeAspect="1" noMove="1" noResize="1" noEditPoints="1" noAdjustHandles="1" noChangeArrowheads="1" noChangeShapeType="1" noTextEdit="1"/>
              </p:cNvSpPr>
              <p:nvPr/>
            </p:nvSpPr>
            <p:spPr>
              <a:xfrm>
                <a:off x="986761" y="5274131"/>
                <a:ext cx="1071088" cy="889798"/>
              </a:xfrm>
              <a:prstGeom prst="ellipse">
                <a:avLst/>
              </a:prstGeom>
              <a:blipFill>
                <a:blip r:embed="rId8"/>
                <a:stretch>
                  <a:fillRect/>
                </a:stretch>
              </a:blipFill>
              <a:ln>
                <a:solidFill>
                  <a:schemeClr val="tx1">
                    <a:lumMod val="95000"/>
                    <a:lumOff val="5000"/>
                  </a:schemeClr>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AF1788E5-7910-6221-CB0D-A1ACD1FB6AF8}"/>
              </a:ext>
            </a:extLst>
          </p:cNvPr>
          <p:cNvCxnSpPr>
            <a:cxnSpLocks/>
            <a:stCxn id="10" idx="7"/>
            <a:endCxn id="4" idx="3"/>
          </p:cNvCxnSpPr>
          <p:nvPr/>
        </p:nvCxnSpPr>
        <p:spPr>
          <a:xfrm flipV="1">
            <a:off x="1900992" y="4767095"/>
            <a:ext cx="1123581" cy="6373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 name="Oval 1">
                <a:extLst>
                  <a:ext uri="{FF2B5EF4-FFF2-40B4-BE49-F238E27FC236}">
                    <a16:creationId xmlns:a16="http://schemas.microsoft.com/office/drawing/2014/main" id="{484787D7-7FA2-34D7-B597-1D5E3AB16F2D}"/>
                  </a:ext>
                </a:extLst>
              </p:cNvPr>
              <p:cNvSpPr/>
              <p:nvPr/>
            </p:nvSpPr>
            <p:spPr>
              <a:xfrm>
                <a:off x="867001" y="2560494"/>
                <a:ext cx="1190847" cy="108689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i="1">
                              <a:solidFill>
                                <a:schemeClr val="tx1">
                                  <a:lumMod val="95000"/>
                                  <a:lumOff val="5000"/>
                                </a:schemeClr>
                              </a:solidFill>
                              <a:latin typeface="Cambria Math" panose="02040503050406030204" pitchFamily="18" charset="0"/>
                            </a:rPr>
                            <m:t>𝒁</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 −</m:t>
                          </m:r>
                          <m:r>
                            <a:rPr lang="en-US" sz="3200" b="1" i="1">
                              <a:solidFill>
                                <a:schemeClr val="tx1">
                                  <a:lumMod val="95000"/>
                                  <a:lumOff val="5000"/>
                                </a:schemeClr>
                              </a:solidFill>
                              <a:latin typeface="Cambria Math" panose="02040503050406030204" pitchFamily="18" charset="0"/>
                            </a:rPr>
                            <m:t>𝟏</m:t>
                          </m:r>
                        </m:sub>
                      </m:sSub>
                    </m:oMath>
                  </m:oMathPara>
                </a14:m>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2" name="Oval 1">
                <a:extLst>
                  <a:ext uri="{FF2B5EF4-FFF2-40B4-BE49-F238E27FC236}">
                    <a16:creationId xmlns:a16="http://schemas.microsoft.com/office/drawing/2014/main" id="{484787D7-7FA2-34D7-B597-1D5E3AB16F2D}"/>
                  </a:ext>
                </a:extLst>
              </p:cNvPr>
              <p:cNvSpPr>
                <a:spLocks noRot="1" noChangeAspect="1" noMove="1" noResize="1" noEditPoints="1" noAdjustHandles="1" noChangeArrowheads="1" noChangeShapeType="1" noTextEdit="1"/>
              </p:cNvSpPr>
              <p:nvPr/>
            </p:nvSpPr>
            <p:spPr>
              <a:xfrm>
                <a:off x="867001" y="2560494"/>
                <a:ext cx="1190847" cy="1086897"/>
              </a:xfrm>
              <a:prstGeom prst="ellipse">
                <a:avLst/>
              </a:prstGeom>
              <a:blipFill>
                <a:blip r:embed="rId9"/>
                <a:stretch>
                  <a:fillRect/>
                </a:stretch>
              </a:blipFill>
              <a:ln>
                <a:solidFill>
                  <a:schemeClr val="tx1">
                    <a:lumMod val="95000"/>
                    <a:lumOff val="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2DAD128F-E3BB-6C07-35E7-8B653374B209}"/>
                  </a:ext>
                </a:extLst>
              </p:cNvPr>
              <p:cNvSpPr/>
              <p:nvPr/>
            </p:nvSpPr>
            <p:spPr>
              <a:xfrm>
                <a:off x="4908757" y="2560337"/>
                <a:ext cx="1190847" cy="10868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i="1">
                              <a:solidFill>
                                <a:schemeClr val="tx1">
                                  <a:lumMod val="95000"/>
                                  <a:lumOff val="5000"/>
                                </a:schemeClr>
                              </a:solidFill>
                              <a:latin typeface="Cambria Math" panose="02040503050406030204" pitchFamily="18" charset="0"/>
                            </a:rPr>
                            <m:t>𝒁</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 </m:t>
                          </m:r>
                        </m:sub>
                      </m:sSub>
                    </m:oMath>
                  </m:oMathPara>
                </a14:m>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3" name="Oval 2">
                <a:extLst>
                  <a:ext uri="{FF2B5EF4-FFF2-40B4-BE49-F238E27FC236}">
                    <a16:creationId xmlns:a16="http://schemas.microsoft.com/office/drawing/2014/main" id="{2DAD128F-E3BB-6C07-35E7-8B653374B209}"/>
                  </a:ext>
                </a:extLst>
              </p:cNvPr>
              <p:cNvSpPr>
                <a:spLocks noRot="1" noChangeAspect="1" noMove="1" noResize="1" noEditPoints="1" noAdjustHandles="1" noChangeArrowheads="1" noChangeShapeType="1" noTextEdit="1"/>
              </p:cNvSpPr>
              <p:nvPr/>
            </p:nvSpPr>
            <p:spPr>
              <a:xfrm>
                <a:off x="4908757" y="2560337"/>
                <a:ext cx="1190847" cy="1086897"/>
              </a:xfrm>
              <a:prstGeom prst="ellipse">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E82A24FB-5345-B4F7-9D55-331A11D6FB57}"/>
                  </a:ext>
                </a:extLst>
              </p:cNvPr>
              <p:cNvSpPr/>
              <p:nvPr/>
            </p:nvSpPr>
            <p:spPr>
              <a:xfrm>
                <a:off x="8710234" y="2560494"/>
                <a:ext cx="1190847" cy="108689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1" i="1">
                              <a:solidFill>
                                <a:schemeClr val="tx1">
                                  <a:lumMod val="95000"/>
                                  <a:lumOff val="5000"/>
                                </a:schemeClr>
                              </a:solidFill>
                              <a:latin typeface="Cambria Math" panose="02040503050406030204" pitchFamily="18" charset="0"/>
                            </a:rPr>
                          </m:ctrlPr>
                        </m:sSubPr>
                        <m:e>
                          <m:r>
                            <a:rPr lang="en-US" sz="3200" b="1" i="1">
                              <a:solidFill>
                                <a:schemeClr val="tx1">
                                  <a:lumMod val="95000"/>
                                  <a:lumOff val="5000"/>
                                </a:schemeClr>
                              </a:solidFill>
                              <a:latin typeface="Cambria Math" panose="02040503050406030204" pitchFamily="18" charset="0"/>
                            </a:rPr>
                            <m:t>𝒁</m:t>
                          </m:r>
                        </m:e>
                        <m:sub>
                          <m:r>
                            <a:rPr lang="en-US" sz="3200" b="1" i="1">
                              <a:solidFill>
                                <a:schemeClr val="tx1">
                                  <a:lumMod val="95000"/>
                                  <a:lumOff val="5000"/>
                                </a:schemeClr>
                              </a:solidFill>
                              <a:latin typeface="Cambria Math" panose="02040503050406030204" pitchFamily="18" charset="0"/>
                            </a:rPr>
                            <m:t>𝒕</m:t>
                          </m:r>
                          <m:r>
                            <a:rPr lang="en-US" sz="3200" b="1" i="1">
                              <a:solidFill>
                                <a:schemeClr val="tx1">
                                  <a:lumMod val="95000"/>
                                  <a:lumOff val="5000"/>
                                </a:schemeClr>
                              </a:solidFill>
                              <a:latin typeface="Cambria Math" panose="02040503050406030204" pitchFamily="18" charset="0"/>
                            </a:rPr>
                            <m:t>+</m:t>
                          </m:r>
                          <m:r>
                            <a:rPr lang="en-US" sz="3200" b="1" i="1">
                              <a:solidFill>
                                <a:schemeClr val="tx1">
                                  <a:lumMod val="95000"/>
                                  <a:lumOff val="5000"/>
                                </a:schemeClr>
                              </a:solidFill>
                              <a:latin typeface="Cambria Math" panose="02040503050406030204" pitchFamily="18" charset="0"/>
                            </a:rPr>
                            <m:t>𝟏</m:t>
                          </m:r>
                        </m:sub>
                      </m:sSub>
                    </m:oMath>
                  </m:oMathPara>
                </a14:m>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14" name="Oval 13">
                <a:extLst>
                  <a:ext uri="{FF2B5EF4-FFF2-40B4-BE49-F238E27FC236}">
                    <a16:creationId xmlns:a16="http://schemas.microsoft.com/office/drawing/2014/main" id="{E82A24FB-5345-B4F7-9D55-331A11D6FB57}"/>
                  </a:ext>
                </a:extLst>
              </p:cNvPr>
              <p:cNvSpPr>
                <a:spLocks noRot="1" noChangeAspect="1" noMove="1" noResize="1" noEditPoints="1" noAdjustHandles="1" noChangeArrowheads="1" noChangeShapeType="1" noTextEdit="1"/>
              </p:cNvSpPr>
              <p:nvPr/>
            </p:nvSpPr>
            <p:spPr>
              <a:xfrm>
                <a:off x="8710234" y="2560494"/>
                <a:ext cx="1190847" cy="1086897"/>
              </a:xfrm>
              <a:prstGeom prst="ellipse">
                <a:avLst/>
              </a:prstGeom>
              <a:blipFill>
                <a:blip r:embed="rId11"/>
                <a:stretch>
                  <a:fillRect/>
                </a:stretch>
              </a:blipFill>
              <a:ln>
                <a:solidFill>
                  <a:schemeClr val="tx1">
                    <a:lumMod val="95000"/>
                    <a:lumOff val="5000"/>
                  </a:schemeClr>
                </a:solid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108464E-DDCB-1B61-8194-FC2FC6728389}"/>
              </a:ext>
            </a:extLst>
          </p:cNvPr>
          <p:cNvCxnSpPr>
            <a:cxnSpLocks/>
            <a:stCxn id="4" idx="6"/>
            <a:endCxn id="6" idx="2"/>
          </p:cNvCxnSpPr>
          <p:nvPr/>
        </p:nvCxnSpPr>
        <p:spPr>
          <a:xfrm>
            <a:off x="4041024" y="4382819"/>
            <a:ext cx="27845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44B8D3E4-A5B1-3AD4-FDA4-E90D3DBE9850}"/>
              </a:ext>
            </a:extLst>
          </p:cNvPr>
          <p:cNvCxnSpPr>
            <a:cxnSpLocks/>
            <a:stCxn id="4" idx="1"/>
            <a:endCxn id="2" idx="5"/>
          </p:cNvCxnSpPr>
          <p:nvPr/>
        </p:nvCxnSpPr>
        <p:spPr>
          <a:xfrm flipH="1" flipV="1">
            <a:off x="1883452" y="3488219"/>
            <a:ext cx="1141121" cy="5103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93E56B6E-2E4A-53E4-B3FE-E3F6FBF895FC}"/>
              </a:ext>
            </a:extLst>
          </p:cNvPr>
          <p:cNvCxnSpPr>
            <a:cxnSpLocks/>
            <a:stCxn id="8" idx="7"/>
            <a:endCxn id="7" idx="3"/>
          </p:cNvCxnSpPr>
          <p:nvPr/>
        </p:nvCxnSpPr>
        <p:spPr>
          <a:xfrm flipV="1">
            <a:off x="9733968" y="4767095"/>
            <a:ext cx="855180" cy="641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65CAAD35-6C93-CE3F-CD38-8E650F87B849}"/>
              </a:ext>
            </a:extLst>
          </p:cNvPr>
          <p:cNvCxnSpPr>
            <a:cxnSpLocks/>
            <a:stCxn id="9" idx="7"/>
            <a:endCxn id="6" idx="3"/>
          </p:cNvCxnSpPr>
          <p:nvPr/>
        </p:nvCxnSpPr>
        <p:spPr>
          <a:xfrm flipV="1">
            <a:off x="5928885" y="4767095"/>
            <a:ext cx="1071088" cy="6373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3" name="Straight Arrow Connector 422">
            <a:extLst>
              <a:ext uri="{FF2B5EF4-FFF2-40B4-BE49-F238E27FC236}">
                <a16:creationId xmlns:a16="http://schemas.microsoft.com/office/drawing/2014/main" id="{2786537D-944F-825A-4749-25C796003787}"/>
              </a:ext>
            </a:extLst>
          </p:cNvPr>
          <p:cNvCxnSpPr>
            <a:cxnSpLocks/>
            <a:stCxn id="6" idx="6"/>
            <a:endCxn id="7" idx="2"/>
          </p:cNvCxnSpPr>
          <p:nvPr/>
        </p:nvCxnSpPr>
        <p:spPr>
          <a:xfrm>
            <a:off x="8016424" y="4382819"/>
            <a:ext cx="24158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5" name="Straight Arrow Connector 444">
            <a:extLst>
              <a:ext uri="{FF2B5EF4-FFF2-40B4-BE49-F238E27FC236}">
                <a16:creationId xmlns:a16="http://schemas.microsoft.com/office/drawing/2014/main" id="{A9EB8498-6686-D54E-867C-3CDC2FFF588A}"/>
              </a:ext>
            </a:extLst>
          </p:cNvPr>
          <p:cNvCxnSpPr>
            <a:cxnSpLocks/>
            <a:stCxn id="7" idx="1"/>
            <a:endCxn id="14" idx="5"/>
          </p:cNvCxnSpPr>
          <p:nvPr/>
        </p:nvCxnSpPr>
        <p:spPr>
          <a:xfrm flipH="1" flipV="1">
            <a:off x="9726685" y="3488219"/>
            <a:ext cx="862463" cy="5103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6" name="Straight Arrow Connector 445">
            <a:extLst>
              <a:ext uri="{FF2B5EF4-FFF2-40B4-BE49-F238E27FC236}">
                <a16:creationId xmlns:a16="http://schemas.microsoft.com/office/drawing/2014/main" id="{AB2D5892-A1E7-22B1-0FAE-3C5D584D8D0F}"/>
              </a:ext>
            </a:extLst>
          </p:cNvPr>
          <p:cNvCxnSpPr>
            <a:cxnSpLocks/>
            <a:stCxn id="6" idx="1"/>
            <a:endCxn id="3" idx="5"/>
          </p:cNvCxnSpPr>
          <p:nvPr/>
        </p:nvCxnSpPr>
        <p:spPr>
          <a:xfrm flipH="1" flipV="1">
            <a:off x="5925207" y="3488061"/>
            <a:ext cx="1074765" cy="5104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1" name="Oval 450">
            <a:extLst>
              <a:ext uri="{FF2B5EF4-FFF2-40B4-BE49-F238E27FC236}">
                <a16:creationId xmlns:a16="http://schemas.microsoft.com/office/drawing/2014/main" id="{E15772E7-BD3E-7C81-4DA1-0F7FBAF6D1A3}"/>
              </a:ext>
            </a:extLst>
          </p:cNvPr>
          <p:cNvSpPr/>
          <p:nvPr/>
        </p:nvSpPr>
        <p:spPr>
          <a:xfrm>
            <a:off x="4905151" y="1278846"/>
            <a:ext cx="1332616" cy="738042"/>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map</a:t>
            </a:r>
          </a:p>
        </p:txBody>
      </p:sp>
      <p:cxnSp>
        <p:nvCxnSpPr>
          <p:cNvPr id="470" name="Straight Arrow Connector 469">
            <a:extLst>
              <a:ext uri="{FF2B5EF4-FFF2-40B4-BE49-F238E27FC236}">
                <a16:creationId xmlns:a16="http://schemas.microsoft.com/office/drawing/2014/main" id="{39F98E00-C185-BA5E-FD51-EEEA2BA425B1}"/>
              </a:ext>
            </a:extLst>
          </p:cNvPr>
          <p:cNvCxnSpPr>
            <a:cxnSpLocks/>
            <a:stCxn id="451" idx="3"/>
            <a:endCxn id="2" idx="7"/>
          </p:cNvCxnSpPr>
          <p:nvPr/>
        </p:nvCxnSpPr>
        <p:spPr>
          <a:xfrm flipH="1">
            <a:off x="1883452" y="1908804"/>
            <a:ext cx="3216856" cy="810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3" name="Straight Arrow Connector 472">
            <a:extLst>
              <a:ext uri="{FF2B5EF4-FFF2-40B4-BE49-F238E27FC236}">
                <a16:creationId xmlns:a16="http://schemas.microsoft.com/office/drawing/2014/main" id="{C8EBCB0C-7D31-7F1F-5AEB-113E1809E290}"/>
              </a:ext>
            </a:extLst>
          </p:cNvPr>
          <p:cNvCxnSpPr>
            <a:cxnSpLocks/>
            <a:stCxn id="451" idx="5"/>
            <a:endCxn id="14" idx="1"/>
          </p:cNvCxnSpPr>
          <p:nvPr/>
        </p:nvCxnSpPr>
        <p:spPr>
          <a:xfrm>
            <a:off x="6042610" y="1908804"/>
            <a:ext cx="2842020" cy="810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7" name="Straight Arrow Connector 476">
            <a:extLst>
              <a:ext uri="{FF2B5EF4-FFF2-40B4-BE49-F238E27FC236}">
                <a16:creationId xmlns:a16="http://schemas.microsoft.com/office/drawing/2014/main" id="{624488AC-AA64-DD47-BD5D-71AF20E39F50}"/>
              </a:ext>
            </a:extLst>
          </p:cNvPr>
          <p:cNvCxnSpPr>
            <a:cxnSpLocks/>
            <a:stCxn id="451" idx="4"/>
            <a:endCxn id="3" idx="0"/>
          </p:cNvCxnSpPr>
          <p:nvPr/>
        </p:nvCxnSpPr>
        <p:spPr>
          <a:xfrm flipH="1">
            <a:off x="5504181" y="2016888"/>
            <a:ext cx="67278" cy="5434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3056" y="1459500"/>
            <a:ext cx="3093771" cy="676599"/>
          </a:xfrm>
          <a:prstGeom prst="rect">
            <a:avLst/>
          </a:prstGeom>
        </p:spPr>
      </p:pic>
      <p:sp>
        <p:nvSpPr>
          <p:cNvPr id="12" name="Rectangle 11"/>
          <p:cNvSpPr/>
          <p:nvPr/>
        </p:nvSpPr>
        <p:spPr>
          <a:xfrm>
            <a:off x="730575" y="694071"/>
            <a:ext cx="6095002" cy="584775"/>
          </a:xfrm>
          <a:prstGeom prst="rect">
            <a:avLst/>
          </a:prstGeom>
        </p:spPr>
        <p:txBody>
          <a:bodyPr wrap="none">
            <a:spAutoFit/>
          </a:bodyPr>
          <a:lstStyle/>
          <a:p>
            <a:pPr marL="457189" indent="-457189">
              <a:buClr>
                <a:prstClr val="black"/>
              </a:buClr>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Localization</a:t>
            </a:r>
            <a:r>
              <a:rPr lang="en-US" sz="3200" b="1" dirty="0">
                <a:solidFill>
                  <a:prstClr val="black"/>
                </a:solidFill>
                <a:latin typeface="Times New Roman" panose="02020603050405020304" pitchFamily="18" charset="0"/>
                <a:cs typeface="Times New Roman" panose="02020603050405020304" pitchFamily="18" charset="0"/>
              </a:rPr>
              <a:t> </a:t>
            </a:r>
            <a:r>
              <a:rPr lang="en-US" sz="2400" b="1" dirty="0">
                <a:solidFill>
                  <a:prstClr val="black"/>
                </a:solidFill>
                <a:latin typeface="Times New Roman" panose="02020603050405020304" pitchFamily="18" charset="0"/>
                <a:cs typeface="Times New Roman" panose="02020603050405020304" pitchFamily="18" charset="0"/>
              </a:rPr>
              <a:t>as Hidden </a:t>
            </a:r>
            <a:r>
              <a:rPr lang="en-US" sz="2400" b="1" dirty="0" err="1">
                <a:solidFill>
                  <a:prstClr val="black"/>
                </a:solidFill>
                <a:latin typeface="Times New Roman" panose="02020603050405020304" pitchFamily="18" charset="0"/>
                <a:cs typeface="Times New Roman" panose="02020603050405020304" pitchFamily="18" charset="0"/>
              </a:rPr>
              <a:t>MarkoV</a:t>
            </a:r>
            <a:r>
              <a:rPr lang="en-US" sz="2400" b="1" dirty="0">
                <a:solidFill>
                  <a:prstClr val="black"/>
                </a:solidFill>
                <a:latin typeface="Times New Roman" panose="02020603050405020304" pitchFamily="18" charset="0"/>
                <a:cs typeface="Times New Roman" panose="02020603050405020304" pitchFamily="18" charset="0"/>
              </a:rPr>
              <a:t> Process</a:t>
            </a:r>
            <a:r>
              <a:rPr lang="en-US" sz="3200" b="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1319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1"/>
                                        </p:tgtEl>
                                        <p:attrNameLst>
                                          <p:attrName>style.visibility</p:attrName>
                                        </p:attrNameLst>
                                      </p:cBhvr>
                                      <p:to>
                                        <p:strVal val="visible"/>
                                      </p:to>
                                    </p:set>
                                    <p:anim calcmode="lin" valueType="num">
                                      <p:cBhvr additive="base">
                                        <p:cTn id="19" dur="500" fill="hold"/>
                                        <p:tgtEl>
                                          <p:spTgt spid="451"/>
                                        </p:tgtEl>
                                        <p:attrNameLst>
                                          <p:attrName>ppt_x</p:attrName>
                                        </p:attrNameLst>
                                      </p:cBhvr>
                                      <p:tavLst>
                                        <p:tav tm="0">
                                          <p:val>
                                            <p:strVal val="#ppt_x"/>
                                          </p:val>
                                        </p:tav>
                                        <p:tav tm="100000">
                                          <p:val>
                                            <p:strVal val="#ppt_x"/>
                                          </p:val>
                                        </p:tav>
                                      </p:tavLst>
                                    </p:anim>
                                    <p:anim calcmode="lin" valueType="num">
                                      <p:cBhvr additive="base">
                                        <p:cTn id="20" dur="500" fill="hold"/>
                                        <p:tgtEl>
                                          <p:spTgt spid="4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0"/>
                                        </p:tgtEl>
                                        <p:attrNameLst>
                                          <p:attrName>style.visibility</p:attrName>
                                        </p:attrNameLst>
                                      </p:cBhvr>
                                      <p:to>
                                        <p:strVal val="visible"/>
                                      </p:to>
                                    </p:set>
                                    <p:anim calcmode="lin" valueType="num">
                                      <p:cBhvr additive="base">
                                        <p:cTn id="25" dur="500" fill="hold"/>
                                        <p:tgtEl>
                                          <p:spTgt spid="470"/>
                                        </p:tgtEl>
                                        <p:attrNameLst>
                                          <p:attrName>ppt_x</p:attrName>
                                        </p:attrNameLst>
                                      </p:cBhvr>
                                      <p:tavLst>
                                        <p:tav tm="0">
                                          <p:val>
                                            <p:strVal val="#ppt_x"/>
                                          </p:val>
                                        </p:tav>
                                        <p:tav tm="100000">
                                          <p:val>
                                            <p:strVal val="#ppt_x"/>
                                          </p:val>
                                        </p:tav>
                                      </p:tavLst>
                                    </p:anim>
                                    <p:anim calcmode="lin" valueType="num">
                                      <p:cBhvr additive="base">
                                        <p:cTn id="26" dur="500" fill="hold"/>
                                        <p:tgtEl>
                                          <p:spTgt spid="4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7"/>
                                        </p:tgtEl>
                                        <p:attrNameLst>
                                          <p:attrName>style.visibility</p:attrName>
                                        </p:attrNameLst>
                                      </p:cBhvr>
                                      <p:to>
                                        <p:strVal val="visible"/>
                                      </p:to>
                                    </p:set>
                                    <p:anim calcmode="lin" valueType="num">
                                      <p:cBhvr additive="base">
                                        <p:cTn id="31" dur="500" fill="hold"/>
                                        <p:tgtEl>
                                          <p:spTgt spid="477"/>
                                        </p:tgtEl>
                                        <p:attrNameLst>
                                          <p:attrName>ppt_x</p:attrName>
                                        </p:attrNameLst>
                                      </p:cBhvr>
                                      <p:tavLst>
                                        <p:tav tm="0">
                                          <p:val>
                                            <p:strVal val="#ppt_x"/>
                                          </p:val>
                                        </p:tav>
                                        <p:tav tm="100000">
                                          <p:val>
                                            <p:strVal val="#ppt_x"/>
                                          </p:val>
                                        </p:tav>
                                      </p:tavLst>
                                    </p:anim>
                                    <p:anim calcmode="lin" valueType="num">
                                      <p:cBhvr additive="base">
                                        <p:cTn id="32" dur="500" fill="hold"/>
                                        <p:tgtEl>
                                          <p:spTgt spid="4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73"/>
                                        </p:tgtEl>
                                        <p:attrNameLst>
                                          <p:attrName>style.visibility</p:attrName>
                                        </p:attrNameLst>
                                      </p:cBhvr>
                                      <p:to>
                                        <p:strVal val="visible"/>
                                      </p:to>
                                    </p:set>
                                    <p:anim calcmode="lin" valueType="num">
                                      <p:cBhvr additive="base">
                                        <p:cTn id="37" dur="500" fill="hold"/>
                                        <p:tgtEl>
                                          <p:spTgt spid="473"/>
                                        </p:tgtEl>
                                        <p:attrNameLst>
                                          <p:attrName>ppt_x</p:attrName>
                                        </p:attrNameLst>
                                      </p:cBhvr>
                                      <p:tavLst>
                                        <p:tav tm="0">
                                          <p:val>
                                            <p:strVal val="#ppt_x"/>
                                          </p:val>
                                        </p:tav>
                                        <p:tav tm="100000">
                                          <p:val>
                                            <p:strVal val="#ppt_x"/>
                                          </p:val>
                                        </p:tav>
                                      </p:tavLst>
                                    </p:anim>
                                    <p:anim calcmode="lin" valueType="num">
                                      <p:cBhvr additive="base">
                                        <p:cTn id="38" dur="500" fill="hold"/>
                                        <p:tgtEl>
                                          <p:spTgt spid="47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46"/>
                                        </p:tgtEl>
                                        <p:attrNameLst>
                                          <p:attrName>style.visibility</p:attrName>
                                        </p:attrNameLst>
                                      </p:cBhvr>
                                      <p:to>
                                        <p:strVal val="visible"/>
                                      </p:to>
                                    </p:set>
                                    <p:anim calcmode="lin" valueType="num">
                                      <p:cBhvr additive="base">
                                        <p:cTn id="85" dur="500" fill="hold"/>
                                        <p:tgtEl>
                                          <p:spTgt spid="446"/>
                                        </p:tgtEl>
                                        <p:attrNameLst>
                                          <p:attrName>ppt_x</p:attrName>
                                        </p:attrNameLst>
                                      </p:cBhvr>
                                      <p:tavLst>
                                        <p:tav tm="0">
                                          <p:val>
                                            <p:strVal val="#ppt_x"/>
                                          </p:val>
                                        </p:tav>
                                        <p:tav tm="100000">
                                          <p:val>
                                            <p:strVal val="#ppt_x"/>
                                          </p:val>
                                        </p:tav>
                                      </p:tavLst>
                                    </p:anim>
                                    <p:anim calcmode="lin" valueType="num">
                                      <p:cBhvr additive="base">
                                        <p:cTn id="86" dur="500" fill="hold"/>
                                        <p:tgtEl>
                                          <p:spTgt spid="44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23"/>
                                        </p:tgtEl>
                                        <p:attrNameLst>
                                          <p:attrName>style.visibility</p:attrName>
                                        </p:attrNameLst>
                                      </p:cBhvr>
                                      <p:to>
                                        <p:strVal val="visible"/>
                                      </p:to>
                                    </p:set>
                                    <p:anim calcmode="lin" valueType="num">
                                      <p:cBhvr additive="base">
                                        <p:cTn id="91" dur="500" fill="hold"/>
                                        <p:tgtEl>
                                          <p:spTgt spid="423"/>
                                        </p:tgtEl>
                                        <p:attrNameLst>
                                          <p:attrName>ppt_x</p:attrName>
                                        </p:attrNameLst>
                                      </p:cBhvr>
                                      <p:tavLst>
                                        <p:tav tm="0">
                                          <p:val>
                                            <p:strVal val="#ppt_x"/>
                                          </p:val>
                                        </p:tav>
                                        <p:tav tm="100000">
                                          <p:val>
                                            <p:strVal val="#ppt_x"/>
                                          </p:val>
                                        </p:tav>
                                      </p:tavLst>
                                    </p:anim>
                                    <p:anim calcmode="lin" valueType="num">
                                      <p:cBhvr additive="base">
                                        <p:cTn id="92" dur="500" fill="hold"/>
                                        <p:tgtEl>
                                          <p:spTgt spid="4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500" fill="hold"/>
                                        <p:tgtEl>
                                          <p:spTgt spid="7"/>
                                        </p:tgtEl>
                                        <p:attrNameLst>
                                          <p:attrName>ppt_x</p:attrName>
                                        </p:attrNameLst>
                                      </p:cBhvr>
                                      <p:tavLst>
                                        <p:tav tm="0">
                                          <p:val>
                                            <p:strVal val="#ppt_x"/>
                                          </p:val>
                                        </p:tav>
                                        <p:tav tm="100000">
                                          <p:val>
                                            <p:strVal val="#ppt_x"/>
                                          </p:val>
                                        </p:tav>
                                      </p:tavLst>
                                    </p:anim>
                                    <p:anim calcmode="lin" valueType="num">
                                      <p:cBhvr additive="base">
                                        <p:cTn id="9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445"/>
                                        </p:tgtEl>
                                        <p:attrNameLst>
                                          <p:attrName>style.visibility</p:attrName>
                                        </p:attrNameLst>
                                      </p:cBhvr>
                                      <p:to>
                                        <p:strVal val="visible"/>
                                      </p:to>
                                    </p:set>
                                    <p:anim calcmode="lin" valueType="num">
                                      <p:cBhvr additive="base">
                                        <p:cTn id="103" dur="500" fill="hold"/>
                                        <p:tgtEl>
                                          <p:spTgt spid="445"/>
                                        </p:tgtEl>
                                        <p:attrNameLst>
                                          <p:attrName>ppt_x</p:attrName>
                                        </p:attrNameLst>
                                      </p:cBhvr>
                                      <p:tavLst>
                                        <p:tav tm="0">
                                          <p:val>
                                            <p:strVal val="#ppt_x"/>
                                          </p:val>
                                        </p:tav>
                                        <p:tav tm="100000">
                                          <p:val>
                                            <p:strVal val="#ppt_x"/>
                                          </p:val>
                                        </p:tav>
                                      </p:tavLst>
                                    </p:anim>
                                    <p:anim calcmode="lin" valueType="num">
                                      <p:cBhvr additive="base">
                                        <p:cTn id="104" dur="500" fill="hold"/>
                                        <p:tgtEl>
                                          <p:spTgt spid="44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additive="base">
                                        <p:cTn id="109" dur="500" fill="hold"/>
                                        <p:tgtEl>
                                          <p:spTgt spid="16"/>
                                        </p:tgtEl>
                                        <p:attrNameLst>
                                          <p:attrName>ppt_x</p:attrName>
                                        </p:attrNameLst>
                                      </p:cBhvr>
                                      <p:tavLst>
                                        <p:tav tm="0">
                                          <p:val>
                                            <p:strVal val="#ppt_x"/>
                                          </p:val>
                                        </p:tav>
                                        <p:tav tm="100000">
                                          <p:val>
                                            <p:strVal val="#ppt_x"/>
                                          </p:val>
                                        </p:tav>
                                      </p:tavLst>
                                    </p:anim>
                                    <p:anim calcmode="lin" valueType="num">
                                      <p:cBhvr additive="base">
                                        <p:cTn id="11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0"/>
                                        </p:tgtEl>
                                        <p:attrNameLst>
                                          <p:attrName>style.visibility</p:attrName>
                                        </p:attrNameLst>
                                      </p:cBhvr>
                                      <p:to>
                                        <p:strVal val="visible"/>
                                      </p:to>
                                    </p:set>
                                    <p:anim calcmode="lin" valueType="num">
                                      <p:cBhvr additive="base">
                                        <p:cTn id="115" dur="500" fill="hold"/>
                                        <p:tgtEl>
                                          <p:spTgt spid="10"/>
                                        </p:tgtEl>
                                        <p:attrNameLst>
                                          <p:attrName>ppt_x</p:attrName>
                                        </p:attrNameLst>
                                      </p:cBhvr>
                                      <p:tavLst>
                                        <p:tav tm="0">
                                          <p:val>
                                            <p:strVal val="#ppt_x"/>
                                          </p:val>
                                        </p:tav>
                                        <p:tav tm="100000">
                                          <p:val>
                                            <p:strVal val="#ppt_x"/>
                                          </p:val>
                                        </p:tav>
                                      </p:tavLst>
                                    </p:anim>
                                    <p:anim calcmode="lin" valueType="num">
                                      <p:cBhvr additive="base">
                                        <p:cTn id="1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6"/>
                                        </p:tgtEl>
                                        <p:attrNameLst>
                                          <p:attrName>style.visibility</p:attrName>
                                        </p:attrNameLst>
                                      </p:cBhvr>
                                      <p:to>
                                        <p:strVal val="visible"/>
                                      </p:to>
                                    </p:set>
                                    <p:anim calcmode="lin" valueType="num">
                                      <p:cBhvr additive="base">
                                        <p:cTn id="121" dur="500" fill="hold"/>
                                        <p:tgtEl>
                                          <p:spTgt spid="26"/>
                                        </p:tgtEl>
                                        <p:attrNameLst>
                                          <p:attrName>ppt_x</p:attrName>
                                        </p:attrNameLst>
                                      </p:cBhvr>
                                      <p:tavLst>
                                        <p:tav tm="0">
                                          <p:val>
                                            <p:strVal val="#ppt_x"/>
                                          </p:val>
                                        </p:tav>
                                        <p:tav tm="100000">
                                          <p:val>
                                            <p:strVal val="#ppt_x"/>
                                          </p:val>
                                        </p:tav>
                                      </p:tavLst>
                                    </p:anim>
                                    <p:anim calcmode="lin" valueType="num">
                                      <p:cBhvr additive="base">
                                        <p:cTn id="1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additive="base">
                                        <p:cTn id="127" dur="500" fill="hold"/>
                                        <p:tgtEl>
                                          <p:spTgt spid="9"/>
                                        </p:tgtEl>
                                        <p:attrNameLst>
                                          <p:attrName>ppt_x</p:attrName>
                                        </p:attrNameLst>
                                      </p:cBhvr>
                                      <p:tavLst>
                                        <p:tav tm="0">
                                          <p:val>
                                            <p:strVal val="#ppt_x"/>
                                          </p:val>
                                        </p:tav>
                                        <p:tav tm="100000">
                                          <p:val>
                                            <p:strVal val="#ppt_x"/>
                                          </p:val>
                                        </p:tav>
                                      </p:tavLst>
                                    </p:anim>
                                    <p:anim calcmode="lin" valueType="num">
                                      <p:cBhvr additive="base">
                                        <p:cTn id="1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additive="base">
                                        <p:cTn id="133" dur="500" fill="hold"/>
                                        <p:tgtEl>
                                          <p:spTgt spid="25"/>
                                        </p:tgtEl>
                                        <p:attrNameLst>
                                          <p:attrName>ppt_x</p:attrName>
                                        </p:attrNameLst>
                                      </p:cBhvr>
                                      <p:tavLst>
                                        <p:tav tm="0">
                                          <p:val>
                                            <p:strVal val="#ppt_x"/>
                                          </p:val>
                                        </p:tav>
                                        <p:tav tm="100000">
                                          <p:val>
                                            <p:strVal val="#ppt_x"/>
                                          </p:val>
                                        </p:tav>
                                      </p:tavLst>
                                    </p:anim>
                                    <p:anim calcmode="lin" valueType="num">
                                      <p:cBhvr additive="base">
                                        <p:cTn id="1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8"/>
                                        </p:tgtEl>
                                        <p:attrNameLst>
                                          <p:attrName>style.visibility</p:attrName>
                                        </p:attrNameLst>
                                      </p:cBhvr>
                                      <p:to>
                                        <p:strVal val="visible"/>
                                      </p:to>
                                    </p:set>
                                    <p:anim calcmode="lin" valueType="num">
                                      <p:cBhvr additive="base">
                                        <p:cTn id="139" dur="500" fill="hold"/>
                                        <p:tgtEl>
                                          <p:spTgt spid="8"/>
                                        </p:tgtEl>
                                        <p:attrNameLst>
                                          <p:attrName>ppt_x</p:attrName>
                                        </p:attrNameLst>
                                      </p:cBhvr>
                                      <p:tavLst>
                                        <p:tav tm="0">
                                          <p:val>
                                            <p:strVal val="#ppt_x"/>
                                          </p:val>
                                        </p:tav>
                                        <p:tav tm="100000">
                                          <p:val>
                                            <p:strVal val="#ppt_x"/>
                                          </p:val>
                                        </p:tav>
                                      </p:tavLst>
                                    </p:anim>
                                    <p:anim calcmode="lin" valueType="num">
                                      <p:cBhvr additive="base">
                                        <p:cTn id="1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2" grpId="0" animBg="1"/>
      <p:bldP spid="3" grpId="0" animBg="1"/>
      <p:bldP spid="14" grpId="0" animBg="1"/>
      <p:bldP spid="451"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6C1197F-A339-478C-81FA-5F16B4B13BD0}"/>
                  </a:ext>
                </a:extLst>
              </p:cNvPr>
              <p:cNvSpPr/>
              <p:nvPr/>
            </p:nvSpPr>
            <p:spPr>
              <a:xfrm>
                <a:off x="827314" y="945843"/>
                <a:ext cx="10537371" cy="4416465"/>
              </a:xfrm>
              <a:prstGeom prst="rect">
                <a:avLst/>
              </a:prstGeom>
            </p:spPr>
            <p:txBody>
              <a:bodyPr wrap="square">
                <a:spAutoFit/>
              </a:bodyPr>
              <a:lstStyle/>
              <a:p>
                <a:pPr marL="380990" indent="-38099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Recursive Bayesian Pose Estimation:</a:t>
                </a:r>
              </a:p>
              <a:p>
                <a:r>
                  <a:rPr lang="en-US" sz="2400" dirty="0">
                    <a:latin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𝒑</m:t>
                      </m:r>
                      <m:d>
                        <m:dPr>
                          <m:ctrlPr>
                            <a:rPr lang="en-US" sz="2000" b="1"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𝒕</m:t>
                              </m:r>
                            </m:sub>
                          </m:sSub>
                          <m:r>
                            <a:rPr lang="en-US" sz="2000" b="1" i="1">
                              <a:latin typeface="Cambria Math" panose="02040503050406030204" pitchFamily="18" charset="0"/>
                            </a:rPr>
                            <m:t>∣</m:t>
                          </m:r>
                          <m:r>
                            <a:rPr lang="en-US" sz="2000" b="1" i="1">
                              <a:latin typeface="Cambria Math" panose="02040503050406030204" pitchFamily="18" charset="0"/>
                            </a:rPr>
                            <m:t>𝒎𝒂𝒑</m:t>
                          </m:r>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𝒛</m:t>
                              </m:r>
                            </m:e>
                            <m:sub>
                              <m:r>
                                <a:rPr lang="en-US" sz="2000" b="1" i="1">
                                  <a:latin typeface="Cambria Math" panose="02040503050406030204" pitchFamily="18" charset="0"/>
                                </a:rPr>
                                <m:t>𝒕</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𝒖</m:t>
                              </m:r>
                            </m:e>
                            <m:sub>
                              <m:r>
                                <a:rPr lang="en-US" sz="2000" b="1" i="1">
                                  <a:latin typeface="Cambria Math" panose="02040503050406030204" pitchFamily="18" charset="0"/>
                                </a:rPr>
                                <m:t>𝒕</m:t>
                              </m:r>
                            </m:sub>
                          </m:sSub>
                        </m:e>
                      </m:d>
                      <m:r>
                        <a:rPr lang="en-US" sz="2000" b="1" i="1">
                          <a:latin typeface="Cambria Math" panose="02040503050406030204" pitchFamily="18" charset="0"/>
                        </a:rPr>
                        <m:t>=</m:t>
                      </m:r>
                      <m:r>
                        <a:rPr lang="en-US" sz="2000" b="1" i="1">
                          <a:solidFill>
                            <a:srgbClr val="FF0000"/>
                          </a:solidFill>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𝒑</m:t>
                      </m:r>
                      <m:d>
                        <m:dPr>
                          <m:ctrlPr>
                            <a:rPr lang="en-US" sz="2000" b="1"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𝒛</m:t>
                              </m:r>
                            </m:e>
                            <m:sub>
                              <m:r>
                                <a:rPr lang="en-US" sz="2000" b="1" i="1">
                                  <a:latin typeface="Cambria Math" panose="02040503050406030204" pitchFamily="18" charset="0"/>
                                </a:rPr>
                                <m:t>𝒕</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𝒕</m:t>
                              </m:r>
                            </m:sub>
                          </m:sSub>
                          <m:r>
                            <a:rPr lang="en-US" sz="2000" b="1" i="1">
                              <a:latin typeface="Cambria Math" panose="02040503050406030204" pitchFamily="18" charset="0"/>
                            </a:rPr>
                            <m:t>,</m:t>
                          </m:r>
                          <m:r>
                            <a:rPr lang="en-US" sz="2000" b="1" i="1">
                              <a:latin typeface="Cambria Math" panose="02040503050406030204" pitchFamily="18" charset="0"/>
                            </a:rPr>
                            <m:t>𝒎𝒂𝒑</m:t>
                          </m:r>
                        </m:e>
                      </m:d>
                      <m:nary>
                        <m:naryPr>
                          <m:limLoc m:val="subSup"/>
                          <m:grow m:val="on"/>
                          <m:supHide m:val="on"/>
                          <m:ctrlPr>
                            <a:rPr lang="en-US" sz="2000" b="1" i="1">
                              <a:latin typeface="Cambria Math" panose="02040503050406030204" pitchFamily="18" charset="0"/>
                            </a:rPr>
                          </m:ctrlPr>
                        </m:naryPr>
                        <m:sub>
                          <m:r>
                            <a:rPr lang="en-US" sz="2000" b="1" i="1">
                              <a:latin typeface="Cambria Math" panose="02040503050406030204" pitchFamily="18" charset="0"/>
                            </a:rPr>
                            <m:t>𝑺</m:t>
                          </m:r>
                        </m:sub>
                        <m:sup/>
                        <m:e>
                          <m:r>
                            <a:rPr lang="en-US" sz="2000" b="1" i="1">
                              <a:latin typeface="Cambria Math" panose="02040503050406030204" pitchFamily="18" charset="0"/>
                            </a:rPr>
                            <m:t> </m:t>
                          </m:r>
                        </m:e>
                      </m:nary>
                      <m:r>
                        <a:rPr lang="en-US" sz="2000" b="1" i="1">
                          <a:latin typeface="Cambria Math" panose="02040503050406030204" pitchFamily="18" charset="0"/>
                        </a:rPr>
                        <m:t>𝒑</m:t>
                      </m:r>
                      <m:d>
                        <m:dPr>
                          <m:ctrlPr>
                            <a:rPr lang="en-US" sz="2000" b="1"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𝒕</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𝒖</m:t>
                              </m:r>
                            </m:e>
                            <m:sub>
                              <m:r>
                                <a:rPr lang="en-US" sz="2000" b="1" i="1">
                                  <a:latin typeface="Cambria Math" panose="02040503050406030204" pitchFamily="18" charset="0"/>
                                </a:rPr>
                                <m:t>𝒕</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Sub>
                        </m:e>
                      </m:d>
                      <m:r>
                        <a:rPr lang="en-US" sz="2000" b="1" i="1">
                          <a:latin typeface="Cambria Math" panose="02040503050406030204" pitchFamily="18" charset="0"/>
                        </a:rPr>
                        <m:t>𝒑</m:t>
                      </m:r>
                      <m:d>
                        <m:dPr>
                          <m:ctrlPr>
                            <a:rPr lang="en-US" sz="2000" b="1"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Sub>
                          <m:r>
                            <a:rPr lang="en-US" sz="2000" b="1" i="1">
                              <a:latin typeface="Cambria Math" panose="02040503050406030204" pitchFamily="18" charset="0"/>
                            </a:rPr>
                            <m:t>∣</m:t>
                          </m:r>
                          <m:r>
                            <a:rPr lang="en-US" sz="2000" b="1" i="1">
                              <a:latin typeface="Cambria Math" panose="02040503050406030204" pitchFamily="18" charset="0"/>
                            </a:rPr>
                            <m:t>𝒎𝒂𝒑</m:t>
                          </m:r>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𝒛</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𝒖</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Sub>
                        </m:e>
                      </m:d>
                      <m:r>
                        <a:rPr lang="en-US" sz="2000" b="1" i="1" smtClean="0">
                          <a:latin typeface="Cambria Math" panose="02040503050406030204" pitchFamily="18" charset="0"/>
                        </a:rPr>
                        <m:t> </m:t>
                      </m:r>
                      <m:r>
                        <a:rPr lang="en-US" sz="2000" b="1" i="1">
                          <a:latin typeface="Cambria Math" panose="02040503050406030204" pitchFamily="18" charset="0"/>
                        </a:rPr>
                        <m:t>𝒅</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Sub>
                    </m:oMath>
                  </m:oMathPara>
                </a14:m>
                <a:endParaRPr lang="en-US" sz="2000" b="1" i="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pPr marL="380990" indent="-380990">
                  <a:buFont typeface="Arial" panose="020B0604020202020204" pitchFamily="34" charset="0"/>
                  <a:buChar char="•"/>
                </a:pPr>
                <a:r>
                  <a:rPr lang="en-US" sz="2400" b="1" dirty="0">
                    <a:solidFill>
                      <a:srgbClr val="FF0000"/>
                    </a:solidFill>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normalization coefficient </a:t>
                </a:r>
              </a:p>
              <a:p>
                <a:pPr marL="380990" indent="-38099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 the probabilistic space of robot poses </a:t>
                </a:r>
              </a:p>
              <a:p>
                <a:pPr marL="380990" indent="-380990">
                  <a:buFont typeface="Arial" panose="020B0604020202020204" pitchFamily="34" charset="0"/>
                  <a:buChar char="•"/>
                </a:pPr>
                <a14:m>
                  <m:oMath xmlns:m="http://schemas.openxmlformats.org/officeDocument/2006/math">
                    <m:r>
                      <a:rPr lang="en-US" sz="2400" b="1" i="1">
                        <a:latin typeface="Cambria Math" panose="02040503050406030204" pitchFamily="18" charset="0"/>
                      </a:rPr>
                      <m:t>𝒑</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𝒛</m:t>
                            </m:r>
                          </m:e>
                          <m:sub>
                            <m:r>
                              <a:rPr lang="en-US" sz="2400" b="1" i="1">
                                <a:latin typeface="Cambria Math" panose="02040503050406030204" pitchFamily="18" charset="0"/>
                              </a:rPr>
                              <m:t>𝒕</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𝒕</m:t>
                            </m:r>
                          </m:sub>
                        </m:sSub>
                        <m:r>
                          <a:rPr lang="en-US" sz="2400" b="1" i="1">
                            <a:latin typeface="Cambria Math" panose="02040503050406030204" pitchFamily="18" charset="0"/>
                          </a:rPr>
                          <m:t>,</m:t>
                        </m:r>
                        <m:r>
                          <a:rPr lang="en-US" sz="2400" b="1" i="1">
                            <a:latin typeface="Cambria Math" panose="02040503050406030204" pitchFamily="18" charset="0"/>
                          </a:rPr>
                          <m:t>𝒎𝒂𝒑</m:t>
                        </m:r>
                      </m:e>
                    </m:d>
                  </m:oMath>
                </a14:m>
                <a:r>
                  <a:rPr lang="en-US" sz="2400" b="1" dirty="0">
                    <a:latin typeface="Times New Roman" panose="02020603050405020304" pitchFamily="18" charset="0"/>
                    <a:cs typeface="Times New Roman" panose="02020603050405020304" pitchFamily="18" charset="0"/>
                  </a:rPr>
                  <a:t>: observation model </a:t>
                </a:r>
              </a:p>
              <a:p>
                <a:pPr marL="380990" indent="-380990">
                  <a:buFont typeface="Arial" panose="020B0604020202020204" pitchFamily="34" charset="0"/>
                  <a:buChar char="•"/>
                </a:pPr>
                <a14:m>
                  <m:oMath xmlns:m="http://schemas.openxmlformats.org/officeDocument/2006/math">
                    <m:r>
                      <a:rPr lang="en-US" sz="2400" b="1" i="1">
                        <a:latin typeface="Cambria Math" panose="02040503050406030204" pitchFamily="18" charset="0"/>
                      </a:rPr>
                      <m:t>𝒑</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𝒕</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𝒖</m:t>
                            </m:r>
                          </m:e>
                          <m:sub>
                            <m:r>
                              <a:rPr lang="en-US" sz="2400" b="1" i="1">
                                <a:latin typeface="Cambria Math" panose="02040503050406030204" pitchFamily="18" charset="0"/>
                              </a:rPr>
                              <m:t>𝒕</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e>
                    </m:d>
                  </m:oMath>
                </a14:m>
                <a:r>
                  <a:rPr lang="en-US" sz="2400" b="1" dirty="0">
                    <a:latin typeface="Times New Roman" panose="02020603050405020304" pitchFamily="18" charset="0"/>
                    <a:cs typeface="Times New Roman" panose="02020603050405020304" pitchFamily="18" charset="0"/>
                  </a:rPr>
                  <a:t>: motion  model</a:t>
                </a:r>
              </a:p>
              <a:p>
                <a:pPr marL="380990" indent="-380990">
                  <a:buFont typeface="Arial" panose="020B0604020202020204" pitchFamily="34" charset="0"/>
                  <a:buChar char="•"/>
                </a:pPr>
                <a14:m>
                  <m:oMath xmlns:m="http://schemas.openxmlformats.org/officeDocument/2006/math">
                    <m:r>
                      <a:rPr lang="en-US" sz="2400" b="1" i="1">
                        <a:latin typeface="Cambria Math" panose="02040503050406030204" pitchFamily="18" charset="0"/>
                      </a:rPr>
                      <m:t>𝒑</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r>
                          <a:rPr lang="en-US" sz="2400" b="1" i="1">
                            <a:latin typeface="Cambria Math" panose="02040503050406030204" pitchFamily="18" charset="0"/>
                          </a:rPr>
                          <m:t>∣</m:t>
                        </m:r>
                        <m:r>
                          <a:rPr lang="en-US" sz="2400" b="1" i="1">
                            <a:latin typeface="Cambria Math" panose="02040503050406030204" pitchFamily="18" charset="0"/>
                          </a:rPr>
                          <m:t>𝒎𝒂𝒑</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𝒛</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𝒖</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e>
                    </m:d>
                  </m:oMath>
                </a14:m>
                <a:r>
                  <a:rPr lang="en-US" sz="2400" b="1" dirty="0">
                    <a:latin typeface="Times New Roman" panose="02020603050405020304" pitchFamily="18" charset="0"/>
                    <a:cs typeface="Times New Roman" panose="02020603050405020304" pitchFamily="18" charset="0"/>
                  </a:rPr>
                  <a:t>: previous system state (robot pose)</a:t>
                </a:r>
              </a:p>
              <a:p>
                <a:pPr marL="380990" indent="-380990">
                  <a:buFont typeface="Arial" panose="020B0604020202020204" pitchFamily="34" charset="0"/>
                  <a:buChar char="•"/>
                </a:pPr>
                <a14:m>
                  <m:oMath xmlns:m="http://schemas.openxmlformats.org/officeDocument/2006/math">
                    <m:r>
                      <a:rPr lang="en-US" sz="2400" b="1" i="1">
                        <a:latin typeface="Cambria Math" panose="02040503050406030204" pitchFamily="18" charset="0"/>
                      </a:rPr>
                      <m:t>𝒑</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𝒛</m:t>
                            </m:r>
                          </m:e>
                          <m:sub>
                            <m:r>
                              <a:rPr lang="en-US" sz="2400" b="1" i="1">
                                <a:latin typeface="Cambria Math" panose="02040503050406030204" pitchFamily="18" charset="0"/>
                              </a:rPr>
                              <m:t>𝒕</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𝒕</m:t>
                            </m:r>
                          </m:sub>
                        </m:sSub>
                        <m:r>
                          <a:rPr lang="en-US" sz="2400" b="1" i="1">
                            <a:latin typeface="Cambria Math" panose="02040503050406030204" pitchFamily="18" charset="0"/>
                          </a:rPr>
                          <m:t>,</m:t>
                        </m:r>
                        <m:r>
                          <a:rPr lang="en-US" sz="2400" b="1" i="1">
                            <a:latin typeface="Cambria Math" panose="02040503050406030204" pitchFamily="18" charset="0"/>
                          </a:rPr>
                          <m:t>𝒎𝒂𝒑</m:t>
                        </m:r>
                      </m:e>
                    </m:d>
                  </m:oMath>
                </a14:m>
                <a:r>
                  <a:rPr lang="en-US" sz="2400" b="1" dirty="0">
                    <a:latin typeface="Times New Roman" panose="02020603050405020304" pitchFamily="18" charset="0"/>
                    <a:cs typeface="Times New Roman" panose="02020603050405020304" pitchFamily="18" charset="0"/>
                  </a:rPr>
                  <a:t>  : Correction </a:t>
                </a:r>
              </a:p>
              <a:p>
                <a:pPr marL="380990" indent="-380990">
                  <a:buFont typeface="Arial" panose="020B0604020202020204" pitchFamily="34" charset="0"/>
                  <a:buChar char="•"/>
                </a:pPr>
                <a14:m>
                  <m:oMath xmlns:m="http://schemas.openxmlformats.org/officeDocument/2006/math">
                    <m:r>
                      <a:rPr lang="en-US" sz="2400" b="1" i="1">
                        <a:latin typeface="Cambria Math" panose="02040503050406030204" pitchFamily="18" charset="0"/>
                      </a:rPr>
                      <m:t>𝒑</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𝒕</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𝒖</m:t>
                            </m:r>
                          </m:e>
                          <m:sub>
                            <m:r>
                              <a:rPr lang="en-US" sz="2400" b="1" i="1">
                                <a:latin typeface="Cambria Math" panose="02040503050406030204" pitchFamily="18" charset="0"/>
                              </a:rPr>
                              <m:t>𝒕</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e>
                    </m:d>
                    <m:r>
                      <a:rPr lang="en-US" sz="2400" b="1" i="1">
                        <a:latin typeface="Cambria Math" panose="02040503050406030204" pitchFamily="18" charset="0"/>
                      </a:rPr>
                      <m:t>𝒑</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r>
                          <a:rPr lang="en-US" sz="2400" b="1" i="1">
                            <a:latin typeface="Cambria Math" panose="02040503050406030204" pitchFamily="18" charset="0"/>
                          </a:rPr>
                          <m:t>∣</m:t>
                        </m:r>
                        <m:r>
                          <a:rPr lang="en-US" sz="2400" b="1" i="1">
                            <a:latin typeface="Cambria Math" panose="02040503050406030204" pitchFamily="18" charset="0"/>
                          </a:rPr>
                          <m:t>𝒎𝒂𝒑</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𝒛</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𝒖</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e>
                    </m:d>
                  </m:oMath>
                </a14:m>
                <a:r>
                  <a:rPr lang="en-US" sz="2400" b="1" dirty="0">
                    <a:latin typeface="Times New Roman" panose="02020603050405020304" pitchFamily="18" charset="0"/>
                    <a:cs typeface="Times New Roman" panose="02020603050405020304" pitchFamily="18" charset="0"/>
                  </a:rPr>
                  <a:t> : Prediction </a:t>
                </a:r>
              </a:p>
            </p:txBody>
          </p:sp>
        </mc:Choice>
        <mc:Fallback xmlns="">
          <p:sp>
            <p:nvSpPr>
              <p:cNvPr id="2" name="Rectangle 1">
                <a:extLst>
                  <a:ext uri="{FF2B5EF4-FFF2-40B4-BE49-F238E27FC236}">
                    <a16:creationId xmlns:a16="http://schemas.microsoft.com/office/drawing/2014/main" id="{36C1197F-A339-478C-81FA-5F16B4B13BD0}"/>
                  </a:ext>
                </a:extLst>
              </p:cNvPr>
              <p:cNvSpPr>
                <a:spLocks noRot="1" noChangeAspect="1" noMove="1" noResize="1" noEditPoints="1" noAdjustHandles="1" noChangeArrowheads="1" noChangeShapeType="1" noTextEdit="1"/>
              </p:cNvSpPr>
              <p:nvPr/>
            </p:nvSpPr>
            <p:spPr>
              <a:xfrm>
                <a:off x="827314" y="945843"/>
                <a:ext cx="10537371" cy="4416465"/>
              </a:xfrm>
              <a:prstGeom prst="rect">
                <a:avLst/>
              </a:prstGeom>
              <a:blipFill>
                <a:blip r:embed="rId2"/>
                <a:stretch>
                  <a:fillRect l="-810" t="-1103" b="-2207"/>
                </a:stretch>
              </a:blipFill>
            </p:spPr>
            <p:txBody>
              <a:bodyPr/>
              <a:lstStyle/>
              <a:p>
                <a:r>
                  <a:rPr lang="en-US">
                    <a:noFill/>
                  </a:rPr>
                  <a:t> </a:t>
                </a:r>
              </a:p>
            </p:txBody>
          </p:sp>
        </mc:Fallback>
      </mc:AlternateContent>
    </p:spTree>
    <p:extLst>
      <p:ext uri="{BB962C8B-B14F-4D97-AF65-F5344CB8AC3E}">
        <p14:creationId xmlns:p14="http://schemas.microsoft.com/office/powerpoint/2010/main" val="92411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6A376F0-B3E3-0C89-D27A-8E86995ABD11}"/>
              </a:ext>
            </a:extLst>
          </p:cNvPr>
          <p:cNvGraphicFramePr>
            <a:graphicFrameLocks noGrp="1"/>
          </p:cNvGraphicFramePr>
          <p:nvPr>
            <p:extLst>
              <p:ext uri="{D42A27DB-BD31-4B8C-83A1-F6EECF244321}">
                <p14:modId xmlns:p14="http://schemas.microsoft.com/office/powerpoint/2010/main" val="1612891831"/>
              </p:ext>
            </p:extLst>
          </p:nvPr>
        </p:nvGraphicFramePr>
        <p:xfrm>
          <a:off x="2754490" y="1260424"/>
          <a:ext cx="6874933" cy="3505200"/>
        </p:xfrm>
        <a:graphic>
          <a:graphicData uri="http://schemas.openxmlformats.org/drawingml/2006/table">
            <a:tbl>
              <a:tblPr firstRow="1" bandRow="1">
                <a:tableStyleId>{5C22544A-7EE6-4342-B048-85BDC9FD1C3A}</a:tableStyleId>
              </a:tblPr>
              <a:tblGrid>
                <a:gridCol w="440265">
                  <a:extLst>
                    <a:ext uri="{9D8B030D-6E8A-4147-A177-3AD203B41FA5}">
                      <a16:colId xmlns:a16="http://schemas.microsoft.com/office/drawing/2014/main" val="345671676"/>
                    </a:ext>
                  </a:extLst>
                </a:gridCol>
                <a:gridCol w="3849512">
                  <a:extLst>
                    <a:ext uri="{9D8B030D-6E8A-4147-A177-3AD203B41FA5}">
                      <a16:colId xmlns:a16="http://schemas.microsoft.com/office/drawing/2014/main" val="1196321797"/>
                    </a:ext>
                  </a:extLst>
                </a:gridCol>
                <a:gridCol w="2585156">
                  <a:extLst>
                    <a:ext uri="{9D8B030D-6E8A-4147-A177-3AD203B41FA5}">
                      <a16:colId xmlns:a16="http://schemas.microsoft.com/office/drawing/2014/main" val="2441534370"/>
                    </a:ext>
                  </a:extLst>
                </a:gridCol>
              </a:tblGrid>
              <a:tr h="370840">
                <a:tc>
                  <a:txBody>
                    <a:bodyPr/>
                    <a:lstStyle/>
                    <a:p>
                      <a:endParaRPr lang="en-US" dirty="0"/>
                    </a:p>
                  </a:txBody>
                  <a:tcPr/>
                </a:tc>
                <a:tc>
                  <a:txBody>
                    <a:bodyPr/>
                    <a:lstStyle/>
                    <a:p>
                      <a:pPr algn="ctr"/>
                      <a:r>
                        <a:rPr lang="en-US" dirty="0"/>
                        <a:t>Name</a:t>
                      </a:r>
                    </a:p>
                  </a:txBody>
                  <a:tcPr/>
                </a:tc>
                <a:tc>
                  <a:txBody>
                    <a:bodyPr/>
                    <a:lstStyle/>
                    <a:p>
                      <a:pPr algn="ctr"/>
                      <a:r>
                        <a:rPr lang="en-US" dirty="0"/>
                        <a:t>ID</a:t>
                      </a:r>
                    </a:p>
                  </a:txBody>
                  <a:tcPr/>
                </a:tc>
                <a:extLst>
                  <a:ext uri="{0D108BD9-81ED-4DB2-BD59-A6C34878D82A}">
                    <a16:rowId xmlns:a16="http://schemas.microsoft.com/office/drawing/2014/main" val="2855964485"/>
                  </a:ext>
                </a:extLst>
              </a:tr>
              <a:tr h="370840">
                <a:tc>
                  <a:txBody>
                    <a:bodyPr/>
                    <a:lstStyle/>
                    <a:p>
                      <a:pPr algn="ctr"/>
                      <a:r>
                        <a:rPr lang="en-US" dirty="0"/>
                        <a:t>1</a:t>
                      </a:r>
                    </a:p>
                  </a:txBody>
                  <a:tcPr/>
                </a:tc>
                <a:tc>
                  <a:txBody>
                    <a:bodyPr/>
                    <a:lstStyle/>
                    <a:p>
                      <a:pPr algn="ctr"/>
                      <a:r>
                        <a:rPr lang="en-US" dirty="0">
                          <a:latin typeface="Times New Roman" panose="02020603050405020304" pitchFamily="18" charset="0"/>
                          <a:cs typeface="Times New Roman" panose="02020603050405020304" pitchFamily="18" charset="0"/>
                        </a:rPr>
                        <a:t>Shams Yusef Ibrahim Muhammed</a:t>
                      </a:r>
                    </a:p>
                  </a:txBody>
                  <a:tcPr/>
                </a:tc>
                <a:tc>
                  <a:txBody>
                    <a:bodyPr/>
                    <a:lstStyle/>
                    <a:p>
                      <a:pPr algn="ctr"/>
                      <a:r>
                        <a:rPr lang="en-US" dirty="0">
                          <a:latin typeface="Times New Roman" panose="02020603050405020304" pitchFamily="18" charset="0"/>
                          <a:cs typeface="Times New Roman" panose="02020603050405020304" pitchFamily="18" charset="0"/>
                        </a:rPr>
                        <a:t>19-01104</a:t>
                      </a:r>
                    </a:p>
                  </a:txBody>
                  <a:tcPr/>
                </a:tc>
                <a:extLst>
                  <a:ext uri="{0D108BD9-81ED-4DB2-BD59-A6C34878D82A}">
                    <a16:rowId xmlns:a16="http://schemas.microsoft.com/office/drawing/2014/main" val="113121873"/>
                  </a:ext>
                </a:extLst>
              </a:tr>
              <a:tr h="370840">
                <a:tc>
                  <a:txBody>
                    <a:bodyPr/>
                    <a:lstStyle/>
                    <a:p>
                      <a:pPr algn="ctr"/>
                      <a:r>
                        <a:rPr lang="en-US" dirty="0"/>
                        <a:t>2</a:t>
                      </a:r>
                    </a:p>
                  </a:txBody>
                  <a:tcPr/>
                </a:tc>
                <a:tc>
                  <a:txBody>
                    <a:bodyPr/>
                    <a:lstStyle/>
                    <a:p>
                      <a:pPr algn="ctr"/>
                      <a:r>
                        <a:rPr lang="en-US" dirty="0" err="1">
                          <a:latin typeface="Times New Roman" panose="02020603050405020304" pitchFamily="18" charset="0"/>
                          <a:cs typeface="Times New Roman" panose="02020603050405020304" pitchFamily="18" charset="0"/>
                        </a:rPr>
                        <a:t>Nourhan</a:t>
                      </a:r>
                      <a:r>
                        <a:rPr lang="en-US" dirty="0">
                          <a:latin typeface="Times New Roman" panose="02020603050405020304" pitchFamily="18" charset="0"/>
                          <a:cs typeface="Times New Roman" panose="02020603050405020304" pitchFamily="18" charset="0"/>
                        </a:rPr>
                        <a:t> Ahmed Mohamed </a:t>
                      </a:r>
                      <a:r>
                        <a:rPr lang="en-US" dirty="0" err="1">
                          <a:latin typeface="Times New Roman" panose="02020603050405020304" pitchFamily="18" charset="0"/>
                          <a:cs typeface="Times New Roman" panose="02020603050405020304" pitchFamily="18" charset="0"/>
                        </a:rPr>
                        <a:t>Mohamed</a:t>
                      </a:r>
                      <a:r>
                        <a:rPr lang="en-US" dirty="0">
                          <a:latin typeface="Times New Roman" panose="02020603050405020304" pitchFamily="18" charset="0"/>
                          <a:cs typeface="Times New Roman" panose="02020603050405020304" pitchFamily="18" charset="0"/>
                        </a:rPr>
                        <a:t> Ali</a:t>
                      </a:r>
                    </a:p>
                  </a:txBody>
                  <a:tcPr/>
                </a:tc>
                <a:tc>
                  <a:txBody>
                    <a:bodyPr/>
                    <a:lstStyle/>
                    <a:p>
                      <a:pPr algn="ctr"/>
                      <a:r>
                        <a:rPr lang="en-US" dirty="0">
                          <a:latin typeface="Times New Roman" panose="02020603050405020304" pitchFamily="18" charset="0"/>
                          <a:cs typeface="Times New Roman" panose="02020603050405020304" pitchFamily="18" charset="0"/>
                        </a:rPr>
                        <a:t>20-01654</a:t>
                      </a:r>
                    </a:p>
                  </a:txBody>
                  <a:tcPr/>
                </a:tc>
                <a:extLst>
                  <a:ext uri="{0D108BD9-81ED-4DB2-BD59-A6C34878D82A}">
                    <a16:rowId xmlns:a16="http://schemas.microsoft.com/office/drawing/2014/main" val="1504816546"/>
                  </a:ext>
                </a:extLst>
              </a:tr>
              <a:tr h="370840">
                <a:tc>
                  <a:txBody>
                    <a:bodyPr/>
                    <a:lstStyle/>
                    <a:p>
                      <a:pPr algn="ctr"/>
                      <a:r>
                        <a:rPr lang="en-US" dirty="0"/>
                        <a:t>3</a:t>
                      </a:r>
                    </a:p>
                  </a:txBody>
                  <a:tcPr/>
                </a:tc>
                <a:tc>
                  <a:txBody>
                    <a:bodyPr/>
                    <a:lstStyle/>
                    <a:p>
                      <a:pPr algn="ctr"/>
                      <a:r>
                        <a:rPr lang="en-US" dirty="0">
                          <a:latin typeface="Times New Roman" panose="02020603050405020304" pitchFamily="18" charset="0"/>
                          <a:cs typeface="Times New Roman" panose="02020603050405020304" pitchFamily="18" charset="0"/>
                        </a:rPr>
                        <a:t>Amal </a:t>
                      </a:r>
                      <a:r>
                        <a:rPr lang="en-US" dirty="0" err="1">
                          <a:latin typeface="Times New Roman" panose="02020603050405020304" pitchFamily="18" charset="0"/>
                          <a:cs typeface="Times New Roman" panose="02020603050405020304" pitchFamily="18" charset="0"/>
                        </a:rPr>
                        <a:t>Mahdy</a:t>
                      </a:r>
                      <a:r>
                        <a:rPr lang="en-US" dirty="0">
                          <a:latin typeface="Times New Roman" panose="02020603050405020304" pitchFamily="18" charset="0"/>
                          <a:cs typeface="Times New Roman" panose="02020603050405020304" pitchFamily="18" charset="0"/>
                        </a:rPr>
                        <a:t> Ahmed</a:t>
                      </a:r>
                    </a:p>
                  </a:txBody>
                  <a:tcPr/>
                </a:tc>
                <a:tc>
                  <a:txBody>
                    <a:bodyPr/>
                    <a:lstStyle/>
                    <a:p>
                      <a:pPr algn="ctr"/>
                      <a:r>
                        <a:rPr lang="en-US" dirty="0">
                          <a:latin typeface="Times New Roman" panose="02020603050405020304" pitchFamily="18" charset="0"/>
                          <a:cs typeface="Times New Roman" panose="02020603050405020304" pitchFamily="18" charset="0"/>
                        </a:rPr>
                        <a:t>20-01968</a:t>
                      </a:r>
                    </a:p>
                  </a:txBody>
                  <a:tcPr/>
                </a:tc>
                <a:extLst>
                  <a:ext uri="{0D108BD9-81ED-4DB2-BD59-A6C34878D82A}">
                    <a16:rowId xmlns:a16="http://schemas.microsoft.com/office/drawing/2014/main" val="1848360000"/>
                  </a:ext>
                </a:extLst>
              </a:tr>
              <a:tr h="370840">
                <a:tc>
                  <a:txBody>
                    <a:bodyPr/>
                    <a:lstStyle/>
                    <a:p>
                      <a:pPr algn="ctr"/>
                      <a:r>
                        <a:rPr lang="en-US" dirty="0"/>
                        <a:t>4</a:t>
                      </a:r>
                    </a:p>
                  </a:txBody>
                  <a:tcPr/>
                </a:tc>
                <a:tc>
                  <a:txBody>
                    <a:bodyPr/>
                    <a:lstStyle/>
                    <a:p>
                      <a:pPr algn="ctr"/>
                      <a:r>
                        <a:rPr lang="en-US" dirty="0">
                          <a:latin typeface="Times New Roman" panose="02020603050405020304" pitchFamily="18" charset="0"/>
                          <a:cs typeface="Times New Roman" panose="02020603050405020304" pitchFamily="18" charset="0"/>
                        </a:rPr>
                        <a:t>Mahmoud </a:t>
                      </a:r>
                      <a:r>
                        <a:rPr lang="en-US" dirty="0" err="1">
                          <a:latin typeface="Times New Roman" panose="02020603050405020304" pitchFamily="18" charset="0"/>
                          <a:cs typeface="Times New Roman" panose="02020603050405020304" pitchFamily="18" charset="0"/>
                        </a:rPr>
                        <a:t>Zaker</a:t>
                      </a:r>
                      <a:r>
                        <a:rPr lang="en-US" dirty="0">
                          <a:latin typeface="Times New Roman" panose="02020603050405020304" pitchFamily="18" charset="0"/>
                          <a:cs typeface="Times New Roman" panose="02020603050405020304" pitchFamily="18" charset="0"/>
                        </a:rPr>
                        <a:t> Ahmed </a:t>
                      </a:r>
                      <a:r>
                        <a:rPr lang="en-US" dirty="0" err="1">
                          <a:latin typeface="Times New Roman" panose="02020603050405020304" pitchFamily="18" charset="0"/>
                          <a:cs typeface="Times New Roman" panose="02020603050405020304" pitchFamily="18" charset="0"/>
                        </a:rPr>
                        <a:t>Zaker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20-01891</a:t>
                      </a:r>
                    </a:p>
                  </a:txBody>
                  <a:tcPr/>
                </a:tc>
                <a:extLst>
                  <a:ext uri="{0D108BD9-81ED-4DB2-BD59-A6C34878D82A}">
                    <a16:rowId xmlns:a16="http://schemas.microsoft.com/office/drawing/2014/main" val="838891486"/>
                  </a:ext>
                </a:extLst>
              </a:tr>
              <a:tr h="370840">
                <a:tc>
                  <a:txBody>
                    <a:bodyPr/>
                    <a:lstStyle/>
                    <a:p>
                      <a:pPr algn="ctr"/>
                      <a:r>
                        <a:rPr lang="en-US" dirty="0"/>
                        <a:t>5</a:t>
                      </a:r>
                    </a:p>
                  </a:txBody>
                  <a:tcPr/>
                </a:tc>
                <a:tc>
                  <a:txBody>
                    <a:bodyPr/>
                    <a:lstStyle/>
                    <a:p>
                      <a:pPr algn="ctr"/>
                      <a:r>
                        <a:rPr lang="en-US" dirty="0">
                          <a:latin typeface="Times New Roman" panose="02020603050405020304" pitchFamily="18" charset="0"/>
                          <a:cs typeface="Times New Roman" panose="02020603050405020304" pitchFamily="18" charset="0"/>
                        </a:rPr>
                        <a:t>Khaled Mahmoud Muhammed El-Taher</a:t>
                      </a:r>
                    </a:p>
                  </a:txBody>
                  <a:tcPr/>
                </a:tc>
                <a:tc>
                  <a:txBody>
                    <a:bodyPr/>
                    <a:lstStyle/>
                    <a:p>
                      <a:pPr algn="ctr"/>
                      <a:r>
                        <a:rPr lang="en-US" dirty="0">
                          <a:latin typeface="Times New Roman" panose="02020603050405020304" pitchFamily="18" charset="0"/>
                          <a:cs typeface="Times New Roman" panose="02020603050405020304" pitchFamily="18" charset="0"/>
                        </a:rPr>
                        <a:t>20-01818</a:t>
                      </a:r>
                    </a:p>
                  </a:txBody>
                  <a:tcPr/>
                </a:tc>
                <a:extLst>
                  <a:ext uri="{0D108BD9-81ED-4DB2-BD59-A6C34878D82A}">
                    <a16:rowId xmlns:a16="http://schemas.microsoft.com/office/drawing/2014/main" val="823011092"/>
                  </a:ext>
                </a:extLst>
              </a:tr>
              <a:tr h="370840">
                <a:tc>
                  <a:txBody>
                    <a:bodyPr/>
                    <a:lstStyle/>
                    <a:p>
                      <a:pPr algn="ctr"/>
                      <a:r>
                        <a:rPr lang="en-US" dirty="0"/>
                        <a:t>6</a:t>
                      </a:r>
                    </a:p>
                  </a:txBody>
                  <a:tcPr/>
                </a:tc>
                <a:tc>
                  <a:txBody>
                    <a:bodyPr/>
                    <a:lstStyle/>
                    <a:p>
                      <a:pPr algn="ctr"/>
                      <a:r>
                        <a:rPr lang="en-US" dirty="0">
                          <a:latin typeface="Times New Roman" panose="02020603050405020304" pitchFamily="18" charset="0"/>
                          <a:cs typeface="Times New Roman" panose="02020603050405020304" pitchFamily="18" charset="0"/>
                        </a:rPr>
                        <a:t>Mahmoud </a:t>
                      </a:r>
                      <a:r>
                        <a:rPr lang="en-US" dirty="0" err="1">
                          <a:latin typeface="Times New Roman" panose="02020603050405020304" pitchFamily="18" charset="0"/>
                          <a:cs typeface="Times New Roman" panose="02020603050405020304" pitchFamily="18" charset="0"/>
                        </a:rPr>
                        <a:t>Abdelaziim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Morsy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20-00509</a:t>
                      </a:r>
                    </a:p>
                  </a:txBody>
                  <a:tcPr/>
                </a:tc>
                <a:extLst>
                  <a:ext uri="{0D108BD9-81ED-4DB2-BD59-A6C34878D82A}">
                    <a16:rowId xmlns:a16="http://schemas.microsoft.com/office/drawing/2014/main" val="938578227"/>
                  </a:ext>
                </a:extLst>
              </a:tr>
              <a:tr h="370840">
                <a:tc>
                  <a:txBody>
                    <a:bodyPr/>
                    <a:lstStyle/>
                    <a:p>
                      <a:pPr algn="ctr"/>
                      <a:r>
                        <a:rPr lang="en-US" dirty="0"/>
                        <a:t>7</a:t>
                      </a:r>
                    </a:p>
                  </a:txBody>
                  <a:tcPr/>
                </a:tc>
                <a:tc>
                  <a:txBody>
                    <a:bodyPr/>
                    <a:lstStyle/>
                    <a:p>
                      <a:pPr algn="ctr"/>
                      <a:r>
                        <a:rPr lang="en-US" dirty="0" err="1">
                          <a:latin typeface="Times New Roman" panose="02020603050405020304" pitchFamily="18" charset="0"/>
                          <a:cs typeface="Times New Roman" panose="02020603050405020304" pitchFamily="18" charset="0"/>
                        </a:rPr>
                        <a:t>Domadios</a:t>
                      </a:r>
                      <a:r>
                        <a:rPr lang="en-US" dirty="0">
                          <a:latin typeface="Times New Roman" panose="02020603050405020304" pitchFamily="18" charset="0"/>
                          <a:cs typeface="Times New Roman" panose="02020603050405020304" pitchFamily="18" charset="0"/>
                        </a:rPr>
                        <a:t> Hany Samir</a:t>
                      </a:r>
                    </a:p>
                  </a:txBody>
                  <a:tcPr/>
                </a:tc>
                <a:tc>
                  <a:txBody>
                    <a:bodyPr/>
                    <a:lstStyle/>
                    <a:p>
                      <a:pPr algn="ctr"/>
                      <a:r>
                        <a:rPr lang="en-US" dirty="0">
                          <a:latin typeface="Times New Roman" panose="02020603050405020304" pitchFamily="18" charset="0"/>
                          <a:cs typeface="Times New Roman" panose="02020603050405020304" pitchFamily="18" charset="0"/>
                        </a:rPr>
                        <a:t>20-00724</a:t>
                      </a:r>
                    </a:p>
                  </a:txBody>
                  <a:tcPr/>
                </a:tc>
                <a:extLst>
                  <a:ext uri="{0D108BD9-81ED-4DB2-BD59-A6C34878D82A}">
                    <a16:rowId xmlns:a16="http://schemas.microsoft.com/office/drawing/2014/main" val="1169514795"/>
                  </a:ext>
                </a:extLst>
              </a:tr>
            </a:tbl>
          </a:graphicData>
        </a:graphic>
      </p:graphicFrame>
      <p:sp>
        <p:nvSpPr>
          <p:cNvPr id="5" name="TextBox 4">
            <a:extLst>
              <a:ext uri="{FF2B5EF4-FFF2-40B4-BE49-F238E27FC236}">
                <a16:creationId xmlns:a16="http://schemas.microsoft.com/office/drawing/2014/main" id="{228F60BD-9CE9-BB71-98D1-FD9C3402EF99}"/>
              </a:ext>
            </a:extLst>
          </p:cNvPr>
          <p:cNvSpPr txBox="1"/>
          <p:nvPr/>
        </p:nvSpPr>
        <p:spPr>
          <a:xfrm>
            <a:off x="660402" y="649880"/>
            <a:ext cx="3431823"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b="1" u="sng" dirty="0">
                <a:latin typeface="Times New Roman" panose="02020603050405020304" pitchFamily="18" charset="0"/>
                <a:cs typeface="Times New Roman" panose="02020603050405020304" pitchFamily="18" charset="0"/>
              </a:rPr>
              <a:t>Presented By: </a:t>
            </a:r>
          </a:p>
        </p:txBody>
      </p:sp>
      <p:sp>
        <p:nvSpPr>
          <p:cNvPr id="6" name="TextBox 5">
            <a:extLst>
              <a:ext uri="{FF2B5EF4-FFF2-40B4-BE49-F238E27FC236}">
                <a16:creationId xmlns:a16="http://schemas.microsoft.com/office/drawing/2014/main" id="{AD7E481E-1A66-8318-0AAC-687AECAFAE75}"/>
              </a:ext>
            </a:extLst>
          </p:cNvPr>
          <p:cNvSpPr txBox="1"/>
          <p:nvPr/>
        </p:nvSpPr>
        <p:spPr>
          <a:xfrm>
            <a:off x="660402" y="4765624"/>
            <a:ext cx="3431823"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b="1" u="sng" dirty="0">
                <a:latin typeface="Times New Roman" panose="02020603050405020304" pitchFamily="18" charset="0"/>
                <a:cs typeface="Times New Roman" panose="02020603050405020304" pitchFamily="18" charset="0"/>
              </a:rPr>
              <a:t>Supervised By: </a:t>
            </a:r>
          </a:p>
        </p:txBody>
      </p:sp>
      <p:graphicFrame>
        <p:nvGraphicFramePr>
          <p:cNvPr id="8" name="Table 7">
            <a:extLst>
              <a:ext uri="{FF2B5EF4-FFF2-40B4-BE49-F238E27FC236}">
                <a16:creationId xmlns:a16="http://schemas.microsoft.com/office/drawing/2014/main" id="{060FCA89-7244-915D-17E8-12E4D7273D20}"/>
              </a:ext>
            </a:extLst>
          </p:cNvPr>
          <p:cNvGraphicFramePr>
            <a:graphicFrameLocks noGrp="1"/>
          </p:cNvGraphicFramePr>
          <p:nvPr>
            <p:extLst>
              <p:ext uri="{D42A27DB-BD31-4B8C-83A1-F6EECF244321}">
                <p14:modId xmlns:p14="http://schemas.microsoft.com/office/powerpoint/2010/main" val="3459939803"/>
              </p:ext>
            </p:extLst>
          </p:nvPr>
        </p:nvGraphicFramePr>
        <p:xfrm>
          <a:off x="3688648" y="5091035"/>
          <a:ext cx="5638798" cy="442815"/>
        </p:xfrm>
        <a:graphic>
          <a:graphicData uri="http://schemas.openxmlformats.org/drawingml/2006/table">
            <a:tbl>
              <a:tblPr firstRow="1" bandRow="1">
                <a:tableStyleId>{5C22544A-7EE6-4342-B048-85BDC9FD1C3A}</a:tableStyleId>
              </a:tblPr>
              <a:tblGrid>
                <a:gridCol w="5638798">
                  <a:extLst>
                    <a:ext uri="{9D8B030D-6E8A-4147-A177-3AD203B41FA5}">
                      <a16:colId xmlns:a16="http://schemas.microsoft.com/office/drawing/2014/main" val="888655085"/>
                    </a:ext>
                  </a:extLst>
                </a:gridCol>
              </a:tblGrid>
              <a:tr h="4428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kern="1200" dirty="0">
                          <a:solidFill>
                            <a:schemeClr val="lt1"/>
                          </a:solidFill>
                          <a:effectLst/>
                          <a:latin typeface="Times New Roman" panose="02020603050405020304" pitchFamily="18" charset="0"/>
                          <a:ea typeface="+mn-ea"/>
                          <a:cs typeface="Times New Roman" panose="02020603050405020304" pitchFamily="18" charset="0"/>
                        </a:rPr>
                        <a:t>Asst. Prof. Dr. </a:t>
                      </a:r>
                      <a:r>
                        <a:rPr lang="en-US" sz="2000" b="1" dirty="0">
                          <a:latin typeface="Times New Roman" panose="02020603050405020304" pitchFamily="18" charset="0"/>
                          <a:cs typeface="Times New Roman" panose="02020603050405020304" pitchFamily="18" charset="0"/>
                        </a:rPr>
                        <a:t>Mahmoud Muhammed Hussein</a:t>
                      </a:r>
                    </a:p>
                  </a:txBody>
                  <a:tcPr/>
                </a:tc>
                <a:extLst>
                  <a:ext uri="{0D108BD9-81ED-4DB2-BD59-A6C34878D82A}">
                    <a16:rowId xmlns:a16="http://schemas.microsoft.com/office/drawing/2014/main" val="5876714"/>
                  </a:ext>
                </a:extLst>
              </a:tr>
            </a:tbl>
          </a:graphicData>
        </a:graphic>
      </p:graphicFrame>
      <p:graphicFrame>
        <p:nvGraphicFramePr>
          <p:cNvPr id="9" name="Table 8">
            <a:extLst>
              <a:ext uri="{FF2B5EF4-FFF2-40B4-BE49-F238E27FC236}">
                <a16:creationId xmlns:a16="http://schemas.microsoft.com/office/drawing/2014/main" id="{B4E81137-4BBE-0723-D925-CF1443E184B9}"/>
              </a:ext>
            </a:extLst>
          </p:cNvPr>
          <p:cNvGraphicFramePr>
            <a:graphicFrameLocks noGrp="1"/>
          </p:cNvGraphicFramePr>
          <p:nvPr>
            <p:extLst>
              <p:ext uri="{D42A27DB-BD31-4B8C-83A1-F6EECF244321}">
                <p14:modId xmlns:p14="http://schemas.microsoft.com/office/powerpoint/2010/main" val="3255454687"/>
              </p:ext>
            </p:extLst>
          </p:nvPr>
        </p:nvGraphicFramePr>
        <p:xfrm>
          <a:off x="3688647" y="5637943"/>
          <a:ext cx="5638797" cy="396240"/>
        </p:xfrm>
        <a:graphic>
          <a:graphicData uri="http://schemas.openxmlformats.org/drawingml/2006/table">
            <a:tbl>
              <a:tblPr firstRow="1" bandRow="1">
                <a:tableStyleId>{5C22544A-7EE6-4342-B048-85BDC9FD1C3A}</a:tableStyleId>
              </a:tblPr>
              <a:tblGrid>
                <a:gridCol w="5638797">
                  <a:extLst>
                    <a:ext uri="{9D8B030D-6E8A-4147-A177-3AD203B41FA5}">
                      <a16:colId xmlns:a16="http://schemas.microsoft.com/office/drawing/2014/main" val="3915124309"/>
                    </a:ext>
                  </a:extLst>
                </a:gridCol>
              </a:tblGrid>
              <a:tr h="364357">
                <a:tc>
                  <a:txBody>
                    <a:bodyPr/>
                    <a:lstStyle/>
                    <a:p>
                      <a:r>
                        <a:rPr lang="en-US" sz="2000" b="1" dirty="0"/>
                        <a:t>TA. Muhammed Fikry </a:t>
                      </a:r>
                    </a:p>
                  </a:txBody>
                  <a:tcPr/>
                </a:tc>
                <a:extLst>
                  <a:ext uri="{0D108BD9-81ED-4DB2-BD59-A6C34878D82A}">
                    <a16:rowId xmlns:a16="http://schemas.microsoft.com/office/drawing/2014/main" val="1628070131"/>
                  </a:ext>
                </a:extLst>
              </a:tr>
            </a:tbl>
          </a:graphicData>
        </a:graphic>
      </p:graphicFrame>
    </p:spTree>
    <p:extLst>
      <p:ext uri="{BB962C8B-B14F-4D97-AF65-F5344CB8AC3E}">
        <p14:creationId xmlns:p14="http://schemas.microsoft.com/office/powerpoint/2010/main" val="72219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F5A445-DDC3-4836-97A2-DD043D98AD6B}"/>
              </a:ext>
            </a:extLst>
          </p:cNvPr>
          <p:cNvSpPr/>
          <p:nvPr/>
        </p:nvSpPr>
        <p:spPr>
          <a:xfrm>
            <a:off x="708898" y="829408"/>
            <a:ext cx="2504212" cy="461665"/>
          </a:xfrm>
          <a:prstGeom prst="rect">
            <a:avLst/>
          </a:prstGeom>
        </p:spPr>
        <p:txBody>
          <a:bodyPr wrap="none">
            <a:spAutoFit/>
          </a:bodyPr>
          <a:lstStyle/>
          <a:p>
            <a:pPr marL="380990" indent="-38099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Particle Filter: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0457ED3-1769-457B-B2A4-DAD7E3646169}"/>
                  </a:ext>
                </a:extLst>
              </p:cNvPr>
              <p:cNvSpPr txBox="1"/>
              <p:nvPr/>
            </p:nvSpPr>
            <p:spPr>
              <a:xfrm>
                <a:off x="836133" y="1449118"/>
                <a:ext cx="10519733" cy="511922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particle filter allows one to estimate the posterior distribution of the state vector of a system modeled by a hidden Markov process.</a:t>
                </a:r>
              </a:p>
              <a:p>
                <a:pPr marL="380990" indent="-38099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𝑋</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state of a Markov process at a time t.</a:t>
                </a:r>
              </a:p>
              <a:p>
                <a:pPr marL="380990" indent="-38099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𝑋</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depends on the previous state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𝑋</m:t>
                        </m:r>
                      </m:e>
                      <m:sub>
                        <m:r>
                          <a:rPr lang="en-US" sz="2000" b="0" i="1">
                            <a:latin typeface="Cambria Math" panose="02040503050406030204" pitchFamily="18" charset="0"/>
                          </a:rPr>
                          <m:t>𝑡</m:t>
                        </m:r>
                        <m:r>
                          <a:rPr lang="en-US" sz="2000" b="0" i="1">
                            <a:latin typeface="Cambria Math" panose="02040503050406030204" pitchFamily="18" charset="0"/>
                          </a:rPr>
                          <m:t>−1</m:t>
                        </m:r>
                      </m:sub>
                    </m:sSub>
                  </m:oMath>
                </a14:m>
                <a:r>
                  <a:rPr lang="en-US" sz="2000" dirty="0">
                    <a:latin typeface="Times New Roman" panose="02020603050405020304" pitchFamily="18" charset="0"/>
                    <a:cs typeface="Times New Roman" panose="02020603050405020304" pitchFamily="18" charset="0"/>
                  </a:rPr>
                  <a:t> in accordance with the motion model :  </a:t>
                </a:r>
              </a:p>
              <a:p>
                <a:pPr algn="ctr"/>
                <a:r>
                  <a:rPr lang="en-US" sz="2000" dirty="0">
                    <a:latin typeface="Times New Roman" panose="02020603050405020304" pitchFamily="18" charset="0"/>
                    <a:cs typeface="Times New Roman" panose="02020603050405020304" pitchFamily="18" charset="0"/>
                  </a:rPr>
                  <a:t>p(</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𝑋</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𝑈</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𝑋</m:t>
                        </m:r>
                      </m:e>
                      <m:sub>
                        <m:r>
                          <a:rPr lang="en-US" sz="2000" b="0" i="1">
                            <a:latin typeface="Cambria Math" panose="02040503050406030204" pitchFamily="18" charset="0"/>
                          </a:rPr>
                          <m:t>𝑡</m:t>
                        </m:r>
                        <m:r>
                          <a:rPr lang="en-US" sz="2000" b="0" i="1">
                            <a:latin typeface="Cambria Math" panose="02040503050406030204" pitchFamily="18" charset="0"/>
                          </a:rPr>
                          <m:t>−1</m:t>
                        </m:r>
                      </m:sub>
                    </m:sSub>
                  </m:oMath>
                </a14:m>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𝑋</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is described by the measurement vector z, generated according to the observation model </a:t>
                </a:r>
              </a:p>
              <a:p>
                <a:r>
                  <a:rPr lang="en-US" sz="2000" dirty="0">
                    <a:latin typeface="Times New Roman" panose="02020603050405020304" pitchFamily="18" charset="0"/>
                    <a:cs typeface="Times New Roman" panose="02020603050405020304" pitchFamily="18" charset="0"/>
                  </a:rPr>
                  <a:t>                                                                       p(</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𝑍</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𝑋</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Particle filter idea : approximation of an unknown posterior distribution by a set of hypotheses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𝑋</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and the corresponding weights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𝑊</m:t>
                        </m:r>
                      </m:e>
                      <m:sub>
                        <m:r>
                          <a:rPr lang="en-US" sz="2000" b="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where n = 1,.., N - number of hypotheses / particles.</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endParaRPr lang="en-US" sz="2133" dirty="0">
                  <a:latin typeface="Times New Roman" panose="02020603050405020304" pitchFamily="18" charset="0"/>
                  <a:cs typeface="Times New Roman" panose="02020603050405020304" pitchFamily="18" charset="0"/>
                </a:endParaRPr>
              </a:p>
              <a:p>
                <a:r>
                  <a:rPr lang="en-US" sz="2133" b="1" dirty="0">
                    <a:latin typeface="Times New Roman" panose="02020603050405020304" pitchFamily="18" charset="0"/>
                    <a:cs typeface="Times New Roman" panose="02020603050405020304" pitchFamily="18" charset="0"/>
                  </a:rPr>
                  <a:t>     </a:t>
                </a:r>
                <a:endParaRPr lang="en-US" sz="2400" dirty="0"/>
              </a:p>
            </p:txBody>
          </p:sp>
        </mc:Choice>
        <mc:Fallback xmlns="">
          <p:sp>
            <p:nvSpPr>
              <p:cNvPr id="3" name="TextBox 2">
                <a:extLst>
                  <a:ext uri="{FF2B5EF4-FFF2-40B4-BE49-F238E27FC236}">
                    <a16:creationId xmlns:a16="http://schemas.microsoft.com/office/drawing/2014/main" id="{D0457ED3-1769-457B-B2A4-DAD7E3646169}"/>
                  </a:ext>
                </a:extLst>
              </p:cNvPr>
              <p:cNvSpPr txBox="1">
                <a:spLocks noRot="1" noChangeAspect="1" noMove="1" noResize="1" noEditPoints="1" noAdjustHandles="1" noChangeArrowheads="1" noChangeShapeType="1" noTextEdit="1"/>
              </p:cNvSpPr>
              <p:nvPr/>
            </p:nvSpPr>
            <p:spPr>
              <a:xfrm>
                <a:off x="836133" y="1449118"/>
                <a:ext cx="10519733" cy="5119222"/>
              </a:xfrm>
              <a:prstGeom prst="rect">
                <a:avLst/>
              </a:prstGeom>
              <a:blipFill>
                <a:blip r:embed="rId2"/>
                <a:stretch>
                  <a:fillRect l="-521" t="-715"/>
                </a:stretch>
              </a:blipFill>
            </p:spPr>
            <p:txBody>
              <a:bodyPr/>
              <a:lstStyle/>
              <a:p>
                <a:r>
                  <a:rPr lang="en-US">
                    <a:noFill/>
                  </a:rPr>
                  <a:t> </a:t>
                </a:r>
              </a:p>
            </p:txBody>
          </p:sp>
        </mc:Fallback>
      </mc:AlternateContent>
    </p:spTree>
    <p:extLst>
      <p:ext uri="{BB962C8B-B14F-4D97-AF65-F5344CB8AC3E}">
        <p14:creationId xmlns:p14="http://schemas.microsoft.com/office/powerpoint/2010/main" val="39598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8" name="Google Shape;418;p38"/>
          <p:cNvSpPr/>
          <p:nvPr/>
        </p:nvSpPr>
        <p:spPr>
          <a:xfrm flipH="1">
            <a:off x="10632800" y="1494328"/>
            <a:ext cx="467297" cy="467461"/>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19" name="Google Shape;419;p38"/>
          <p:cNvSpPr/>
          <p:nvPr/>
        </p:nvSpPr>
        <p:spPr>
          <a:xfrm rot="-2036805" flipH="1">
            <a:off x="9050531" y="770329"/>
            <a:ext cx="632884" cy="884183"/>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20" name="Google Shape;420;p38"/>
          <p:cNvSpPr/>
          <p:nvPr/>
        </p:nvSpPr>
        <p:spPr>
          <a:xfrm flipH="1">
            <a:off x="10394832" y="157515"/>
            <a:ext cx="639345" cy="639607"/>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pic>
        <p:nvPicPr>
          <p:cNvPr id="4" name="Picture 3">
            <a:extLst>
              <a:ext uri="{FF2B5EF4-FFF2-40B4-BE49-F238E27FC236}">
                <a16:creationId xmlns:a16="http://schemas.microsoft.com/office/drawing/2014/main" id="{AF2E7629-9F7A-F83C-7693-55E7D552701C}"/>
              </a:ext>
            </a:extLst>
          </p:cNvPr>
          <p:cNvPicPr>
            <a:picLocks noChangeAspect="1"/>
          </p:cNvPicPr>
          <p:nvPr/>
        </p:nvPicPr>
        <p:blipFill>
          <a:blip r:embed="rId3"/>
          <a:stretch>
            <a:fillRect/>
          </a:stretch>
        </p:blipFill>
        <p:spPr>
          <a:xfrm>
            <a:off x="662500" y="797122"/>
            <a:ext cx="4852077" cy="5151173"/>
          </a:xfrm>
          <a:prstGeom prst="rect">
            <a:avLst/>
          </a:prstGeom>
        </p:spPr>
      </p:pic>
      <p:pic>
        <p:nvPicPr>
          <p:cNvPr id="6" name="Picture 5">
            <a:extLst>
              <a:ext uri="{FF2B5EF4-FFF2-40B4-BE49-F238E27FC236}">
                <a16:creationId xmlns:a16="http://schemas.microsoft.com/office/drawing/2014/main" id="{B993CBCD-7D9B-7C71-9ADD-A6C125FFF66D}"/>
              </a:ext>
            </a:extLst>
          </p:cNvPr>
          <p:cNvPicPr>
            <a:picLocks noChangeAspect="1"/>
          </p:cNvPicPr>
          <p:nvPr/>
        </p:nvPicPr>
        <p:blipFill>
          <a:blip r:embed="rId4"/>
          <a:stretch>
            <a:fillRect/>
          </a:stretch>
        </p:blipFill>
        <p:spPr>
          <a:xfrm>
            <a:off x="5892800" y="849810"/>
            <a:ext cx="5456685" cy="5158379"/>
          </a:xfrm>
          <a:prstGeom prst="rect">
            <a:avLst/>
          </a:prstGeom>
        </p:spPr>
      </p:pic>
    </p:spTree>
    <p:extLst>
      <p:ext uri="{BB962C8B-B14F-4D97-AF65-F5344CB8AC3E}">
        <p14:creationId xmlns:p14="http://schemas.microsoft.com/office/powerpoint/2010/main" val="386416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8FF6A3-177B-42DA-843D-7D2B3B80DDBC}"/>
              </a:ext>
            </a:extLst>
          </p:cNvPr>
          <p:cNvSpPr/>
          <p:nvPr/>
        </p:nvSpPr>
        <p:spPr>
          <a:xfrm>
            <a:off x="888450" y="786371"/>
            <a:ext cx="4891917" cy="461665"/>
          </a:xfrm>
          <a:prstGeom prst="rect">
            <a:avLst/>
          </a:prstGeom>
        </p:spPr>
        <p:txBody>
          <a:bodyPr wrap="none">
            <a:spAutoFit/>
          </a:bodyPr>
          <a:lstStyle/>
          <a:p>
            <a:pPr marL="380990" indent="-38099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What you need for path finding! </a:t>
            </a:r>
          </a:p>
        </p:txBody>
      </p:sp>
      <p:sp>
        <p:nvSpPr>
          <p:cNvPr id="3" name="Rectangle 2">
            <a:extLst>
              <a:ext uri="{FF2B5EF4-FFF2-40B4-BE49-F238E27FC236}">
                <a16:creationId xmlns:a16="http://schemas.microsoft.com/office/drawing/2014/main" id="{089C5A2D-6A04-4F2D-BFE3-CC81C25A7884}"/>
              </a:ext>
            </a:extLst>
          </p:cNvPr>
          <p:cNvSpPr/>
          <p:nvPr/>
        </p:nvSpPr>
        <p:spPr>
          <a:xfrm>
            <a:off x="777551" y="1494328"/>
            <a:ext cx="9461471" cy="1569660"/>
          </a:xfrm>
          <a:prstGeom prst="rect">
            <a:avLst/>
          </a:prstGeom>
        </p:spPr>
        <p:txBody>
          <a:bodyPr wrap="square">
            <a:spAutoFit/>
          </a:bodyPr>
          <a:lstStyle/>
          <a:p>
            <a:r>
              <a:rPr lang="en-US" sz="2400" spc="-1" dirty="0">
                <a:latin typeface="Times New Roman" panose="02020603050405020304" pitchFamily="18" charset="0"/>
                <a:cs typeface="Times New Roman" panose="02020603050405020304" pitchFamily="18" charset="0"/>
              </a:rPr>
              <a:t>① Position: Measuring/estimating the robot’s position.</a:t>
            </a:r>
          </a:p>
          <a:p>
            <a:r>
              <a:rPr lang="en-US" sz="2400" spc="-1" dirty="0">
                <a:latin typeface="Times New Roman" panose="02020603050405020304" pitchFamily="18" charset="0"/>
                <a:cs typeface="Times New Roman" panose="02020603050405020304" pitchFamily="18" charset="0"/>
              </a:rPr>
              <a:t>② Sensing: Measuring obstacles such as walls and objects .</a:t>
            </a:r>
          </a:p>
          <a:p>
            <a:r>
              <a:rPr lang="en-US" sz="2400" spc="-1" dirty="0">
                <a:latin typeface="Times New Roman" panose="02020603050405020304" pitchFamily="18" charset="0"/>
                <a:cs typeface="Times New Roman" panose="02020603050405020304" pitchFamily="18" charset="0"/>
              </a:rPr>
              <a:t>③ Map: Maps with road and obstacle information.</a:t>
            </a:r>
          </a:p>
          <a:p>
            <a:r>
              <a:rPr lang="en-US" sz="2400" spc="-1" dirty="0">
                <a:latin typeface="Times New Roman" panose="02020603050405020304" pitchFamily="18" charset="0"/>
                <a:cs typeface="Times New Roman" panose="02020603050405020304" pitchFamily="18" charset="0"/>
              </a:rPr>
              <a:t>④ Path: Calculate optimal path to the destination and follow the path</a:t>
            </a:r>
            <a:r>
              <a:rPr lang="en-US" sz="2400" b="1" spc="-1"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725BDC01-39BF-412C-9C45-B7E395D0C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79" y="3310280"/>
            <a:ext cx="10636897" cy="1405815"/>
          </a:xfrm>
          <a:prstGeom prst="rect">
            <a:avLst/>
          </a:prstGeom>
        </p:spPr>
      </p:pic>
      <p:sp>
        <p:nvSpPr>
          <p:cNvPr id="5" name="TextBox 4">
            <a:extLst>
              <a:ext uri="{FF2B5EF4-FFF2-40B4-BE49-F238E27FC236}">
                <a16:creationId xmlns:a16="http://schemas.microsoft.com/office/drawing/2014/main" id="{34CDC1E7-A19F-48DB-9EAC-2DB689DEBA22}"/>
              </a:ext>
            </a:extLst>
          </p:cNvPr>
          <p:cNvSpPr txBox="1"/>
          <p:nvPr/>
        </p:nvSpPr>
        <p:spPr>
          <a:xfrm>
            <a:off x="993422" y="4921956"/>
            <a:ext cx="10193867" cy="1292662"/>
          </a:xfrm>
          <a:prstGeom prst="rect">
            <a:avLst/>
          </a:prstGeom>
          <a:noFill/>
        </p:spPr>
        <p:txBody>
          <a:bodyPr wrap="square" rtlCol="0">
            <a:spAutoFit/>
          </a:bodyPr>
          <a:lstStyle/>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about knowing "Where am I ?".</a:t>
            </a:r>
          </a:p>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about determining "How do I get to my goal from here?" and then executing the plan to get there </a:t>
            </a:r>
          </a:p>
          <a:p>
            <a:endParaRPr lang="en-US" dirty="0"/>
          </a:p>
        </p:txBody>
      </p:sp>
    </p:spTree>
    <p:extLst>
      <p:ext uri="{BB962C8B-B14F-4D97-AF65-F5344CB8AC3E}">
        <p14:creationId xmlns:p14="http://schemas.microsoft.com/office/powerpoint/2010/main" val="367876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B9A66-1E6E-24BC-F1B3-5129A86030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D42F77-4B37-D799-DC76-98A15E3601FF}"/>
              </a:ext>
            </a:extLst>
          </p:cNvPr>
          <p:cNvSpPr txBox="1"/>
          <p:nvPr/>
        </p:nvSpPr>
        <p:spPr>
          <a:xfrm>
            <a:off x="677334" y="685654"/>
            <a:ext cx="3680178" cy="707886"/>
          </a:xfrm>
          <a:prstGeom prst="rect">
            <a:avLst/>
          </a:prstGeom>
          <a:noFill/>
        </p:spPr>
        <p:txBody>
          <a:bodyPr wrap="square" rtlCol="0">
            <a:spAutoFit/>
          </a:bodyPr>
          <a:lstStyle/>
          <a:p>
            <a:r>
              <a:rPr lang="en-US" sz="4000" b="1" dirty="0">
                <a:latin typeface="Times New Roman" panose="02020603050405020304" pitchFamily="18" charset="0"/>
                <a:ea typeface="Roboto Slab Light"/>
                <a:cs typeface="Times New Roman" panose="02020603050405020304" pitchFamily="18" charset="0"/>
                <a:sym typeface="Arial"/>
              </a:rPr>
              <a:t>Implementation</a:t>
            </a:r>
            <a:endParaRPr lang="en-US"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BF8DAC0-8C18-FF96-93C0-8814A3D944A7}"/>
              </a:ext>
            </a:extLst>
          </p:cNvPr>
          <p:cNvSpPr txBox="1"/>
          <p:nvPr/>
        </p:nvSpPr>
        <p:spPr>
          <a:xfrm>
            <a:off x="807156" y="1493610"/>
            <a:ext cx="10577688" cy="4647426"/>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t>Design Robot</a:t>
            </a:r>
            <a:r>
              <a:rPr lang="ar-EG" sz="2800" b="1" u="sng" dirty="0"/>
              <a:t>:</a:t>
            </a:r>
          </a:p>
          <a:p>
            <a:endParaRPr lang="en-US" sz="2800" b="1" u="sng"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Building Our Robot Using URDF (</a:t>
            </a:r>
            <a:r>
              <a:rPr lang="en-US" sz="2400" dirty="0" err="1">
                <a:latin typeface="Times New Roman" panose="02020603050405020304" pitchFamily="18" charset="0"/>
                <a:cs typeface="Times New Roman" panose="02020603050405020304" pitchFamily="18" charset="0"/>
              </a:rPr>
              <a:t>Xacro</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Launching Our Robot Model In Gazebo: </a:t>
            </a:r>
          </a:p>
          <a:p>
            <a:r>
              <a:rPr lang="en-US" sz="2400" b="1" dirty="0">
                <a:latin typeface="Times New Roman" panose="02020603050405020304" pitchFamily="18" charset="0"/>
                <a:cs typeface="Times New Roman" panose="02020603050405020304" pitchFamily="18" charset="0"/>
              </a:rPr>
              <a:t>Run Launch File:</a:t>
            </a:r>
          </a:p>
          <a:p>
            <a:r>
              <a:rPr lang="en-US" sz="2400" dirty="0">
                <a:latin typeface="Times New Roman" panose="02020603050405020304" pitchFamily="18" charset="0"/>
                <a:cs typeface="Times New Roman" panose="02020603050405020304" pitchFamily="18" charset="0"/>
              </a:rPr>
              <a:t> 1) Go to workspace: </a:t>
            </a:r>
          </a:p>
          <a:p>
            <a:r>
              <a:rPr lang="en-US" sz="2400" dirty="0">
                <a:latin typeface="Times New Roman" panose="02020603050405020304" pitchFamily="18" charset="0"/>
                <a:cs typeface="Times New Roman" panose="02020603050405020304" pitchFamily="18" charset="0"/>
              </a:rPr>
              <a:t>$ cd </a:t>
            </a:r>
            <a:r>
              <a:rPr lang="en-US" sz="2400" dirty="0" err="1">
                <a:latin typeface="Times New Roman" panose="02020603050405020304" pitchFamily="18" charset="0"/>
                <a:cs typeface="Times New Roman" panose="02020603050405020304" pitchFamily="18" charset="0"/>
              </a:rPr>
              <a:t>catkin_ws</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Launch File </a:t>
            </a:r>
            <a:r>
              <a:rPr lang="en-US" sz="2400" dirty="0" err="1">
                <a:latin typeface="Times New Roman" panose="02020603050405020304" pitchFamily="18" charset="0"/>
                <a:cs typeface="Times New Roman" panose="02020603050405020304" pitchFamily="18" charset="0"/>
              </a:rPr>
              <a:t>world.launch</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roslaunch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rsrobot_gazebo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world.launch</a:t>
            </a:r>
            <a:endParaRPr lang="ar-EG" sz="2400" dirty="0"/>
          </a:p>
          <a:p>
            <a:endParaRPr lang="ar-EG" sz="2400" dirty="0"/>
          </a:p>
        </p:txBody>
      </p:sp>
      <p:grpSp>
        <p:nvGrpSpPr>
          <p:cNvPr id="2" name="Google Shape;399;p37">
            <a:extLst>
              <a:ext uri="{FF2B5EF4-FFF2-40B4-BE49-F238E27FC236}">
                <a16:creationId xmlns:a16="http://schemas.microsoft.com/office/drawing/2014/main" id="{CD589222-5A79-C507-9969-9EF367BDE8B6}"/>
              </a:ext>
            </a:extLst>
          </p:cNvPr>
          <p:cNvGrpSpPr/>
          <p:nvPr/>
        </p:nvGrpSpPr>
        <p:grpSpPr>
          <a:xfrm>
            <a:off x="9519263" y="541867"/>
            <a:ext cx="766188" cy="497730"/>
            <a:chOff x="6323401" y="688174"/>
            <a:chExt cx="771802" cy="497730"/>
          </a:xfrm>
        </p:grpSpPr>
        <p:sp>
          <p:nvSpPr>
            <p:cNvPr id="4" name="Google Shape;400;p37">
              <a:extLst>
                <a:ext uri="{FF2B5EF4-FFF2-40B4-BE49-F238E27FC236}">
                  <a16:creationId xmlns:a16="http://schemas.microsoft.com/office/drawing/2014/main" id="{6DB8303B-D1BE-D8A7-E5AD-13467F31F425}"/>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1;p37">
              <a:extLst>
                <a:ext uri="{FF2B5EF4-FFF2-40B4-BE49-F238E27FC236}">
                  <a16:creationId xmlns:a16="http://schemas.microsoft.com/office/drawing/2014/main" id="{C6AF9C55-FAC7-5A2A-0549-DB577C6D50A9}"/>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2;p37">
              <a:extLst>
                <a:ext uri="{FF2B5EF4-FFF2-40B4-BE49-F238E27FC236}">
                  <a16:creationId xmlns:a16="http://schemas.microsoft.com/office/drawing/2014/main" id="{BF20F820-95D5-5740-7CDB-93F721C21DA3}"/>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3;p37">
              <a:extLst>
                <a:ext uri="{FF2B5EF4-FFF2-40B4-BE49-F238E27FC236}">
                  <a16:creationId xmlns:a16="http://schemas.microsoft.com/office/drawing/2014/main" id="{88DF257F-15B7-5358-F0F6-1BD87A365362}"/>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4;p37">
              <a:extLst>
                <a:ext uri="{FF2B5EF4-FFF2-40B4-BE49-F238E27FC236}">
                  <a16:creationId xmlns:a16="http://schemas.microsoft.com/office/drawing/2014/main" id="{62B4EC0F-2842-C39A-2491-5DC0A20D4202}"/>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5;p37">
              <a:extLst>
                <a:ext uri="{FF2B5EF4-FFF2-40B4-BE49-F238E27FC236}">
                  <a16:creationId xmlns:a16="http://schemas.microsoft.com/office/drawing/2014/main" id="{11CE861C-EB0B-7316-716A-E019DA43B023}"/>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392;p37">
            <a:extLst>
              <a:ext uri="{FF2B5EF4-FFF2-40B4-BE49-F238E27FC236}">
                <a16:creationId xmlns:a16="http://schemas.microsoft.com/office/drawing/2014/main" id="{1FD282A1-0C33-7452-D294-E9CF4CBBFED2}"/>
              </a:ext>
            </a:extLst>
          </p:cNvPr>
          <p:cNvGrpSpPr/>
          <p:nvPr/>
        </p:nvGrpSpPr>
        <p:grpSpPr>
          <a:xfrm>
            <a:off x="10257154" y="846770"/>
            <a:ext cx="543625" cy="350579"/>
            <a:chOff x="7604286" y="1032752"/>
            <a:chExt cx="543625" cy="350579"/>
          </a:xfrm>
        </p:grpSpPr>
        <p:sp>
          <p:nvSpPr>
            <p:cNvPr id="12" name="Google Shape;393;p37">
              <a:extLst>
                <a:ext uri="{FF2B5EF4-FFF2-40B4-BE49-F238E27FC236}">
                  <a16:creationId xmlns:a16="http://schemas.microsoft.com/office/drawing/2014/main" id="{40207532-F4F8-4350-0505-91933C675FE5}"/>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94;p37">
              <a:extLst>
                <a:ext uri="{FF2B5EF4-FFF2-40B4-BE49-F238E27FC236}">
                  <a16:creationId xmlns:a16="http://schemas.microsoft.com/office/drawing/2014/main" id="{116A481F-69B5-24A1-2CFF-03A65B961025}"/>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95;p37">
              <a:extLst>
                <a:ext uri="{FF2B5EF4-FFF2-40B4-BE49-F238E27FC236}">
                  <a16:creationId xmlns:a16="http://schemas.microsoft.com/office/drawing/2014/main" id="{9B7FC269-1D4F-59C4-5917-5471226B6C56}"/>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96;p37">
              <a:extLst>
                <a:ext uri="{FF2B5EF4-FFF2-40B4-BE49-F238E27FC236}">
                  <a16:creationId xmlns:a16="http://schemas.microsoft.com/office/drawing/2014/main" id="{E36C9D19-6EDA-0B81-CDA6-A6304724275A}"/>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97;p37">
              <a:extLst>
                <a:ext uri="{FF2B5EF4-FFF2-40B4-BE49-F238E27FC236}">
                  <a16:creationId xmlns:a16="http://schemas.microsoft.com/office/drawing/2014/main" id="{AFD70CEA-4C42-4231-F7C4-15E896670755}"/>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8;p37">
              <a:extLst>
                <a:ext uri="{FF2B5EF4-FFF2-40B4-BE49-F238E27FC236}">
                  <a16:creationId xmlns:a16="http://schemas.microsoft.com/office/drawing/2014/main" id="{79177D33-74DF-297B-917B-B801B247BF7B}"/>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8" name="Picture 17">
            <a:extLst>
              <a:ext uri="{FF2B5EF4-FFF2-40B4-BE49-F238E27FC236}">
                <a16:creationId xmlns:a16="http://schemas.microsoft.com/office/drawing/2014/main" id="{413AFEEF-A089-4DDC-AC2C-DE67560AE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133" y="2496728"/>
            <a:ext cx="4126711" cy="3483189"/>
          </a:xfrm>
          <a:prstGeom prst="rect">
            <a:avLst/>
          </a:prstGeom>
        </p:spPr>
      </p:pic>
    </p:spTree>
    <p:extLst>
      <p:ext uri="{BB962C8B-B14F-4D97-AF65-F5344CB8AC3E}">
        <p14:creationId xmlns:p14="http://schemas.microsoft.com/office/powerpoint/2010/main" val="31681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DD698-1282-4006-9957-1264DA55B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473" y="1263472"/>
            <a:ext cx="4855106" cy="4008439"/>
          </a:xfrm>
          <a:prstGeom prst="rect">
            <a:avLst/>
          </a:prstGeom>
        </p:spPr>
      </p:pic>
      <p:pic>
        <p:nvPicPr>
          <p:cNvPr id="5" name="Picture 4">
            <a:extLst>
              <a:ext uri="{FF2B5EF4-FFF2-40B4-BE49-F238E27FC236}">
                <a16:creationId xmlns:a16="http://schemas.microsoft.com/office/drawing/2014/main" id="{DE5CB6D4-72C3-42A1-9897-27CA3ADA8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336" y="1263472"/>
            <a:ext cx="4634442" cy="4016516"/>
          </a:xfrm>
          <a:prstGeom prst="rect">
            <a:avLst/>
          </a:prstGeom>
        </p:spPr>
      </p:pic>
    </p:spTree>
    <p:extLst>
      <p:ext uri="{BB962C8B-B14F-4D97-AF65-F5344CB8AC3E}">
        <p14:creationId xmlns:p14="http://schemas.microsoft.com/office/powerpoint/2010/main" val="2448897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B4D22-8558-F0DE-68B9-838822D1329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AFB7DBBF-EDCA-CC54-31FA-DC5F2470D168}"/>
              </a:ext>
            </a:extLst>
          </p:cNvPr>
          <p:cNvSpPr txBox="1"/>
          <p:nvPr/>
        </p:nvSpPr>
        <p:spPr>
          <a:xfrm>
            <a:off x="609601" y="627383"/>
            <a:ext cx="10893778" cy="2431435"/>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Design Environment:</a:t>
            </a:r>
          </a:p>
          <a:p>
            <a:endParaRPr lang="en-US" sz="2800" b="1" u="sng" dirty="0">
              <a:latin typeface="Times New Roman" panose="02020603050405020304" pitchFamily="18" charset="0"/>
              <a:cs typeface="Times New Roman" panose="02020603050405020304" pitchFamily="18" charset="0"/>
            </a:endParaRPr>
          </a:p>
          <a:p>
            <a:r>
              <a:rPr lang="en-US" sz="2400" dirty="0"/>
              <a:t>Building Custom (Model) In Gazebo:</a:t>
            </a:r>
          </a:p>
          <a:p>
            <a:r>
              <a:rPr lang="en-US" sz="2400" dirty="0"/>
              <a:t> The model is chosen, whether it is a chair and a table or other different models provided by Ros, then it is pulled from the left side of Gazebo and downloaded into the Gazebo environment and building the hospital.</a:t>
            </a:r>
            <a:endParaRPr lang="en-US" dirty="0"/>
          </a:p>
        </p:txBody>
      </p:sp>
      <p:grpSp>
        <p:nvGrpSpPr>
          <p:cNvPr id="2" name="Google Shape;399;p37">
            <a:extLst>
              <a:ext uri="{FF2B5EF4-FFF2-40B4-BE49-F238E27FC236}">
                <a16:creationId xmlns:a16="http://schemas.microsoft.com/office/drawing/2014/main" id="{D6DC05A0-A2CE-A0B6-F8C2-8293148C601F}"/>
              </a:ext>
            </a:extLst>
          </p:cNvPr>
          <p:cNvGrpSpPr/>
          <p:nvPr/>
        </p:nvGrpSpPr>
        <p:grpSpPr>
          <a:xfrm>
            <a:off x="9551969" y="627383"/>
            <a:ext cx="766188" cy="497730"/>
            <a:chOff x="6323401" y="688174"/>
            <a:chExt cx="771802" cy="497730"/>
          </a:xfrm>
        </p:grpSpPr>
        <p:sp>
          <p:nvSpPr>
            <p:cNvPr id="4" name="Google Shape;400;p37">
              <a:extLst>
                <a:ext uri="{FF2B5EF4-FFF2-40B4-BE49-F238E27FC236}">
                  <a16:creationId xmlns:a16="http://schemas.microsoft.com/office/drawing/2014/main" id="{A8AC2616-3FEE-C599-9A47-2AC3E90B12A4}"/>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1;p37">
              <a:extLst>
                <a:ext uri="{FF2B5EF4-FFF2-40B4-BE49-F238E27FC236}">
                  <a16:creationId xmlns:a16="http://schemas.microsoft.com/office/drawing/2014/main" id="{CD784025-1960-BF94-547E-C1FF46A8E21C}"/>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2;p37">
              <a:extLst>
                <a:ext uri="{FF2B5EF4-FFF2-40B4-BE49-F238E27FC236}">
                  <a16:creationId xmlns:a16="http://schemas.microsoft.com/office/drawing/2014/main" id="{335B93DF-DE36-77EC-D0B9-7535CFF18CEF}"/>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3;p37">
              <a:extLst>
                <a:ext uri="{FF2B5EF4-FFF2-40B4-BE49-F238E27FC236}">
                  <a16:creationId xmlns:a16="http://schemas.microsoft.com/office/drawing/2014/main" id="{E48893D7-D9D4-780D-6A4D-62D372A9E68D}"/>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4;p37">
              <a:extLst>
                <a:ext uri="{FF2B5EF4-FFF2-40B4-BE49-F238E27FC236}">
                  <a16:creationId xmlns:a16="http://schemas.microsoft.com/office/drawing/2014/main" id="{AB15671F-AD0F-23BD-0100-D232A1E63210}"/>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5;p37">
              <a:extLst>
                <a:ext uri="{FF2B5EF4-FFF2-40B4-BE49-F238E27FC236}">
                  <a16:creationId xmlns:a16="http://schemas.microsoft.com/office/drawing/2014/main" id="{69A58B37-ED0D-002D-EDE2-893DA582656E}"/>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392;p37">
            <a:extLst>
              <a:ext uri="{FF2B5EF4-FFF2-40B4-BE49-F238E27FC236}">
                <a16:creationId xmlns:a16="http://schemas.microsoft.com/office/drawing/2014/main" id="{0912D8EE-86EF-D9F8-188C-9F0FDE171DC4}"/>
              </a:ext>
            </a:extLst>
          </p:cNvPr>
          <p:cNvGrpSpPr/>
          <p:nvPr/>
        </p:nvGrpSpPr>
        <p:grpSpPr>
          <a:xfrm>
            <a:off x="10257154" y="846770"/>
            <a:ext cx="543625" cy="350579"/>
            <a:chOff x="7604286" y="1032752"/>
            <a:chExt cx="543625" cy="350579"/>
          </a:xfrm>
        </p:grpSpPr>
        <p:sp>
          <p:nvSpPr>
            <p:cNvPr id="12" name="Google Shape;393;p37">
              <a:extLst>
                <a:ext uri="{FF2B5EF4-FFF2-40B4-BE49-F238E27FC236}">
                  <a16:creationId xmlns:a16="http://schemas.microsoft.com/office/drawing/2014/main" id="{0ECBFFC3-7A93-CC10-77FC-0DAA5D80C9F6}"/>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94;p37">
              <a:extLst>
                <a:ext uri="{FF2B5EF4-FFF2-40B4-BE49-F238E27FC236}">
                  <a16:creationId xmlns:a16="http://schemas.microsoft.com/office/drawing/2014/main" id="{5E829977-63D1-5D7D-0422-04CF6EDD327F}"/>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95;p37">
              <a:extLst>
                <a:ext uri="{FF2B5EF4-FFF2-40B4-BE49-F238E27FC236}">
                  <a16:creationId xmlns:a16="http://schemas.microsoft.com/office/drawing/2014/main" id="{44D2CB70-EEEC-0B7F-0F07-5603FC9193E8}"/>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96;p37">
              <a:extLst>
                <a:ext uri="{FF2B5EF4-FFF2-40B4-BE49-F238E27FC236}">
                  <a16:creationId xmlns:a16="http://schemas.microsoft.com/office/drawing/2014/main" id="{E709C7E2-19C3-9E99-6823-527E3F9F1ED6}"/>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97;p37">
              <a:extLst>
                <a:ext uri="{FF2B5EF4-FFF2-40B4-BE49-F238E27FC236}">
                  <a16:creationId xmlns:a16="http://schemas.microsoft.com/office/drawing/2014/main" id="{4F6B3D2B-3A7F-E529-4065-9CB3A2DDCCB6}"/>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8;p37">
              <a:extLst>
                <a:ext uri="{FF2B5EF4-FFF2-40B4-BE49-F238E27FC236}">
                  <a16:creationId xmlns:a16="http://schemas.microsoft.com/office/drawing/2014/main" id="{7705F04D-F557-6560-05FD-CBD3305298B6}"/>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 name="Picture 18">
            <a:extLst>
              <a:ext uri="{FF2B5EF4-FFF2-40B4-BE49-F238E27FC236}">
                <a16:creationId xmlns:a16="http://schemas.microsoft.com/office/drawing/2014/main" id="{7F358C02-C96D-DB10-3EA3-CF74806AD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490" y="3115106"/>
            <a:ext cx="5474835" cy="3115511"/>
          </a:xfrm>
          <a:prstGeom prst="rect">
            <a:avLst/>
          </a:prstGeom>
        </p:spPr>
      </p:pic>
      <p:pic>
        <p:nvPicPr>
          <p:cNvPr id="18" name="Picture 17">
            <a:extLst>
              <a:ext uri="{FF2B5EF4-FFF2-40B4-BE49-F238E27FC236}">
                <a16:creationId xmlns:a16="http://schemas.microsoft.com/office/drawing/2014/main" id="{8F8C4E70-C1CB-4C23-8E7F-A9006554E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64" y="3115105"/>
            <a:ext cx="5348291" cy="3115511"/>
          </a:xfrm>
          <a:prstGeom prst="rect">
            <a:avLst/>
          </a:prstGeom>
        </p:spPr>
      </p:pic>
    </p:spTree>
    <p:extLst>
      <p:ext uri="{BB962C8B-B14F-4D97-AF65-F5344CB8AC3E}">
        <p14:creationId xmlns:p14="http://schemas.microsoft.com/office/powerpoint/2010/main" val="804182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81D1-3762-5A61-70AC-3AE1AB2654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0F7375-1C0C-1CF2-C68D-4727B1E296E5}"/>
              </a:ext>
            </a:extLst>
          </p:cNvPr>
          <p:cNvSpPr txBox="1"/>
          <p:nvPr/>
        </p:nvSpPr>
        <p:spPr>
          <a:xfrm>
            <a:off x="778933" y="1115558"/>
            <a:ext cx="10611556" cy="452431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 link explaining the process of building the environment (Hospital):</a:t>
            </a:r>
          </a:p>
          <a:p>
            <a:pPr marL="457200" indent="-457200">
              <a:buFont typeface="Wingdings" panose="05000000000000000000" pitchFamily="2" charset="2"/>
              <a:buChar char="Ø"/>
            </a:pPr>
            <a:r>
              <a:rPr lang="en-US" sz="2800" b="1" dirty="0">
                <a:solidFill>
                  <a:schemeClr val="tx2">
                    <a:lumMod val="9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000" dirty="0">
                <a:solidFill>
                  <a:schemeClr val="tx2">
                    <a:lumMod val="9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https://drive.google.com/file/d/1lo21SNywQ7jwrXzfrsAqKf7vhaQE02Hu/view?usp=drivesdk</a:t>
            </a:r>
            <a:endParaRPr lang="en-US" sz="2000" dirty="0">
              <a:solidFill>
                <a:schemeClr val="tx2">
                  <a:lumMod val="90000"/>
                </a:schemeClr>
              </a:solidFill>
              <a:latin typeface="Times New Roman" panose="02020603050405020304" pitchFamily="18" charset="0"/>
              <a:cs typeface="Times New Roman" panose="02020603050405020304" pitchFamily="18" charset="0"/>
            </a:endParaRPr>
          </a:p>
          <a:p>
            <a:endParaRPr lang="en-US" sz="2000" dirty="0">
              <a:solidFill>
                <a:schemeClr val="tx2">
                  <a:lumMod val="90000"/>
                </a:schemeClr>
              </a:solidFill>
              <a:latin typeface="Times New Roman" panose="02020603050405020304" pitchFamily="18" charset="0"/>
              <a:cs typeface="Times New Roman" panose="02020603050405020304" pitchFamily="18" charset="0"/>
            </a:endParaRPr>
          </a:p>
          <a:p>
            <a:endParaRPr lang="en-US" sz="2000" dirty="0">
              <a:solidFill>
                <a:schemeClr val="tx2">
                  <a:lumMod val="90000"/>
                </a:schemeClr>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Launching our robot in world model using gazebo:</a:t>
            </a:r>
          </a:p>
          <a:p>
            <a:endParaRPr lang="en-US" sz="2000" dirty="0"/>
          </a:p>
          <a:p>
            <a:r>
              <a:rPr lang="en-US" sz="2400" dirty="0">
                <a:latin typeface="Times New Roman" panose="02020603050405020304" pitchFamily="18" charset="0"/>
                <a:cs typeface="Times New Roman" panose="02020603050405020304" pitchFamily="18" charset="0"/>
              </a:rPr>
              <a:t>Run:-</a:t>
            </a:r>
          </a:p>
          <a:p>
            <a:r>
              <a:rPr lang="en-US" sz="2400" dirty="0">
                <a:latin typeface="Times New Roman" panose="02020603050405020304" pitchFamily="18" charset="0"/>
                <a:cs typeface="Times New Roman" panose="02020603050405020304" pitchFamily="18" charset="0"/>
              </a:rPr>
              <a:t> 1) Go to workspace: </a:t>
            </a:r>
          </a:p>
          <a:p>
            <a:r>
              <a:rPr lang="en-US" sz="2400" dirty="0">
                <a:latin typeface="Times New Roman" panose="02020603050405020304" pitchFamily="18" charset="0"/>
                <a:cs typeface="Times New Roman" panose="02020603050405020304" pitchFamily="18" charset="0"/>
              </a:rPr>
              <a:t>$ cd </a:t>
            </a:r>
            <a:r>
              <a:rPr lang="en-US" sz="2400" dirty="0" err="1">
                <a:latin typeface="Times New Roman" panose="02020603050405020304" pitchFamily="18" charset="0"/>
                <a:cs typeface="Times New Roman" panose="02020603050405020304" pitchFamily="18" charset="0"/>
              </a:rPr>
              <a:t>catkin_ws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2) Launch File </a:t>
            </a:r>
            <a:r>
              <a:rPr lang="en-US" sz="2400" dirty="0" err="1">
                <a:latin typeface="Times New Roman" panose="02020603050405020304" pitchFamily="18" charset="0"/>
                <a:cs typeface="Times New Roman" panose="02020603050405020304" pitchFamily="18" charset="0"/>
              </a:rPr>
              <a:t>world.launch</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roslaunch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rsrobot_gazebo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world.launch</a:t>
            </a:r>
            <a:endParaRPr lang="en-US" sz="2400" dirty="0">
              <a:solidFill>
                <a:schemeClr val="tx2">
                  <a:lumMod val="90000"/>
                </a:schemeClr>
              </a:solidFill>
              <a:latin typeface="Times New Roman" panose="02020603050405020304" pitchFamily="18" charset="0"/>
              <a:cs typeface="Times New Roman" panose="02020603050405020304" pitchFamily="18" charset="0"/>
            </a:endParaRPr>
          </a:p>
        </p:txBody>
      </p:sp>
      <p:grpSp>
        <p:nvGrpSpPr>
          <p:cNvPr id="3" name="Google Shape;392;p37">
            <a:extLst>
              <a:ext uri="{FF2B5EF4-FFF2-40B4-BE49-F238E27FC236}">
                <a16:creationId xmlns:a16="http://schemas.microsoft.com/office/drawing/2014/main" id="{7357D2B2-3720-6BBE-7FCB-20163C0C4F63}"/>
              </a:ext>
            </a:extLst>
          </p:cNvPr>
          <p:cNvGrpSpPr/>
          <p:nvPr/>
        </p:nvGrpSpPr>
        <p:grpSpPr>
          <a:xfrm>
            <a:off x="10275763" y="825932"/>
            <a:ext cx="543625" cy="350579"/>
            <a:chOff x="7604286" y="1032752"/>
            <a:chExt cx="543625" cy="350579"/>
          </a:xfrm>
        </p:grpSpPr>
        <p:sp>
          <p:nvSpPr>
            <p:cNvPr id="4" name="Google Shape;393;p37">
              <a:extLst>
                <a:ext uri="{FF2B5EF4-FFF2-40B4-BE49-F238E27FC236}">
                  <a16:creationId xmlns:a16="http://schemas.microsoft.com/office/drawing/2014/main" id="{5DA59DC3-CD93-D211-C92F-2E99642675A1}"/>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4;p37">
              <a:extLst>
                <a:ext uri="{FF2B5EF4-FFF2-40B4-BE49-F238E27FC236}">
                  <a16:creationId xmlns:a16="http://schemas.microsoft.com/office/drawing/2014/main" id="{7338D45D-8815-BEC0-9763-6E089092831E}"/>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5;p37">
              <a:extLst>
                <a:ext uri="{FF2B5EF4-FFF2-40B4-BE49-F238E27FC236}">
                  <a16:creationId xmlns:a16="http://schemas.microsoft.com/office/drawing/2014/main" id="{40FB8F7B-CE41-6EED-DEB1-B63E1B496FB9}"/>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6;p37">
              <a:extLst>
                <a:ext uri="{FF2B5EF4-FFF2-40B4-BE49-F238E27FC236}">
                  <a16:creationId xmlns:a16="http://schemas.microsoft.com/office/drawing/2014/main" id="{5F7D03E1-720C-F166-C40D-91048D0F3EB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97;p37">
              <a:extLst>
                <a:ext uri="{FF2B5EF4-FFF2-40B4-BE49-F238E27FC236}">
                  <a16:creationId xmlns:a16="http://schemas.microsoft.com/office/drawing/2014/main" id="{8FC443A3-96A0-2844-11E5-14BA228C191A}"/>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98;p37">
              <a:extLst>
                <a:ext uri="{FF2B5EF4-FFF2-40B4-BE49-F238E27FC236}">
                  <a16:creationId xmlns:a16="http://schemas.microsoft.com/office/drawing/2014/main" id="{BADB7DF1-5DFF-746A-EC64-51CBE26B886E}"/>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99;p37">
            <a:extLst>
              <a:ext uri="{FF2B5EF4-FFF2-40B4-BE49-F238E27FC236}">
                <a16:creationId xmlns:a16="http://schemas.microsoft.com/office/drawing/2014/main" id="{A011F8F0-B354-D724-63A1-B24919A30AAE}"/>
              </a:ext>
            </a:extLst>
          </p:cNvPr>
          <p:cNvGrpSpPr/>
          <p:nvPr/>
        </p:nvGrpSpPr>
        <p:grpSpPr>
          <a:xfrm>
            <a:off x="9423822" y="590948"/>
            <a:ext cx="766188" cy="497730"/>
            <a:chOff x="6323401" y="688174"/>
            <a:chExt cx="771802" cy="497730"/>
          </a:xfrm>
        </p:grpSpPr>
        <p:sp>
          <p:nvSpPr>
            <p:cNvPr id="11" name="Google Shape;400;p37">
              <a:extLst>
                <a:ext uri="{FF2B5EF4-FFF2-40B4-BE49-F238E27FC236}">
                  <a16:creationId xmlns:a16="http://schemas.microsoft.com/office/drawing/2014/main" id="{4FA9FAC8-1A38-713D-5631-D3DB4F8C08FC}"/>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1;p37">
              <a:extLst>
                <a:ext uri="{FF2B5EF4-FFF2-40B4-BE49-F238E27FC236}">
                  <a16:creationId xmlns:a16="http://schemas.microsoft.com/office/drawing/2014/main" id="{087BB98E-6DB4-BCF9-C335-ECFDD46D33C9}"/>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2;p37">
              <a:extLst>
                <a:ext uri="{FF2B5EF4-FFF2-40B4-BE49-F238E27FC236}">
                  <a16:creationId xmlns:a16="http://schemas.microsoft.com/office/drawing/2014/main" id="{B333334B-3EC1-4E6B-9942-92F189817E65}"/>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p37">
              <a:extLst>
                <a:ext uri="{FF2B5EF4-FFF2-40B4-BE49-F238E27FC236}">
                  <a16:creationId xmlns:a16="http://schemas.microsoft.com/office/drawing/2014/main" id="{49CDE7AB-E5E3-DAA0-B528-D163A5611790}"/>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7">
              <a:extLst>
                <a:ext uri="{FF2B5EF4-FFF2-40B4-BE49-F238E27FC236}">
                  <a16:creationId xmlns:a16="http://schemas.microsoft.com/office/drawing/2014/main" id="{4B8043AA-4579-AC4D-32E3-B92FC84426DF}"/>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5;p37">
              <a:extLst>
                <a:ext uri="{FF2B5EF4-FFF2-40B4-BE49-F238E27FC236}">
                  <a16:creationId xmlns:a16="http://schemas.microsoft.com/office/drawing/2014/main" id="{3333D38C-64B0-8498-A5CD-356662BB8994}"/>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9914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81D1-3762-5A61-70AC-3AE1AB2654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0F7375-1C0C-1CF2-C68D-4727B1E296E5}"/>
              </a:ext>
            </a:extLst>
          </p:cNvPr>
          <p:cNvSpPr txBox="1"/>
          <p:nvPr/>
        </p:nvSpPr>
        <p:spPr>
          <a:xfrm>
            <a:off x="654755" y="797595"/>
            <a:ext cx="10611556" cy="532453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err="1">
                <a:latin typeface="Times New Roman" panose="02020603050405020304" pitchFamily="18" charset="0"/>
                <a:cs typeface="Times New Roman" panose="02020603050405020304" pitchFamily="18" charset="0"/>
              </a:rPr>
              <a:t>Gmapping</a:t>
            </a:r>
            <a:r>
              <a:rPr lang="en-US" sz="24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One of SLAM method published in </a:t>
            </a:r>
            <a:r>
              <a:rPr lang="en-US" sz="2000" dirty="0" err="1">
                <a:latin typeface="Times New Roman" panose="02020603050405020304" pitchFamily="18" charset="0"/>
                <a:cs typeface="Times New Roman" panose="02020603050405020304" pitchFamily="18" charset="0"/>
              </a:rPr>
              <a:t>openslam</a:t>
            </a:r>
            <a:r>
              <a:rPr lang="en-US" sz="2000" dirty="0">
                <a:latin typeface="Times New Roman" panose="02020603050405020304" pitchFamily="18" charset="0"/>
                <a:cs typeface="Times New Roman" panose="02020603050405020304" pitchFamily="18" charset="0"/>
              </a:rPr>
              <a:t>, packaged in ROS.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Completed map:</a:t>
            </a:r>
          </a:p>
          <a:p>
            <a:r>
              <a:rPr lang="en-US" sz="2000" dirty="0">
                <a:latin typeface="Times New Roman" panose="02020603050405020304" pitchFamily="18" charset="0"/>
                <a:cs typeface="Times New Roman" panose="02020603050405020304" pitchFamily="18" charset="0"/>
              </a:rPr>
              <a:t> 2D Occupancy Grid Map (OGM)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White = Free area where robot can move.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Black = Occupied area where robot can not move.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Gray = Unknown area.</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Building a map using SLAM:</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ROS </a:t>
            </a:r>
            <a:r>
              <a:rPr lang="en-US" sz="2000" dirty="0" err="1">
                <a:latin typeface="Times New Roman" panose="02020603050405020304" pitchFamily="18" charset="0"/>
                <a:cs typeface="Times New Roman" panose="02020603050405020304" pitchFamily="18" charset="0"/>
              </a:rPr>
              <a:t>Gmapping</a:t>
            </a:r>
            <a:r>
              <a:rPr lang="en-US" sz="2000" dirty="0">
                <a:latin typeface="Times New Roman" panose="02020603050405020304" pitchFamily="18" charset="0"/>
                <a:cs typeface="Times New Roman" panose="02020603050405020304" pitchFamily="18" charset="0"/>
              </a:rPr>
              <a:t> package is a wrapper of open source implementation of SLAM called </a:t>
            </a:r>
            <a:r>
              <a:rPr lang="en-US" sz="2000" dirty="0" err="1">
                <a:latin typeface="Times New Roman" panose="02020603050405020304" pitchFamily="18" charset="0"/>
                <a:cs typeface="Times New Roman" panose="02020603050405020304" pitchFamily="18" charset="0"/>
              </a:rPr>
              <a:t>Open_SLAM</a:t>
            </a:r>
            <a:r>
              <a:rPr lang="en-US" sz="2000" dirty="0">
                <a:latin typeface="Times New Roman" panose="02020603050405020304" pitchFamily="18" charset="0"/>
                <a:cs typeface="Times New Roman" panose="02020603050405020304" pitchFamily="18" charset="0"/>
              </a:rPr>
              <a:t>    (https://www.openslam.org/gmapping.html ).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Which is the implementation of SLAM which helps to create a 2D occupancy grid map from the laser scan data and the mobile robot pose. </a:t>
            </a:r>
          </a:p>
          <a:p>
            <a:r>
              <a:rPr lang="en-US" sz="1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The basic hardware requirement for doing SLAM:</a:t>
            </a: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r>
              <a:rPr lang="en-US" sz="2000" dirty="0">
                <a:latin typeface="Times New Roman" panose="02020603050405020304" pitchFamily="18" charset="0"/>
                <a:cs typeface="Times New Roman" panose="02020603050405020304" pitchFamily="18" charset="0"/>
              </a:rPr>
              <a:t>Is a laser scanner which is horizontally mounted on the top of the robot.</a:t>
            </a:r>
          </a:p>
          <a:p>
            <a:pPr marL="342900" indent="-342900">
              <a:buAutoNum type="arabicParenR"/>
            </a:pPr>
            <a:r>
              <a:rPr lang="en-US" sz="2000" dirty="0">
                <a:latin typeface="Times New Roman" panose="02020603050405020304" pitchFamily="18" charset="0"/>
                <a:cs typeface="Times New Roman" panose="02020603050405020304" pitchFamily="18" charset="0"/>
              </a:rPr>
              <a:t>And the robot odometry data.</a:t>
            </a:r>
          </a:p>
        </p:txBody>
      </p:sp>
      <p:grpSp>
        <p:nvGrpSpPr>
          <p:cNvPr id="3" name="Google Shape;392;p37">
            <a:extLst>
              <a:ext uri="{FF2B5EF4-FFF2-40B4-BE49-F238E27FC236}">
                <a16:creationId xmlns:a16="http://schemas.microsoft.com/office/drawing/2014/main" id="{7357D2B2-3720-6BBE-7FCB-20163C0C4F63}"/>
              </a:ext>
            </a:extLst>
          </p:cNvPr>
          <p:cNvGrpSpPr/>
          <p:nvPr/>
        </p:nvGrpSpPr>
        <p:grpSpPr>
          <a:xfrm>
            <a:off x="10275763" y="825932"/>
            <a:ext cx="543625" cy="350579"/>
            <a:chOff x="7604286" y="1032752"/>
            <a:chExt cx="543625" cy="350579"/>
          </a:xfrm>
        </p:grpSpPr>
        <p:sp>
          <p:nvSpPr>
            <p:cNvPr id="4" name="Google Shape;393;p37">
              <a:extLst>
                <a:ext uri="{FF2B5EF4-FFF2-40B4-BE49-F238E27FC236}">
                  <a16:creationId xmlns:a16="http://schemas.microsoft.com/office/drawing/2014/main" id="{5DA59DC3-CD93-D211-C92F-2E99642675A1}"/>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4;p37">
              <a:extLst>
                <a:ext uri="{FF2B5EF4-FFF2-40B4-BE49-F238E27FC236}">
                  <a16:creationId xmlns:a16="http://schemas.microsoft.com/office/drawing/2014/main" id="{7338D45D-8815-BEC0-9763-6E089092831E}"/>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5;p37">
              <a:extLst>
                <a:ext uri="{FF2B5EF4-FFF2-40B4-BE49-F238E27FC236}">
                  <a16:creationId xmlns:a16="http://schemas.microsoft.com/office/drawing/2014/main" id="{40FB8F7B-CE41-6EED-DEB1-B63E1B496FB9}"/>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6;p37">
              <a:extLst>
                <a:ext uri="{FF2B5EF4-FFF2-40B4-BE49-F238E27FC236}">
                  <a16:creationId xmlns:a16="http://schemas.microsoft.com/office/drawing/2014/main" id="{5F7D03E1-720C-F166-C40D-91048D0F3EB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97;p37">
              <a:extLst>
                <a:ext uri="{FF2B5EF4-FFF2-40B4-BE49-F238E27FC236}">
                  <a16:creationId xmlns:a16="http://schemas.microsoft.com/office/drawing/2014/main" id="{8FC443A3-96A0-2844-11E5-14BA228C191A}"/>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98;p37">
              <a:extLst>
                <a:ext uri="{FF2B5EF4-FFF2-40B4-BE49-F238E27FC236}">
                  <a16:creationId xmlns:a16="http://schemas.microsoft.com/office/drawing/2014/main" id="{BADB7DF1-5DFF-746A-EC64-51CBE26B886E}"/>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99;p37">
            <a:extLst>
              <a:ext uri="{FF2B5EF4-FFF2-40B4-BE49-F238E27FC236}">
                <a16:creationId xmlns:a16="http://schemas.microsoft.com/office/drawing/2014/main" id="{A011F8F0-B354-D724-63A1-B24919A30AAE}"/>
              </a:ext>
            </a:extLst>
          </p:cNvPr>
          <p:cNvGrpSpPr/>
          <p:nvPr/>
        </p:nvGrpSpPr>
        <p:grpSpPr>
          <a:xfrm>
            <a:off x="9423822" y="590948"/>
            <a:ext cx="766188" cy="497730"/>
            <a:chOff x="6323401" y="688174"/>
            <a:chExt cx="771802" cy="497730"/>
          </a:xfrm>
        </p:grpSpPr>
        <p:sp>
          <p:nvSpPr>
            <p:cNvPr id="11" name="Google Shape;400;p37">
              <a:extLst>
                <a:ext uri="{FF2B5EF4-FFF2-40B4-BE49-F238E27FC236}">
                  <a16:creationId xmlns:a16="http://schemas.microsoft.com/office/drawing/2014/main" id="{4FA9FAC8-1A38-713D-5631-D3DB4F8C08FC}"/>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1;p37">
              <a:extLst>
                <a:ext uri="{FF2B5EF4-FFF2-40B4-BE49-F238E27FC236}">
                  <a16:creationId xmlns:a16="http://schemas.microsoft.com/office/drawing/2014/main" id="{087BB98E-6DB4-BCF9-C335-ECFDD46D33C9}"/>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2;p37">
              <a:extLst>
                <a:ext uri="{FF2B5EF4-FFF2-40B4-BE49-F238E27FC236}">
                  <a16:creationId xmlns:a16="http://schemas.microsoft.com/office/drawing/2014/main" id="{B333334B-3EC1-4E6B-9942-92F189817E65}"/>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p37">
              <a:extLst>
                <a:ext uri="{FF2B5EF4-FFF2-40B4-BE49-F238E27FC236}">
                  <a16:creationId xmlns:a16="http://schemas.microsoft.com/office/drawing/2014/main" id="{49CDE7AB-E5E3-DAA0-B528-D163A5611790}"/>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7">
              <a:extLst>
                <a:ext uri="{FF2B5EF4-FFF2-40B4-BE49-F238E27FC236}">
                  <a16:creationId xmlns:a16="http://schemas.microsoft.com/office/drawing/2014/main" id="{4B8043AA-4579-AC4D-32E3-B92FC84426DF}"/>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5;p37">
              <a:extLst>
                <a:ext uri="{FF2B5EF4-FFF2-40B4-BE49-F238E27FC236}">
                  <a16:creationId xmlns:a16="http://schemas.microsoft.com/office/drawing/2014/main" id="{3333D38C-64B0-8498-A5CD-356662BB8994}"/>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8" name="Picture 17">
            <a:extLst>
              <a:ext uri="{FF2B5EF4-FFF2-40B4-BE49-F238E27FC236}">
                <a16:creationId xmlns:a16="http://schemas.microsoft.com/office/drawing/2014/main" id="{D0302416-4B63-4B19-A2A6-C73FE3916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805" y="1506536"/>
            <a:ext cx="3574034" cy="2026885"/>
          </a:xfrm>
          <a:prstGeom prst="rect">
            <a:avLst/>
          </a:prstGeom>
        </p:spPr>
      </p:pic>
    </p:spTree>
    <p:extLst>
      <p:ext uri="{BB962C8B-B14F-4D97-AF65-F5344CB8AC3E}">
        <p14:creationId xmlns:p14="http://schemas.microsoft.com/office/powerpoint/2010/main" val="308618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81D1-3762-5A61-70AC-3AE1AB2654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0F7375-1C0C-1CF2-C68D-4727B1E296E5}"/>
              </a:ext>
            </a:extLst>
          </p:cNvPr>
          <p:cNvSpPr txBox="1"/>
          <p:nvPr/>
        </p:nvSpPr>
        <p:spPr>
          <a:xfrm>
            <a:off x="688621" y="676464"/>
            <a:ext cx="10611556" cy="535531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Creating a launch file for </a:t>
            </a:r>
            <a:r>
              <a:rPr lang="en-US" sz="2400" b="1" dirty="0" err="1">
                <a:latin typeface="Times New Roman" panose="02020603050405020304" pitchFamily="18" charset="0"/>
                <a:cs typeface="Times New Roman" panose="02020603050405020304" pitchFamily="18" charset="0"/>
              </a:rPr>
              <a:t>gmapping</a:t>
            </a:r>
            <a:r>
              <a:rPr lang="en-US" sz="24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1) The main task while creating a launch file for the </a:t>
            </a:r>
            <a:r>
              <a:rPr lang="en-US" sz="2000" dirty="0" err="1">
                <a:latin typeface="Times New Roman" panose="02020603050405020304" pitchFamily="18" charset="0"/>
                <a:cs typeface="Times New Roman" panose="02020603050405020304" pitchFamily="18" charset="0"/>
              </a:rPr>
              <a:t>gmapping</a:t>
            </a:r>
            <a:r>
              <a:rPr lang="en-US" sz="2000" dirty="0">
                <a:latin typeface="Times New Roman" panose="02020603050405020304" pitchFamily="18" charset="0"/>
                <a:cs typeface="Times New Roman" panose="02020603050405020304" pitchFamily="18" charset="0"/>
              </a:rPr>
              <a:t> process is to set the parameters </a:t>
            </a:r>
          </a:p>
          <a:p>
            <a:r>
              <a:rPr lang="en-US" sz="2000" dirty="0">
                <a:latin typeface="Times New Roman" panose="02020603050405020304" pitchFamily="18" charset="0"/>
                <a:cs typeface="Times New Roman" panose="02020603050405020304" pitchFamily="18" charset="0"/>
              </a:rPr>
              <a:t>        for the </a:t>
            </a:r>
            <a:r>
              <a:rPr lang="en-US" sz="2000" dirty="0" err="1">
                <a:latin typeface="Times New Roman" panose="02020603050405020304" pitchFamily="18" charset="0"/>
                <a:cs typeface="Times New Roman" panose="02020603050405020304" pitchFamily="18" charset="0"/>
              </a:rPr>
              <a:t>slam_gmapping</a:t>
            </a:r>
            <a:r>
              <a:rPr lang="en-US" sz="2000" dirty="0">
                <a:latin typeface="Times New Roman" panose="02020603050405020304" pitchFamily="18" charset="0"/>
                <a:cs typeface="Times New Roman" panose="02020603050405020304" pitchFamily="18" charset="0"/>
              </a:rPr>
              <a:t> node.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 The </a:t>
            </a:r>
            <a:r>
              <a:rPr lang="en-US" sz="2000" dirty="0" err="1">
                <a:latin typeface="Times New Roman" panose="02020603050405020304" pitchFamily="18" charset="0"/>
                <a:cs typeface="Times New Roman" panose="02020603050405020304" pitchFamily="18" charset="0"/>
              </a:rPr>
              <a:t>slam_gmapping</a:t>
            </a:r>
            <a:r>
              <a:rPr lang="en-US" sz="2000" dirty="0">
                <a:latin typeface="Times New Roman" panose="02020603050405020304" pitchFamily="18" charset="0"/>
                <a:cs typeface="Times New Roman" panose="02020603050405020304" pitchFamily="18" charset="0"/>
              </a:rPr>
              <a:t> node is the core node inside the ROS </a:t>
            </a:r>
            <a:r>
              <a:rPr lang="en-US" sz="2000" dirty="0" err="1">
                <a:latin typeface="Times New Roman" panose="02020603050405020304" pitchFamily="18" charset="0"/>
                <a:cs typeface="Times New Roman" panose="02020603050405020304" pitchFamily="18" charset="0"/>
              </a:rPr>
              <a:t>gmapping</a:t>
            </a:r>
            <a:r>
              <a:rPr lang="en-US" sz="2000" dirty="0">
                <a:latin typeface="Times New Roman" panose="02020603050405020304" pitchFamily="18" charset="0"/>
                <a:cs typeface="Times New Roman" panose="02020603050405020304" pitchFamily="18" charset="0"/>
              </a:rPr>
              <a:t> package.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3) The </a:t>
            </a:r>
            <a:r>
              <a:rPr lang="en-US" sz="2000" dirty="0" err="1">
                <a:latin typeface="Times New Roman" panose="02020603050405020304" pitchFamily="18" charset="0"/>
                <a:cs typeface="Times New Roman" panose="02020603050405020304" pitchFamily="18" charset="0"/>
              </a:rPr>
              <a:t>slam_gmapping</a:t>
            </a:r>
            <a:r>
              <a:rPr lang="en-US" sz="2000" dirty="0">
                <a:latin typeface="Times New Roman" panose="02020603050405020304" pitchFamily="18" charset="0"/>
                <a:cs typeface="Times New Roman" panose="02020603050405020304" pitchFamily="18" charset="0"/>
              </a:rPr>
              <a:t> node subscribes the laser data ( </a:t>
            </a:r>
            <a:r>
              <a:rPr lang="en-US" sz="2000" dirty="0" err="1">
                <a:latin typeface="Times New Roman" panose="02020603050405020304" pitchFamily="18" charset="0"/>
                <a:cs typeface="Times New Roman" panose="02020603050405020304" pitchFamily="18" charset="0"/>
              </a:rPr>
              <a:t>sensor_msgs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LaserScan</a:t>
            </a:r>
            <a:r>
              <a:rPr lang="en-US" sz="2000" dirty="0">
                <a:latin typeface="Times New Roman" panose="02020603050405020304" pitchFamily="18" charset="0"/>
                <a:cs typeface="Times New Roman" panose="02020603050405020304" pitchFamily="18" charset="0"/>
              </a:rPr>
              <a:t> ) and the </a:t>
            </a:r>
            <a:r>
              <a:rPr lang="en-US" sz="2000" dirty="0" err="1">
                <a:latin typeface="Times New Roman" panose="02020603050405020304" pitchFamily="18" charset="0"/>
                <a:cs typeface="Times New Roman" panose="02020603050405020304" pitchFamily="18" charset="0"/>
              </a:rPr>
              <a:t>tf</a:t>
            </a:r>
            <a:r>
              <a:rPr lang="en-US" sz="2000" dirty="0">
                <a:latin typeface="Times New Roman" panose="02020603050405020304" pitchFamily="18" charset="0"/>
                <a:cs typeface="Times New Roman" panose="02020603050405020304" pitchFamily="18" charset="0"/>
              </a:rPr>
              <a:t> data, </a:t>
            </a:r>
          </a:p>
          <a:p>
            <a:r>
              <a:rPr lang="en-US" sz="2000" dirty="0">
                <a:latin typeface="Times New Roman" panose="02020603050405020304" pitchFamily="18" charset="0"/>
                <a:cs typeface="Times New Roman" panose="02020603050405020304" pitchFamily="18" charset="0"/>
              </a:rPr>
              <a:t>      and publishes the occupancy grid map data as output ( </a:t>
            </a:r>
            <a:r>
              <a:rPr lang="en-US" sz="2000" dirty="0" err="1">
                <a:latin typeface="Times New Roman" panose="02020603050405020304" pitchFamily="18" charset="0"/>
                <a:cs typeface="Times New Roman" panose="02020603050405020304" pitchFamily="18" charset="0"/>
              </a:rPr>
              <a:t>nav_msgs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OccupancyGrid</a:t>
            </a:r>
            <a:r>
              <a:rPr lang="en-US" sz="2000" dirty="0">
                <a:latin typeface="Times New Roman" panose="02020603050405020304" pitchFamily="18" charset="0"/>
                <a:cs typeface="Times New Roman" panose="02020603050405020304" pitchFamily="18" charset="0"/>
              </a:rPr>
              <a:t> ).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This node is highly configurable and we can fine tune the parameters to improve the mapping accuracy.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The parameters are mentioned at http://wiki.ros.org/gmapping . </a:t>
            </a:r>
            <a:endParaRPr lang="ar-EG"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Link explaining the process of drawing a map by </a:t>
            </a:r>
            <a:r>
              <a:rPr lang="en-US" sz="2000" b="1" dirty="0" err="1">
                <a:latin typeface="Times New Roman" panose="02020603050405020304" pitchFamily="18" charset="0"/>
                <a:cs typeface="Times New Roman" panose="02020603050405020304" pitchFamily="18" charset="0"/>
              </a:rPr>
              <a:t>gmapping</a:t>
            </a:r>
            <a:r>
              <a:rPr lang="en-US" sz="2000" b="1" dirty="0">
                <a:latin typeface="Times New Roman" panose="02020603050405020304" pitchFamily="18" charset="0"/>
                <a:cs typeface="Times New Roman" panose="02020603050405020304" pitchFamily="18" charset="0"/>
              </a:rPr>
              <a:t>:</a:t>
            </a:r>
          </a:p>
          <a:p>
            <a:pPr lvl="0"/>
            <a:endParaRPr lang="en-US" sz="2000" b="1"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https://drive.google.com/file/d/1Uao5hkHx5_1eh3DpeWx7H46gvf01rE4h/view?usp=drivesdk</a:t>
            </a:r>
            <a:endParaRPr lang="en-US" b="1" dirty="0">
              <a:latin typeface="Times New Roman" panose="02020603050405020304" pitchFamily="18" charset="0"/>
              <a:cs typeface="Times New Roman" panose="02020603050405020304" pitchFamily="18" charset="0"/>
            </a:endParaRPr>
          </a:p>
        </p:txBody>
      </p:sp>
      <p:grpSp>
        <p:nvGrpSpPr>
          <p:cNvPr id="3" name="Google Shape;392;p37">
            <a:extLst>
              <a:ext uri="{FF2B5EF4-FFF2-40B4-BE49-F238E27FC236}">
                <a16:creationId xmlns:a16="http://schemas.microsoft.com/office/drawing/2014/main" id="{7357D2B2-3720-6BBE-7FCB-20163C0C4F63}"/>
              </a:ext>
            </a:extLst>
          </p:cNvPr>
          <p:cNvGrpSpPr/>
          <p:nvPr/>
        </p:nvGrpSpPr>
        <p:grpSpPr>
          <a:xfrm>
            <a:off x="10275763" y="825932"/>
            <a:ext cx="543625" cy="350579"/>
            <a:chOff x="7604286" y="1032752"/>
            <a:chExt cx="543625" cy="350579"/>
          </a:xfrm>
        </p:grpSpPr>
        <p:sp>
          <p:nvSpPr>
            <p:cNvPr id="4" name="Google Shape;393;p37">
              <a:extLst>
                <a:ext uri="{FF2B5EF4-FFF2-40B4-BE49-F238E27FC236}">
                  <a16:creationId xmlns:a16="http://schemas.microsoft.com/office/drawing/2014/main" id="{5DA59DC3-CD93-D211-C92F-2E99642675A1}"/>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4;p37">
              <a:extLst>
                <a:ext uri="{FF2B5EF4-FFF2-40B4-BE49-F238E27FC236}">
                  <a16:creationId xmlns:a16="http://schemas.microsoft.com/office/drawing/2014/main" id="{7338D45D-8815-BEC0-9763-6E089092831E}"/>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5;p37">
              <a:extLst>
                <a:ext uri="{FF2B5EF4-FFF2-40B4-BE49-F238E27FC236}">
                  <a16:creationId xmlns:a16="http://schemas.microsoft.com/office/drawing/2014/main" id="{40FB8F7B-CE41-6EED-DEB1-B63E1B496FB9}"/>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6;p37">
              <a:extLst>
                <a:ext uri="{FF2B5EF4-FFF2-40B4-BE49-F238E27FC236}">
                  <a16:creationId xmlns:a16="http://schemas.microsoft.com/office/drawing/2014/main" id="{5F7D03E1-720C-F166-C40D-91048D0F3EB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97;p37">
              <a:extLst>
                <a:ext uri="{FF2B5EF4-FFF2-40B4-BE49-F238E27FC236}">
                  <a16:creationId xmlns:a16="http://schemas.microsoft.com/office/drawing/2014/main" id="{8FC443A3-96A0-2844-11E5-14BA228C191A}"/>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98;p37">
              <a:extLst>
                <a:ext uri="{FF2B5EF4-FFF2-40B4-BE49-F238E27FC236}">
                  <a16:creationId xmlns:a16="http://schemas.microsoft.com/office/drawing/2014/main" id="{BADB7DF1-5DFF-746A-EC64-51CBE26B886E}"/>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99;p37">
            <a:extLst>
              <a:ext uri="{FF2B5EF4-FFF2-40B4-BE49-F238E27FC236}">
                <a16:creationId xmlns:a16="http://schemas.microsoft.com/office/drawing/2014/main" id="{A011F8F0-B354-D724-63A1-B24919A30AAE}"/>
              </a:ext>
            </a:extLst>
          </p:cNvPr>
          <p:cNvGrpSpPr/>
          <p:nvPr/>
        </p:nvGrpSpPr>
        <p:grpSpPr>
          <a:xfrm>
            <a:off x="9423822" y="590948"/>
            <a:ext cx="766188" cy="497730"/>
            <a:chOff x="6323401" y="688174"/>
            <a:chExt cx="771802" cy="497730"/>
          </a:xfrm>
        </p:grpSpPr>
        <p:sp>
          <p:nvSpPr>
            <p:cNvPr id="11" name="Google Shape;400;p37">
              <a:extLst>
                <a:ext uri="{FF2B5EF4-FFF2-40B4-BE49-F238E27FC236}">
                  <a16:creationId xmlns:a16="http://schemas.microsoft.com/office/drawing/2014/main" id="{4FA9FAC8-1A38-713D-5631-D3DB4F8C08FC}"/>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1;p37">
              <a:extLst>
                <a:ext uri="{FF2B5EF4-FFF2-40B4-BE49-F238E27FC236}">
                  <a16:creationId xmlns:a16="http://schemas.microsoft.com/office/drawing/2014/main" id="{087BB98E-6DB4-BCF9-C335-ECFDD46D33C9}"/>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2;p37">
              <a:extLst>
                <a:ext uri="{FF2B5EF4-FFF2-40B4-BE49-F238E27FC236}">
                  <a16:creationId xmlns:a16="http://schemas.microsoft.com/office/drawing/2014/main" id="{B333334B-3EC1-4E6B-9942-92F189817E65}"/>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p37">
              <a:extLst>
                <a:ext uri="{FF2B5EF4-FFF2-40B4-BE49-F238E27FC236}">
                  <a16:creationId xmlns:a16="http://schemas.microsoft.com/office/drawing/2014/main" id="{49CDE7AB-E5E3-DAA0-B528-D163A5611790}"/>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7">
              <a:extLst>
                <a:ext uri="{FF2B5EF4-FFF2-40B4-BE49-F238E27FC236}">
                  <a16:creationId xmlns:a16="http://schemas.microsoft.com/office/drawing/2014/main" id="{4B8043AA-4579-AC4D-32E3-B92FC84426DF}"/>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5;p37">
              <a:extLst>
                <a:ext uri="{FF2B5EF4-FFF2-40B4-BE49-F238E27FC236}">
                  <a16:creationId xmlns:a16="http://schemas.microsoft.com/office/drawing/2014/main" id="{3333D38C-64B0-8498-A5CD-356662BB8994}"/>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6932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81D1-3762-5A61-70AC-3AE1AB2654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0F7375-1C0C-1CF2-C68D-4727B1E296E5}"/>
              </a:ext>
            </a:extLst>
          </p:cNvPr>
          <p:cNvSpPr txBox="1"/>
          <p:nvPr/>
        </p:nvSpPr>
        <p:spPr>
          <a:xfrm>
            <a:off x="778933" y="1115558"/>
            <a:ext cx="10611556" cy="4647426"/>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Localization</a:t>
            </a:r>
            <a:r>
              <a:rPr lang="ar-EG" sz="24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AMCL</a:t>
            </a:r>
            <a:r>
              <a:rPr lang="ar-EG" sz="24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p>
          <a:p>
            <a:pPr algn="just">
              <a:spcBef>
                <a:spcPts val="600"/>
              </a:spcBef>
            </a:pPr>
            <a:endParaRPr lang="ar-EG" sz="3200" b="1"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ROS AMCL package provide nodes for localizing the robot on a static map. </a:t>
            </a:r>
            <a:endParaRPr lang="ar-EG" sz="2000"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AMCL node subscribes the laser scan data, laser scan based maps, and the </a:t>
            </a:r>
            <a:r>
              <a:rPr lang="en-US" sz="2000" dirty="0" err="1">
                <a:latin typeface="Times New Roman" panose="02020603050405020304" pitchFamily="18" charset="0"/>
                <a:cs typeface="Times New Roman" panose="02020603050405020304" pitchFamily="18" charset="0"/>
              </a:rPr>
              <a:t>tf</a:t>
            </a:r>
            <a:r>
              <a:rPr lang="en-US" sz="2000" dirty="0">
                <a:latin typeface="Times New Roman" panose="02020603050405020304" pitchFamily="18" charset="0"/>
                <a:cs typeface="Times New Roman" panose="02020603050405020304" pitchFamily="18" charset="0"/>
              </a:rPr>
              <a:t> information from the robot. </a:t>
            </a:r>
            <a:endParaRPr lang="ar-EG" sz="2000"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AMCL node estimates the pose of the robot on the map and publishes its estimated position with respect to the map.</a:t>
            </a:r>
            <a:endParaRPr lang="ar-EG" sz="2000"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If we create a static map from the laser scan data, the robot can autonomously </a:t>
            </a:r>
            <a:r>
              <a:rPr lang="ar-EG"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navigate from any pose of the map using AMCL and the “</a:t>
            </a:r>
            <a:r>
              <a:rPr lang="en-US" sz="2000" dirty="0" err="1">
                <a:latin typeface="Times New Roman" panose="02020603050405020304" pitchFamily="18" charset="0"/>
                <a:cs typeface="Times New Roman" panose="02020603050405020304" pitchFamily="18" charset="0"/>
              </a:rPr>
              <a:t>move_base</a:t>
            </a:r>
            <a:r>
              <a:rPr lang="en-US" sz="2000" dirty="0">
                <a:latin typeface="Times New Roman" panose="02020603050405020304" pitchFamily="18" charset="0"/>
                <a:cs typeface="Times New Roman" panose="02020603050405020304" pitchFamily="18" charset="0"/>
              </a:rPr>
              <a:t>” nodes. </a:t>
            </a:r>
            <a:endParaRPr lang="ar-EG" sz="2000"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first step is to create a launch file for starting the AMCL node. </a:t>
            </a:r>
            <a:endParaRPr lang="ar-EG" sz="2000"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amcl</a:t>
            </a:r>
            <a:r>
              <a:rPr lang="en-US" sz="2000" dirty="0">
                <a:latin typeface="Times New Roman" panose="02020603050405020304" pitchFamily="18" charset="0"/>
                <a:cs typeface="Times New Roman" panose="02020603050405020304" pitchFamily="18" charset="0"/>
              </a:rPr>
              <a:t> node is highly customizable; we can configure it with a lot of parameters. </a:t>
            </a:r>
            <a:endParaRPr lang="ar-EG" sz="2000"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list of parameters is available in the ROS package site (</a:t>
            </a:r>
            <a:r>
              <a:rPr lang="en-US" sz="2000" dirty="0">
                <a:latin typeface="Times New Roman" panose="02020603050405020304" pitchFamily="18" charset="0"/>
                <a:cs typeface="Times New Roman" panose="02020603050405020304" pitchFamily="18" charset="0"/>
                <a:hlinkClick r:id="rId2"/>
              </a:rPr>
              <a:t>http://wiki.ros.org/amcl</a:t>
            </a:r>
            <a:r>
              <a:rPr lang="en-US" sz="2000" dirty="0">
                <a:latin typeface="Times New Roman" panose="02020603050405020304" pitchFamily="18" charset="0"/>
                <a:cs typeface="Times New Roman" panose="02020603050405020304" pitchFamily="18" charset="0"/>
              </a:rPr>
              <a:t>)</a:t>
            </a:r>
          </a:p>
        </p:txBody>
      </p:sp>
      <p:grpSp>
        <p:nvGrpSpPr>
          <p:cNvPr id="3" name="Google Shape;392;p37">
            <a:extLst>
              <a:ext uri="{FF2B5EF4-FFF2-40B4-BE49-F238E27FC236}">
                <a16:creationId xmlns:a16="http://schemas.microsoft.com/office/drawing/2014/main" id="{7357D2B2-3720-6BBE-7FCB-20163C0C4F63}"/>
              </a:ext>
            </a:extLst>
          </p:cNvPr>
          <p:cNvGrpSpPr/>
          <p:nvPr/>
        </p:nvGrpSpPr>
        <p:grpSpPr>
          <a:xfrm>
            <a:off x="10275763" y="825932"/>
            <a:ext cx="543625" cy="350579"/>
            <a:chOff x="7604286" y="1032752"/>
            <a:chExt cx="543625" cy="350579"/>
          </a:xfrm>
        </p:grpSpPr>
        <p:sp>
          <p:nvSpPr>
            <p:cNvPr id="4" name="Google Shape;393;p37">
              <a:extLst>
                <a:ext uri="{FF2B5EF4-FFF2-40B4-BE49-F238E27FC236}">
                  <a16:creationId xmlns:a16="http://schemas.microsoft.com/office/drawing/2014/main" id="{5DA59DC3-CD93-D211-C92F-2E99642675A1}"/>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4;p37">
              <a:extLst>
                <a:ext uri="{FF2B5EF4-FFF2-40B4-BE49-F238E27FC236}">
                  <a16:creationId xmlns:a16="http://schemas.microsoft.com/office/drawing/2014/main" id="{7338D45D-8815-BEC0-9763-6E089092831E}"/>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5;p37">
              <a:extLst>
                <a:ext uri="{FF2B5EF4-FFF2-40B4-BE49-F238E27FC236}">
                  <a16:creationId xmlns:a16="http://schemas.microsoft.com/office/drawing/2014/main" id="{40FB8F7B-CE41-6EED-DEB1-B63E1B496FB9}"/>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6;p37">
              <a:extLst>
                <a:ext uri="{FF2B5EF4-FFF2-40B4-BE49-F238E27FC236}">
                  <a16:creationId xmlns:a16="http://schemas.microsoft.com/office/drawing/2014/main" id="{5F7D03E1-720C-F166-C40D-91048D0F3EB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97;p37">
              <a:extLst>
                <a:ext uri="{FF2B5EF4-FFF2-40B4-BE49-F238E27FC236}">
                  <a16:creationId xmlns:a16="http://schemas.microsoft.com/office/drawing/2014/main" id="{8FC443A3-96A0-2844-11E5-14BA228C191A}"/>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98;p37">
              <a:extLst>
                <a:ext uri="{FF2B5EF4-FFF2-40B4-BE49-F238E27FC236}">
                  <a16:creationId xmlns:a16="http://schemas.microsoft.com/office/drawing/2014/main" id="{BADB7DF1-5DFF-746A-EC64-51CBE26B886E}"/>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99;p37">
            <a:extLst>
              <a:ext uri="{FF2B5EF4-FFF2-40B4-BE49-F238E27FC236}">
                <a16:creationId xmlns:a16="http://schemas.microsoft.com/office/drawing/2014/main" id="{A011F8F0-B354-D724-63A1-B24919A30AAE}"/>
              </a:ext>
            </a:extLst>
          </p:cNvPr>
          <p:cNvGrpSpPr/>
          <p:nvPr/>
        </p:nvGrpSpPr>
        <p:grpSpPr>
          <a:xfrm>
            <a:off x="9423822" y="590948"/>
            <a:ext cx="766188" cy="497730"/>
            <a:chOff x="6323401" y="688174"/>
            <a:chExt cx="771802" cy="497730"/>
          </a:xfrm>
        </p:grpSpPr>
        <p:sp>
          <p:nvSpPr>
            <p:cNvPr id="11" name="Google Shape;400;p37">
              <a:extLst>
                <a:ext uri="{FF2B5EF4-FFF2-40B4-BE49-F238E27FC236}">
                  <a16:creationId xmlns:a16="http://schemas.microsoft.com/office/drawing/2014/main" id="{4FA9FAC8-1A38-713D-5631-D3DB4F8C08FC}"/>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1;p37">
              <a:extLst>
                <a:ext uri="{FF2B5EF4-FFF2-40B4-BE49-F238E27FC236}">
                  <a16:creationId xmlns:a16="http://schemas.microsoft.com/office/drawing/2014/main" id="{087BB98E-6DB4-BCF9-C335-ECFDD46D33C9}"/>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2;p37">
              <a:extLst>
                <a:ext uri="{FF2B5EF4-FFF2-40B4-BE49-F238E27FC236}">
                  <a16:creationId xmlns:a16="http://schemas.microsoft.com/office/drawing/2014/main" id="{B333334B-3EC1-4E6B-9942-92F189817E65}"/>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p37">
              <a:extLst>
                <a:ext uri="{FF2B5EF4-FFF2-40B4-BE49-F238E27FC236}">
                  <a16:creationId xmlns:a16="http://schemas.microsoft.com/office/drawing/2014/main" id="{49CDE7AB-E5E3-DAA0-B528-D163A5611790}"/>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7">
              <a:extLst>
                <a:ext uri="{FF2B5EF4-FFF2-40B4-BE49-F238E27FC236}">
                  <a16:creationId xmlns:a16="http://schemas.microsoft.com/office/drawing/2014/main" id="{4B8043AA-4579-AC4D-32E3-B92FC84426DF}"/>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5;p37">
              <a:extLst>
                <a:ext uri="{FF2B5EF4-FFF2-40B4-BE49-F238E27FC236}">
                  <a16:creationId xmlns:a16="http://schemas.microsoft.com/office/drawing/2014/main" id="{3333D38C-64B0-8498-A5CD-356662BB8994}"/>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9719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377D7-1D7D-CA9F-C72B-9B584EA8C87F}"/>
              </a:ext>
            </a:extLst>
          </p:cNvPr>
          <p:cNvSpPr txBox="1"/>
          <p:nvPr/>
        </p:nvSpPr>
        <p:spPr>
          <a:xfrm>
            <a:off x="711200" y="778934"/>
            <a:ext cx="6084711"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Table Of Content : </a:t>
            </a:r>
          </a:p>
        </p:txBody>
      </p:sp>
      <p:graphicFrame>
        <p:nvGraphicFramePr>
          <p:cNvPr id="5" name="Table 4">
            <a:extLst>
              <a:ext uri="{FF2B5EF4-FFF2-40B4-BE49-F238E27FC236}">
                <a16:creationId xmlns:a16="http://schemas.microsoft.com/office/drawing/2014/main" id="{967934BC-7C5E-14EA-FD3C-F0832A7E5D99}"/>
              </a:ext>
            </a:extLst>
          </p:cNvPr>
          <p:cNvGraphicFramePr>
            <a:graphicFrameLocks noGrp="1"/>
          </p:cNvGraphicFramePr>
          <p:nvPr>
            <p:extLst>
              <p:ext uri="{D42A27DB-BD31-4B8C-83A1-F6EECF244321}">
                <p14:modId xmlns:p14="http://schemas.microsoft.com/office/powerpoint/2010/main" val="2917940156"/>
              </p:ext>
            </p:extLst>
          </p:nvPr>
        </p:nvGraphicFramePr>
        <p:xfrm>
          <a:off x="1973538" y="1605779"/>
          <a:ext cx="8244923" cy="3593177"/>
        </p:xfrm>
        <a:graphic>
          <a:graphicData uri="http://schemas.openxmlformats.org/drawingml/2006/table">
            <a:tbl>
              <a:tblPr firstRow="1" bandRow="1">
                <a:tableStyleId>{5C22544A-7EE6-4342-B048-85BDC9FD1C3A}</a:tableStyleId>
              </a:tblPr>
              <a:tblGrid>
                <a:gridCol w="847394">
                  <a:extLst>
                    <a:ext uri="{9D8B030D-6E8A-4147-A177-3AD203B41FA5}">
                      <a16:colId xmlns:a16="http://schemas.microsoft.com/office/drawing/2014/main" val="1334800900"/>
                    </a:ext>
                  </a:extLst>
                </a:gridCol>
                <a:gridCol w="1374153">
                  <a:extLst>
                    <a:ext uri="{9D8B030D-6E8A-4147-A177-3AD203B41FA5}">
                      <a16:colId xmlns:a16="http://schemas.microsoft.com/office/drawing/2014/main" val="3976949396"/>
                    </a:ext>
                  </a:extLst>
                </a:gridCol>
                <a:gridCol w="6023376">
                  <a:extLst>
                    <a:ext uri="{9D8B030D-6E8A-4147-A177-3AD203B41FA5}">
                      <a16:colId xmlns:a16="http://schemas.microsoft.com/office/drawing/2014/main" val="2716985434"/>
                    </a:ext>
                  </a:extLst>
                </a:gridCol>
              </a:tblGrid>
              <a:tr h="513311">
                <a:tc>
                  <a:txBody>
                    <a:bodyPr/>
                    <a:lstStyle/>
                    <a:p>
                      <a:pPr algn="ctr"/>
                      <a:endParaRPr lang="en-US" sz="24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2400" b="1" dirty="0">
                          <a:solidFill>
                            <a:schemeClr val="tx1"/>
                          </a:solidFill>
                          <a:latin typeface="Times New Roman" panose="02020603050405020304" pitchFamily="18" charset="0"/>
                          <a:cs typeface="Times New Roman" panose="02020603050405020304" pitchFamily="18" charset="0"/>
                        </a:rPr>
                        <a:t>Page</a:t>
                      </a:r>
                    </a:p>
                  </a:txBody>
                  <a:tcPr/>
                </a:tc>
                <a:tc>
                  <a:txBody>
                    <a:bodyPr/>
                    <a:lstStyle/>
                    <a:p>
                      <a:pPr algn="ctr"/>
                      <a:r>
                        <a:rPr lang="en-US" sz="2400" b="1" dirty="0">
                          <a:solidFill>
                            <a:schemeClr val="tx1"/>
                          </a:solidFill>
                          <a:latin typeface="Times New Roman" panose="02020603050405020304" pitchFamily="18" charset="0"/>
                          <a:cs typeface="Times New Roman" panose="02020603050405020304" pitchFamily="18" charset="0"/>
                        </a:rPr>
                        <a:t>Content</a:t>
                      </a:r>
                    </a:p>
                  </a:txBody>
                  <a:tcPr/>
                </a:tc>
                <a:extLst>
                  <a:ext uri="{0D108BD9-81ED-4DB2-BD59-A6C34878D82A}">
                    <a16:rowId xmlns:a16="http://schemas.microsoft.com/office/drawing/2014/main" val="697888451"/>
                  </a:ext>
                </a:extLst>
              </a:tr>
              <a:tr h="513311">
                <a:tc>
                  <a:txBody>
                    <a:bodyPr/>
                    <a:lstStyle/>
                    <a:p>
                      <a:pPr marL="0" indent="0" algn="ctr">
                        <a:buFont typeface="+mj-lt"/>
                        <a:buNone/>
                      </a:pPr>
                      <a:r>
                        <a:rPr lang="en-US" sz="24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marL="457200" indent="-457200" algn="ctr">
                        <a:buFont typeface="+mj-lt"/>
                        <a:buAutoNum type="arabicPeriod"/>
                      </a:pPr>
                      <a:endParaRPr lang="en-US" sz="2400" b="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mj-lt"/>
                        <a:buNone/>
                        <a:tabLst/>
                        <a:defRPr/>
                      </a:pPr>
                      <a:r>
                        <a:rPr lang="en-US" sz="2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Introduction</a:t>
                      </a:r>
                    </a:p>
                  </a:txBody>
                  <a:tcPr/>
                </a:tc>
                <a:extLst>
                  <a:ext uri="{0D108BD9-81ED-4DB2-BD59-A6C34878D82A}">
                    <a16:rowId xmlns:a16="http://schemas.microsoft.com/office/drawing/2014/main" val="88568219"/>
                  </a:ext>
                </a:extLst>
              </a:tr>
              <a:tr h="513311">
                <a:tc>
                  <a:txBody>
                    <a:bodyPr/>
                    <a:lstStyle/>
                    <a:p>
                      <a:pPr marL="0" indent="0" algn="ctr">
                        <a:buFont typeface="+mj-lt"/>
                        <a:buNone/>
                      </a:pPr>
                      <a:r>
                        <a:rPr lang="en-US" sz="24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marL="457200" indent="-457200" algn="ctr">
                        <a:buFont typeface="+mj-lt"/>
                        <a:buAutoNum type="arabicPeriod"/>
                      </a:pPr>
                      <a:endParaRPr lang="en-US" sz="2400" b="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mj-lt"/>
                        <a:buNone/>
                        <a:tabLst/>
                        <a:defRPr/>
                      </a:pPr>
                      <a:r>
                        <a:rPr lang="en-US" sz="2400" b="0" dirty="0">
                          <a:solidFill>
                            <a:schemeClr val="tx1"/>
                          </a:solidFill>
                          <a:latin typeface="Times New Roman" panose="02020603050405020304" pitchFamily="18" charset="0"/>
                          <a:cs typeface="Times New Roman" panose="02020603050405020304" pitchFamily="18" charset="0"/>
                        </a:rPr>
                        <a:t>Motivation</a:t>
                      </a:r>
                      <a:endParaRPr lang="ar-EG" sz="2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7705378"/>
                  </a:ext>
                </a:extLst>
              </a:tr>
              <a:tr h="513311">
                <a:tc>
                  <a:txBody>
                    <a:bodyPr/>
                    <a:lstStyle/>
                    <a:p>
                      <a:pPr marL="0" indent="0" algn="ctr">
                        <a:buFont typeface="+mj-lt"/>
                        <a:buNone/>
                      </a:pPr>
                      <a:r>
                        <a:rPr lang="en-US" sz="24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marL="457200" indent="-457200" algn="ctr">
                        <a:buFont typeface="+mj-lt"/>
                        <a:buAutoNum type="arabicPeriod"/>
                      </a:pPr>
                      <a:endParaRPr lang="en-US" sz="2400" b="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mj-lt"/>
                        <a:buNone/>
                        <a:tabLst/>
                        <a:defRPr/>
                      </a:pPr>
                      <a:r>
                        <a:rPr lang="en-US" sz="2400" b="0" dirty="0">
                          <a:solidFill>
                            <a:schemeClr val="tx1"/>
                          </a:solidFill>
                          <a:latin typeface="Times New Roman" panose="02020603050405020304" pitchFamily="18" charset="0"/>
                          <a:cs typeface="Times New Roman" panose="02020603050405020304" pitchFamily="18" charset="0"/>
                        </a:rPr>
                        <a:t>Analysis</a:t>
                      </a:r>
                      <a:endParaRPr lang="ar-EG" sz="2400" b="0" dirty="0">
                        <a:solidFill>
                          <a:schemeClr val="tx1"/>
                        </a:solidFill>
                        <a:latin typeface="Times New Roman" panose="02020603050405020304" pitchFamily="18" charset="0"/>
                        <a:cs typeface="+mn-cs"/>
                      </a:endParaRPr>
                    </a:p>
                  </a:txBody>
                  <a:tcPr/>
                </a:tc>
                <a:extLst>
                  <a:ext uri="{0D108BD9-81ED-4DB2-BD59-A6C34878D82A}">
                    <a16:rowId xmlns:a16="http://schemas.microsoft.com/office/drawing/2014/main" val="423557677"/>
                  </a:ext>
                </a:extLst>
              </a:tr>
              <a:tr h="513311">
                <a:tc>
                  <a:txBody>
                    <a:bodyPr/>
                    <a:lstStyle/>
                    <a:p>
                      <a:pPr marL="0" indent="0" algn="ctr">
                        <a:buFont typeface="+mj-lt"/>
                        <a:buNone/>
                      </a:pPr>
                      <a:r>
                        <a:rPr lang="en-US" sz="2400"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marL="457200" indent="-457200" algn="ctr">
                        <a:buFont typeface="+mj-lt"/>
                        <a:buAutoNum type="arabicPeriod"/>
                      </a:pPr>
                      <a:endParaRPr lang="en-US" sz="2400" b="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mj-lt"/>
                        <a:buNone/>
                        <a:tabLst/>
                        <a:defRPr/>
                      </a:pPr>
                      <a:r>
                        <a:rPr lang="en-US" sz="2400" b="0" dirty="0">
                          <a:solidFill>
                            <a:schemeClr val="tx1"/>
                          </a:solidFill>
                          <a:latin typeface="Times New Roman" panose="02020603050405020304" pitchFamily="18" charset="0"/>
                          <a:cs typeface="Times New Roman" panose="02020603050405020304" pitchFamily="18" charset="0"/>
                        </a:rPr>
                        <a:t>Methodology</a:t>
                      </a:r>
                    </a:p>
                  </a:txBody>
                  <a:tcPr/>
                </a:tc>
                <a:extLst>
                  <a:ext uri="{0D108BD9-81ED-4DB2-BD59-A6C34878D82A}">
                    <a16:rowId xmlns:a16="http://schemas.microsoft.com/office/drawing/2014/main" val="1419673426"/>
                  </a:ext>
                </a:extLst>
              </a:tr>
              <a:tr h="513311">
                <a:tc>
                  <a:txBody>
                    <a:bodyPr/>
                    <a:lstStyle/>
                    <a:p>
                      <a:pPr marL="0" indent="0" algn="ctr">
                        <a:buFont typeface="+mj-lt"/>
                        <a:buNone/>
                      </a:pPr>
                      <a:r>
                        <a:rPr lang="en-US" sz="2400"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marL="457200" indent="-457200" algn="ctr">
                        <a:buFont typeface="+mj-lt"/>
                        <a:buAutoNum type="arabicPeriod"/>
                      </a:pPr>
                      <a:endParaRPr lang="en-US" sz="2400" b="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mj-lt"/>
                        <a:buNone/>
                        <a:tabLst/>
                        <a:defRPr/>
                      </a:pPr>
                      <a:r>
                        <a:rPr lang="en-US" sz="2400" b="0" dirty="0">
                          <a:solidFill>
                            <a:schemeClr val="tx1"/>
                          </a:solidFill>
                          <a:latin typeface="Times New Roman" panose="02020603050405020304" pitchFamily="18" charset="0"/>
                          <a:cs typeface="Times New Roman" panose="02020603050405020304" pitchFamily="18" charset="0"/>
                        </a:rPr>
                        <a:t>Implementation</a:t>
                      </a:r>
                    </a:p>
                  </a:txBody>
                  <a:tcPr/>
                </a:tc>
                <a:extLst>
                  <a:ext uri="{0D108BD9-81ED-4DB2-BD59-A6C34878D82A}">
                    <a16:rowId xmlns:a16="http://schemas.microsoft.com/office/drawing/2014/main" val="1026933740"/>
                  </a:ext>
                </a:extLst>
              </a:tr>
              <a:tr h="513311">
                <a:tc>
                  <a:txBody>
                    <a:bodyPr/>
                    <a:lstStyle/>
                    <a:p>
                      <a:pPr marL="0" indent="0" algn="ctr">
                        <a:buFont typeface="+mj-lt"/>
                        <a:buNone/>
                      </a:pPr>
                      <a:r>
                        <a:rPr lang="en-US" sz="2400"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marL="457200" indent="-457200" algn="ctr">
                        <a:buFont typeface="+mj-lt"/>
                        <a:buAutoNum type="arabicPeriod"/>
                      </a:pP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mj-lt"/>
                        <a:buNone/>
                      </a:pPr>
                      <a:r>
                        <a:rPr lang="en-US" sz="2400" b="0" dirty="0">
                          <a:solidFill>
                            <a:schemeClr val="tx1"/>
                          </a:solidFill>
                          <a:latin typeface="Times New Roman" panose="02020603050405020304" pitchFamily="18" charset="0"/>
                          <a:cs typeface="Times New Roman" panose="02020603050405020304" pitchFamily="18" charset="0"/>
                        </a:rPr>
                        <a:t>Conclusion &amp; Future Work</a:t>
                      </a:r>
                    </a:p>
                  </a:txBody>
                  <a:tcPr/>
                </a:tc>
                <a:extLst>
                  <a:ext uri="{0D108BD9-81ED-4DB2-BD59-A6C34878D82A}">
                    <a16:rowId xmlns:a16="http://schemas.microsoft.com/office/drawing/2014/main" val="961527931"/>
                  </a:ext>
                </a:extLst>
              </a:tr>
            </a:tbl>
          </a:graphicData>
        </a:graphic>
      </p:graphicFrame>
    </p:spTree>
    <p:extLst>
      <p:ext uri="{BB962C8B-B14F-4D97-AF65-F5344CB8AC3E}">
        <p14:creationId xmlns:p14="http://schemas.microsoft.com/office/powerpoint/2010/main" val="2366923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B2AB92-78E8-4336-8C9A-5667B0C0E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66" y="438451"/>
            <a:ext cx="11253901" cy="5928483"/>
          </a:xfrm>
          <a:prstGeom prst="rect">
            <a:avLst/>
          </a:prstGeom>
        </p:spPr>
      </p:pic>
    </p:spTree>
    <p:extLst>
      <p:ext uri="{BB962C8B-B14F-4D97-AF65-F5344CB8AC3E}">
        <p14:creationId xmlns:p14="http://schemas.microsoft.com/office/powerpoint/2010/main" val="120904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81D1-3762-5A61-70AC-3AE1AB2654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0F7375-1C0C-1CF2-C68D-4727B1E296E5}"/>
              </a:ext>
            </a:extLst>
          </p:cNvPr>
          <p:cNvSpPr txBox="1"/>
          <p:nvPr/>
        </p:nvSpPr>
        <p:spPr>
          <a:xfrm>
            <a:off x="666045" y="687991"/>
            <a:ext cx="10611556" cy="5078313"/>
          </a:xfrm>
          <a:prstGeom prst="rect">
            <a:avLst/>
          </a:prstGeom>
          <a:noFill/>
        </p:spPr>
        <p:txBody>
          <a:bodyPr wrap="square" rtlCol="0">
            <a:spAutoFit/>
          </a:bodyPr>
          <a:lstStyle/>
          <a:p>
            <a:pPr marL="285750" indent="-285750">
              <a:buFont typeface="Wingdings" panose="05000000000000000000" pitchFamily="2" charset="2"/>
              <a:buChar char="q"/>
            </a:pPr>
            <a:r>
              <a:rPr lang="af-ZA" sz="2800" b="1" dirty="0">
                <a:latin typeface="Times New Roman" panose="02020603050405020304" pitchFamily="18" charset="0"/>
                <a:cs typeface="+mj-cs"/>
              </a:rPr>
              <a:t>Navigation:</a:t>
            </a:r>
          </a:p>
          <a:p>
            <a:endParaRPr lang="en-US" sz="2800" b="1" dirty="0">
              <a:latin typeface="Times New Roman" panose="02020603050405020304" pitchFamily="18" charset="0"/>
              <a:cs typeface="+mj-cs"/>
            </a:endParaRPr>
          </a:p>
          <a:p>
            <a:r>
              <a:rPr lang="en-US" sz="2400" b="1" dirty="0">
                <a:latin typeface="Times New Roman" panose="02020603050405020304" pitchFamily="18" charset="0"/>
                <a:cs typeface="+mj-cs"/>
              </a:rPr>
              <a:t>ROS Navigation stack:</a:t>
            </a:r>
          </a:p>
          <a:p>
            <a:endParaRPr lang="en-US" sz="2400" b="1" dirty="0">
              <a:latin typeface="Times New Roman" panose="02020603050405020304" pitchFamily="18" charset="0"/>
              <a:cs typeface="+mj-cs"/>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aim of the ROS navigation package is to move a robot from the start position to the goal position, without making any collision with the environment.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ROS Navigation package comes with an implementation of several navigation related algorithms which can easily help implement autonomous navigation in the mobile robots.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only needs to feed the goal position of the robot and the robot odometry data from sensors such as wheel encoders, IMU, and GPS, along with other sensor data streams such as laser scanner data or 3D point cloud from sensors like Kinect.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output of the Navigation package will be the velocity commands which will drive the robot to the given goal position.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Navigation stack contains implementation of the standard algorithms, such as SLAM, A *(star), Dijkstra, AMCL, and so on, which can directly be used in our application.</a:t>
            </a:r>
            <a:r>
              <a:rPr lang="en-US" sz="2000" b="1" dirty="0">
                <a:latin typeface="Times New Roman" panose="02020603050405020304" pitchFamily="18" charset="0"/>
                <a:cs typeface="Times New Roman" panose="02020603050405020304" pitchFamily="18" charset="0"/>
              </a:rPr>
              <a:t> </a:t>
            </a:r>
            <a:endParaRPr lang="ar-EG" sz="2000" b="1" dirty="0">
              <a:latin typeface="Times New Roman" panose="02020603050405020304" pitchFamily="18" charset="0"/>
              <a:cs typeface="Times New Roman" panose="02020603050405020304" pitchFamily="18" charset="0"/>
            </a:endParaRPr>
          </a:p>
        </p:txBody>
      </p:sp>
      <p:grpSp>
        <p:nvGrpSpPr>
          <p:cNvPr id="3" name="Google Shape;392;p37">
            <a:extLst>
              <a:ext uri="{FF2B5EF4-FFF2-40B4-BE49-F238E27FC236}">
                <a16:creationId xmlns:a16="http://schemas.microsoft.com/office/drawing/2014/main" id="{7357D2B2-3720-6BBE-7FCB-20163C0C4F63}"/>
              </a:ext>
            </a:extLst>
          </p:cNvPr>
          <p:cNvGrpSpPr/>
          <p:nvPr/>
        </p:nvGrpSpPr>
        <p:grpSpPr>
          <a:xfrm>
            <a:off x="10275763" y="825932"/>
            <a:ext cx="543625" cy="350579"/>
            <a:chOff x="7604286" y="1032752"/>
            <a:chExt cx="543625" cy="350579"/>
          </a:xfrm>
        </p:grpSpPr>
        <p:sp>
          <p:nvSpPr>
            <p:cNvPr id="4" name="Google Shape;393;p37">
              <a:extLst>
                <a:ext uri="{FF2B5EF4-FFF2-40B4-BE49-F238E27FC236}">
                  <a16:creationId xmlns:a16="http://schemas.microsoft.com/office/drawing/2014/main" id="{5DA59DC3-CD93-D211-C92F-2E99642675A1}"/>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4;p37">
              <a:extLst>
                <a:ext uri="{FF2B5EF4-FFF2-40B4-BE49-F238E27FC236}">
                  <a16:creationId xmlns:a16="http://schemas.microsoft.com/office/drawing/2014/main" id="{7338D45D-8815-BEC0-9763-6E089092831E}"/>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5;p37">
              <a:extLst>
                <a:ext uri="{FF2B5EF4-FFF2-40B4-BE49-F238E27FC236}">
                  <a16:creationId xmlns:a16="http://schemas.microsoft.com/office/drawing/2014/main" id="{40FB8F7B-CE41-6EED-DEB1-B63E1B496FB9}"/>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6;p37">
              <a:extLst>
                <a:ext uri="{FF2B5EF4-FFF2-40B4-BE49-F238E27FC236}">
                  <a16:creationId xmlns:a16="http://schemas.microsoft.com/office/drawing/2014/main" id="{5F7D03E1-720C-F166-C40D-91048D0F3EB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97;p37">
              <a:extLst>
                <a:ext uri="{FF2B5EF4-FFF2-40B4-BE49-F238E27FC236}">
                  <a16:creationId xmlns:a16="http://schemas.microsoft.com/office/drawing/2014/main" id="{8FC443A3-96A0-2844-11E5-14BA228C191A}"/>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98;p37">
              <a:extLst>
                <a:ext uri="{FF2B5EF4-FFF2-40B4-BE49-F238E27FC236}">
                  <a16:creationId xmlns:a16="http://schemas.microsoft.com/office/drawing/2014/main" id="{BADB7DF1-5DFF-746A-EC64-51CBE26B886E}"/>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99;p37">
            <a:extLst>
              <a:ext uri="{FF2B5EF4-FFF2-40B4-BE49-F238E27FC236}">
                <a16:creationId xmlns:a16="http://schemas.microsoft.com/office/drawing/2014/main" id="{A011F8F0-B354-D724-63A1-B24919A30AAE}"/>
              </a:ext>
            </a:extLst>
          </p:cNvPr>
          <p:cNvGrpSpPr/>
          <p:nvPr/>
        </p:nvGrpSpPr>
        <p:grpSpPr>
          <a:xfrm>
            <a:off x="9423822" y="590948"/>
            <a:ext cx="766188" cy="497730"/>
            <a:chOff x="6323401" y="688174"/>
            <a:chExt cx="771802" cy="497730"/>
          </a:xfrm>
        </p:grpSpPr>
        <p:sp>
          <p:nvSpPr>
            <p:cNvPr id="11" name="Google Shape;400;p37">
              <a:extLst>
                <a:ext uri="{FF2B5EF4-FFF2-40B4-BE49-F238E27FC236}">
                  <a16:creationId xmlns:a16="http://schemas.microsoft.com/office/drawing/2014/main" id="{4FA9FAC8-1A38-713D-5631-D3DB4F8C08FC}"/>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1;p37">
              <a:extLst>
                <a:ext uri="{FF2B5EF4-FFF2-40B4-BE49-F238E27FC236}">
                  <a16:creationId xmlns:a16="http://schemas.microsoft.com/office/drawing/2014/main" id="{087BB98E-6DB4-BCF9-C335-ECFDD46D33C9}"/>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2;p37">
              <a:extLst>
                <a:ext uri="{FF2B5EF4-FFF2-40B4-BE49-F238E27FC236}">
                  <a16:creationId xmlns:a16="http://schemas.microsoft.com/office/drawing/2014/main" id="{B333334B-3EC1-4E6B-9942-92F189817E65}"/>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p37">
              <a:extLst>
                <a:ext uri="{FF2B5EF4-FFF2-40B4-BE49-F238E27FC236}">
                  <a16:creationId xmlns:a16="http://schemas.microsoft.com/office/drawing/2014/main" id="{49CDE7AB-E5E3-DAA0-B528-D163A5611790}"/>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7">
              <a:extLst>
                <a:ext uri="{FF2B5EF4-FFF2-40B4-BE49-F238E27FC236}">
                  <a16:creationId xmlns:a16="http://schemas.microsoft.com/office/drawing/2014/main" id="{4B8043AA-4579-AC4D-32E3-B92FC84426DF}"/>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5;p37">
              <a:extLst>
                <a:ext uri="{FF2B5EF4-FFF2-40B4-BE49-F238E27FC236}">
                  <a16:creationId xmlns:a16="http://schemas.microsoft.com/office/drawing/2014/main" id="{3333D38C-64B0-8498-A5CD-356662BB8994}"/>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818731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81D1-3762-5A61-70AC-3AE1AB2654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0F7375-1C0C-1CF2-C68D-4727B1E296E5}"/>
              </a:ext>
            </a:extLst>
          </p:cNvPr>
          <p:cNvSpPr txBox="1"/>
          <p:nvPr/>
        </p:nvSpPr>
        <p:spPr>
          <a:xfrm>
            <a:off x="666045" y="687991"/>
            <a:ext cx="10611556" cy="5509200"/>
          </a:xfrm>
          <a:prstGeom prst="rect">
            <a:avLst/>
          </a:prstGeom>
          <a:noFill/>
        </p:spPr>
        <p:txBody>
          <a:bodyPr wrap="square" rtlCol="0">
            <a:spAutoFit/>
          </a:body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All the blocks which are provided as input to the Navigational stack: </a:t>
            </a:r>
          </a:p>
          <a:p>
            <a:pPr marL="342900" indent="-342900">
              <a:buFont typeface="Arial"/>
              <a:buAutoNum type="arabicParenR"/>
            </a:pPr>
            <a:r>
              <a:rPr lang="en-US" sz="2000" dirty="0">
                <a:latin typeface="Times New Roman" panose="02020603050405020304" pitchFamily="18" charset="0"/>
                <a:cs typeface="Times New Roman" panose="02020603050405020304" pitchFamily="18" charset="0"/>
              </a:rPr>
              <a:t>Odometry Source </a:t>
            </a:r>
          </a:p>
          <a:p>
            <a:r>
              <a:rPr lang="en-US" sz="2000" dirty="0">
                <a:latin typeface="Times New Roman" panose="02020603050405020304" pitchFamily="18" charset="0"/>
                <a:cs typeface="Times New Roman" panose="02020603050405020304" pitchFamily="18" charset="0"/>
              </a:rPr>
              <a:t>2)    Sensor Source</a:t>
            </a:r>
          </a:p>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Base_Controller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4)    Sensor Transforms/</a:t>
            </a:r>
            <a:r>
              <a:rPr lang="en-US" sz="2000" dirty="0" err="1">
                <a:latin typeface="Times New Roman" panose="02020603050405020304" pitchFamily="18" charset="0"/>
                <a:cs typeface="Times New Roman" panose="02020603050405020304" pitchFamily="18" charset="0"/>
              </a:rPr>
              <a:t>tf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Mapping (</a:t>
            </a:r>
            <a:r>
              <a:rPr lang="en-US" sz="2000" dirty="0" err="1">
                <a:latin typeface="Times New Roman" panose="02020603050405020304" pitchFamily="18" charset="0"/>
                <a:cs typeface="Times New Roman" panose="02020603050405020304" pitchFamily="18" charset="0"/>
              </a:rPr>
              <a:t>map_server</a:t>
            </a:r>
            <a:r>
              <a:rPr lang="en-US" sz="2000" dirty="0">
                <a:latin typeface="Times New Roman" panose="02020603050405020304" pitchFamily="18" charset="0"/>
                <a:cs typeface="Times New Roman" panose="02020603050405020304" pitchFamily="18" charset="0"/>
              </a:rPr>
              <a:t>)</a:t>
            </a:r>
          </a:p>
          <a:p>
            <a:pPr marL="342900" indent="-342900">
              <a:buAutoNum type="arabicParenR" startAt="6"/>
            </a:pPr>
            <a:r>
              <a:rPr lang="en-US" sz="2000" dirty="0" err="1">
                <a:latin typeface="Times New Roman" panose="02020603050405020304" pitchFamily="18" charset="0"/>
                <a:cs typeface="Times New Roman" panose="02020603050405020304" pitchFamily="18" charset="0"/>
              </a:rPr>
              <a:t>Amcl</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move_base</a:t>
            </a:r>
            <a:r>
              <a:rPr lang="en-US" sz="2400" b="1" dirty="0">
                <a:latin typeface="Times New Roman" panose="02020603050405020304" pitchFamily="18" charset="0"/>
                <a:cs typeface="Times New Roman" panose="02020603050405020304" pitchFamily="18" charset="0"/>
              </a:rPr>
              <a:t> node:</a:t>
            </a:r>
            <a:endParaRPr lang="en-US"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move_base</a:t>
            </a:r>
            <a:r>
              <a:rPr lang="en-GB" sz="2000" dirty="0">
                <a:latin typeface="Times New Roman" panose="02020603050405020304" pitchFamily="18" charset="0"/>
                <a:cs typeface="Times New Roman" panose="02020603050405020304" pitchFamily="18" charset="0"/>
              </a:rPr>
              <a:t> node is from a package called </a:t>
            </a:r>
            <a:r>
              <a:rPr lang="en-GB" sz="2000" dirty="0" err="1">
                <a:latin typeface="Times New Roman" panose="02020603050405020304" pitchFamily="18" charset="0"/>
                <a:cs typeface="Times New Roman" panose="02020603050405020304" pitchFamily="18" charset="0"/>
              </a:rPr>
              <a:t>move_base</a:t>
            </a:r>
            <a:r>
              <a:rPr lang="en-GB"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main function of this package is to move a robot from its current position to a goal position with he help of other Navigation nodes.</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move_base</a:t>
            </a:r>
            <a:r>
              <a:rPr lang="en-GB" sz="2000" dirty="0">
                <a:latin typeface="Times New Roman" panose="02020603050405020304" pitchFamily="18" charset="0"/>
                <a:cs typeface="Times New Roman" panose="02020603050405020304" pitchFamily="18" charset="0"/>
              </a:rPr>
              <a:t> node inside this package links the global-planner and the local-planner for the path planning, connecting to the rotate-recovery package if the robot is stuck in some obstacle and connecting global </a:t>
            </a:r>
            <a:r>
              <a:rPr lang="en-GB" sz="2000" dirty="0" err="1">
                <a:latin typeface="Times New Roman" panose="02020603050405020304" pitchFamily="18" charset="0"/>
                <a:cs typeface="Times New Roman" panose="02020603050405020304" pitchFamily="18" charset="0"/>
              </a:rPr>
              <a:t>costmap</a:t>
            </a:r>
            <a:r>
              <a:rPr lang="en-GB" sz="2000" dirty="0">
                <a:latin typeface="Times New Roman" panose="02020603050405020304" pitchFamily="18" charset="0"/>
                <a:cs typeface="Times New Roman" panose="02020603050405020304" pitchFamily="18" charset="0"/>
              </a:rPr>
              <a:t> and local </a:t>
            </a:r>
            <a:r>
              <a:rPr lang="en-GB" sz="2000" dirty="0" err="1">
                <a:latin typeface="Times New Roman" panose="02020603050405020304" pitchFamily="18" charset="0"/>
                <a:cs typeface="Times New Roman" panose="02020603050405020304" pitchFamily="18" charset="0"/>
              </a:rPr>
              <a:t>costmap</a:t>
            </a:r>
            <a:r>
              <a:rPr lang="en-GB" sz="2000" dirty="0">
                <a:latin typeface="Times New Roman" panose="02020603050405020304" pitchFamily="18" charset="0"/>
                <a:cs typeface="Times New Roman" panose="02020603050405020304" pitchFamily="18" charset="0"/>
              </a:rPr>
              <a:t> for getting the map.</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pSp>
        <p:nvGrpSpPr>
          <p:cNvPr id="3" name="Google Shape;392;p37">
            <a:extLst>
              <a:ext uri="{FF2B5EF4-FFF2-40B4-BE49-F238E27FC236}">
                <a16:creationId xmlns:a16="http://schemas.microsoft.com/office/drawing/2014/main" id="{7357D2B2-3720-6BBE-7FCB-20163C0C4F63}"/>
              </a:ext>
            </a:extLst>
          </p:cNvPr>
          <p:cNvGrpSpPr/>
          <p:nvPr/>
        </p:nvGrpSpPr>
        <p:grpSpPr>
          <a:xfrm>
            <a:off x="10275763" y="825932"/>
            <a:ext cx="543625" cy="350579"/>
            <a:chOff x="7604286" y="1032752"/>
            <a:chExt cx="543625" cy="350579"/>
          </a:xfrm>
        </p:grpSpPr>
        <p:sp>
          <p:nvSpPr>
            <p:cNvPr id="4" name="Google Shape;393;p37">
              <a:extLst>
                <a:ext uri="{FF2B5EF4-FFF2-40B4-BE49-F238E27FC236}">
                  <a16:creationId xmlns:a16="http://schemas.microsoft.com/office/drawing/2014/main" id="{5DA59DC3-CD93-D211-C92F-2E99642675A1}"/>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4;p37">
              <a:extLst>
                <a:ext uri="{FF2B5EF4-FFF2-40B4-BE49-F238E27FC236}">
                  <a16:creationId xmlns:a16="http://schemas.microsoft.com/office/drawing/2014/main" id="{7338D45D-8815-BEC0-9763-6E089092831E}"/>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5;p37">
              <a:extLst>
                <a:ext uri="{FF2B5EF4-FFF2-40B4-BE49-F238E27FC236}">
                  <a16:creationId xmlns:a16="http://schemas.microsoft.com/office/drawing/2014/main" id="{40FB8F7B-CE41-6EED-DEB1-B63E1B496FB9}"/>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6;p37">
              <a:extLst>
                <a:ext uri="{FF2B5EF4-FFF2-40B4-BE49-F238E27FC236}">
                  <a16:creationId xmlns:a16="http://schemas.microsoft.com/office/drawing/2014/main" id="{5F7D03E1-720C-F166-C40D-91048D0F3EB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97;p37">
              <a:extLst>
                <a:ext uri="{FF2B5EF4-FFF2-40B4-BE49-F238E27FC236}">
                  <a16:creationId xmlns:a16="http://schemas.microsoft.com/office/drawing/2014/main" id="{8FC443A3-96A0-2844-11E5-14BA228C191A}"/>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98;p37">
              <a:extLst>
                <a:ext uri="{FF2B5EF4-FFF2-40B4-BE49-F238E27FC236}">
                  <a16:creationId xmlns:a16="http://schemas.microsoft.com/office/drawing/2014/main" id="{BADB7DF1-5DFF-746A-EC64-51CBE26B886E}"/>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99;p37">
            <a:extLst>
              <a:ext uri="{FF2B5EF4-FFF2-40B4-BE49-F238E27FC236}">
                <a16:creationId xmlns:a16="http://schemas.microsoft.com/office/drawing/2014/main" id="{A011F8F0-B354-D724-63A1-B24919A30AAE}"/>
              </a:ext>
            </a:extLst>
          </p:cNvPr>
          <p:cNvGrpSpPr/>
          <p:nvPr/>
        </p:nvGrpSpPr>
        <p:grpSpPr>
          <a:xfrm>
            <a:off x="9423822" y="590948"/>
            <a:ext cx="766188" cy="497730"/>
            <a:chOff x="6323401" y="688174"/>
            <a:chExt cx="771802" cy="497730"/>
          </a:xfrm>
        </p:grpSpPr>
        <p:sp>
          <p:nvSpPr>
            <p:cNvPr id="11" name="Google Shape;400;p37">
              <a:extLst>
                <a:ext uri="{FF2B5EF4-FFF2-40B4-BE49-F238E27FC236}">
                  <a16:creationId xmlns:a16="http://schemas.microsoft.com/office/drawing/2014/main" id="{4FA9FAC8-1A38-713D-5631-D3DB4F8C08FC}"/>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1;p37">
              <a:extLst>
                <a:ext uri="{FF2B5EF4-FFF2-40B4-BE49-F238E27FC236}">
                  <a16:creationId xmlns:a16="http://schemas.microsoft.com/office/drawing/2014/main" id="{087BB98E-6DB4-BCF9-C335-ECFDD46D33C9}"/>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2;p37">
              <a:extLst>
                <a:ext uri="{FF2B5EF4-FFF2-40B4-BE49-F238E27FC236}">
                  <a16:creationId xmlns:a16="http://schemas.microsoft.com/office/drawing/2014/main" id="{B333334B-3EC1-4E6B-9942-92F189817E65}"/>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p37">
              <a:extLst>
                <a:ext uri="{FF2B5EF4-FFF2-40B4-BE49-F238E27FC236}">
                  <a16:creationId xmlns:a16="http://schemas.microsoft.com/office/drawing/2014/main" id="{49CDE7AB-E5E3-DAA0-B528-D163A5611790}"/>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7">
              <a:extLst>
                <a:ext uri="{FF2B5EF4-FFF2-40B4-BE49-F238E27FC236}">
                  <a16:creationId xmlns:a16="http://schemas.microsoft.com/office/drawing/2014/main" id="{4B8043AA-4579-AC4D-32E3-B92FC84426DF}"/>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5;p37">
              <a:extLst>
                <a:ext uri="{FF2B5EF4-FFF2-40B4-BE49-F238E27FC236}">
                  <a16:creationId xmlns:a16="http://schemas.microsoft.com/office/drawing/2014/main" id="{3333D38C-64B0-8498-A5CD-356662BB8994}"/>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8" name="Picture 17">
            <a:extLst>
              <a:ext uri="{FF2B5EF4-FFF2-40B4-BE49-F238E27FC236}">
                <a16:creationId xmlns:a16="http://schemas.microsoft.com/office/drawing/2014/main" id="{E1335E0B-5124-40D2-AA1A-5C13D3264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756" y="1535289"/>
            <a:ext cx="3882132" cy="2592642"/>
          </a:xfrm>
          <a:prstGeom prst="rect">
            <a:avLst/>
          </a:prstGeom>
        </p:spPr>
      </p:pic>
    </p:spTree>
    <p:extLst>
      <p:ext uri="{BB962C8B-B14F-4D97-AF65-F5344CB8AC3E}">
        <p14:creationId xmlns:p14="http://schemas.microsoft.com/office/powerpoint/2010/main" val="152598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92649-D398-8792-AF6B-D18BE26703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AB89F1-3BD6-96DF-E48D-D7A913490774}"/>
              </a:ext>
            </a:extLst>
          </p:cNvPr>
          <p:cNvSpPr txBox="1"/>
          <p:nvPr/>
        </p:nvSpPr>
        <p:spPr>
          <a:xfrm>
            <a:off x="790222" y="758481"/>
            <a:ext cx="7563555" cy="707886"/>
          </a:xfrm>
          <a:prstGeom prst="rect">
            <a:avLst/>
          </a:prstGeom>
          <a:noFill/>
        </p:spPr>
        <p:txBody>
          <a:bodyPr wrap="square" rtlCol="0">
            <a:spAutoFit/>
          </a:bodyPr>
          <a:lstStyle/>
          <a:p>
            <a:r>
              <a:rPr lang="en-US" sz="4000" b="1" dirty="0">
                <a:latin typeface="Times New Roman" panose="02020603050405020304" pitchFamily="18" charset="0"/>
                <a:ea typeface="Roboto Slab Light"/>
                <a:cs typeface="Times New Roman" panose="02020603050405020304" pitchFamily="18" charset="0"/>
                <a:sym typeface="Arial"/>
              </a:rPr>
              <a:t>Conclusion &amp; Future Work </a:t>
            </a:r>
            <a:endParaRPr lang="en-US"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B230291-FE8E-7451-0E2D-1D9771271CD9}"/>
              </a:ext>
            </a:extLst>
          </p:cNvPr>
          <p:cNvSpPr txBox="1"/>
          <p:nvPr/>
        </p:nvSpPr>
        <p:spPr>
          <a:xfrm>
            <a:off x="790222" y="1520686"/>
            <a:ext cx="10600267" cy="4956229"/>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t>Future work</a:t>
            </a:r>
            <a:r>
              <a:rPr lang="ar-EG" sz="2800" b="1" u="sng" dirty="0"/>
              <a:t>:</a:t>
            </a:r>
            <a:endParaRPr lang="en-US" sz="2800" b="1" u="sng" dirty="0"/>
          </a:p>
          <a:p>
            <a:pPr marL="457200" indent="-457200">
              <a:buFont typeface="Wingdings" panose="05000000000000000000" pitchFamily="2" charset="2"/>
              <a:buChar char="q"/>
            </a:pPr>
            <a:endParaRPr lang="ar-EG" sz="2800" b="1" u="sng" dirty="0"/>
          </a:p>
          <a:p>
            <a:pPr marL="457200" marR="0" lvl="0" indent="-457200" rtl="0">
              <a:lnSpc>
                <a:spcPct val="107000"/>
              </a:lnSpc>
              <a:spcBef>
                <a:spcPts val="0"/>
              </a:spcBef>
              <a:spcAft>
                <a:spcPts val="0"/>
              </a:spcAft>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Enhanced Human-Robot Interaction (HRI)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Future work could focus on improving the interaction between nurse robots and patients. This includes developing more advanced natural language processing (NLP) capabilities, better voice recognition, and more intuitive touch interfaces to ensure that patients feel comfortable and understood when interacting with robots.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rtl="0">
              <a:lnSpc>
                <a:spcPct val="107000"/>
              </a:lnSpc>
              <a:spcBef>
                <a:spcPts val="0"/>
              </a:spcBef>
              <a:spcAft>
                <a:spcPts val="0"/>
              </a:spcAft>
              <a:buFont typeface="+mj-lt"/>
              <a:buAutoNum type="arabicPeriod"/>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0"/>
              </a:spcAft>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Advanced AI and Machine Learning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Implementing more sophisticated AI and machine learning algorithms can enable nurse robots to learn from their interactions and improve their performance over time. This includes better decision-making abilities, predictive analytics for patient care, and adaptive learning to handle a wider range of tasks and scenarios.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nSpc>
                <a:spcPct val="107000"/>
              </a:lnSpc>
              <a:spcBef>
                <a:spcPts val="0"/>
              </a:spcBef>
              <a:spcAft>
                <a:spcPts val="0"/>
              </a:spcAft>
              <a:buFont typeface="+mj-lt"/>
              <a:buAutoNum type="arabicPeriod"/>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Design a Mobile App: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to Control the Robot instead of RVIZ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grpSp>
        <p:nvGrpSpPr>
          <p:cNvPr id="2" name="Google Shape;399;p37">
            <a:extLst>
              <a:ext uri="{FF2B5EF4-FFF2-40B4-BE49-F238E27FC236}">
                <a16:creationId xmlns:a16="http://schemas.microsoft.com/office/drawing/2014/main" id="{F6CD9BEF-6879-621D-D3B4-4A2D0CF5D898}"/>
              </a:ext>
            </a:extLst>
          </p:cNvPr>
          <p:cNvGrpSpPr/>
          <p:nvPr/>
        </p:nvGrpSpPr>
        <p:grpSpPr>
          <a:xfrm>
            <a:off x="9519263" y="541867"/>
            <a:ext cx="766188" cy="497730"/>
            <a:chOff x="6323401" y="688174"/>
            <a:chExt cx="771802" cy="497730"/>
          </a:xfrm>
        </p:grpSpPr>
        <p:sp>
          <p:nvSpPr>
            <p:cNvPr id="4" name="Google Shape;400;p37">
              <a:extLst>
                <a:ext uri="{FF2B5EF4-FFF2-40B4-BE49-F238E27FC236}">
                  <a16:creationId xmlns:a16="http://schemas.microsoft.com/office/drawing/2014/main" id="{C2023898-EE36-C2E5-B6CF-B3F61B701D51}"/>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1;p37">
              <a:extLst>
                <a:ext uri="{FF2B5EF4-FFF2-40B4-BE49-F238E27FC236}">
                  <a16:creationId xmlns:a16="http://schemas.microsoft.com/office/drawing/2014/main" id="{DED1A22A-46CB-5A9F-F4D2-5664EB68046B}"/>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2;p37">
              <a:extLst>
                <a:ext uri="{FF2B5EF4-FFF2-40B4-BE49-F238E27FC236}">
                  <a16:creationId xmlns:a16="http://schemas.microsoft.com/office/drawing/2014/main" id="{088EA9B4-37D9-7C63-32E0-859896736028}"/>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3;p37">
              <a:extLst>
                <a:ext uri="{FF2B5EF4-FFF2-40B4-BE49-F238E27FC236}">
                  <a16:creationId xmlns:a16="http://schemas.microsoft.com/office/drawing/2014/main" id="{2ECDEBC1-0A74-6543-588B-C7731EABD7ED}"/>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4;p37">
              <a:extLst>
                <a:ext uri="{FF2B5EF4-FFF2-40B4-BE49-F238E27FC236}">
                  <a16:creationId xmlns:a16="http://schemas.microsoft.com/office/drawing/2014/main" id="{CC5A54BD-B53C-26AB-BDE3-2983C088D450}"/>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5;p37">
              <a:extLst>
                <a:ext uri="{FF2B5EF4-FFF2-40B4-BE49-F238E27FC236}">
                  <a16:creationId xmlns:a16="http://schemas.microsoft.com/office/drawing/2014/main" id="{10099C83-3B5B-46B7-43D7-0C773ED73288}"/>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392;p37">
            <a:extLst>
              <a:ext uri="{FF2B5EF4-FFF2-40B4-BE49-F238E27FC236}">
                <a16:creationId xmlns:a16="http://schemas.microsoft.com/office/drawing/2014/main" id="{3C5E6245-61C2-E690-3DC3-2E159C3F1161}"/>
              </a:ext>
            </a:extLst>
          </p:cNvPr>
          <p:cNvGrpSpPr/>
          <p:nvPr/>
        </p:nvGrpSpPr>
        <p:grpSpPr>
          <a:xfrm>
            <a:off x="10257154" y="846770"/>
            <a:ext cx="543625" cy="350579"/>
            <a:chOff x="7604286" y="1032752"/>
            <a:chExt cx="543625" cy="350579"/>
          </a:xfrm>
        </p:grpSpPr>
        <p:sp>
          <p:nvSpPr>
            <p:cNvPr id="12" name="Google Shape;393;p37">
              <a:extLst>
                <a:ext uri="{FF2B5EF4-FFF2-40B4-BE49-F238E27FC236}">
                  <a16:creationId xmlns:a16="http://schemas.microsoft.com/office/drawing/2014/main" id="{28373D39-F967-B2A5-7B7A-131CEB8E41F9}"/>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94;p37">
              <a:extLst>
                <a:ext uri="{FF2B5EF4-FFF2-40B4-BE49-F238E27FC236}">
                  <a16:creationId xmlns:a16="http://schemas.microsoft.com/office/drawing/2014/main" id="{41C15096-1603-44EC-8798-17A01BBA3C01}"/>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95;p37">
              <a:extLst>
                <a:ext uri="{FF2B5EF4-FFF2-40B4-BE49-F238E27FC236}">
                  <a16:creationId xmlns:a16="http://schemas.microsoft.com/office/drawing/2014/main" id="{38042FD4-800E-99CA-443F-A30811087CC2}"/>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96;p37">
              <a:extLst>
                <a:ext uri="{FF2B5EF4-FFF2-40B4-BE49-F238E27FC236}">
                  <a16:creationId xmlns:a16="http://schemas.microsoft.com/office/drawing/2014/main" id="{4A6278E5-50D5-C148-F7AF-96703743F895}"/>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97;p37">
              <a:extLst>
                <a:ext uri="{FF2B5EF4-FFF2-40B4-BE49-F238E27FC236}">
                  <a16:creationId xmlns:a16="http://schemas.microsoft.com/office/drawing/2014/main" id="{FA143227-E86A-3CF2-6FB0-F38F0BD770E4}"/>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8;p37">
              <a:extLst>
                <a:ext uri="{FF2B5EF4-FFF2-40B4-BE49-F238E27FC236}">
                  <a16:creationId xmlns:a16="http://schemas.microsoft.com/office/drawing/2014/main" id="{5D509CD8-FE07-FD3B-53E3-A5C88C11E0BE}"/>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76204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2E6BC-6D2B-8534-29EC-FEF51C1D5BA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0B16C92C-EEAB-5528-E23A-572B9660DA73}"/>
              </a:ext>
            </a:extLst>
          </p:cNvPr>
          <p:cNvSpPr txBox="1"/>
          <p:nvPr/>
        </p:nvSpPr>
        <p:spPr>
          <a:xfrm>
            <a:off x="767644" y="1032352"/>
            <a:ext cx="10645423"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t>Conclusion:</a:t>
            </a:r>
          </a:p>
          <a:p>
            <a:endParaRPr lang="ar-EG" sz="2800" b="1" u="sng" dirty="0"/>
          </a:p>
          <a:p>
            <a:r>
              <a:rPr lang="en-US" sz="2800" dirty="0">
                <a:latin typeface="Times New Roman" panose="02020603050405020304" pitchFamily="18" charset="0"/>
                <a:cs typeface="Times New Roman" panose="02020603050405020304" pitchFamily="18" charset="0"/>
              </a:rPr>
              <a:t>In summary, the nurse robot project represents a promising innovation in healthcare delivery, offering a blend of human expertise and technological capabilities to enhance patient care and optimize hospital operations. With proper planning, collaboration, and adaptation, the integration of nurse robots into hospital settings has the potential to revolutionize the way healthcare is delivered, ultimately improving patient outcomes and experiences in the modern healthcare landscape.</a:t>
            </a:r>
          </a:p>
        </p:txBody>
      </p:sp>
      <p:grpSp>
        <p:nvGrpSpPr>
          <p:cNvPr id="2" name="Google Shape;399;p37">
            <a:extLst>
              <a:ext uri="{FF2B5EF4-FFF2-40B4-BE49-F238E27FC236}">
                <a16:creationId xmlns:a16="http://schemas.microsoft.com/office/drawing/2014/main" id="{84B8C7CF-7133-AE64-EB84-3CDCCF41E85A}"/>
              </a:ext>
            </a:extLst>
          </p:cNvPr>
          <p:cNvGrpSpPr/>
          <p:nvPr/>
        </p:nvGrpSpPr>
        <p:grpSpPr>
          <a:xfrm>
            <a:off x="9519263" y="541867"/>
            <a:ext cx="766188" cy="497730"/>
            <a:chOff x="6323401" y="688174"/>
            <a:chExt cx="771802" cy="497730"/>
          </a:xfrm>
        </p:grpSpPr>
        <p:sp>
          <p:nvSpPr>
            <p:cNvPr id="4" name="Google Shape;400;p37">
              <a:extLst>
                <a:ext uri="{FF2B5EF4-FFF2-40B4-BE49-F238E27FC236}">
                  <a16:creationId xmlns:a16="http://schemas.microsoft.com/office/drawing/2014/main" id="{83057E44-4AB3-34AC-F363-ADD60F71CF9F}"/>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1;p37">
              <a:extLst>
                <a:ext uri="{FF2B5EF4-FFF2-40B4-BE49-F238E27FC236}">
                  <a16:creationId xmlns:a16="http://schemas.microsoft.com/office/drawing/2014/main" id="{E1199A0B-5311-47C4-5D38-9951789049D8}"/>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2;p37">
              <a:extLst>
                <a:ext uri="{FF2B5EF4-FFF2-40B4-BE49-F238E27FC236}">
                  <a16:creationId xmlns:a16="http://schemas.microsoft.com/office/drawing/2014/main" id="{817BA383-1663-3715-1069-721DB813D117}"/>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3;p37">
              <a:extLst>
                <a:ext uri="{FF2B5EF4-FFF2-40B4-BE49-F238E27FC236}">
                  <a16:creationId xmlns:a16="http://schemas.microsoft.com/office/drawing/2014/main" id="{BF4700CC-FECF-FE87-3F98-18C7496A298A}"/>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4;p37">
              <a:extLst>
                <a:ext uri="{FF2B5EF4-FFF2-40B4-BE49-F238E27FC236}">
                  <a16:creationId xmlns:a16="http://schemas.microsoft.com/office/drawing/2014/main" id="{8868CB63-3F47-B2EA-DFF2-EC3335BFD741}"/>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5;p37">
              <a:extLst>
                <a:ext uri="{FF2B5EF4-FFF2-40B4-BE49-F238E27FC236}">
                  <a16:creationId xmlns:a16="http://schemas.microsoft.com/office/drawing/2014/main" id="{01C418C0-B62E-CB66-9E94-F4645E230A17}"/>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392;p37">
            <a:extLst>
              <a:ext uri="{FF2B5EF4-FFF2-40B4-BE49-F238E27FC236}">
                <a16:creationId xmlns:a16="http://schemas.microsoft.com/office/drawing/2014/main" id="{473DC6B6-F5A7-B3E5-1E0D-828CCBDA3D8E}"/>
              </a:ext>
            </a:extLst>
          </p:cNvPr>
          <p:cNvGrpSpPr/>
          <p:nvPr/>
        </p:nvGrpSpPr>
        <p:grpSpPr>
          <a:xfrm>
            <a:off x="10257154" y="846770"/>
            <a:ext cx="543625" cy="350579"/>
            <a:chOff x="7604286" y="1032752"/>
            <a:chExt cx="543625" cy="350579"/>
          </a:xfrm>
        </p:grpSpPr>
        <p:sp>
          <p:nvSpPr>
            <p:cNvPr id="12" name="Google Shape;393;p37">
              <a:extLst>
                <a:ext uri="{FF2B5EF4-FFF2-40B4-BE49-F238E27FC236}">
                  <a16:creationId xmlns:a16="http://schemas.microsoft.com/office/drawing/2014/main" id="{A928259D-CD27-3D4F-0359-61AC1CE5B90F}"/>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94;p37">
              <a:extLst>
                <a:ext uri="{FF2B5EF4-FFF2-40B4-BE49-F238E27FC236}">
                  <a16:creationId xmlns:a16="http://schemas.microsoft.com/office/drawing/2014/main" id="{6697DD2A-DC04-4265-C91F-1737935B1582}"/>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95;p37">
              <a:extLst>
                <a:ext uri="{FF2B5EF4-FFF2-40B4-BE49-F238E27FC236}">
                  <a16:creationId xmlns:a16="http://schemas.microsoft.com/office/drawing/2014/main" id="{6DD450A5-0C05-A683-BBFD-59ADF7ABAD4D}"/>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96;p37">
              <a:extLst>
                <a:ext uri="{FF2B5EF4-FFF2-40B4-BE49-F238E27FC236}">
                  <a16:creationId xmlns:a16="http://schemas.microsoft.com/office/drawing/2014/main" id="{BAEA6D29-4421-3F89-A007-7472BEF22944}"/>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97;p37">
              <a:extLst>
                <a:ext uri="{FF2B5EF4-FFF2-40B4-BE49-F238E27FC236}">
                  <a16:creationId xmlns:a16="http://schemas.microsoft.com/office/drawing/2014/main" id="{90C3BBF5-7C52-0837-9D29-2FA93617B9F6}"/>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8;p37">
              <a:extLst>
                <a:ext uri="{FF2B5EF4-FFF2-40B4-BE49-F238E27FC236}">
                  <a16:creationId xmlns:a16="http://schemas.microsoft.com/office/drawing/2014/main" id="{3CCA0DF4-E587-8FEE-32EE-8C9372FFB5D5}"/>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063819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3E607-E96B-CC3A-5BBC-409FB8BFE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7069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018C6-1310-98A2-73CD-FD20353158EE}"/>
              </a:ext>
            </a:extLst>
          </p:cNvPr>
          <p:cNvSpPr txBox="1"/>
          <p:nvPr/>
        </p:nvSpPr>
        <p:spPr>
          <a:xfrm>
            <a:off x="632178" y="763838"/>
            <a:ext cx="3206044" cy="707886"/>
          </a:xfrm>
          <a:prstGeom prst="rect">
            <a:avLst/>
          </a:prstGeom>
          <a:noFill/>
        </p:spPr>
        <p:txBody>
          <a:bodyPr wrap="square" rtlCol="0">
            <a:spAutoFit/>
          </a:bodyPr>
          <a:lstStyle/>
          <a:p>
            <a:r>
              <a:rPr lang="en-US" sz="4000" b="1" dirty="0">
                <a:solidFill>
                  <a:schemeClr val="tx1"/>
                </a:solidFill>
                <a:latin typeface="Times New Roman" panose="02020603050405020304" pitchFamily="18" charset="0"/>
                <a:ea typeface="Roboto Slab Light"/>
                <a:cs typeface="Times New Roman" panose="02020603050405020304" pitchFamily="18" charset="0"/>
                <a:sym typeface="Arial"/>
              </a:rPr>
              <a:t>Introduction</a:t>
            </a:r>
            <a:endParaRPr lang="en-US"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791C1B1-089E-02E6-88DC-897613E6C4EF}"/>
              </a:ext>
            </a:extLst>
          </p:cNvPr>
          <p:cNvSpPr txBox="1"/>
          <p:nvPr/>
        </p:nvSpPr>
        <p:spPr>
          <a:xfrm>
            <a:off x="745067" y="1775230"/>
            <a:ext cx="10758311" cy="510909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Robot service in hospital refers to the use of robots to provide various services in a hospital. These robots are designed to perform tasks such as Medication Delivery, Vital Sign Measurement, P</a:t>
            </a:r>
            <a:r>
              <a:rPr lang="en-US" sz="2800" b="0" i="0" dirty="0">
                <a:effectLst/>
                <a:latin typeface="Times New Roman" panose="02020603050405020304" pitchFamily="18" charset="0"/>
                <a:cs typeface="Times New Roman" panose="02020603050405020304" pitchFamily="18" charset="0"/>
              </a:rPr>
              <a:t>atient monitoring and Physical assistance</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Typically, robots perform tasks that are either highly repetitive or too dangerous for humans to conduct safely.</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use of robots in hospitals is becoming increasingly popular due to their efficiency, accuracy, and ability to work around the clock without getting tired or making mistakes. </a:t>
            </a:r>
          </a:p>
          <a:p>
            <a:endParaRPr lang="en-US" sz="2800" dirty="0">
              <a:latin typeface="Times New Roman" panose="02020603050405020304" pitchFamily="18" charset="0"/>
              <a:cs typeface="Times New Roman" panose="02020603050405020304" pitchFamily="18" charset="0"/>
            </a:endParaRPr>
          </a:p>
          <a:p>
            <a:endParaRPr lang="en-US" dirty="0"/>
          </a:p>
        </p:txBody>
      </p:sp>
      <p:grpSp>
        <p:nvGrpSpPr>
          <p:cNvPr id="11" name="Google Shape;399;p37">
            <a:extLst>
              <a:ext uri="{FF2B5EF4-FFF2-40B4-BE49-F238E27FC236}">
                <a16:creationId xmlns:a16="http://schemas.microsoft.com/office/drawing/2014/main" id="{FD8A02CC-3B2D-D5AE-2FE3-885DC2959F9D}"/>
              </a:ext>
            </a:extLst>
          </p:cNvPr>
          <p:cNvGrpSpPr/>
          <p:nvPr/>
        </p:nvGrpSpPr>
        <p:grpSpPr>
          <a:xfrm>
            <a:off x="8967301" y="647812"/>
            <a:ext cx="766188" cy="497730"/>
            <a:chOff x="6323401" y="688174"/>
            <a:chExt cx="771802" cy="497730"/>
          </a:xfrm>
        </p:grpSpPr>
        <p:sp>
          <p:nvSpPr>
            <p:cNvPr id="12" name="Google Shape;400;p37">
              <a:extLst>
                <a:ext uri="{FF2B5EF4-FFF2-40B4-BE49-F238E27FC236}">
                  <a16:creationId xmlns:a16="http://schemas.microsoft.com/office/drawing/2014/main" id="{419F2478-C4EA-2D92-1FC5-D6FFD819911F}"/>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1;p37">
              <a:extLst>
                <a:ext uri="{FF2B5EF4-FFF2-40B4-BE49-F238E27FC236}">
                  <a16:creationId xmlns:a16="http://schemas.microsoft.com/office/drawing/2014/main" id="{CFB75E2B-EC9F-4874-266F-DCF4A071CC3B}"/>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2;p37">
              <a:extLst>
                <a:ext uri="{FF2B5EF4-FFF2-40B4-BE49-F238E27FC236}">
                  <a16:creationId xmlns:a16="http://schemas.microsoft.com/office/drawing/2014/main" id="{439F5A34-6418-B35F-1CB3-32B7B59824C3}"/>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3;p37">
              <a:extLst>
                <a:ext uri="{FF2B5EF4-FFF2-40B4-BE49-F238E27FC236}">
                  <a16:creationId xmlns:a16="http://schemas.microsoft.com/office/drawing/2014/main" id="{588728B9-155C-A5AA-FEAF-C22A36087AAA}"/>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4;p37">
              <a:extLst>
                <a:ext uri="{FF2B5EF4-FFF2-40B4-BE49-F238E27FC236}">
                  <a16:creationId xmlns:a16="http://schemas.microsoft.com/office/drawing/2014/main" id="{77B8A5AD-D39F-4BC0-E2D0-972BCB4FCFCF}"/>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05;p37">
              <a:extLst>
                <a:ext uri="{FF2B5EF4-FFF2-40B4-BE49-F238E27FC236}">
                  <a16:creationId xmlns:a16="http://schemas.microsoft.com/office/drawing/2014/main" id="{7F7C49C0-90A5-0EBA-1CBC-D00917F80359}"/>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392;p37">
            <a:extLst>
              <a:ext uri="{FF2B5EF4-FFF2-40B4-BE49-F238E27FC236}">
                <a16:creationId xmlns:a16="http://schemas.microsoft.com/office/drawing/2014/main" id="{88FD39A4-DA43-8096-CF9F-A0215D66BB35}"/>
              </a:ext>
            </a:extLst>
          </p:cNvPr>
          <p:cNvGrpSpPr/>
          <p:nvPr/>
        </p:nvGrpSpPr>
        <p:grpSpPr>
          <a:xfrm>
            <a:off x="9723705" y="959960"/>
            <a:ext cx="543625" cy="350579"/>
            <a:chOff x="7604286" y="1032752"/>
            <a:chExt cx="543625" cy="350579"/>
          </a:xfrm>
        </p:grpSpPr>
        <p:sp>
          <p:nvSpPr>
            <p:cNvPr id="19" name="Google Shape;393;p37">
              <a:extLst>
                <a:ext uri="{FF2B5EF4-FFF2-40B4-BE49-F238E27FC236}">
                  <a16:creationId xmlns:a16="http://schemas.microsoft.com/office/drawing/2014/main" id="{68DCE3E6-A613-DD37-4ACD-2A84320CE682}"/>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94;p37">
              <a:extLst>
                <a:ext uri="{FF2B5EF4-FFF2-40B4-BE49-F238E27FC236}">
                  <a16:creationId xmlns:a16="http://schemas.microsoft.com/office/drawing/2014/main" id="{9ABA73E5-2C0C-AECF-7803-7E3E1D982836}"/>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95;p37">
              <a:extLst>
                <a:ext uri="{FF2B5EF4-FFF2-40B4-BE49-F238E27FC236}">
                  <a16:creationId xmlns:a16="http://schemas.microsoft.com/office/drawing/2014/main" id="{283B1773-D4BD-D76F-306F-3A6408DEA7D2}"/>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96;p37">
              <a:extLst>
                <a:ext uri="{FF2B5EF4-FFF2-40B4-BE49-F238E27FC236}">
                  <a16:creationId xmlns:a16="http://schemas.microsoft.com/office/drawing/2014/main" id="{4DDB745A-EFA5-8C1F-9E3B-F8CBE6AC9795}"/>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97;p37">
              <a:extLst>
                <a:ext uri="{FF2B5EF4-FFF2-40B4-BE49-F238E27FC236}">
                  <a16:creationId xmlns:a16="http://schemas.microsoft.com/office/drawing/2014/main" id="{87BED3A2-4714-5E7A-490C-F0FC4D983C92}"/>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98;p37">
              <a:extLst>
                <a:ext uri="{FF2B5EF4-FFF2-40B4-BE49-F238E27FC236}">
                  <a16:creationId xmlns:a16="http://schemas.microsoft.com/office/drawing/2014/main" id="{83E39008-BF28-32EB-3DA5-535DB7152604}"/>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4986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2194C-B138-173B-EA2E-A2D0FF08F76C}"/>
              </a:ext>
            </a:extLst>
          </p:cNvPr>
          <p:cNvSpPr txBox="1"/>
          <p:nvPr/>
        </p:nvSpPr>
        <p:spPr>
          <a:xfrm>
            <a:off x="778933" y="1210415"/>
            <a:ext cx="10600267" cy="3751027"/>
          </a:xfrm>
          <a:prstGeom prst="rect">
            <a:avLst/>
          </a:prstGeom>
          <a:noFill/>
        </p:spPr>
        <p:txBody>
          <a:bodyPr wrap="square" rtlCol="0">
            <a:spAutoFit/>
          </a:bodyPr>
          <a:lstStyle/>
          <a:p>
            <a:pPr marL="0" marR="0">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Benefits of the proposed model: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 Reduces labor requirements.</a:t>
            </a: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2. Reduces wait time for patients.</a:t>
            </a: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3. Longer working hours than humans.</a:t>
            </a: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4. Saves money and human resources.</a:t>
            </a: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5. Reduces operating costs.</a:t>
            </a:r>
          </a:p>
          <a:p>
            <a:endParaRPr lang="en-US" dirty="0"/>
          </a:p>
        </p:txBody>
      </p:sp>
      <p:grpSp>
        <p:nvGrpSpPr>
          <p:cNvPr id="3" name="Google Shape;392;p37">
            <a:extLst>
              <a:ext uri="{FF2B5EF4-FFF2-40B4-BE49-F238E27FC236}">
                <a16:creationId xmlns:a16="http://schemas.microsoft.com/office/drawing/2014/main" id="{F266C412-2B99-0FC8-BB15-4C82982D6939}"/>
              </a:ext>
            </a:extLst>
          </p:cNvPr>
          <p:cNvGrpSpPr/>
          <p:nvPr/>
        </p:nvGrpSpPr>
        <p:grpSpPr>
          <a:xfrm>
            <a:off x="9723705" y="959960"/>
            <a:ext cx="543625" cy="350579"/>
            <a:chOff x="7604286" y="1032752"/>
            <a:chExt cx="543625" cy="350579"/>
          </a:xfrm>
        </p:grpSpPr>
        <p:sp>
          <p:nvSpPr>
            <p:cNvPr id="4" name="Google Shape;393;p37">
              <a:extLst>
                <a:ext uri="{FF2B5EF4-FFF2-40B4-BE49-F238E27FC236}">
                  <a16:creationId xmlns:a16="http://schemas.microsoft.com/office/drawing/2014/main" id="{972BE9B5-5840-519E-A062-3BE1BA722CCE}"/>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4;p37">
              <a:extLst>
                <a:ext uri="{FF2B5EF4-FFF2-40B4-BE49-F238E27FC236}">
                  <a16:creationId xmlns:a16="http://schemas.microsoft.com/office/drawing/2014/main" id="{71C1B23B-F6A2-25B0-CBBC-26610F0EF8D1}"/>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5;p37">
              <a:extLst>
                <a:ext uri="{FF2B5EF4-FFF2-40B4-BE49-F238E27FC236}">
                  <a16:creationId xmlns:a16="http://schemas.microsoft.com/office/drawing/2014/main" id="{470D20C2-3F7C-C5CB-AA71-39489E041898}"/>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6;p37">
              <a:extLst>
                <a:ext uri="{FF2B5EF4-FFF2-40B4-BE49-F238E27FC236}">
                  <a16:creationId xmlns:a16="http://schemas.microsoft.com/office/drawing/2014/main" id="{B534F549-BEE4-B14D-934A-77EFF27C2DD3}"/>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97;p37">
              <a:extLst>
                <a:ext uri="{FF2B5EF4-FFF2-40B4-BE49-F238E27FC236}">
                  <a16:creationId xmlns:a16="http://schemas.microsoft.com/office/drawing/2014/main" id="{A741B92C-E1C7-AF9D-FCFB-0B82C52A7E2B}"/>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98;p37">
              <a:extLst>
                <a:ext uri="{FF2B5EF4-FFF2-40B4-BE49-F238E27FC236}">
                  <a16:creationId xmlns:a16="http://schemas.microsoft.com/office/drawing/2014/main" id="{22752444-40CC-80A1-2409-2DB17C5AC44B}"/>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99;p37">
            <a:extLst>
              <a:ext uri="{FF2B5EF4-FFF2-40B4-BE49-F238E27FC236}">
                <a16:creationId xmlns:a16="http://schemas.microsoft.com/office/drawing/2014/main" id="{7B022D7F-4320-36CF-1609-0DA450BA9406}"/>
              </a:ext>
            </a:extLst>
          </p:cNvPr>
          <p:cNvGrpSpPr/>
          <p:nvPr/>
        </p:nvGrpSpPr>
        <p:grpSpPr>
          <a:xfrm>
            <a:off x="8993208" y="700802"/>
            <a:ext cx="766188" cy="497730"/>
            <a:chOff x="6323401" y="688174"/>
            <a:chExt cx="771802" cy="497730"/>
          </a:xfrm>
        </p:grpSpPr>
        <p:sp>
          <p:nvSpPr>
            <p:cNvPr id="11" name="Google Shape;400;p37">
              <a:extLst>
                <a:ext uri="{FF2B5EF4-FFF2-40B4-BE49-F238E27FC236}">
                  <a16:creationId xmlns:a16="http://schemas.microsoft.com/office/drawing/2014/main" id="{FDE9B62F-438F-AAF0-F0D6-C36A8FB0B0BD}"/>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1;p37">
              <a:extLst>
                <a:ext uri="{FF2B5EF4-FFF2-40B4-BE49-F238E27FC236}">
                  <a16:creationId xmlns:a16="http://schemas.microsoft.com/office/drawing/2014/main" id="{47005958-950F-EF80-9B82-340032655FCF}"/>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2;p37">
              <a:extLst>
                <a:ext uri="{FF2B5EF4-FFF2-40B4-BE49-F238E27FC236}">
                  <a16:creationId xmlns:a16="http://schemas.microsoft.com/office/drawing/2014/main" id="{BC028131-D23E-4447-7161-118407DEC17E}"/>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p37">
              <a:extLst>
                <a:ext uri="{FF2B5EF4-FFF2-40B4-BE49-F238E27FC236}">
                  <a16:creationId xmlns:a16="http://schemas.microsoft.com/office/drawing/2014/main" id="{6881E725-2847-004C-5253-638E06E3E2C5}"/>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7">
              <a:extLst>
                <a:ext uri="{FF2B5EF4-FFF2-40B4-BE49-F238E27FC236}">
                  <a16:creationId xmlns:a16="http://schemas.microsoft.com/office/drawing/2014/main" id="{78F7EC7B-4F34-6FB6-E69A-7983B732BC79}"/>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5;p37">
              <a:extLst>
                <a:ext uri="{FF2B5EF4-FFF2-40B4-BE49-F238E27FC236}">
                  <a16:creationId xmlns:a16="http://schemas.microsoft.com/office/drawing/2014/main" id="{8E431790-D70D-2D11-D101-E0893C9AF515}"/>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86250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4E588-CFC6-F18D-063F-E843C92E43E3}"/>
              </a:ext>
            </a:extLst>
          </p:cNvPr>
          <p:cNvSpPr txBox="1"/>
          <p:nvPr/>
        </p:nvSpPr>
        <p:spPr>
          <a:xfrm>
            <a:off x="699911" y="627383"/>
            <a:ext cx="2777066" cy="707886"/>
          </a:xfrm>
          <a:prstGeom prst="rect">
            <a:avLst/>
          </a:prstGeom>
          <a:noFill/>
        </p:spPr>
        <p:txBody>
          <a:bodyPr wrap="square" rtlCol="0">
            <a:spAutoFit/>
          </a:bodyPr>
          <a:lstStyle/>
          <a:p>
            <a:r>
              <a:rPr lang="en-US" sz="4000" b="1" dirty="0">
                <a:latin typeface="Times New Roman" panose="02020603050405020304" pitchFamily="18" charset="0"/>
                <a:ea typeface="Roboto Slab Light"/>
                <a:cs typeface="Times New Roman" panose="02020603050405020304" pitchFamily="18" charset="0"/>
                <a:sym typeface="Arial"/>
              </a:rPr>
              <a:t>Motivation</a:t>
            </a:r>
            <a:endParaRPr lang="en-US"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D08C7E-90B2-5B41-B39F-7DE2318746B0}"/>
              </a:ext>
            </a:extLst>
          </p:cNvPr>
          <p:cNvSpPr txBox="1"/>
          <p:nvPr/>
        </p:nvSpPr>
        <p:spPr>
          <a:xfrm>
            <a:off x="699911" y="1578537"/>
            <a:ext cx="10588978" cy="4493538"/>
          </a:xfrm>
          <a:prstGeom prst="rect">
            <a:avLst/>
          </a:prstGeom>
          <a:noFill/>
        </p:spPr>
        <p:txBody>
          <a:bodyPr wrap="square" rtlCol="0">
            <a:spAutoFit/>
          </a:bodyPr>
          <a:lstStyle/>
          <a:p>
            <a:r>
              <a:rPr lang="en-US" sz="2800" b="1" i="0" u="sng" dirty="0">
                <a:effectLst/>
                <a:latin typeface="Times New Roman" panose="02020603050405020304" pitchFamily="18" charset="0"/>
                <a:cs typeface="Times New Roman" panose="02020603050405020304" pitchFamily="18" charset="0"/>
              </a:rPr>
              <a:t>Problem Definition: </a:t>
            </a:r>
          </a:p>
          <a:p>
            <a:r>
              <a:rPr lang="en-US" sz="2400" b="0" i="0" dirty="0">
                <a:effectLst/>
                <a:latin typeface="Times New Roman" panose="02020603050405020304" pitchFamily="18" charset="0"/>
                <a:cs typeface="Times New Roman" panose="02020603050405020304" pitchFamily="18" charset="0"/>
              </a:rPr>
              <a:t>The healthcare industry, particularly in the context of nursing, faces numerous challenges such as staffing shortages, increasing patient demands, and limited resources. These challenges often result in overworked nurses, higher rates of burnout, and compromised patient care quality.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i</a:t>
            </a:r>
            <a:r>
              <a:rPr lang="en-US" sz="2400" b="0" i="0" dirty="0">
                <a:effectLst/>
                <a:latin typeface="Times New Roman" panose="02020603050405020304" pitchFamily="18" charset="0"/>
                <a:cs typeface="Times New Roman" panose="02020603050405020304" pitchFamily="18" charset="0"/>
              </a:rPr>
              <a:t>n the context of the COVID-19 pandemic, the healthcare industry faced unprecedented challenges, including overwhelmed hospitals, strained healthcare resources, and heightened risks for healthcare workers. Nurse robots emerged as a potential solution to alleviate some of these challenges and enhance the capacity and efficiency of healthcare delivery during the crisis.</a:t>
            </a:r>
            <a:endParaRPr lang="en-US" sz="2400" dirty="0">
              <a:latin typeface="Times New Roman" panose="02020603050405020304" pitchFamily="18" charset="0"/>
              <a:cs typeface="Times New Roman" panose="02020603050405020304" pitchFamily="18" charset="0"/>
            </a:endParaRPr>
          </a:p>
          <a:p>
            <a:endParaRPr lang="en-US" dirty="0"/>
          </a:p>
        </p:txBody>
      </p:sp>
      <p:grpSp>
        <p:nvGrpSpPr>
          <p:cNvPr id="5" name="Google Shape;399;p37">
            <a:extLst>
              <a:ext uri="{FF2B5EF4-FFF2-40B4-BE49-F238E27FC236}">
                <a16:creationId xmlns:a16="http://schemas.microsoft.com/office/drawing/2014/main" id="{FC2E27CE-2E04-980D-DAE6-AB1448BDE368}"/>
              </a:ext>
            </a:extLst>
          </p:cNvPr>
          <p:cNvGrpSpPr/>
          <p:nvPr/>
        </p:nvGrpSpPr>
        <p:grpSpPr>
          <a:xfrm>
            <a:off x="9519752" y="642996"/>
            <a:ext cx="766188" cy="497730"/>
            <a:chOff x="6323401" y="688174"/>
            <a:chExt cx="771802" cy="497730"/>
          </a:xfrm>
        </p:grpSpPr>
        <p:sp>
          <p:nvSpPr>
            <p:cNvPr id="6" name="Google Shape;400;p37">
              <a:extLst>
                <a:ext uri="{FF2B5EF4-FFF2-40B4-BE49-F238E27FC236}">
                  <a16:creationId xmlns:a16="http://schemas.microsoft.com/office/drawing/2014/main" id="{4A7A3B4C-D71B-F27C-0DC7-7FD5AE52563F}"/>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1;p37">
              <a:extLst>
                <a:ext uri="{FF2B5EF4-FFF2-40B4-BE49-F238E27FC236}">
                  <a16:creationId xmlns:a16="http://schemas.microsoft.com/office/drawing/2014/main" id="{D208B1C1-6E6C-EF71-8031-B3CCA313E8BE}"/>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2;p37">
              <a:extLst>
                <a:ext uri="{FF2B5EF4-FFF2-40B4-BE49-F238E27FC236}">
                  <a16:creationId xmlns:a16="http://schemas.microsoft.com/office/drawing/2014/main" id="{0CD5EC02-2794-D5F4-2A88-A67B5A8BF6E9}"/>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3;p37">
              <a:extLst>
                <a:ext uri="{FF2B5EF4-FFF2-40B4-BE49-F238E27FC236}">
                  <a16:creationId xmlns:a16="http://schemas.microsoft.com/office/drawing/2014/main" id="{1186C5FE-B16E-AE42-5DA9-A7FB827C93A5}"/>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04;p37">
              <a:extLst>
                <a:ext uri="{FF2B5EF4-FFF2-40B4-BE49-F238E27FC236}">
                  <a16:creationId xmlns:a16="http://schemas.microsoft.com/office/drawing/2014/main" id="{70300C22-F598-A3EA-78D6-961E5B3BC326}"/>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05;p37">
              <a:extLst>
                <a:ext uri="{FF2B5EF4-FFF2-40B4-BE49-F238E27FC236}">
                  <a16:creationId xmlns:a16="http://schemas.microsoft.com/office/drawing/2014/main" id="{F3927FC1-695C-6ED2-BBB8-E4C46C3A69DC}"/>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392;p37">
            <a:extLst>
              <a:ext uri="{FF2B5EF4-FFF2-40B4-BE49-F238E27FC236}">
                <a16:creationId xmlns:a16="http://schemas.microsoft.com/office/drawing/2014/main" id="{AE5E2735-0BB2-5B17-F12E-05CC239CB6A7}"/>
              </a:ext>
            </a:extLst>
          </p:cNvPr>
          <p:cNvGrpSpPr/>
          <p:nvPr/>
        </p:nvGrpSpPr>
        <p:grpSpPr>
          <a:xfrm>
            <a:off x="10277152" y="937675"/>
            <a:ext cx="543625" cy="350579"/>
            <a:chOff x="7604286" y="1032752"/>
            <a:chExt cx="543625" cy="350579"/>
          </a:xfrm>
        </p:grpSpPr>
        <p:sp>
          <p:nvSpPr>
            <p:cNvPr id="13" name="Google Shape;393;p37">
              <a:extLst>
                <a:ext uri="{FF2B5EF4-FFF2-40B4-BE49-F238E27FC236}">
                  <a16:creationId xmlns:a16="http://schemas.microsoft.com/office/drawing/2014/main" id="{458D3208-425A-AD19-9CD1-5D6A6403E38F}"/>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94;p37">
              <a:extLst>
                <a:ext uri="{FF2B5EF4-FFF2-40B4-BE49-F238E27FC236}">
                  <a16:creationId xmlns:a16="http://schemas.microsoft.com/office/drawing/2014/main" id="{2F4B9C1E-0171-B1D2-EF0C-40C12E3316CE}"/>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95;p37">
              <a:extLst>
                <a:ext uri="{FF2B5EF4-FFF2-40B4-BE49-F238E27FC236}">
                  <a16:creationId xmlns:a16="http://schemas.microsoft.com/office/drawing/2014/main" id="{0CADA9A7-0133-9BA5-7FAB-F085220266AF}"/>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96;p37">
              <a:extLst>
                <a:ext uri="{FF2B5EF4-FFF2-40B4-BE49-F238E27FC236}">
                  <a16:creationId xmlns:a16="http://schemas.microsoft.com/office/drawing/2014/main" id="{49167A83-71A2-D2F1-FD31-379BF75DBC77}"/>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7;p37">
              <a:extLst>
                <a:ext uri="{FF2B5EF4-FFF2-40B4-BE49-F238E27FC236}">
                  <a16:creationId xmlns:a16="http://schemas.microsoft.com/office/drawing/2014/main" id="{CF991575-1726-78B4-6C48-3AE06BE97ECB}"/>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98;p37">
              <a:extLst>
                <a:ext uri="{FF2B5EF4-FFF2-40B4-BE49-F238E27FC236}">
                  <a16:creationId xmlns:a16="http://schemas.microsoft.com/office/drawing/2014/main" id="{110117B4-66F0-8DF0-9B65-07B42721B5EF}"/>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8686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7AE1D-3F5B-0CAD-52DC-4878AB09D1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1DBA360-AD98-7B28-469B-F4C9B1D7069A}"/>
              </a:ext>
            </a:extLst>
          </p:cNvPr>
          <p:cNvSpPr txBox="1"/>
          <p:nvPr/>
        </p:nvSpPr>
        <p:spPr>
          <a:xfrm>
            <a:off x="699911" y="733779"/>
            <a:ext cx="10792178" cy="5114221"/>
          </a:xfrm>
          <a:prstGeom prst="rect">
            <a:avLst/>
          </a:prstGeom>
          <a:noFill/>
        </p:spPr>
        <p:txBody>
          <a:bodyPr wrap="square" rtlCol="0">
            <a:spAutoFit/>
          </a:bodyPr>
          <a:lstStyle/>
          <a:p>
            <a:r>
              <a:rPr lang="en-US"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Issues: </a:t>
            </a:r>
          </a:p>
          <a:p>
            <a:endPar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rtl="0">
              <a:lnSpc>
                <a:spcPct val="115000"/>
              </a:lnSpc>
              <a:spcBef>
                <a:spcPts val="0"/>
              </a:spcBef>
              <a:spcAft>
                <a:spcPts val="1000"/>
              </a:spcAft>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Technical Difficulties: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Nursing robots can malfunction or break down, causing delays in patient care and potentially compromising patient safety and well-being.</a:t>
            </a:r>
          </a:p>
          <a:p>
            <a:pPr marL="342900" marR="0" lvl="0" indent="-342900">
              <a:lnSpc>
                <a:spcPct val="115000"/>
              </a:lnSpc>
              <a:spcBef>
                <a:spcPts val="0"/>
              </a:spcBef>
              <a:spcAft>
                <a:spcPts val="1000"/>
              </a:spcAft>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Limited Capabilities: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Robots may not be able to perform all tasks required in a healthcare setting, such as responding to complex patient needs, or handling emergencies.</a:t>
            </a:r>
          </a:p>
          <a:p>
            <a:pPr marL="342900" marR="0" lvl="0" indent="-342900">
              <a:lnSpc>
                <a:spcPct val="115000"/>
              </a:lnSpc>
              <a:spcBef>
                <a:spcPts val="0"/>
              </a:spcBef>
              <a:spcAft>
                <a:spcPts val="1000"/>
              </a:spcAft>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Lack of Personal Touch: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Some patients may prefer human interaction.</a:t>
            </a:r>
          </a:p>
          <a:p>
            <a:pPr marL="342900" marR="0" lvl="0" indent="-342900">
              <a:lnSpc>
                <a:spcPct val="115000"/>
              </a:lnSpc>
              <a:spcBef>
                <a:spcPts val="0"/>
              </a:spcBef>
              <a:spcAft>
                <a:spcPts val="1000"/>
              </a:spcAft>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Cost: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Implementing robotic systems in healthcare can be expensive, and the cost may not be feasible for smaller facilities.</a:t>
            </a:r>
          </a:p>
          <a:p>
            <a:pPr marL="342900" indent="-342900">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Job Displacement: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use of robots in healthcare could lead to job loss for human workers, which could have negative social and economic impacts.</a:t>
            </a:r>
            <a:endParaRPr lang="en-US" sz="2000" kern="0"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84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E79A2-AA6D-DFD4-1CDC-E3D524F038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85F5C6-0846-15EE-A434-1C6C5CC5362D}"/>
              </a:ext>
            </a:extLst>
          </p:cNvPr>
          <p:cNvSpPr txBox="1"/>
          <p:nvPr/>
        </p:nvSpPr>
        <p:spPr>
          <a:xfrm>
            <a:off x="756356" y="946136"/>
            <a:ext cx="10690577" cy="4862870"/>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Objectives:</a:t>
            </a:r>
          </a:p>
          <a:p>
            <a:endParaRPr lang="en-US" sz="2800" b="1" dirty="0">
              <a:latin typeface="Times New Roman" panose="02020603050405020304" pitchFamily="18" charset="0"/>
              <a:cs typeface="Times New Roman" panose="02020603050405020304" pitchFamily="18" charset="0"/>
            </a:endParaRPr>
          </a:p>
          <a:p>
            <a:pPr marL="342900" marR="0" lvl="0" indent="-342900" rtl="0">
              <a:lnSpc>
                <a:spcPct val="107000"/>
              </a:lnSpc>
              <a:spcBef>
                <a:spcPts val="0"/>
              </a:spcBef>
              <a:spcAft>
                <a:spcPts val="0"/>
              </a:spcAft>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Increase efficiency: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Nurse robots can perform repetitive tasks such as monitoring vital signs, delivering medication, and transporting supplies, freeing up human nurses to focus on more complex tasks.</a:t>
            </a:r>
          </a:p>
          <a:p>
            <a:pPr marL="342900" marR="0" lvl="0" indent="-342900" rtl="0">
              <a:lnSpc>
                <a:spcPct val="107000"/>
              </a:lnSpc>
              <a:spcBef>
                <a:spcPts val="0"/>
              </a:spcBef>
              <a:spcAft>
                <a:spcPts val="0"/>
              </a:spcAft>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Reduce labor costs: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By using robots for certain tasks, healthcare facilities can reduce their labor costs and allocate resources more effectively.</a:t>
            </a:r>
          </a:p>
          <a:p>
            <a:pPr marL="342900" marR="0" lvl="0" indent="-342900" rtl="0">
              <a:lnSpc>
                <a:spcPct val="107000"/>
              </a:lnSpc>
              <a:spcBef>
                <a:spcPts val="0"/>
              </a:spcBef>
              <a:spcAft>
                <a:spcPts val="0"/>
              </a:spcAft>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Improve accuracy: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Nurse robots are programmed to perform tasks with a high degree of accuracy, reducing errors in any routine procedures.</a:t>
            </a:r>
          </a:p>
          <a:p>
            <a:pPr marL="342900" marR="0" lvl="0" indent="-342900">
              <a:lnSpc>
                <a:spcPct val="107000"/>
              </a:lnSpc>
              <a:spcBef>
                <a:spcPts val="0"/>
              </a:spcBef>
              <a:spcAft>
                <a:spcPts val="0"/>
              </a:spcAft>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Increase safety: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the context of infectious diseases, such as during the COVID-19 pandemic, nurse robots can help reduce contact between patients and healthcare staff, increasing safety for both patients and caregivers.</a:t>
            </a:r>
          </a:p>
          <a:p>
            <a:r>
              <a:rPr lang="en-US" sz="2800" b="1" dirty="0">
                <a:latin typeface="Times New Roman" panose="02020603050405020304" pitchFamily="18" charset="0"/>
                <a:cs typeface="Times New Roman" panose="02020603050405020304" pitchFamily="18" charset="0"/>
              </a:rPr>
              <a:t> </a:t>
            </a:r>
          </a:p>
        </p:txBody>
      </p:sp>
      <p:grpSp>
        <p:nvGrpSpPr>
          <p:cNvPr id="3" name="Google Shape;392;p37">
            <a:extLst>
              <a:ext uri="{FF2B5EF4-FFF2-40B4-BE49-F238E27FC236}">
                <a16:creationId xmlns:a16="http://schemas.microsoft.com/office/drawing/2014/main" id="{71B1846B-DCB5-92E5-C542-38339621FD19}"/>
              </a:ext>
            </a:extLst>
          </p:cNvPr>
          <p:cNvGrpSpPr/>
          <p:nvPr/>
        </p:nvGrpSpPr>
        <p:grpSpPr>
          <a:xfrm>
            <a:off x="10129007" y="654231"/>
            <a:ext cx="543625" cy="350579"/>
            <a:chOff x="7604286" y="1032752"/>
            <a:chExt cx="543625" cy="350579"/>
          </a:xfrm>
        </p:grpSpPr>
        <p:sp>
          <p:nvSpPr>
            <p:cNvPr id="4" name="Google Shape;393;p37">
              <a:extLst>
                <a:ext uri="{FF2B5EF4-FFF2-40B4-BE49-F238E27FC236}">
                  <a16:creationId xmlns:a16="http://schemas.microsoft.com/office/drawing/2014/main" id="{C92142E8-FC20-BF19-AAFE-7227D0458027}"/>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4;p37">
              <a:extLst>
                <a:ext uri="{FF2B5EF4-FFF2-40B4-BE49-F238E27FC236}">
                  <a16:creationId xmlns:a16="http://schemas.microsoft.com/office/drawing/2014/main" id="{91706317-E728-67E3-16ED-5A27725D4EFF}"/>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5;p37">
              <a:extLst>
                <a:ext uri="{FF2B5EF4-FFF2-40B4-BE49-F238E27FC236}">
                  <a16:creationId xmlns:a16="http://schemas.microsoft.com/office/drawing/2014/main" id="{96E33DCD-9186-4723-FB32-C45DE8CE70BE}"/>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6;p37">
              <a:extLst>
                <a:ext uri="{FF2B5EF4-FFF2-40B4-BE49-F238E27FC236}">
                  <a16:creationId xmlns:a16="http://schemas.microsoft.com/office/drawing/2014/main" id="{E32F3DE0-9491-508A-976A-7975F61011AD}"/>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97;p37">
              <a:extLst>
                <a:ext uri="{FF2B5EF4-FFF2-40B4-BE49-F238E27FC236}">
                  <a16:creationId xmlns:a16="http://schemas.microsoft.com/office/drawing/2014/main" id="{27D14A0C-9EBB-290C-28EA-863FBB6DD0F8}"/>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98;p37">
              <a:extLst>
                <a:ext uri="{FF2B5EF4-FFF2-40B4-BE49-F238E27FC236}">
                  <a16:creationId xmlns:a16="http://schemas.microsoft.com/office/drawing/2014/main" id="{7BBCC9AC-6A6D-6C2A-79BA-8F60A32C68C0}"/>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99;p37">
            <a:extLst>
              <a:ext uri="{FF2B5EF4-FFF2-40B4-BE49-F238E27FC236}">
                <a16:creationId xmlns:a16="http://schemas.microsoft.com/office/drawing/2014/main" id="{E955DE5E-CB51-D217-2CDC-6F353BB4DF4F}"/>
              </a:ext>
            </a:extLst>
          </p:cNvPr>
          <p:cNvGrpSpPr/>
          <p:nvPr/>
        </p:nvGrpSpPr>
        <p:grpSpPr>
          <a:xfrm>
            <a:off x="9372603" y="322014"/>
            <a:ext cx="766188" cy="497730"/>
            <a:chOff x="6323401" y="688174"/>
            <a:chExt cx="771802" cy="497730"/>
          </a:xfrm>
        </p:grpSpPr>
        <p:sp>
          <p:nvSpPr>
            <p:cNvPr id="11" name="Google Shape;400;p37">
              <a:extLst>
                <a:ext uri="{FF2B5EF4-FFF2-40B4-BE49-F238E27FC236}">
                  <a16:creationId xmlns:a16="http://schemas.microsoft.com/office/drawing/2014/main" id="{8AC662FE-61D6-C625-DEEA-3EC8DD7C7A37}"/>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1;p37">
              <a:extLst>
                <a:ext uri="{FF2B5EF4-FFF2-40B4-BE49-F238E27FC236}">
                  <a16:creationId xmlns:a16="http://schemas.microsoft.com/office/drawing/2014/main" id="{8408CA61-DEF0-D32E-BB8A-BF5E35CCE27A}"/>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2;p37">
              <a:extLst>
                <a:ext uri="{FF2B5EF4-FFF2-40B4-BE49-F238E27FC236}">
                  <a16:creationId xmlns:a16="http://schemas.microsoft.com/office/drawing/2014/main" id="{B8F57D0E-709B-7AC1-EC3E-5B9BB85E513E}"/>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p37">
              <a:extLst>
                <a:ext uri="{FF2B5EF4-FFF2-40B4-BE49-F238E27FC236}">
                  <a16:creationId xmlns:a16="http://schemas.microsoft.com/office/drawing/2014/main" id="{16FBB435-08D4-6A29-F577-D2B7A086ED66}"/>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4;p37">
              <a:extLst>
                <a:ext uri="{FF2B5EF4-FFF2-40B4-BE49-F238E27FC236}">
                  <a16:creationId xmlns:a16="http://schemas.microsoft.com/office/drawing/2014/main" id="{E4DC6642-BA91-FE46-2DFA-BE4ED5ABE073}"/>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5;p37">
              <a:extLst>
                <a:ext uri="{FF2B5EF4-FFF2-40B4-BE49-F238E27FC236}">
                  <a16:creationId xmlns:a16="http://schemas.microsoft.com/office/drawing/2014/main" id="{D94A23F2-C98F-37C0-66B6-C81D12AA25D2}"/>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87853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57339-6085-9C24-447B-DE29E12B7E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4A185A-3787-CCF5-B40E-8643CF181FFB}"/>
              </a:ext>
            </a:extLst>
          </p:cNvPr>
          <p:cNvSpPr txBox="1"/>
          <p:nvPr/>
        </p:nvSpPr>
        <p:spPr>
          <a:xfrm>
            <a:off x="711200" y="805346"/>
            <a:ext cx="4730044"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Analysis</a:t>
            </a:r>
          </a:p>
        </p:txBody>
      </p:sp>
      <p:sp>
        <p:nvSpPr>
          <p:cNvPr id="10" name="TextBox 9">
            <a:extLst>
              <a:ext uri="{FF2B5EF4-FFF2-40B4-BE49-F238E27FC236}">
                <a16:creationId xmlns:a16="http://schemas.microsoft.com/office/drawing/2014/main" id="{AA04CAE5-FBA6-E470-2F19-E0E35764D112}"/>
              </a:ext>
            </a:extLst>
          </p:cNvPr>
          <p:cNvSpPr txBox="1"/>
          <p:nvPr/>
        </p:nvSpPr>
        <p:spPr>
          <a:xfrm>
            <a:off x="801511" y="1541272"/>
            <a:ext cx="10577689" cy="452431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our quest to unlock new horizons in patient care, we embarked on a journey of discovery, engaging with hospitals and healthcare professionals to explore the feasibility and potential of integrating nurse robots into their clinical environments. Through insightful discussions and firsthand observations, we uncovered a wealth of perspectives and insights that underscored the transformative role nurse robots can play in modern healthcare settings.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used (Use Case) methodology in our system analysis to identify, clarify, and organize our system requirements. And to specify the roles played by the actors within the system and the relationships between and among them. </a:t>
            </a:r>
          </a:p>
          <a:p>
            <a:endParaRPr lang="en-US" sz="2400" dirty="0">
              <a:latin typeface="Times New Roman" panose="02020603050405020304" pitchFamily="18" charset="0"/>
              <a:cs typeface="Times New Roman" panose="02020603050405020304" pitchFamily="18" charset="0"/>
            </a:endParaRPr>
          </a:p>
        </p:txBody>
      </p:sp>
      <p:grpSp>
        <p:nvGrpSpPr>
          <p:cNvPr id="2" name="Google Shape;399;p37">
            <a:extLst>
              <a:ext uri="{FF2B5EF4-FFF2-40B4-BE49-F238E27FC236}">
                <a16:creationId xmlns:a16="http://schemas.microsoft.com/office/drawing/2014/main" id="{84D26BD0-AFF2-1269-7470-83D548A958F5}"/>
              </a:ext>
            </a:extLst>
          </p:cNvPr>
          <p:cNvGrpSpPr/>
          <p:nvPr/>
        </p:nvGrpSpPr>
        <p:grpSpPr>
          <a:xfrm>
            <a:off x="9519263" y="541867"/>
            <a:ext cx="766188" cy="497730"/>
            <a:chOff x="6323401" y="688174"/>
            <a:chExt cx="771802" cy="497730"/>
          </a:xfrm>
        </p:grpSpPr>
        <p:sp>
          <p:nvSpPr>
            <p:cNvPr id="4" name="Google Shape;400;p37">
              <a:extLst>
                <a:ext uri="{FF2B5EF4-FFF2-40B4-BE49-F238E27FC236}">
                  <a16:creationId xmlns:a16="http://schemas.microsoft.com/office/drawing/2014/main" id="{4BB0630B-0231-46CD-B35C-C1E80E242326}"/>
                </a:ext>
              </a:extLst>
            </p:cNvPr>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1;p37">
              <a:extLst>
                <a:ext uri="{FF2B5EF4-FFF2-40B4-BE49-F238E27FC236}">
                  <a16:creationId xmlns:a16="http://schemas.microsoft.com/office/drawing/2014/main" id="{87F79001-DA73-107D-A26D-F6FE99434CFE}"/>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2;p37">
              <a:extLst>
                <a:ext uri="{FF2B5EF4-FFF2-40B4-BE49-F238E27FC236}">
                  <a16:creationId xmlns:a16="http://schemas.microsoft.com/office/drawing/2014/main" id="{E464568F-CBBA-E6A7-C6BD-95AA37E305B1}"/>
                </a:ext>
              </a:extLst>
            </p:cNvPr>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3;p37">
              <a:extLst>
                <a:ext uri="{FF2B5EF4-FFF2-40B4-BE49-F238E27FC236}">
                  <a16:creationId xmlns:a16="http://schemas.microsoft.com/office/drawing/2014/main" id="{7C43A51A-4460-AA54-E774-DE658A2A491B}"/>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4;p37">
              <a:extLst>
                <a:ext uri="{FF2B5EF4-FFF2-40B4-BE49-F238E27FC236}">
                  <a16:creationId xmlns:a16="http://schemas.microsoft.com/office/drawing/2014/main" id="{56C4DFCB-5993-8D6A-8427-D0435FBE255F}"/>
                </a:ext>
              </a:extLst>
            </p:cNvPr>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5;p37">
              <a:extLst>
                <a:ext uri="{FF2B5EF4-FFF2-40B4-BE49-F238E27FC236}">
                  <a16:creationId xmlns:a16="http://schemas.microsoft.com/office/drawing/2014/main" id="{362DAAFB-F6DB-3817-B681-D3C407CB853F}"/>
                </a:ext>
              </a:extLst>
            </p:cNvPr>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392;p37">
            <a:extLst>
              <a:ext uri="{FF2B5EF4-FFF2-40B4-BE49-F238E27FC236}">
                <a16:creationId xmlns:a16="http://schemas.microsoft.com/office/drawing/2014/main" id="{D9C977A5-AE8C-1BD3-CA49-A46DEDA73B47}"/>
              </a:ext>
            </a:extLst>
          </p:cNvPr>
          <p:cNvGrpSpPr/>
          <p:nvPr/>
        </p:nvGrpSpPr>
        <p:grpSpPr>
          <a:xfrm>
            <a:off x="10257154" y="846770"/>
            <a:ext cx="543625" cy="350579"/>
            <a:chOff x="7604286" y="1032752"/>
            <a:chExt cx="543625" cy="350579"/>
          </a:xfrm>
        </p:grpSpPr>
        <p:sp>
          <p:nvSpPr>
            <p:cNvPr id="12" name="Google Shape;393;p37">
              <a:extLst>
                <a:ext uri="{FF2B5EF4-FFF2-40B4-BE49-F238E27FC236}">
                  <a16:creationId xmlns:a16="http://schemas.microsoft.com/office/drawing/2014/main" id="{CA2EDFE8-A210-451C-C39D-3288311D3B12}"/>
                </a:ext>
              </a:extLst>
            </p:cNvPr>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94;p37">
              <a:extLst>
                <a:ext uri="{FF2B5EF4-FFF2-40B4-BE49-F238E27FC236}">
                  <a16:creationId xmlns:a16="http://schemas.microsoft.com/office/drawing/2014/main" id="{0201FD2D-A22B-855F-E71E-5F5C438A9072}"/>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95;p37">
              <a:extLst>
                <a:ext uri="{FF2B5EF4-FFF2-40B4-BE49-F238E27FC236}">
                  <a16:creationId xmlns:a16="http://schemas.microsoft.com/office/drawing/2014/main" id="{9BC99FE3-554A-2B70-75AC-09008FB57384}"/>
                </a:ext>
              </a:extLst>
            </p:cNvPr>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96;p37">
              <a:extLst>
                <a:ext uri="{FF2B5EF4-FFF2-40B4-BE49-F238E27FC236}">
                  <a16:creationId xmlns:a16="http://schemas.microsoft.com/office/drawing/2014/main" id="{02A2D0BF-8946-416D-C951-F8B7C9628F13}"/>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97;p37">
              <a:extLst>
                <a:ext uri="{FF2B5EF4-FFF2-40B4-BE49-F238E27FC236}">
                  <a16:creationId xmlns:a16="http://schemas.microsoft.com/office/drawing/2014/main" id="{B001B5FB-7E5F-28B3-A396-C1081D39F9D1}"/>
                </a:ext>
              </a:extLst>
            </p:cNvPr>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8;p37">
              <a:extLst>
                <a:ext uri="{FF2B5EF4-FFF2-40B4-BE49-F238E27FC236}">
                  <a16:creationId xmlns:a16="http://schemas.microsoft.com/office/drawing/2014/main" id="{E332CCCA-708B-EFD5-6CCF-85B240620829}"/>
                </a:ext>
              </a:extLst>
            </p:cNvPr>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422414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4689</TotalTime>
  <Words>2468</Words>
  <Application>Microsoft Office PowerPoint</Application>
  <PresentationFormat>Widescreen</PresentationFormat>
  <Paragraphs>298</Paragraphs>
  <Slides>35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 Math</vt:lpstr>
      <vt:lpstr>Garamond</vt:lpstr>
      <vt:lpstr>Times New Roman</vt:lpstr>
      <vt:lpstr>Wingdings</vt:lpstr>
      <vt:lpstr>Organic</vt:lpstr>
      <vt:lpstr>Robot Serving in Hospital (Nurse)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Serving in Hospital (Nurse)</dc:title>
  <dc:creator>Shamc Yusuf</dc:creator>
  <cp:lastModifiedBy>Shamc Yusuf</cp:lastModifiedBy>
  <cp:revision>65</cp:revision>
  <dcterms:created xsi:type="dcterms:W3CDTF">2024-02-09T23:57:54Z</dcterms:created>
  <dcterms:modified xsi:type="dcterms:W3CDTF">2024-06-24T23:06:05Z</dcterms:modified>
</cp:coreProperties>
</file>