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18" Type="http://schemas.microsoft.com/office/2016/11/relationships/changesInfo" Target="changesInfos/changesInfo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D. Mohammed </a:t>
            </a:r>
            <a:r>
              <a:rPr lang="en-IN" sz="2400" dirty="0" err="1"/>
              <a:t>kalilullah</a:t>
            </a:r>
            <a:r>
              <a:rPr lang="en-IN" sz="2400" dirty="0"/>
              <a:t> </a:t>
            </a:r>
            <a:endParaRPr lang="en-US" sz="2400" dirty="0"/>
          </a:p>
          <a:p>
            <a:r>
              <a:rPr lang="en-US" sz="2400" dirty="0"/>
              <a:t>REGISTER NO:</a:t>
            </a:r>
            <a:r>
              <a:rPr lang="en-IN" sz="2400" dirty="0"/>
              <a:t> 312204222</a:t>
            </a:r>
            <a:endParaRPr lang="en-US" sz="2400" dirty="0"/>
          </a:p>
          <a:p>
            <a:r>
              <a:rPr lang="en-US" sz="2400" dirty="0"/>
              <a:t>DEPARTMENT:</a:t>
            </a:r>
            <a:r>
              <a:rPr lang="en-IN" sz="2400" dirty="0"/>
              <a:t> B. Com A/F</a:t>
            </a:r>
          </a:p>
          <a:p>
            <a:r>
              <a:rPr lang="en-IN" sz="2400" dirty="0"/>
              <a:t>COLLEGE : </a:t>
            </a:r>
            <a:r>
              <a:rPr lang="en-IN" sz="2400" dirty="0" err="1"/>
              <a:t>Annai</a:t>
            </a:r>
            <a:r>
              <a:rPr lang="en-IN" sz="2400" dirty="0"/>
              <a:t> </a:t>
            </a:r>
            <a:r>
              <a:rPr lang="en-IN" sz="2400" dirty="0" err="1"/>
              <a:t>voilet</a:t>
            </a:r>
            <a:r>
              <a:rPr lang="en-IN" sz="2400" dirty="0"/>
              <a:t> arts &amp; science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TextBox 7">
            <a:extLst>
              <a:ext uri="{FF2B5EF4-FFF2-40B4-BE49-F238E27FC236}">
                <a16:creationId xmlns:a16="http://schemas.microsoft.com/office/drawing/2014/main" id="{53B75FAF-3367-CE1A-9142-3C6BCBE0C52F}"/>
              </a:ext>
            </a:extLst>
          </p:cNvPr>
          <p:cNvSpPr txBox="1"/>
          <p:nvPr/>
        </p:nvSpPr>
        <p:spPr>
          <a:xfrm>
            <a:off x="1167419" y="2019300"/>
            <a:ext cx="6778187" cy="3170099"/>
          </a:xfrm>
          <a:prstGeom prst="rect">
            <a:avLst/>
          </a:prstGeom>
          <a:noFill/>
        </p:spPr>
        <p:txBody>
          <a:bodyPr wrap="square">
            <a:spAutoFit/>
          </a:bodyPr>
          <a:lstStyle/>
          <a:p>
            <a:r>
              <a:rPr lang="en-IN" sz="2000" b="1" dirty="0"/>
              <a:t>Executive summary </a:t>
            </a:r>
          </a:p>
          <a:p>
            <a:r>
              <a:rPr lang="en-IN" dirty="0"/>
              <a:t>                           </a:t>
            </a:r>
            <a:r>
              <a:rPr lang="en-US" sz="2000" dirty="0">
                <a:latin typeface="Cambria" panose="02040503050406030204" pitchFamily="18" charset="0"/>
                <a:ea typeface="Cambria" panose="02040503050406030204" pitchFamily="18" charset="0"/>
              </a:rPr>
              <a:t>Our salary and compensation analysis revealed key insights into our organization's compensation practices, highlighting areas for improvement and opportunities for enhancement</a:t>
            </a:r>
            <a:endParaRPr lang="en-IN" sz="2000" dirty="0">
              <a:latin typeface="Cambria" panose="02040503050406030204" pitchFamily="18" charset="0"/>
              <a:ea typeface="Cambria" panose="02040503050406030204" pitchFamily="18" charset="0"/>
            </a:endParaRPr>
          </a:p>
          <a:p>
            <a:endParaRPr lang="en-IN" sz="2000" dirty="0">
              <a:latin typeface="Cambria" panose="02040503050406030204" pitchFamily="18" charset="0"/>
              <a:ea typeface="Cambria" panose="02040503050406030204" pitchFamily="18" charset="0"/>
            </a:endParaRPr>
          </a:p>
          <a:p>
            <a:r>
              <a:rPr lang="en-IN" sz="2000"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This result outline provides a clear and actionable plan for improving the organization's compensation practices, aligning with industry standards, and enhancing employee satisfaction.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DFDEE59-7EF8-3441-3F6F-678E76BBE1E3}"/>
              </a:ext>
            </a:extLst>
          </p:cNvPr>
          <p:cNvSpPr txBox="1"/>
          <p:nvPr/>
        </p:nvSpPr>
        <p:spPr>
          <a:xfrm>
            <a:off x="1477143" y="1720840"/>
            <a:ext cx="6099176" cy="3416320"/>
          </a:xfrm>
          <a:prstGeom prst="rect">
            <a:avLst/>
          </a:prstGeom>
          <a:noFill/>
        </p:spPr>
        <p:txBody>
          <a:bodyPr wrap="square">
            <a:spAutoFit/>
          </a:bodyPr>
          <a:lstStyle/>
          <a:p>
            <a:r>
              <a:rPr lang="en-US" sz="2400" dirty="0">
                <a:latin typeface="Cambria" panose="02040503050406030204" pitchFamily="18" charset="0"/>
                <a:ea typeface="Cambria" panose="02040503050406030204" pitchFamily="18" charset="0"/>
              </a:rPr>
              <a:t>The salary and compensation analysis conducted for [Organization Name] has provided valuable insights into the organization's compensation practices. The study's findings and recommendations aim to enhance the organization's ability to attract, retain, and motivate top talent, while ensuring fairness, equity, and competitiveness...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769441"/>
          </a:xfrm>
          <a:prstGeom prst="rect">
            <a:avLst/>
          </a:prstGeom>
          <a:noFill/>
        </p:spPr>
        <p:txBody>
          <a:bodyPr wrap="square" rtlCol="0">
            <a:spAutoFit/>
          </a:bodyPr>
          <a:lstStyle/>
          <a:p>
            <a:r>
              <a:rPr lang="en-IN" sz="4400" b="1" dirty="0">
                <a:solidFill>
                  <a:srgbClr val="0F0F0F"/>
                </a:solidFill>
                <a:latin typeface="Times New Roman" panose="02020603050405020304" pitchFamily="18" charset="0"/>
                <a:cs typeface="Times New Roman" panose="02020603050405020304" pitchFamily="18" charset="0"/>
              </a:rPr>
              <a:t>Salary</a:t>
            </a:r>
            <a:r>
              <a:rPr lang="en-US" sz="4400" b="1" dirty="0">
                <a:solidFill>
                  <a:srgbClr val="0F0F0F"/>
                </a:solidFill>
                <a:latin typeface="Times New Roman" panose="02020603050405020304" pitchFamily="18" charset="0"/>
                <a:cs typeface="Times New Roman" panose="02020603050405020304" pitchFamily="18" charset="0"/>
              </a:rPr>
              <a:t> </a:t>
            </a:r>
            <a:r>
              <a:rPr lang="en-IN" sz="4400" b="1" dirty="0">
                <a:solidFill>
                  <a:srgbClr val="0F0F0F"/>
                </a:solidFill>
                <a:latin typeface="Times New Roman" panose="02020603050405020304" pitchFamily="18" charset="0"/>
                <a:cs typeface="Times New Roman" panose="02020603050405020304" pitchFamily="18" charset="0"/>
              </a:rPr>
              <a:t>And compensation</a:t>
            </a:r>
            <a:r>
              <a:rPr lang="en-US" sz="4400" b="1" dirty="0">
                <a:solidFill>
                  <a:srgbClr val="0F0F0F"/>
                </a:solidFill>
                <a:latin typeface="Times New Roman" panose="02020603050405020304" pitchFamily="18" charset="0"/>
                <a:cs typeface="Times New Roman" panose="02020603050405020304" pitchFamily="18" charset="0"/>
              </a:rPr>
              <a:t> Analysis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45EF034-1ECE-785B-C5D3-76862DEE1F71}"/>
              </a:ext>
            </a:extLst>
          </p:cNvPr>
          <p:cNvSpPr txBox="1"/>
          <p:nvPr/>
        </p:nvSpPr>
        <p:spPr>
          <a:xfrm>
            <a:off x="476498" y="2559579"/>
            <a:ext cx="7514977" cy="1938992"/>
          </a:xfrm>
          <a:prstGeom prst="rect">
            <a:avLst/>
          </a:prstGeom>
          <a:noFill/>
        </p:spPr>
        <p:txBody>
          <a:bodyPr wrap="square">
            <a:spAutoFit/>
          </a:bodyPr>
          <a:lstStyle/>
          <a:p>
            <a:r>
              <a:rPr lang="en-US" sz="2000" b="1" dirty="0"/>
              <a:t>Problem Statement:*</a:t>
            </a:r>
            <a:endParaRPr lang="en-IN" sz="2000" b="1" dirty="0"/>
          </a:p>
          <a:p>
            <a:r>
              <a:rPr lang="en-US" dirty="0"/>
              <a:t>"</a:t>
            </a:r>
            <a:r>
              <a:rPr lang="en-US" sz="2000" dirty="0">
                <a:latin typeface="Cambria" panose="02040503050406030204" pitchFamily="18" charset="0"/>
                <a:ea typeface="Cambria" panose="02040503050406030204" pitchFamily="18" charset="0"/>
              </a:rPr>
              <a:t>Our organization is facing challenges in attracting and retaining top talent due to concerns about fairness and competitiveness in our current compensation structure. The existing salary and benefits package may not be aligned with industry standards, internal equity, or employee expectations.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440761" y="2133600"/>
            <a:ext cx="8474639"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1259DC8-05F4-4F21-5571-D39FB6D20332}"/>
              </a:ext>
            </a:extLst>
          </p:cNvPr>
          <p:cNvSpPr txBox="1"/>
          <p:nvPr/>
        </p:nvSpPr>
        <p:spPr>
          <a:xfrm>
            <a:off x="676275" y="2442537"/>
            <a:ext cx="8063205" cy="1323439"/>
          </a:xfrm>
          <a:prstGeom prst="rect">
            <a:avLst/>
          </a:prstGeom>
          <a:noFill/>
        </p:spPr>
        <p:txBody>
          <a:bodyPr wrap="square">
            <a:spAutoFit/>
          </a:bodyPr>
          <a:lstStyle/>
          <a:p>
            <a:r>
              <a:rPr lang="en-US" sz="2000" dirty="0">
                <a:latin typeface="Cambria" panose="02040503050406030204" pitchFamily="18" charset="0"/>
                <a:ea typeface="Cambria" panose="02040503050406030204" pitchFamily="18" charset="0"/>
              </a:rPr>
              <a:t>This project overview provides a clear framework for conducting a comprehensive salary and compensation analysis, ensuring a fair, competitive, and equitable compensation structure that supports organizational goals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ED33F16-4DA0-DE8E-0612-35FDFD53AF7F}"/>
              </a:ext>
            </a:extLst>
          </p:cNvPr>
          <p:cNvSpPr txBox="1"/>
          <p:nvPr/>
        </p:nvSpPr>
        <p:spPr>
          <a:xfrm>
            <a:off x="1012559" y="1997839"/>
            <a:ext cx="8133029" cy="2831544"/>
          </a:xfrm>
          <a:prstGeom prst="rect">
            <a:avLst/>
          </a:prstGeom>
          <a:noFill/>
        </p:spPr>
        <p:txBody>
          <a:bodyPr wrap="square">
            <a:spAutoFit/>
          </a:bodyPr>
          <a:lstStyle/>
          <a:p>
            <a:r>
              <a:rPr lang="en-IN" sz="2000" b="1" dirty="0">
                <a:ea typeface="Cambria" panose="02040503050406030204" pitchFamily="18" charset="0"/>
              </a:rPr>
              <a:t>1. </a:t>
            </a:r>
            <a:r>
              <a:rPr lang="en-US" sz="2000" b="1" dirty="0">
                <a:ea typeface="Cambria" panose="02040503050406030204" pitchFamily="18" charset="0"/>
              </a:rPr>
              <a:t>HR Generalist</a:t>
            </a:r>
            <a:r>
              <a:rPr lang="en-US" dirty="0"/>
              <a:t>: </a:t>
            </a:r>
            <a:r>
              <a:rPr lang="en-US" dirty="0">
                <a:latin typeface="Cambria" panose="02040503050406030204" pitchFamily="18" charset="0"/>
                <a:ea typeface="Cambria" panose="02040503050406030204" pitchFamily="18" charset="0"/>
              </a:rPr>
              <a:t>Seeking to understand market rates for specific roles.</a:t>
            </a:r>
            <a:endParaRPr lang="en-IN" dirty="0">
              <a:latin typeface="Cambria" panose="02040503050406030204" pitchFamily="18" charset="0"/>
              <a:ea typeface="Cambria" panose="02040503050406030204" pitchFamily="18" charset="0"/>
            </a:endParaRPr>
          </a:p>
          <a:p>
            <a:r>
              <a:rPr lang="en-IN" sz="2000" b="1" dirty="0"/>
              <a:t>2</a:t>
            </a:r>
            <a:r>
              <a:rPr lang="en-US" sz="2000" b="1" dirty="0"/>
              <a:t>. Department Manager</a:t>
            </a:r>
            <a:r>
              <a:rPr lang="en-US" dirty="0"/>
              <a:t>: </a:t>
            </a:r>
            <a:r>
              <a:rPr lang="en-US" dirty="0">
                <a:latin typeface="Cambria" panose="02040503050406030204" pitchFamily="18" charset="0"/>
                <a:ea typeface="Cambria" panose="02040503050406030204" pitchFamily="18" charset="0"/>
              </a:rPr>
              <a:t>Looking to manage team salaries and promotions.</a:t>
            </a:r>
            <a:endParaRPr lang="en-IN" dirty="0">
              <a:latin typeface="Cambria" panose="02040503050406030204" pitchFamily="18" charset="0"/>
              <a:ea typeface="Cambria" panose="02040503050406030204" pitchFamily="18" charset="0"/>
            </a:endParaRPr>
          </a:p>
          <a:p>
            <a:r>
              <a:rPr lang="en-IN" sz="2000" b="1" dirty="0"/>
              <a:t>3.</a:t>
            </a:r>
            <a:r>
              <a:rPr lang="en-US" sz="2000" b="1" dirty="0"/>
              <a:t> Finance Analyst</a:t>
            </a:r>
            <a:r>
              <a:rPr lang="en-US" dirty="0"/>
              <a:t>: </a:t>
            </a:r>
            <a:r>
              <a:rPr lang="en-US" dirty="0">
                <a:latin typeface="Cambria" panose="02040503050406030204" pitchFamily="18" charset="0"/>
                <a:ea typeface="Cambria" panose="02040503050406030204" pitchFamily="18" charset="0"/>
              </a:rPr>
              <a:t>Needing compensation data for budgeting.</a:t>
            </a:r>
            <a:endParaRPr lang="en-IN" dirty="0">
              <a:latin typeface="Cambria" panose="02040503050406030204" pitchFamily="18" charset="0"/>
              <a:ea typeface="Cambria" panose="02040503050406030204" pitchFamily="18" charset="0"/>
            </a:endParaRPr>
          </a:p>
          <a:p>
            <a:r>
              <a:rPr lang="en-US" sz="2000" b="1" dirty="0"/>
              <a:t>4. Recruiter</a:t>
            </a:r>
            <a:r>
              <a:rPr lang="en-US" dirty="0"/>
              <a:t>: </a:t>
            </a:r>
            <a:r>
              <a:rPr lang="en-US" dirty="0">
                <a:latin typeface="Cambria" panose="02040503050406030204" pitchFamily="18" charset="0"/>
                <a:ea typeface="Cambria" panose="02040503050406030204" pitchFamily="18" charset="0"/>
              </a:rPr>
              <a:t>Seeking competitive salary ranges for job postings.</a:t>
            </a:r>
            <a:endParaRPr lang="en-IN" dirty="0">
              <a:latin typeface="Cambria" panose="02040503050406030204" pitchFamily="18" charset="0"/>
              <a:ea typeface="Cambria" panose="02040503050406030204" pitchFamily="18" charset="0"/>
            </a:endParaRPr>
          </a:p>
          <a:p>
            <a:r>
              <a:rPr lang="en-US" sz="2000" b="1" dirty="0"/>
              <a:t>5. Employee</a:t>
            </a:r>
            <a:r>
              <a:rPr lang="en-US" dirty="0"/>
              <a:t>: </a:t>
            </a:r>
            <a:r>
              <a:rPr lang="en-US" dirty="0">
                <a:latin typeface="Cambria" panose="02040503050406030204" pitchFamily="18" charset="0"/>
                <a:ea typeface="Cambria" panose="02040503050406030204" pitchFamily="18" charset="0"/>
              </a:rPr>
              <a:t>Wanting to understand their compensation package.</a:t>
            </a:r>
            <a:endParaRPr lang="en-IN" dirty="0">
              <a:latin typeface="Cambria" panose="02040503050406030204" pitchFamily="18" charset="0"/>
              <a:ea typeface="Cambria" panose="02040503050406030204" pitchFamily="18" charset="0"/>
            </a:endParaRPr>
          </a:p>
          <a:p>
            <a:pPr marL="342900" indent="-342900">
              <a:buAutoNum type="arabicPeriod"/>
            </a:pPr>
            <a:endParaRPr lang="en-IN" dirty="0"/>
          </a:p>
          <a:p>
            <a:r>
              <a:rPr lang="en-IN" sz="2000"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By considering these end users, stakeholders, and user personas, the salary and compensation analysis will provide valuable insights and recommendations to inform organizational decisions.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ED61B06A-C928-F868-AC6B-CCA556F52D42}"/>
              </a:ext>
            </a:extLst>
          </p:cNvPr>
          <p:cNvSpPr txBox="1"/>
          <p:nvPr/>
        </p:nvSpPr>
        <p:spPr>
          <a:xfrm>
            <a:off x="3049588" y="2144082"/>
            <a:ext cx="6099176" cy="3508653"/>
          </a:xfrm>
          <a:prstGeom prst="rect">
            <a:avLst/>
          </a:prstGeom>
          <a:noFill/>
        </p:spPr>
        <p:txBody>
          <a:bodyPr wrap="square">
            <a:spAutoFit/>
          </a:bodyPr>
          <a:lstStyle/>
          <a:p>
            <a:r>
              <a:rPr lang="en-US" sz="2000" b="1" dirty="0"/>
              <a:t>Solution Name</a:t>
            </a:r>
            <a:r>
              <a:rPr lang="en-US" dirty="0"/>
              <a:t>:* </a:t>
            </a:r>
            <a:r>
              <a:rPr lang="en-US" dirty="0" err="1">
                <a:latin typeface="Cambria" panose="02040503050406030204" pitchFamily="18" charset="0"/>
                <a:ea typeface="Cambria" panose="02040503050406030204" pitchFamily="18" charset="0"/>
              </a:rPr>
              <a:t>CompAlign</a:t>
            </a:r>
            <a:endParaRPr lang="en-IN" dirty="0">
              <a:latin typeface="Cambria" panose="02040503050406030204" pitchFamily="18" charset="0"/>
              <a:ea typeface="Cambria" panose="02040503050406030204" pitchFamily="18" charset="0"/>
            </a:endParaRPr>
          </a:p>
          <a:p>
            <a:r>
              <a:rPr lang="en-US" dirty="0"/>
              <a:t>*</a:t>
            </a:r>
            <a:r>
              <a:rPr lang="en-US" sz="2000" b="1" dirty="0"/>
              <a:t>Tagline</a:t>
            </a:r>
            <a:r>
              <a:rPr lang="en-US" dirty="0"/>
              <a:t>:</a:t>
            </a:r>
            <a:r>
              <a:rPr lang="en-IN" dirty="0"/>
              <a:t> </a:t>
            </a:r>
            <a:r>
              <a:rPr lang="en-US" dirty="0">
                <a:latin typeface="Cambria" panose="02040503050406030204" pitchFamily="18" charset="0"/>
                <a:ea typeface="Cambria" panose="02040503050406030204" pitchFamily="18" charset="0"/>
              </a:rPr>
              <a:t>Optimize Your Compensation Strategy</a:t>
            </a:r>
            <a:endParaRPr lang="en-IN" dirty="0">
              <a:latin typeface="Cambria" panose="02040503050406030204" pitchFamily="18" charset="0"/>
              <a:ea typeface="Cambria" panose="02040503050406030204" pitchFamily="18" charset="0"/>
            </a:endParaRPr>
          </a:p>
          <a:p>
            <a:r>
              <a:rPr lang="en-US" sz="2000" b="1" dirty="0"/>
              <a:t>*Value Proposition:*</a:t>
            </a:r>
            <a:r>
              <a:rPr lang="en-US" dirty="0" err="1">
                <a:latin typeface="Cambria" panose="02040503050406030204" pitchFamily="18" charset="0"/>
                <a:ea typeface="Cambria" panose="02040503050406030204" pitchFamily="18" charset="0"/>
              </a:rPr>
              <a:t>CompAlign</a:t>
            </a:r>
            <a:r>
              <a:rPr lang="en-US" dirty="0">
                <a:latin typeface="Cambria" panose="02040503050406030204" pitchFamily="18" charset="0"/>
                <a:ea typeface="Cambria" panose="02040503050406030204" pitchFamily="18" charset="0"/>
              </a:rPr>
              <a:t> provides a comprehensive</a:t>
            </a:r>
            <a:r>
              <a:rPr lang="en-US" dirty="0"/>
              <a:t> </a:t>
            </a:r>
            <a:r>
              <a:rPr lang="en-US" dirty="0">
                <a:latin typeface="Cambria" panose="02040503050406030204" pitchFamily="18" charset="0"/>
                <a:ea typeface="Cambria" panose="02040503050406030204" pitchFamily="18" charset="0"/>
              </a:rPr>
              <a:t>salary and compensation analysis solution that helps organizations:</a:t>
            </a:r>
            <a:endParaRPr lang="en-IN"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1. Attract and retain top talent with competitive compensation packages.</a:t>
            </a:r>
            <a:endParaRPr lang="en-IN"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2. Ensure internal equity and fairness in salary structures.</a:t>
            </a:r>
            <a:endParaRPr lang="en-IN"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3. Optimize compensation budgets and reduce costs.</a:t>
            </a:r>
            <a:endParaRPr lang="en-IN"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4. Enhance employee satisfaction and engagement.</a:t>
            </a:r>
            <a:endParaRPr lang="en-IN"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5. Inform strategic business decisions with data-driven insights.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7F8E9-5568-F3C5-C866-D37104330CEB}"/>
              </a:ext>
            </a:extLst>
          </p:cNvPr>
          <p:cNvSpPr>
            <a:spLocks noGrp="1"/>
          </p:cNvSpPr>
          <p:nvPr>
            <p:ph type="title"/>
          </p:nvPr>
        </p:nvSpPr>
        <p:spPr/>
        <p:txBody>
          <a:bodyPr/>
          <a:lstStyle/>
          <a:p>
            <a:r>
              <a:rPr lang="en-IN" dirty="0"/>
              <a:t>Data set description in salary</a:t>
            </a:r>
            <a:endParaRPr lang="en-US" dirty="0"/>
          </a:p>
        </p:txBody>
      </p:sp>
      <p:sp>
        <p:nvSpPr>
          <p:cNvPr id="3" name="Text Placeholder 2">
            <a:extLst>
              <a:ext uri="{FF2B5EF4-FFF2-40B4-BE49-F238E27FC236}">
                <a16:creationId xmlns:a16="http://schemas.microsoft.com/office/drawing/2014/main" id="{DAEAD0C0-8063-5E2A-FBAD-2041BFF231D2}"/>
              </a:ext>
            </a:extLst>
          </p:cNvPr>
          <p:cNvSpPr>
            <a:spLocks noGrp="1"/>
          </p:cNvSpPr>
          <p:nvPr>
            <p:ph type="body" idx="1"/>
          </p:nvPr>
        </p:nvSpPr>
        <p:spPr>
          <a:xfrm>
            <a:off x="609600" y="1763043"/>
            <a:ext cx="8324741" cy="2123658"/>
          </a:xfrm>
        </p:spPr>
        <p:txBody>
          <a:bodyPr/>
          <a:lstStyle/>
          <a:p>
            <a:r>
              <a:rPr lang="en-US" dirty="0"/>
              <a:t>*</a:t>
            </a:r>
            <a:r>
              <a:rPr lang="en-US" sz="2000" b="1" dirty="0"/>
              <a:t>Dataset Name</a:t>
            </a:r>
            <a:r>
              <a:rPr lang="en-US" sz="2000" dirty="0">
                <a:latin typeface="Cambria" panose="02040503050406030204" pitchFamily="18" charset="0"/>
                <a:ea typeface="Cambria" panose="02040503050406030204" pitchFamily="18" charset="0"/>
              </a:rPr>
              <a:t>:* Compensation Benchmarking Dataset*</a:t>
            </a:r>
            <a:endParaRPr lang="en-IN" sz="2000" dirty="0">
              <a:latin typeface="Cambria" panose="02040503050406030204" pitchFamily="18" charset="0"/>
              <a:ea typeface="Cambria" panose="02040503050406030204" pitchFamily="18" charset="0"/>
            </a:endParaRPr>
          </a:p>
          <a:p>
            <a:r>
              <a:rPr lang="en-US" sz="2000" b="1" dirty="0">
                <a:latin typeface="Cambria" panose="02040503050406030204" pitchFamily="18" charset="0"/>
                <a:ea typeface="Cambria" panose="02040503050406030204" pitchFamily="18" charset="0"/>
              </a:rPr>
              <a:t>D</a:t>
            </a:r>
            <a:r>
              <a:rPr lang="en-US" b="1" dirty="0"/>
              <a:t>ataset Description</a:t>
            </a:r>
            <a:r>
              <a:rPr lang="en-US" dirty="0"/>
              <a:t>:*</a:t>
            </a:r>
            <a:r>
              <a:rPr lang="en-US" sz="2000" dirty="0">
                <a:latin typeface="Cambria" panose="02040503050406030204" pitchFamily="18" charset="0"/>
                <a:ea typeface="Cambria" panose="02040503050406030204" pitchFamily="18" charset="0"/>
              </a:rPr>
              <a:t>This dataset contains comprehensive information on salaries, benefits, and compensation practices across various industries, locations, and job roles.</a:t>
            </a:r>
            <a:endParaRPr lang="en-IN" sz="2000" dirty="0">
              <a:latin typeface="Cambria" panose="02040503050406030204" pitchFamily="18" charset="0"/>
              <a:ea typeface="Cambria" panose="02040503050406030204" pitchFamily="18" charset="0"/>
            </a:endParaRPr>
          </a:p>
          <a:p>
            <a:endParaRPr lang="en-IN" dirty="0"/>
          </a:p>
          <a:p>
            <a:r>
              <a:rPr lang="en-US" sz="2000" dirty="0">
                <a:latin typeface="Cambria" panose="02040503050406030204" pitchFamily="18" charset="0"/>
                <a:ea typeface="Cambria" panose="02040503050406030204" pitchFamily="18" charset="0"/>
              </a:rPr>
              <a:t>By leveraging this dataset, organizations can make data-driven decisions to attract, retain, and motivate top talent.</a:t>
            </a:r>
          </a:p>
        </p:txBody>
      </p:sp>
    </p:spTree>
    <p:extLst>
      <p:ext uri="{BB962C8B-B14F-4D97-AF65-F5344CB8AC3E}">
        <p14:creationId xmlns:p14="http://schemas.microsoft.com/office/powerpoint/2010/main" val="1330927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8FA1FC64-C70F-53F1-EE8B-A0A41E8111F6}"/>
              </a:ext>
            </a:extLst>
          </p:cNvPr>
          <p:cNvSpPr txBox="1"/>
          <p:nvPr/>
        </p:nvSpPr>
        <p:spPr>
          <a:xfrm>
            <a:off x="1068944" y="1049337"/>
            <a:ext cx="6633688" cy="5632311"/>
          </a:xfrm>
          <a:prstGeom prst="rect">
            <a:avLst/>
          </a:prstGeom>
          <a:noFill/>
        </p:spPr>
        <p:txBody>
          <a:bodyPr wrap="square">
            <a:spAutoFit/>
          </a:bodyPr>
          <a:lstStyle/>
          <a:p>
            <a:r>
              <a:rPr lang="en-US" dirty="0"/>
              <a:t>.*</a:t>
            </a:r>
            <a:r>
              <a:rPr lang="en-US" b="1" dirty="0"/>
              <a:t>Compensation Modeling Framework:</a:t>
            </a:r>
            <a:r>
              <a:rPr lang="en-US" dirty="0"/>
              <a:t>*</a:t>
            </a:r>
            <a:endParaRPr lang="en-IN" dirty="0"/>
          </a:p>
          <a:p>
            <a:pPr marL="342900" indent="-342900">
              <a:buAutoNum type="arabicPeriod"/>
            </a:pPr>
            <a:r>
              <a:rPr lang="en-US" b="1" dirty="0"/>
              <a:t>Market-based model:</a:t>
            </a:r>
            <a:r>
              <a:rPr lang="en-US" dirty="0"/>
              <a:t> </a:t>
            </a:r>
            <a:r>
              <a:rPr lang="en-US" dirty="0">
                <a:latin typeface="Cambria" panose="02040503050406030204" pitchFamily="18" charset="0"/>
                <a:ea typeface="Cambria" panose="02040503050406030204" pitchFamily="18" charset="0"/>
              </a:rPr>
              <a:t>Uses market data to determine salary ranges.</a:t>
            </a:r>
            <a:endParaRPr lang="en-IN" dirty="0">
              <a:latin typeface="Cambria" panose="02040503050406030204" pitchFamily="18" charset="0"/>
              <a:ea typeface="Cambria" panose="02040503050406030204" pitchFamily="18" charset="0"/>
            </a:endParaRPr>
          </a:p>
          <a:p>
            <a:pPr marL="342900" indent="-342900">
              <a:buAutoNum type="arabicPeriod"/>
            </a:pPr>
            <a:r>
              <a:rPr lang="en-US" b="1" dirty="0"/>
              <a:t>Job-based model: </a:t>
            </a:r>
            <a:r>
              <a:rPr lang="en-US" dirty="0">
                <a:latin typeface="Cambria" panose="02040503050406030204" pitchFamily="18" charset="0"/>
                <a:ea typeface="Cambria" panose="02040503050406030204" pitchFamily="18" charset="0"/>
              </a:rPr>
              <a:t>Uses job role, experience, and education to determine salary.</a:t>
            </a:r>
            <a:endParaRPr lang="en-IN" dirty="0">
              <a:latin typeface="Cambria" panose="02040503050406030204" pitchFamily="18" charset="0"/>
              <a:ea typeface="Cambria" panose="02040503050406030204" pitchFamily="18" charset="0"/>
            </a:endParaRPr>
          </a:p>
          <a:p>
            <a:pPr marL="342900" indent="-342900">
              <a:buAutoNum type="arabicPeriod"/>
            </a:pPr>
            <a:r>
              <a:rPr lang="en-US" b="1" dirty="0"/>
              <a:t>Performance-based model</a:t>
            </a:r>
            <a:r>
              <a:rPr lang="en-US" b="1" dirty="0">
                <a:latin typeface="Cambria" panose="02040503050406030204" pitchFamily="18" charset="0"/>
                <a:ea typeface="Cambria" panose="02040503050406030204" pitchFamily="18" charset="0"/>
              </a:rPr>
              <a:t>:</a:t>
            </a:r>
            <a:r>
              <a:rPr lang="en-US" dirty="0">
                <a:latin typeface="Cambria" panose="02040503050406030204" pitchFamily="18" charset="0"/>
                <a:ea typeface="Cambria" panose="02040503050406030204" pitchFamily="18" charset="0"/>
              </a:rPr>
              <a:t> Uses performance metrics to determine compensation.</a:t>
            </a:r>
            <a:endParaRPr lang="en-IN" dirty="0">
              <a:latin typeface="Cambria" panose="02040503050406030204" pitchFamily="18" charset="0"/>
              <a:ea typeface="Cambria" panose="02040503050406030204" pitchFamily="18" charset="0"/>
            </a:endParaRPr>
          </a:p>
          <a:p>
            <a:pPr marL="342900" indent="-342900">
              <a:buAutoNum type="arabicPeriod" startAt="4"/>
            </a:pPr>
            <a:r>
              <a:rPr lang="en-US" b="1" dirty="0"/>
              <a:t>Hybrid model</a:t>
            </a:r>
            <a:r>
              <a:rPr lang="en-US" b="1"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Combines multiple models.*</a:t>
            </a:r>
            <a:endParaRPr lang="en-IN" dirty="0">
              <a:latin typeface="Cambria" panose="02040503050406030204" pitchFamily="18" charset="0"/>
              <a:ea typeface="Cambria" panose="02040503050406030204" pitchFamily="18" charset="0"/>
            </a:endParaRPr>
          </a:p>
          <a:p>
            <a:pPr marL="342900" indent="-342900">
              <a:buAutoNum type="arabicPeriod" startAt="4"/>
            </a:pPr>
            <a:endParaRPr lang="en-IN" dirty="0"/>
          </a:p>
          <a:p>
            <a:r>
              <a:rPr lang="en-IN" b="1" dirty="0"/>
              <a:t>    </a:t>
            </a:r>
            <a:r>
              <a:rPr lang="en-US" b="1" dirty="0"/>
              <a:t>Modeling Best Practices:</a:t>
            </a:r>
            <a:endParaRPr lang="en-IN" b="1" dirty="0"/>
          </a:p>
          <a:p>
            <a:pPr marL="342900" indent="-342900">
              <a:buAutoNum type="arabicPeriod"/>
            </a:pPr>
            <a:r>
              <a:rPr lang="en-US" dirty="0">
                <a:latin typeface="Cambria" panose="02040503050406030204" pitchFamily="18" charset="0"/>
                <a:ea typeface="Cambria" panose="02040503050406030204" pitchFamily="18" charset="0"/>
              </a:rPr>
              <a:t> Data quality checks.</a:t>
            </a:r>
            <a:endParaRPr lang="en-IN" dirty="0">
              <a:latin typeface="Cambria" panose="02040503050406030204" pitchFamily="18" charset="0"/>
              <a:ea typeface="Cambria" panose="02040503050406030204" pitchFamily="18" charset="0"/>
            </a:endParaRPr>
          </a:p>
          <a:p>
            <a:pPr marL="342900" indent="-342900">
              <a:buAutoNum type="arabicPeriod"/>
            </a:pPr>
            <a:r>
              <a:rPr lang="en-IN"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Model validation.</a:t>
            </a:r>
            <a:endParaRPr lang="en-IN" dirty="0">
              <a:latin typeface="Cambria" panose="02040503050406030204" pitchFamily="18" charset="0"/>
              <a:ea typeface="Cambria" panose="02040503050406030204" pitchFamily="18" charset="0"/>
            </a:endParaRPr>
          </a:p>
          <a:p>
            <a:pPr marL="342900" indent="-342900">
              <a:buAutoNum type="arabicPeriod"/>
            </a:pPr>
            <a:r>
              <a:rPr lang="en-US" dirty="0">
                <a:latin typeface="Cambria" panose="02040503050406030204" pitchFamily="18" charset="0"/>
                <a:ea typeface="Cambria" panose="02040503050406030204" pitchFamily="18" charset="0"/>
              </a:rPr>
              <a:t> Regular updates.</a:t>
            </a:r>
            <a:endParaRPr lang="en-IN" dirty="0">
              <a:latin typeface="Cambria" panose="02040503050406030204" pitchFamily="18" charset="0"/>
              <a:ea typeface="Cambria" panose="02040503050406030204" pitchFamily="18" charset="0"/>
            </a:endParaRPr>
          </a:p>
          <a:p>
            <a:pPr marL="342900" indent="-342900">
              <a:buAutoNum type="arabicPeriod"/>
            </a:pPr>
            <a:r>
              <a:rPr lang="en-US" dirty="0">
                <a:latin typeface="Cambria" panose="02040503050406030204" pitchFamily="18" charset="0"/>
                <a:ea typeface="Cambria" panose="02040503050406030204" pitchFamily="18" charset="0"/>
              </a:rPr>
              <a:t> Documentation.</a:t>
            </a:r>
            <a:endParaRPr lang="en-IN" dirty="0">
              <a:latin typeface="Cambria" panose="02040503050406030204" pitchFamily="18" charset="0"/>
              <a:ea typeface="Cambria" panose="02040503050406030204" pitchFamily="18" charset="0"/>
            </a:endParaRPr>
          </a:p>
          <a:p>
            <a:pPr marL="342900" indent="-342900">
              <a:buAutoNum type="arabicPeriod"/>
            </a:pPr>
            <a:r>
              <a:rPr lang="en-IN"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Stakeholder communication</a:t>
            </a:r>
            <a:endParaRPr lang="en-IN" dirty="0">
              <a:latin typeface="Cambria" panose="02040503050406030204" pitchFamily="18" charset="0"/>
              <a:ea typeface="Cambria" panose="02040503050406030204" pitchFamily="18" charset="0"/>
            </a:endParaRPr>
          </a:p>
          <a:p>
            <a:pPr marL="342900" indent="-342900">
              <a:buAutoNum type="arabicPeriod"/>
            </a:pPr>
            <a:endParaRPr lang="en-IN"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By applying these modeling techniques and best practices, organizations can develop a robust compensation analysis framework, informing strategic decisions and ensuring fair, competitive, and equitable compensation practices.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 set description in salary</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John jones</cp:lastModifiedBy>
  <cp:revision>14</cp:revision>
  <dcterms:created xsi:type="dcterms:W3CDTF">2024-03-29T15:07:22Z</dcterms:created>
  <dcterms:modified xsi:type="dcterms:W3CDTF">2024-09-26T17:28:26Z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