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7AC9-8C63-4BBC-8B27-1C1EE3B52A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9CFA-EE73-4FD2-84E3-B57C7F581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7AC9-8C63-4BBC-8B27-1C1EE3B52A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9CFA-EE73-4FD2-84E3-B57C7F581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7AC9-8C63-4BBC-8B27-1C1EE3B52A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9CFA-EE73-4FD2-84E3-B57C7F581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7AC9-8C63-4BBC-8B27-1C1EE3B52A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9CFA-EE73-4FD2-84E3-B57C7F581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7AC9-8C63-4BBC-8B27-1C1EE3B52A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9CFA-EE73-4FD2-84E3-B57C7F581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7AC9-8C63-4BBC-8B27-1C1EE3B52A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9CFA-EE73-4FD2-84E3-B57C7F581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7AC9-8C63-4BBC-8B27-1C1EE3B52A0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9CFA-EE73-4FD2-84E3-B57C7F581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7AC9-8C63-4BBC-8B27-1C1EE3B52A0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9CFA-EE73-4FD2-84E3-B57C7F581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7AC9-8C63-4BBC-8B27-1C1EE3B52A0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9CFA-EE73-4FD2-84E3-B57C7F581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7AC9-8C63-4BBC-8B27-1C1EE3B52A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9CFA-EE73-4FD2-84E3-B57C7F581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E7AC9-8C63-4BBC-8B27-1C1EE3B52A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9CFA-EE73-4FD2-84E3-B57C7F58124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E7AC9-8C63-4BBC-8B27-1C1EE3B52A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B9CFA-EE73-4FD2-84E3-B57C7F581246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munology | Research groups | Imperial College Lond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56" y="197747"/>
            <a:ext cx="9815888" cy="516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474304" y="5334690"/>
            <a:ext cx="10515600" cy="1325563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/>
              <a:t>                          </a:t>
            </a:r>
            <a:r>
              <a:rPr lang="en-IN" sz="6000" b="1" dirty="0">
                <a:solidFill>
                  <a:srgbClr val="FFFF00"/>
                </a:solidFill>
                <a:highlight>
                  <a:srgbClr val="000000"/>
                </a:highlight>
              </a:rPr>
              <a:t>IMMUNOLOGY</a:t>
            </a:r>
            <a:br>
              <a:rPr lang="en-IN" sz="7300" b="1" dirty="0">
                <a:solidFill>
                  <a:srgbClr val="FFFF00"/>
                </a:solidFill>
                <a:highlight>
                  <a:srgbClr val="000000"/>
                </a:highlight>
              </a:rPr>
            </a:br>
            <a:r>
              <a:rPr lang="en-US" altLang="en-IN" sz="7300" b="1" dirty="0">
                <a:solidFill>
                  <a:srgbClr val="FFFF00"/>
                </a:solidFill>
                <a:highlight>
                  <a:srgbClr val="000000"/>
                </a:highlight>
              </a:rPr>
              <a:t>-</a:t>
            </a:r>
            <a:r>
              <a:rPr lang="en-US" altLang="en-IN" sz="4000" b="1" dirty="0">
                <a:solidFill>
                  <a:srgbClr val="FFFF00"/>
                </a:solidFill>
                <a:highlight>
                  <a:srgbClr val="000000"/>
                </a:highlight>
              </a:rPr>
              <a:t>Reshma, Shanmathi, Jeeva</a:t>
            </a:r>
            <a:endParaRPr lang="en-US" altLang="en-IN" sz="4000" b="1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latin typeface="+mn-lt"/>
              </a:rPr>
              <a:t>MAST CELLS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Known as mastocyte or labrocyte.</a:t>
            </a:r>
            <a:endParaRPr lang="en-IN" dirty="0"/>
          </a:p>
          <a:p>
            <a:r>
              <a:rPr lang="en-IN" dirty="0"/>
              <a:t>Resident cell of connective tissue that contain many granules rich in histamine and heparin.</a:t>
            </a:r>
            <a:endParaRPr lang="en-IN" dirty="0"/>
          </a:p>
          <a:p>
            <a:r>
              <a:rPr lang="en-IN" dirty="0"/>
              <a:t>Located in areas below the epithelium in connective tissue surrounding blood cells, smooth muscle, mucus and hair follicles.</a:t>
            </a:r>
            <a:endParaRPr lang="en-US" dirty="0"/>
          </a:p>
        </p:txBody>
      </p:sp>
      <p:pic>
        <p:nvPicPr>
          <p:cNvPr id="6146" name="Picture 2" descr="Mast Cells- Definition, Structure, Immunity, Types, Functio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408" y="4624388"/>
            <a:ext cx="4007540" cy="210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latin typeface="+mn-lt"/>
              </a:rPr>
              <a:t>MONOCYTE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 of leucocyte which can differentiate into macrophages and conventional dendritic cells.</a:t>
            </a:r>
            <a:endParaRPr lang="en-IN" dirty="0"/>
          </a:p>
          <a:p>
            <a:r>
              <a:rPr lang="en-IN" dirty="0"/>
              <a:t>Plays an important role in both the inflammatory and anti-inflammatory process that take place during an immune system</a:t>
            </a:r>
            <a:endParaRPr lang="en-IN" dirty="0"/>
          </a:p>
          <a:p>
            <a:r>
              <a:rPr lang="en-IN" dirty="0"/>
              <a:t>Helps fight bacteria, viruses, and other infections in the body</a:t>
            </a:r>
            <a:endParaRPr lang="en-US" dirty="0"/>
          </a:p>
        </p:txBody>
      </p:sp>
      <p:pic>
        <p:nvPicPr>
          <p:cNvPr id="7170" name="Picture 2" descr="How Monocytes Function in the Bod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452" y="4149484"/>
            <a:ext cx="3128548" cy="234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latin typeface="+mn-lt"/>
              </a:rPr>
              <a:t>MACROPHAGES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Key components of the innate immune system</a:t>
            </a:r>
            <a:endParaRPr lang="en-IN" dirty="0"/>
          </a:p>
          <a:p>
            <a:r>
              <a:rPr lang="en-IN" dirty="0"/>
              <a:t>Resides in tissues where they functions as immune sentinels.</a:t>
            </a:r>
            <a:endParaRPr lang="en-IN" dirty="0"/>
          </a:p>
          <a:p>
            <a:r>
              <a:rPr lang="en-IN" dirty="0"/>
              <a:t>Specialised cells involved in the detection, phagocytosis and destruction of bacteria and other harmful organisms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PHAGOCYTOSIS : </a:t>
            </a:r>
            <a:r>
              <a:rPr lang="en-US" dirty="0"/>
              <a:t>The process of engulfing the foreign materials entering the cells is known as phagocytosis.</a:t>
            </a:r>
            <a:endParaRPr lang="en-IN" b="1" u="sng" dirty="0"/>
          </a:p>
        </p:txBody>
      </p:sp>
      <p:pic>
        <p:nvPicPr>
          <p:cNvPr id="8194" name="Picture 2" descr="Macrophage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69" y="4713012"/>
            <a:ext cx="22955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latin typeface="+mn-lt"/>
              </a:rPr>
              <a:t>DENDRITIC CELLS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Professional antigens presenting cells that link innate and adaptive immunity.</a:t>
            </a:r>
            <a:endParaRPr lang="en-IN" dirty="0"/>
          </a:p>
          <a:p>
            <a:r>
              <a:rPr lang="en-IN" dirty="0"/>
              <a:t>Found in tissues such as skin and boost immune system.</a:t>
            </a:r>
            <a:endParaRPr lang="en-IN" dirty="0"/>
          </a:p>
          <a:p>
            <a:r>
              <a:rPr lang="en-US" dirty="0"/>
              <a:t>Responsible for initiating all antigen-specific immune response.</a:t>
            </a:r>
            <a:endParaRPr lang="en-IN" dirty="0"/>
          </a:p>
        </p:txBody>
      </p:sp>
      <p:pic>
        <p:nvPicPr>
          <p:cNvPr id="9218" name="Picture 2" descr="Dendritic Cell Antigenpresenting Cells Immune System Stock Vector (Royalty  Free) 1900239982 | Shutterstoc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459" y="3740701"/>
            <a:ext cx="4041705" cy="29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latin typeface="+mn-lt"/>
              </a:rPr>
              <a:t>NATURAL KILLER CELLS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Effector lymphocytes of the innate immune system </a:t>
            </a:r>
            <a:endParaRPr lang="en-IN" dirty="0"/>
          </a:p>
          <a:p>
            <a:r>
              <a:rPr lang="en-IN" dirty="0"/>
              <a:t>Control several types of tumours and microbial infections.</a:t>
            </a:r>
            <a:endParaRPr lang="en-IN" dirty="0"/>
          </a:p>
          <a:p>
            <a:r>
              <a:rPr lang="en-IN" dirty="0"/>
              <a:t>Originate from hematopoietic stem cells.</a:t>
            </a:r>
            <a:endParaRPr lang="en-IN" dirty="0"/>
          </a:p>
          <a:p>
            <a:r>
              <a:rPr lang="en-IN" dirty="0"/>
              <a:t>Produce cytokines.</a:t>
            </a:r>
            <a:endParaRPr lang="en-IN" dirty="0"/>
          </a:p>
        </p:txBody>
      </p:sp>
      <p:pic>
        <p:nvPicPr>
          <p:cNvPr id="10242" name="Picture 2" descr="Natural killer cell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373" y="3769982"/>
            <a:ext cx="3393592" cy="254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latin typeface="+mn-lt"/>
              </a:rPr>
              <a:t>LYMPHOCYTES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94318"/>
            <a:ext cx="10515600" cy="4351338"/>
          </a:xfrm>
        </p:spPr>
        <p:txBody>
          <a:bodyPr/>
          <a:lstStyle/>
          <a:p>
            <a:r>
              <a:rPr lang="en-IN" dirty="0"/>
              <a:t>Formed from bone marrow.</a:t>
            </a:r>
            <a:endParaRPr lang="en-IN" dirty="0"/>
          </a:p>
          <a:p>
            <a:r>
              <a:rPr lang="en-IN" dirty="0"/>
              <a:t>Two types of lymphocytes: B cells and T cells</a:t>
            </a:r>
            <a:endParaRPr lang="en-IN" dirty="0"/>
          </a:p>
          <a:p>
            <a:pPr marL="0" indent="0">
              <a:buNone/>
            </a:pPr>
            <a:r>
              <a:rPr lang="en-US" sz="3200" b="1" u="sng" dirty="0"/>
              <a:t>B CELLS :</a:t>
            </a:r>
            <a:endParaRPr lang="en-US" dirty="0"/>
          </a:p>
          <a:p>
            <a:r>
              <a:rPr lang="en-US" dirty="0"/>
              <a:t>Make antibodies.</a:t>
            </a:r>
            <a:endParaRPr lang="en-US" dirty="0"/>
          </a:p>
          <a:p>
            <a:r>
              <a:rPr lang="en-US" dirty="0"/>
              <a:t>Destroy foreign substance and tag them for attack.</a:t>
            </a:r>
            <a:endParaRPr lang="en-US" dirty="0"/>
          </a:p>
          <a:p>
            <a:pPr marL="0" indent="0">
              <a:buNone/>
            </a:pPr>
            <a:r>
              <a:rPr lang="en-US" sz="3200" b="1" u="sng" dirty="0"/>
              <a:t>T CELLS :</a:t>
            </a:r>
            <a:endParaRPr lang="en-US" sz="3200" b="1" u="sng" dirty="0"/>
          </a:p>
          <a:p>
            <a:r>
              <a:rPr lang="en-US" dirty="0"/>
              <a:t>Destroys cells that have taken over by viruses and cancers.</a:t>
            </a:r>
            <a:endParaRPr lang="en-US" dirty="0"/>
          </a:p>
        </p:txBody>
      </p:sp>
      <p:pic>
        <p:nvPicPr>
          <p:cNvPr id="11266" name="Picture 2" descr="Lymphocyte Images, Stock Photos &amp; Vectors | Shutterstoc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57" y="857250"/>
            <a:ext cx="421767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</a:t>
            </a:r>
            <a:r>
              <a:rPr lang="en-IN" sz="7200" b="1" u="sng" dirty="0">
                <a:latin typeface="+mn-lt"/>
              </a:rPr>
              <a:t>ANTIGEN</a:t>
            </a:r>
            <a:endParaRPr lang="en-US" sz="72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600" b="1" u="sng" dirty="0"/>
              <a:t>WHAT IS AN ANTIGEN?</a:t>
            </a:r>
            <a:endParaRPr lang="en-IN" sz="3600" b="1" u="sng" dirty="0"/>
          </a:p>
          <a:p>
            <a:r>
              <a:rPr lang="en-IN" dirty="0"/>
              <a:t>Known to trigger the immune system(substance that causes the immune system to produce antibodies against it).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3200" b="1" u="sng" dirty="0"/>
              <a:t>TYPES OF ANTIGEN:</a:t>
            </a:r>
            <a:endParaRPr lang="en-IN" sz="3200" b="1" u="sng" dirty="0"/>
          </a:p>
          <a:p>
            <a:r>
              <a:rPr lang="en-IN" dirty="0"/>
              <a:t> </a:t>
            </a:r>
            <a:r>
              <a:rPr lang="en-IN" b="1" dirty="0"/>
              <a:t>EXOGENOUS (</a:t>
            </a:r>
            <a:r>
              <a:rPr lang="en-IN" dirty="0"/>
              <a:t>Foreign to the immune system)</a:t>
            </a:r>
            <a:endParaRPr lang="en-IN" dirty="0"/>
          </a:p>
          <a:p>
            <a:r>
              <a:rPr lang="en-IN" b="1" dirty="0"/>
              <a:t> ENDOGENOUS </a:t>
            </a:r>
            <a:r>
              <a:rPr lang="en-IN" dirty="0"/>
              <a:t>(Produced by intracellular bacteria and virus replicating inside a host cell)</a:t>
            </a:r>
            <a:endParaRPr lang="en-IN" dirty="0"/>
          </a:p>
          <a:p>
            <a:r>
              <a:rPr lang="en-US" b="1" dirty="0"/>
              <a:t>AUTOANTIGENS </a:t>
            </a:r>
            <a:r>
              <a:rPr lang="en-US" dirty="0"/>
              <a:t>(Produced by the host)</a:t>
            </a:r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u="sng" dirty="0">
                <a:latin typeface="+mn-lt"/>
              </a:rPr>
              <a:t>STRUTURE OF ANTIGEN</a:t>
            </a:r>
            <a:endParaRPr lang="en-US" b="1" u="sng" dirty="0">
              <a:latin typeface="+mn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2426" y="149432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epitopes or antigenic determiners are the components of antigens.</a:t>
            </a:r>
            <a:endParaRPr lang="en-IN" dirty="0"/>
          </a:p>
          <a:p>
            <a:r>
              <a:rPr lang="en-IN" dirty="0"/>
              <a:t>An antibody has at least two binding sites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That can bind to specific epitopes on antigens.</a:t>
            </a:r>
            <a:endParaRPr lang="en-IN" dirty="0"/>
          </a:p>
          <a:p>
            <a:r>
              <a:rPr lang="en-IN" dirty="0"/>
              <a:t>The antigens combine with the antibody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According to the lock and key mechanism.</a:t>
            </a:r>
            <a:endParaRPr lang="en-IN" dirty="0"/>
          </a:p>
          <a:p>
            <a:r>
              <a:rPr lang="en-IN" dirty="0"/>
              <a:t>The ability of the body to act against the disease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-causing agents and antigens by the immune system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Is termed as immunity.</a:t>
            </a:r>
            <a:endParaRPr lang="en-US" dirty="0"/>
          </a:p>
        </p:txBody>
      </p:sp>
      <p:pic>
        <p:nvPicPr>
          <p:cNvPr id="14338" name="Picture 2" descr="Antigen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479" y="2157412"/>
            <a:ext cx="3020460" cy="426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+mn-lt"/>
              </a:rPr>
              <a:t>PROPERTIES OF ANTIGENS</a:t>
            </a:r>
            <a:endParaRPr lang="en-US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properties of the antigens are as follows:</a:t>
            </a:r>
            <a:endParaRPr lang="en-IN" dirty="0"/>
          </a:p>
          <a:p>
            <a:r>
              <a:rPr lang="en-IN" dirty="0"/>
              <a:t>The antigen should be a foreign substance to induce an immune response</a:t>
            </a:r>
            <a:endParaRPr lang="en-IN" dirty="0"/>
          </a:p>
          <a:p>
            <a:r>
              <a:rPr lang="en-IN" dirty="0"/>
              <a:t>The antigen should have a molecular mass of 14,000 to 6,00,000da</a:t>
            </a:r>
            <a:endParaRPr lang="en-IN" dirty="0"/>
          </a:p>
          <a:p>
            <a:r>
              <a:rPr lang="en-IN" dirty="0"/>
              <a:t>They are mainly proteins and polysaccharides.</a:t>
            </a:r>
            <a:endParaRPr lang="en-IN" dirty="0"/>
          </a:p>
          <a:p>
            <a:r>
              <a:rPr lang="en-IN" dirty="0"/>
              <a:t>The more chemically complex they are, the more immunogenic they are.</a:t>
            </a:r>
            <a:endParaRPr lang="en-IN" dirty="0"/>
          </a:p>
          <a:p>
            <a:r>
              <a:rPr lang="en-IN" dirty="0"/>
              <a:t>Antigens are species-specific.</a:t>
            </a:r>
            <a:endParaRPr lang="en-IN" dirty="0"/>
          </a:p>
          <a:p>
            <a:r>
              <a:rPr lang="en-IN" dirty="0"/>
              <a:t>The age influences the immunogenicity.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u="sng" dirty="0">
                <a:latin typeface="+mn-lt"/>
              </a:rPr>
              <a:t>FACTORS INFLUENCING ANTIGENICITY</a:t>
            </a:r>
            <a:endParaRPr lang="en-US" sz="48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Antigenic stimulation varies depending on the dosage of antigen administered, route of administration and use of adjuvant etc..</a:t>
            </a:r>
            <a:endParaRPr lang="en-IN" dirty="0"/>
          </a:p>
          <a:p>
            <a:r>
              <a:rPr lang="en-IN" dirty="0"/>
              <a:t>Molecular weight of the antigen affect the antigenicity as low molecular antigens can only combine with the antibody.</a:t>
            </a:r>
            <a:endParaRPr lang="en-IN" dirty="0"/>
          </a:p>
          <a:p>
            <a:r>
              <a:rPr lang="en-IN" dirty="0"/>
              <a:t>Very low molecular weight substance cannot act as an antigen.</a:t>
            </a:r>
            <a:endParaRPr lang="en-IN" dirty="0"/>
          </a:p>
          <a:p>
            <a:r>
              <a:rPr lang="en-IN" dirty="0"/>
              <a:t>Very large molecular antigen directly induces the B cell differentiation with out the involvement of T cells.</a:t>
            </a:r>
            <a:endParaRPr lang="en-IN" dirty="0"/>
          </a:p>
          <a:p>
            <a:r>
              <a:rPr lang="en-IN" dirty="0"/>
              <a:t>Degradability is essential as in the antigen presenting cells process the antigen by degrading them.</a:t>
            </a:r>
            <a:endParaRPr lang="en-IN" dirty="0"/>
          </a:p>
          <a:p>
            <a:r>
              <a:rPr lang="en-IN" dirty="0"/>
              <a:t>Antigen induced antibody response can be supressed by administrating the antibody passively either prior to or shortly after  administration of antigen.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1629"/>
            <a:ext cx="10515600" cy="1325563"/>
          </a:xfrm>
        </p:spPr>
        <p:txBody>
          <a:bodyPr/>
          <a:lstStyle/>
          <a:p>
            <a:r>
              <a:rPr lang="en-IN" sz="4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GENERAL CONCEPTS OF IMMUNOLOGY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Immunology is the study of biology that deals with the immune system of the body.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Acts as the body’s defense by protecting our body cells.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Functions by recognizing and destroying foreign antigens.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Problems in immune system leads to various diseases from flu to cancer.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Ability to distinguish foreign molecules from self is another fundamental feature of the immune system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latin typeface="+mn-lt"/>
              </a:rPr>
              <a:t>ANTIGENICITY</a:t>
            </a:r>
            <a:endParaRPr lang="en-US" sz="36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54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Antigenicity is the ability to specifically recognized by the antibodies generated as the result of the immune response to the given substance.</a:t>
            </a:r>
            <a:endParaRPr lang="en-IN" dirty="0"/>
          </a:p>
          <a:p>
            <a:r>
              <a:rPr lang="en-IN" dirty="0"/>
              <a:t>There are low molecular weight substances which are capable of producing an immune response, called </a:t>
            </a:r>
            <a:r>
              <a:rPr lang="en-IN" dirty="0" err="1"/>
              <a:t>haptens</a:t>
            </a:r>
            <a:r>
              <a:rPr lang="en-IN" dirty="0"/>
              <a:t>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3600" b="1" u="sng" dirty="0"/>
              <a:t>IMMUNOGENICITY</a:t>
            </a:r>
            <a:endParaRPr lang="en-IN" sz="3600" b="1" u="sng" dirty="0"/>
          </a:p>
          <a:p>
            <a:r>
              <a:rPr lang="en-IN" dirty="0"/>
              <a:t>Immunogenicity is the ability of cells or foreign particles to provoke an immune response.</a:t>
            </a:r>
            <a:endParaRPr lang="en-IN" dirty="0"/>
          </a:p>
          <a:p>
            <a:r>
              <a:rPr lang="en-IN" dirty="0"/>
              <a:t>Example : vaccination.</a:t>
            </a:r>
            <a:endParaRPr lang="en-IN" dirty="0"/>
          </a:p>
          <a:p>
            <a:r>
              <a:rPr lang="en-IN" dirty="0"/>
              <a:t>The three characteristics are foreignness, high molecular weight and chemical complexity.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latin typeface="+mn-lt"/>
              </a:rPr>
              <a:t>IMMUNOGENICITY</a:t>
            </a:r>
            <a:endParaRPr lang="en-US" sz="3600" b="1" u="sng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295538"/>
            <a:ext cx="10515600" cy="4351338"/>
          </a:xfrm>
        </p:spPr>
        <p:txBody>
          <a:bodyPr/>
          <a:lstStyle/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3600" b="1" u="sng" dirty="0"/>
              <a:t>ANTIGENICITY</a:t>
            </a:r>
            <a:endParaRPr lang="en-US" sz="3600" b="1" u="sng" dirty="0"/>
          </a:p>
        </p:txBody>
      </p:sp>
      <p:pic>
        <p:nvPicPr>
          <p:cNvPr id="13318" name="Picture 6" descr="ANTIGEN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534" y="1211124"/>
            <a:ext cx="3987249" cy="213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Antigenicity - an overview | ScienceDirect To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93" y="4144774"/>
            <a:ext cx="4596849" cy="2432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</a:t>
            </a:r>
            <a:r>
              <a:rPr lang="en-IN" sz="7200" b="1" u="sng" dirty="0">
                <a:latin typeface="+mn-lt"/>
              </a:rPr>
              <a:t>ANTIBODY</a:t>
            </a:r>
            <a:endParaRPr lang="en-US" sz="72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/>
              <a:t>WHAT ARE ANTIBODIES?</a:t>
            </a:r>
            <a:endParaRPr lang="en-IN" sz="3200" b="1" u="sng" dirty="0"/>
          </a:p>
          <a:p>
            <a:r>
              <a:rPr lang="en-IN" sz="3200" dirty="0"/>
              <a:t>Also known as immunoglobulin.</a:t>
            </a:r>
            <a:endParaRPr lang="en-IN" sz="3200" dirty="0"/>
          </a:p>
          <a:p>
            <a:r>
              <a:rPr lang="en-IN" sz="3200" dirty="0"/>
              <a:t>Specific type of protein that helps the body to fight and ward off the disease.</a:t>
            </a:r>
            <a:endParaRPr lang="en-IN" sz="3200" dirty="0"/>
          </a:p>
          <a:p>
            <a:r>
              <a:rPr lang="en-IN" sz="3200" dirty="0"/>
              <a:t>Protein produced by the body immune system when it detects harmful substances called antigens.</a:t>
            </a:r>
            <a:endParaRPr 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>
                <a:latin typeface="+mn-lt"/>
              </a:rPr>
              <a:t>STRUCTURE OF ANTIBODY</a:t>
            </a:r>
            <a:endParaRPr lang="en-US" sz="54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65" y="174914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Y-Shaped structure made up of four Polypeptide subunits.</a:t>
            </a:r>
            <a:endParaRPr lang="en-IN" dirty="0"/>
          </a:p>
          <a:p>
            <a:r>
              <a:rPr lang="en-IN" dirty="0"/>
              <a:t> Each subunit has Two identical light and heavy chains</a:t>
            </a:r>
            <a:endParaRPr lang="en-IN" dirty="0"/>
          </a:p>
          <a:p>
            <a:r>
              <a:rPr lang="en-IN" dirty="0"/>
              <a:t>The N-terminus of each chain forms an Antigen binding domain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with light chain.</a:t>
            </a:r>
            <a:endParaRPr lang="en-IN" dirty="0"/>
          </a:p>
          <a:p>
            <a:r>
              <a:rPr lang="en-IN" dirty="0"/>
              <a:t>The C-Terminus of the heavy chain forms ‘fragment crystallization’,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which helps in the Interaction with the effector cells</a:t>
            </a:r>
            <a:endParaRPr lang="en-IN" dirty="0"/>
          </a:p>
          <a:p>
            <a:r>
              <a:rPr lang="en-US" dirty="0"/>
              <a:t>All four polypeptide subunits are held Together by disulfide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and non-covalent bonds.</a:t>
            </a:r>
            <a:endParaRPr lang="en-US" dirty="0"/>
          </a:p>
          <a:p>
            <a:r>
              <a:rPr lang="en-US" dirty="0"/>
              <a:t>The heavy chains of the antibodies contain a Variable region and three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constant regions.</a:t>
            </a:r>
            <a:endParaRPr lang="en-US" dirty="0"/>
          </a:p>
          <a:p>
            <a:r>
              <a:rPr lang="en-US" dirty="0"/>
              <a:t>Each antibody has two identical antigen-binding Sites and they differ 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the antibodies.</a:t>
            </a:r>
            <a:endParaRPr lang="en-US" dirty="0"/>
          </a:p>
        </p:txBody>
      </p:sp>
      <p:pic>
        <p:nvPicPr>
          <p:cNvPr id="15364" name="Picture 4" descr="Antibody Structur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563" y="1690688"/>
            <a:ext cx="3377321" cy="333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+mn-lt"/>
              </a:rPr>
              <a:t>PROPERTIES OF ANTIBODY</a:t>
            </a:r>
            <a:endParaRPr lang="en-US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3600" b="1" u="sng" dirty="0"/>
              <a:t>IgG</a:t>
            </a:r>
            <a:endParaRPr lang="en-IN" sz="3600" b="1" u="sng" dirty="0"/>
          </a:p>
          <a:p>
            <a:r>
              <a:rPr lang="en-IN" dirty="0"/>
              <a:t>Main antibody in blood and plays an important role in the biological defence system.</a:t>
            </a:r>
            <a:endParaRPr lang="en-IN" dirty="0"/>
          </a:p>
          <a:p>
            <a:r>
              <a:rPr lang="en-IN" dirty="0"/>
              <a:t>Only isotope that can pass through the placenta, and IgG transferred from the mother’s body protects a new born.</a:t>
            </a:r>
            <a:endParaRPr lang="en-IN" dirty="0"/>
          </a:p>
          <a:p>
            <a:pPr marL="0" indent="0">
              <a:buNone/>
            </a:pPr>
            <a:r>
              <a:rPr lang="en-IN" sz="3600" b="1" u="sng" dirty="0"/>
              <a:t>IgM</a:t>
            </a:r>
            <a:endParaRPr lang="en-IN" sz="3600" b="1" u="sng" dirty="0"/>
          </a:p>
          <a:p>
            <a:r>
              <a:rPr lang="en-IN" dirty="0"/>
              <a:t>Constructed of five units of basic Y-shaped structures and is mainly distributed to blood.</a:t>
            </a:r>
            <a:endParaRPr lang="en-IN" dirty="0"/>
          </a:p>
          <a:p>
            <a:r>
              <a:rPr lang="en-IN" dirty="0"/>
              <a:t>Produced first upon pathogen invasion by B cells.</a:t>
            </a:r>
            <a:endParaRPr lang="en-IN" dirty="0"/>
          </a:p>
          <a:p>
            <a:r>
              <a:rPr lang="en-US" dirty="0"/>
              <a:t>Has key role in the initial immune system.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>
                <a:latin typeface="+mn-lt"/>
              </a:rPr>
              <a:t>IgA</a:t>
            </a:r>
            <a:endParaRPr lang="en-US" sz="32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Mainly present as monomers, but forms dimers in secretions such as bowel, fluid, etc.</a:t>
            </a:r>
            <a:endParaRPr lang="en-IN" dirty="0"/>
          </a:p>
          <a:p>
            <a:r>
              <a:rPr lang="en-IN" dirty="0"/>
              <a:t>Prevent bacterial invasion from a mucous membrane.</a:t>
            </a:r>
            <a:endParaRPr lang="en-IN" dirty="0"/>
          </a:p>
          <a:p>
            <a:r>
              <a:rPr lang="en-IN" dirty="0"/>
              <a:t>Present in breast milk and protects the gastrointestinal tract of new born.</a:t>
            </a:r>
            <a:endParaRPr lang="en-IN" dirty="0"/>
          </a:p>
          <a:p>
            <a:pPr marL="0" indent="0">
              <a:buNone/>
            </a:pPr>
            <a:r>
              <a:rPr lang="en-IN" sz="3600" b="1" u="sng" dirty="0" err="1"/>
              <a:t>IgD</a:t>
            </a:r>
            <a:endParaRPr lang="en-IN" sz="3600" b="1" u="sng" dirty="0"/>
          </a:p>
          <a:p>
            <a:r>
              <a:rPr lang="en-IN" dirty="0"/>
              <a:t>Present on the surface of B cells</a:t>
            </a:r>
            <a:endParaRPr lang="en-IN" dirty="0"/>
          </a:p>
          <a:p>
            <a:r>
              <a:rPr lang="en-IN" dirty="0"/>
              <a:t>Plays a role in the induction of antibody production</a:t>
            </a:r>
            <a:endParaRPr lang="en-IN" dirty="0"/>
          </a:p>
          <a:p>
            <a:r>
              <a:rPr lang="en-IN" dirty="0"/>
              <a:t>Prevention of respiratory tract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3391"/>
            <a:ext cx="10515600" cy="655291"/>
          </a:xfrm>
        </p:spPr>
        <p:txBody>
          <a:bodyPr>
            <a:normAutofit fontScale="90000"/>
          </a:bodyPr>
          <a:lstStyle/>
          <a:p>
            <a:br>
              <a:rPr lang="en-IN" sz="3600" b="1" u="sng" dirty="0">
                <a:latin typeface="+mn-lt"/>
              </a:rPr>
            </a:br>
            <a:r>
              <a:rPr lang="en-IN" sz="4000" b="1" u="sng" dirty="0" err="1">
                <a:latin typeface="+mn-lt"/>
              </a:rPr>
              <a:t>IgE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11967"/>
            <a:ext cx="10515600" cy="4679466"/>
          </a:xfrm>
        </p:spPr>
        <p:txBody>
          <a:bodyPr/>
          <a:lstStyle/>
          <a:p>
            <a:r>
              <a:rPr lang="en-IN" dirty="0"/>
              <a:t>Originally related to immunity reactions to parasites.</a:t>
            </a:r>
            <a:endParaRPr lang="en-IN" dirty="0"/>
          </a:p>
          <a:p>
            <a:r>
              <a:rPr lang="en-IN" dirty="0"/>
              <a:t>By binding to mast cells, it is believed to be involved in allergies such as pollinosis.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6386" name="Picture 2" descr="Antibody Types: IgM, IgA, IgD, IgG, IgE and Camelid Antibodi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2924383"/>
            <a:ext cx="4587323" cy="345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+mn-lt"/>
              </a:rPr>
              <a:t>FUNCTIONS OF ANTIODIES</a:t>
            </a:r>
            <a:endParaRPr lang="en-US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Binds to pathogens.</a:t>
            </a:r>
            <a:endParaRPr lang="en-IN" dirty="0"/>
          </a:p>
          <a:p>
            <a:r>
              <a:rPr lang="en-IN" dirty="0"/>
              <a:t>Activates the immune system in case of bacterial pathogens. </a:t>
            </a:r>
            <a:endParaRPr lang="en-IN" dirty="0"/>
          </a:p>
          <a:p>
            <a:r>
              <a:rPr lang="en-IN" dirty="0"/>
              <a:t>Directly attacks viral pathogens. </a:t>
            </a:r>
            <a:endParaRPr lang="en-IN" dirty="0"/>
          </a:p>
          <a:p>
            <a:r>
              <a:rPr lang="en-IN" dirty="0"/>
              <a:t>Provides long term protection against pathogens. </a:t>
            </a:r>
            <a:endParaRPr lang="en-IN" dirty="0"/>
          </a:p>
          <a:p>
            <a:r>
              <a:rPr lang="en-IN" dirty="0"/>
              <a:t>Assist in phagocytosis. </a:t>
            </a:r>
            <a:endParaRPr lang="en-IN" dirty="0"/>
          </a:p>
          <a:p>
            <a:r>
              <a:rPr lang="en-IN" dirty="0"/>
              <a:t>Neutralises the bacterial toxins .</a:t>
            </a:r>
            <a:endParaRPr lang="en-IN" dirty="0"/>
          </a:p>
          <a:p>
            <a:r>
              <a:rPr lang="en-IN" dirty="0"/>
              <a:t>Act as a first line of defence for mucosal surfaces. </a:t>
            </a:r>
            <a:endParaRPr lang="en-IN" dirty="0"/>
          </a:p>
          <a:p>
            <a:r>
              <a:rPr lang="en-IN" dirty="0"/>
              <a:t>Ingest cell by phagocytosis.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latin typeface="+mn-lt"/>
              </a:rPr>
              <a:t>ANTIGENIC DETERMINANCE </a:t>
            </a:r>
            <a:endParaRPr lang="en-US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Epitope, also known as antigenic determinant, portion of a foreign protein , or antigen that is capable of stimulating an immune response .</a:t>
            </a:r>
            <a:endParaRPr lang="en-IN" dirty="0"/>
          </a:p>
          <a:p>
            <a:r>
              <a:rPr lang="en-IN" dirty="0"/>
              <a:t>examples: thyroglobulin, DNA, corneal tissue, etc…</a:t>
            </a:r>
            <a:endParaRPr lang="en-IN" dirty="0"/>
          </a:p>
          <a:p>
            <a:r>
              <a:rPr lang="en-IN" dirty="0"/>
              <a:t>Formed ither by adjacent amino acids or those amino acids that have been brought close by the tertial conformation of the protein.</a:t>
            </a:r>
            <a:endParaRPr lang="en-IN" dirty="0"/>
          </a:p>
          <a:p>
            <a:r>
              <a:rPr lang="en-IN" dirty="0"/>
              <a:t>Stimulate the formation of particular kind of antibody or effector cell.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latin typeface="+mn-lt"/>
              </a:rPr>
              <a:t>PRODUCTION OF MONOCLONAL ANTIBODIES 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process usually starts with generation of </a:t>
            </a:r>
            <a:r>
              <a:rPr lang="en-IN" dirty="0" err="1"/>
              <a:t>mAb</a:t>
            </a:r>
            <a:r>
              <a:rPr lang="en-IN" dirty="0"/>
              <a:t>-producing splenocytes.</a:t>
            </a:r>
            <a:endParaRPr lang="en-IN" dirty="0"/>
          </a:p>
          <a:p>
            <a:r>
              <a:rPr lang="en-IN" dirty="0"/>
              <a:t>B cells typically sourced from animals, usually mice.</a:t>
            </a:r>
            <a:endParaRPr lang="en-IN" dirty="0"/>
          </a:p>
          <a:p>
            <a:r>
              <a:rPr lang="en-IN" dirty="0"/>
              <a:t>After cell fusion, a large number of clones are screened and selected on the basis of antigen specificity.</a:t>
            </a:r>
            <a:endParaRPr lang="en-IN" dirty="0"/>
          </a:p>
          <a:p>
            <a:r>
              <a:rPr lang="en-IN" dirty="0"/>
              <a:t>Once candidate hybridoma cell lines are identifies , each hit  confirmed, validated and characterised using a variety of own </a:t>
            </a:r>
            <a:r>
              <a:rPr lang="en-IN" dirty="0" err="1"/>
              <a:t>strea</a:t>
            </a:r>
            <a:r>
              <a:rPr lang="en-IN" dirty="0"/>
              <a:t> functional assays.</a:t>
            </a:r>
            <a:endParaRPr lang="en-IN" dirty="0"/>
          </a:p>
          <a:p>
            <a:r>
              <a:rPr lang="en-IN" dirty="0"/>
              <a:t>Upon completion, space the clones are scaled up were additional downstream bio processes occur.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u="sng" dirty="0"/>
              <a:t>IMMUNITY</a:t>
            </a:r>
            <a:endParaRPr lang="en-US" sz="54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DEFINITION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  Ability of an body to defend itself against disease causing organisms .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 Skin acts as a barrier to block germs from entering the body.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Antibodies obtained from vaccination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PRODUCTION OF POLYCLONAL ANTIBODIES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produced by injecting a specific antigen into lab animals.</a:t>
            </a:r>
            <a:endParaRPr lang="en-IN" dirty="0"/>
          </a:p>
          <a:p>
            <a:r>
              <a:rPr lang="en-IN" dirty="0"/>
              <a:t>Mixture of heterogenous which are usually produced by different B cell clones in the body </a:t>
            </a:r>
            <a:endParaRPr lang="en-IN" dirty="0"/>
          </a:p>
          <a:p>
            <a:r>
              <a:rPr lang="en-IN" dirty="0"/>
              <a:t>After being injected to elicit a primary immune response , the animal is given a secondary or a tertiary immunisation to produce higher antibodies against a particular antigen </a:t>
            </a:r>
            <a:endParaRPr lang="en-IN" dirty="0"/>
          </a:p>
          <a:p>
            <a:r>
              <a:rPr lang="en-IN" dirty="0"/>
              <a:t>After immunisation it can be obtained it can be obtained straight from the serum or purified  to obtain a solution which is free from other serum proteins.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latin typeface="+mn-lt"/>
              </a:rPr>
              <a:t>MONOCLONAL AND POLYCLONAL ANTIBODIES</a:t>
            </a:r>
            <a:endParaRPr lang="en-US" sz="4000" b="1" u="sng" dirty="0">
              <a:latin typeface="+mn-lt"/>
            </a:endParaRPr>
          </a:p>
        </p:txBody>
      </p:sp>
      <p:pic>
        <p:nvPicPr>
          <p:cNvPr id="17410" name="Picture 2" descr="MONOCLONAL AND POLYCLONAL ANTIBODIES IN COVID-19 TREATMENT | MCI Diagnostic  Center, LLC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023" y="2172286"/>
            <a:ext cx="7839152" cy="432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</a:t>
            </a:r>
            <a:r>
              <a:rPr lang="en-IN" sz="9600" b="1" u="sng" dirty="0">
                <a:latin typeface="+mn-lt"/>
              </a:rPr>
              <a:t>THE END</a:t>
            </a:r>
            <a:endParaRPr lang="en-US" sz="9600" b="1" u="sng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TYPES OF IMMUNITY</a:t>
            </a:r>
            <a:endParaRPr lang="en-US" b="1" u="sng" dirty="0"/>
          </a:p>
        </p:txBody>
      </p:sp>
      <p:pic>
        <p:nvPicPr>
          <p:cNvPr id="2050" name="Picture 2" descr="Immunity | NIH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669" y="1494320"/>
            <a:ext cx="7447722" cy="5207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latin typeface="+mn-lt"/>
              </a:rPr>
              <a:t>INNATE IMMUNITY</a:t>
            </a:r>
            <a:br>
              <a:rPr lang="en-IN" sz="4000" b="1" u="sng" dirty="0"/>
            </a:br>
            <a:r>
              <a:rPr lang="en-IN" sz="4000" b="1" u="sng" dirty="0"/>
              <a:t>   </a:t>
            </a:r>
            <a:endParaRPr lang="en-US" sz="40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9443"/>
            <a:ext cx="10515600" cy="4997520"/>
          </a:xfrm>
        </p:spPr>
        <p:txBody>
          <a:bodyPr/>
          <a:lstStyle/>
          <a:p>
            <a:r>
              <a:rPr lang="en-IN" dirty="0"/>
              <a:t>Also known as non-specific immunity.</a:t>
            </a:r>
            <a:endParaRPr lang="en-IN" dirty="0"/>
          </a:p>
          <a:p>
            <a:r>
              <a:rPr lang="en-IN" dirty="0"/>
              <a:t>Involves barriers that keeps harmful materials from entering the body.</a:t>
            </a:r>
            <a:endParaRPr lang="en-IN" dirty="0"/>
          </a:p>
          <a:p>
            <a:r>
              <a:rPr lang="en-IN" dirty="0"/>
              <a:t>First line of defence.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4000" b="1" u="sng" dirty="0"/>
              <a:t>ADAPTIVE IMMUNITY</a:t>
            </a:r>
            <a:endParaRPr lang="en-IN" sz="4000" b="1" u="sng" dirty="0"/>
          </a:p>
          <a:p>
            <a:r>
              <a:rPr lang="en-IN" dirty="0"/>
              <a:t>Also known as acquired immunity.</a:t>
            </a:r>
            <a:endParaRPr lang="en-IN" dirty="0"/>
          </a:p>
          <a:p>
            <a:r>
              <a:rPr lang="en-IN" dirty="0"/>
              <a:t>Acquired during their lifetime as a result of exposure to specific antigens ( by vaccination also).</a:t>
            </a:r>
            <a:endParaRPr lang="en-IN" dirty="0"/>
          </a:p>
          <a:p>
            <a:r>
              <a:rPr lang="en-IN" dirty="0"/>
              <a:t>Activated when the innate immune response is insufficient to control an infection.</a:t>
            </a:r>
            <a:endParaRPr lang="en-IN" dirty="0"/>
          </a:p>
          <a:p>
            <a:endParaRPr lang="en-IN" dirty="0"/>
          </a:p>
          <a:p>
            <a:endParaRPr lang="en-US" sz="3200" b="1" u="sng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VARIOUS CELLS OF IMMUNE SYSTEM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u="sng" dirty="0"/>
              <a:t>IMMUNE CELL</a:t>
            </a:r>
            <a:endParaRPr lang="en-IN" sz="4000" b="1" u="sng" dirty="0"/>
          </a:p>
          <a:p>
            <a:r>
              <a:rPr lang="en-IN" dirty="0"/>
              <a:t>Part of the immune system which helps the body fight infections and other diseases.</a:t>
            </a:r>
            <a:endParaRPr lang="en-IN" dirty="0"/>
          </a:p>
          <a:p>
            <a:r>
              <a:rPr lang="en-IN" dirty="0"/>
              <a:t>Developed from stem cells in the bone marrow and become different types of WBC.</a:t>
            </a:r>
            <a:endParaRPr lang="en-IN" dirty="0"/>
          </a:p>
          <a:p>
            <a:r>
              <a:rPr lang="en-IN" dirty="0"/>
              <a:t>The cells include neutrophils, eosinophils, basophils, mast cells, monocytes, macrophages, dendritic cells, natural killer cells, lymphocytes( B cells and T cells)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/>
              <a:t>NEUTROPHILS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217"/>
            <a:ext cx="10515600" cy="4851746"/>
          </a:xfrm>
        </p:spPr>
        <p:txBody>
          <a:bodyPr/>
          <a:lstStyle/>
          <a:p>
            <a:r>
              <a:rPr lang="en-IN" dirty="0"/>
              <a:t>Most abundant type of granulocytes and make up 40% to 70% of all white blood cells in humans</a:t>
            </a:r>
            <a:endParaRPr lang="en-IN" dirty="0"/>
          </a:p>
          <a:p>
            <a:r>
              <a:rPr lang="en-IN" dirty="0"/>
              <a:t>Infection fighting WBC .</a:t>
            </a:r>
            <a:endParaRPr lang="en-IN" dirty="0"/>
          </a:p>
          <a:p>
            <a:r>
              <a:rPr lang="en-IN" dirty="0"/>
              <a:t>Arrives first on the scene when tissues get damaged.</a:t>
            </a:r>
            <a:endParaRPr lang="en-US" dirty="0"/>
          </a:p>
        </p:txBody>
      </p:sp>
      <p:pic>
        <p:nvPicPr>
          <p:cNvPr id="3074" name="Picture 2" descr="Neutrophil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089" y="3608941"/>
            <a:ext cx="3245954" cy="314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u="sng" dirty="0">
                <a:latin typeface="+mn-lt"/>
              </a:rPr>
              <a:t>EOSINOPHILS</a:t>
            </a:r>
            <a:endParaRPr lang="en-US" sz="4000" b="1" u="sng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478"/>
            <a:ext cx="10515600" cy="4785485"/>
          </a:xfrm>
        </p:spPr>
        <p:txBody>
          <a:bodyPr/>
          <a:lstStyle/>
          <a:p>
            <a:r>
              <a:rPr lang="en-IN" dirty="0"/>
              <a:t>Less numerous</a:t>
            </a:r>
            <a:endParaRPr lang="en-IN" dirty="0"/>
          </a:p>
          <a:p>
            <a:r>
              <a:rPr lang="en-IN" dirty="0"/>
              <a:t>Releases cytokines</a:t>
            </a:r>
            <a:endParaRPr lang="en-IN" dirty="0"/>
          </a:p>
          <a:p>
            <a:r>
              <a:rPr lang="en-US" dirty="0"/>
              <a:t>For wound healing</a:t>
            </a:r>
            <a:endParaRPr lang="en-US" dirty="0"/>
          </a:p>
          <a:p>
            <a:r>
              <a:rPr lang="en-IN" dirty="0"/>
              <a:t>Helps in tissue repair</a:t>
            </a:r>
            <a:endParaRPr lang="en-IN" dirty="0"/>
          </a:p>
          <a:p>
            <a:endParaRPr lang="en-IN" dirty="0"/>
          </a:p>
        </p:txBody>
      </p:sp>
      <p:pic>
        <p:nvPicPr>
          <p:cNvPr id="4098" name="Picture 2" descr="Eosinophil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489" y="2717041"/>
            <a:ext cx="3855554" cy="373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u="sng" dirty="0"/>
              <a:t>BASOPHILS</a:t>
            </a:r>
            <a:br>
              <a:rPr lang="en-IN" sz="4400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21" y="1027906"/>
            <a:ext cx="10515600" cy="4351338"/>
          </a:xfrm>
        </p:spPr>
        <p:txBody>
          <a:bodyPr/>
          <a:lstStyle/>
          <a:p>
            <a:r>
              <a:rPr lang="en-IN" dirty="0"/>
              <a:t>Least numerous and plays a role in “immune surveillance”.</a:t>
            </a:r>
            <a:endParaRPr lang="en-IN" dirty="0"/>
          </a:p>
          <a:p>
            <a:r>
              <a:rPr lang="en-IN" dirty="0"/>
              <a:t>Largest type of granulocyte.</a:t>
            </a:r>
            <a:endParaRPr lang="en-IN" dirty="0"/>
          </a:p>
          <a:p>
            <a:r>
              <a:rPr lang="en-IN" dirty="0"/>
              <a:t>Releases the histamine in their granules during an allergic reaction.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 descr="Basophil - Wikipedi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385" y="3203575"/>
            <a:ext cx="3550754" cy="3441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9207</Words>
  <Application>WPS Presentation</Application>
  <PresentationFormat>Widescreen</PresentationFormat>
  <Paragraphs>255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                          IMMUNOLOGY</vt:lpstr>
      <vt:lpstr>GENERAL CONCEPTS OF IMMUNOLOGY</vt:lpstr>
      <vt:lpstr>IMMUNITY</vt:lpstr>
      <vt:lpstr>TYPES OF IMMUNITY</vt:lpstr>
      <vt:lpstr>INNATE IMMUNITY    </vt:lpstr>
      <vt:lpstr>VARIOUS CELLS OF IMMUNE SYSTEM</vt:lpstr>
      <vt:lpstr>NEUTROPHILS</vt:lpstr>
      <vt:lpstr>EOSINOPHILS</vt:lpstr>
      <vt:lpstr>BASOPHILS </vt:lpstr>
      <vt:lpstr>MAST CELLS</vt:lpstr>
      <vt:lpstr>MONOCYTE</vt:lpstr>
      <vt:lpstr>MACROPHAGES</vt:lpstr>
      <vt:lpstr>DENDRITIC CELLS</vt:lpstr>
      <vt:lpstr>NATURAL KILLER CELLS</vt:lpstr>
      <vt:lpstr>LYMPHOCYTES</vt:lpstr>
      <vt:lpstr>                          ANTIGEN</vt:lpstr>
      <vt:lpstr>STRUTURE OF ANTIGEN</vt:lpstr>
      <vt:lpstr>PROPERTIES OF ANTIGENS</vt:lpstr>
      <vt:lpstr>FACTORS INFLUENCING ANTIGENICITY</vt:lpstr>
      <vt:lpstr>ANTIGENICITY</vt:lpstr>
      <vt:lpstr>IMMUNOGENICITY</vt:lpstr>
      <vt:lpstr>                        ANTIBODY</vt:lpstr>
      <vt:lpstr>STRUCTURE OF ANTIBODY</vt:lpstr>
      <vt:lpstr>PROPERTIES OF ANTIBODY</vt:lpstr>
      <vt:lpstr>IgA</vt:lpstr>
      <vt:lpstr> IgE</vt:lpstr>
      <vt:lpstr>FUNCTIONS OF ANTIODIES</vt:lpstr>
      <vt:lpstr>ANTIGENIC DETERMINANCE </vt:lpstr>
      <vt:lpstr>PRODUCTION OF MONOCLONAL ANTIBODIES </vt:lpstr>
      <vt:lpstr>PRODUCTION OF POLYCLONAL ANTIBODIES</vt:lpstr>
      <vt:lpstr>MONOCLONAL AND POLYCLONAL ANTIBODIES</vt:lpstr>
      <vt:lpstr>                         THE 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IMMUNOLOGY</dc:title>
  <dc:creator>ELCOT</dc:creator>
  <cp:lastModifiedBy>Admin</cp:lastModifiedBy>
  <cp:revision>22</cp:revision>
  <dcterms:created xsi:type="dcterms:W3CDTF">2022-06-09T09:30:00Z</dcterms:created>
  <dcterms:modified xsi:type="dcterms:W3CDTF">2022-06-10T05:55:15Z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2BEE25972A96429AA51350E314671B44</vt:lpwstr>
  </property>
  <property fmtid="{D5CDD505-2E9C-101B-9397-08002B2CF9AE}" pid="3" name="KSOProductBuildVer">
    <vt:lpwstr>1033-11.2.0.10451</vt:lpwstr>
  </property>
</Properties>
</file>