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59" r:id="rId5"/>
    <p:sldId id="260" r:id="rId6"/>
    <p:sldId id="261" r:id="rId7"/>
    <p:sldId id="262" r:id="rId8"/>
    <p:sldId id="263" r:id="rId9"/>
    <p:sldId id="265" r:id="rId10"/>
    <p:sldId id="268" r:id="rId11"/>
    <p:sldId id="266" r:id="rId12"/>
    <p:sldId id="264"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8" d="100"/>
          <a:sy n="68" d="100"/>
        </p:scale>
        <p:origin x="61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F8E9CC-5D48-4B10-956F-2F8D1D97FB89}" type="datetimeFigureOut">
              <a:rPr lang="en-IN" smtClean="0"/>
              <a:t>30-04-2022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7068AC-1D77-4B84-BF61-842D0E9CAC8F}" type="slidenum">
              <a:rPr lang="en-IN" smtClean="0"/>
              <a:t>‹#›</a:t>
            </a:fld>
            <a:endParaRPr lang="en-IN"/>
          </a:p>
        </p:txBody>
      </p:sp>
    </p:spTree>
    <p:extLst>
      <p:ext uri="{BB962C8B-B14F-4D97-AF65-F5344CB8AC3E}">
        <p14:creationId xmlns:p14="http://schemas.microsoft.com/office/powerpoint/2010/main" val="31815988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FF8E9CC-5D48-4B10-956F-2F8D1D97FB89}" type="datetimeFigureOut">
              <a:rPr lang="en-IN" smtClean="0"/>
              <a:t>30-04-2022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7068AC-1D77-4B84-BF61-842D0E9CAC8F}" type="slidenum">
              <a:rPr lang="en-IN" smtClean="0"/>
              <a:t>‹#›</a:t>
            </a:fld>
            <a:endParaRPr lang="en-IN"/>
          </a:p>
        </p:txBody>
      </p:sp>
    </p:spTree>
    <p:extLst>
      <p:ext uri="{BB962C8B-B14F-4D97-AF65-F5344CB8AC3E}">
        <p14:creationId xmlns:p14="http://schemas.microsoft.com/office/powerpoint/2010/main" val="3328779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FF8E9CC-5D48-4B10-956F-2F8D1D97FB89}" type="datetimeFigureOut">
              <a:rPr lang="en-IN" smtClean="0"/>
              <a:t>30-04-2022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7068AC-1D77-4B84-BF61-842D0E9CAC8F}" type="slidenum">
              <a:rPr lang="en-IN" smtClean="0"/>
              <a:t>‹#›</a:t>
            </a:fld>
            <a:endParaRPr lang="en-IN"/>
          </a:p>
        </p:txBody>
      </p:sp>
    </p:spTree>
    <p:extLst>
      <p:ext uri="{BB962C8B-B14F-4D97-AF65-F5344CB8AC3E}">
        <p14:creationId xmlns:p14="http://schemas.microsoft.com/office/powerpoint/2010/main" val="16401793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DFF8E9CC-5D48-4B10-956F-2F8D1D97FB89}" type="datetimeFigureOut">
              <a:rPr lang="en-IN" smtClean="0"/>
              <a:t>30-04-2022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7068AC-1D77-4B84-BF61-842D0E9CAC8F}"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28260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F8E9CC-5D48-4B10-956F-2F8D1D97FB89}" type="datetimeFigureOut">
              <a:rPr lang="en-IN" smtClean="0"/>
              <a:t>30-04-2022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7068AC-1D77-4B84-BF61-842D0E9CAC8F}" type="slidenum">
              <a:rPr lang="en-IN" smtClean="0"/>
              <a:t>‹#›</a:t>
            </a:fld>
            <a:endParaRPr lang="en-IN"/>
          </a:p>
        </p:txBody>
      </p:sp>
    </p:spTree>
    <p:extLst>
      <p:ext uri="{BB962C8B-B14F-4D97-AF65-F5344CB8AC3E}">
        <p14:creationId xmlns:p14="http://schemas.microsoft.com/office/powerpoint/2010/main" val="20692964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FF8E9CC-5D48-4B10-956F-2F8D1D97FB89}" type="datetimeFigureOut">
              <a:rPr lang="en-IN" smtClean="0"/>
              <a:t>30-04-2022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7068AC-1D77-4B84-BF61-842D0E9CAC8F}" type="slidenum">
              <a:rPr lang="en-IN" smtClean="0"/>
              <a:t>‹#›</a:t>
            </a:fld>
            <a:endParaRPr lang="en-IN"/>
          </a:p>
        </p:txBody>
      </p:sp>
    </p:spTree>
    <p:extLst>
      <p:ext uri="{BB962C8B-B14F-4D97-AF65-F5344CB8AC3E}">
        <p14:creationId xmlns:p14="http://schemas.microsoft.com/office/powerpoint/2010/main" val="31470606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FF8E9CC-5D48-4B10-956F-2F8D1D97FB89}" type="datetimeFigureOut">
              <a:rPr lang="en-IN" smtClean="0"/>
              <a:t>30-04-2022</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7068AC-1D77-4B84-BF61-842D0E9CAC8F}" type="slidenum">
              <a:rPr lang="en-IN" smtClean="0"/>
              <a:t>‹#›</a:t>
            </a:fld>
            <a:endParaRPr lang="en-IN"/>
          </a:p>
        </p:txBody>
      </p:sp>
    </p:spTree>
    <p:extLst>
      <p:ext uri="{BB962C8B-B14F-4D97-AF65-F5344CB8AC3E}">
        <p14:creationId xmlns:p14="http://schemas.microsoft.com/office/powerpoint/2010/main" val="16551255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F8E9CC-5D48-4B10-956F-2F8D1D97FB89}" type="datetimeFigureOut">
              <a:rPr lang="en-IN" smtClean="0"/>
              <a:t>30-04-2022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7068AC-1D77-4B84-BF61-842D0E9CAC8F}" type="slidenum">
              <a:rPr lang="en-IN" smtClean="0"/>
              <a:t>‹#›</a:t>
            </a:fld>
            <a:endParaRPr lang="en-IN"/>
          </a:p>
        </p:txBody>
      </p:sp>
    </p:spTree>
    <p:extLst>
      <p:ext uri="{BB962C8B-B14F-4D97-AF65-F5344CB8AC3E}">
        <p14:creationId xmlns:p14="http://schemas.microsoft.com/office/powerpoint/2010/main" val="34272238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F8E9CC-5D48-4B10-956F-2F8D1D97FB89}" type="datetimeFigureOut">
              <a:rPr lang="en-IN" smtClean="0"/>
              <a:t>30-04-2022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7068AC-1D77-4B84-BF61-842D0E9CAC8F}" type="slidenum">
              <a:rPr lang="en-IN" smtClean="0"/>
              <a:t>‹#›</a:t>
            </a:fld>
            <a:endParaRPr lang="en-IN"/>
          </a:p>
        </p:txBody>
      </p:sp>
    </p:spTree>
    <p:extLst>
      <p:ext uri="{BB962C8B-B14F-4D97-AF65-F5344CB8AC3E}">
        <p14:creationId xmlns:p14="http://schemas.microsoft.com/office/powerpoint/2010/main" val="385280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DFF8E9CC-5D48-4B10-956F-2F8D1D97FB89}" type="datetimeFigureOut">
              <a:rPr lang="en-IN" smtClean="0"/>
              <a:t>30-04-2022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7068AC-1D77-4B84-BF61-842D0E9CAC8F}" type="slidenum">
              <a:rPr lang="en-IN" smtClean="0"/>
              <a:t>‹#›</a:t>
            </a:fld>
            <a:endParaRPr lang="en-IN"/>
          </a:p>
        </p:txBody>
      </p:sp>
    </p:spTree>
    <p:extLst>
      <p:ext uri="{BB962C8B-B14F-4D97-AF65-F5344CB8AC3E}">
        <p14:creationId xmlns:p14="http://schemas.microsoft.com/office/powerpoint/2010/main" val="2685758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FF8E9CC-5D48-4B10-956F-2F8D1D97FB89}" type="datetimeFigureOut">
              <a:rPr lang="en-IN" smtClean="0"/>
              <a:t>30-04-2022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C7068AC-1D77-4B84-BF61-842D0E9CAC8F}" type="slidenum">
              <a:rPr lang="en-IN" smtClean="0"/>
              <a:t>‹#›</a:t>
            </a:fld>
            <a:endParaRPr lang="en-IN"/>
          </a:p>
        </p:txBody>
      </p:sp>
    </p:spTree>
    <p:extLst>
      <p:ext uri="{BB962C8B-B14F-4D97-AF65-F5344CB8AC3E}">
        <p14:creationId xmlns:p14="http://schemas.microsoft.com/office/powerpoint/2010/main" val="7662310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F8E9CC-5D48-4B10-956F-2F8D1D97FB89}" type="datetimeFigureOut">
              <a:rPr lang="en-IN" smtClean="0"/>
              <a:t>30-04-2022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7068AC-1D77-4B84-BF61-842D0E9CAC8F}" type="slidenum">
              <a:rPr lang="en-IN" smtClean="0"/>
              <a:t>‹#›</a:t>
            </a:fld>
            <a:endParaRPr lang="en-IN"/>
          </a:p>
        </p:txBody>
      </p:sp>
    </p:spTree>
    <p:extLst>
      <p:ext uri="{BB962C8B-B14F-4D97-AF65-F5344CB8AC3E}">
        <p14:creationId xmlns:p14="http://schemas.microsoft.com/office/powerpoint/2010/main" val="158596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F8E9CC-5D48-4B10-956F-2F8D1D97FB89}" type="datetimeFigureOut">
              <a:rPr lang="en-IN" smtClean="0"/>
              <a:t>30-04-2022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C7068AC-1D77-4B84-BF61-842D0E9CAC8F}" type="slidenum">
              <a:rPr lang="en-IN" smtClean="0"/>
              <a:t>‹#›</a:t>
            </a:fld>
            <a:endParaRPr lang="en-IN"/>
          </a:p>
        </p:txBody>
      </p:sp>
    </p:spTree>
    <p:extLst>
      <p:ext uri="{BB962C8B-B14F-4D97-AF65-F5344CB8AC3E}">
        <p14:creationId xmlns:p14="http://schemas.microsoft.com/office/powerpoint/2010/main" val="2862831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FF8E9CC-5D48-4B10-956F-2F8D1D97FB89}" type="datetimeFigureOut">
              <a:rPr lang="en-IN" smtClean="0"/>
              <a:t>30-04-2022</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C7068AC-1D77-4B84-BF61-842D0E9CAC8F}" type="slidenum">
              <a:rPr lang="en-IN" smtClean="0"/>
              <a:t>‹#›</a:t>
            </a:fld>
            <a:endParaRPr lang="en-IN"/>
          </a:p>
        </p:txBody>
      </p:sp>
    </p:spTree>
    <p:extLst>
      <p:ext uri="{BB962C8B-B14F-4D97-AF65-F5344CB8AC3E}">
        <p14:creationId xmlns:p14="http://schemas.microsoft.com/office/powerpoint/2010/main" val="852019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FF8E9CC-5D48-4B10-956F-2F8D1D97FB89}" type="datetimeFigureOut">
              <a:rPr lang="en-IN" smtClean="0"/>
              <a:t>30-04-2022</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C7068AC-1D77-4B84-BF61-842D0E9CAC8F}" type="slidenum">
              <a:rPr lang="en-IN" smtClean="0"/>
              <a:t>‹#›</a:t>
            </a:fld>
            <a:endParaRPr lang="en-IN"/>
          </a:p>
        </p:txBody>
      </p:sp>
    </p:spTree>
    <p:extLst>
      <p:ext uri="{BB962C8B-B14F-4D97-AF65-F5344CB8AC3E}">
        <p14:creationId xmlns:p14="http://schemas.microsoft.com/office/powerpoint/2010/main" val="50647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DFF8E9CC-5D48-4B10-956F-2F8D1D97FB89}" type="datetimeFigureOut">
              <a:rPr lang="en-IN" smtClean="0"/>
              <a:t>30-04-2022</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C7068AC-1D77-4B84-BF61-842D0E9CAC8F}" type="slidenum">
              <a:rPr lang="en-IN" smtClean="0"/>
              <a:t>‹#›</a:t>
            </a:fld>
            <a:endParaRPr lang="en-IN"/>
          </a:p>
        </p:txBody>
      </p:sp>
    </p:spTree>
    <p:extLst>
      <p:ext uri="{BB962C8B-B14F-4D97-AF65-F5344CB8AC3E}">
        <p14:creationId xmlns:p14="http://schemas.microsoft.com/office/powerpoint/2010/main" val="36840466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FF8E9CC-5D48-4B10-956F-2F8D1D97FB89}" type="datetimeFigureOut">
              <a:rPr lang="en-IN" smtClean="0"/>
              <a:t>30-04-2022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C7068AC-1D77-4B84-BF61-842D0E9CAC8F}" type="slidenum">
              <a:rPr lang="en-IN" smtClean="0"/>
              <a:t>‹#›</a:t>
            </a:fld>
            <a:endParaRPr lang="en-IN"/>
          </a:p>
        </p:txBody>
      </p:sp>
    </p:spTree>
    <p:extLst>
      <p:ext uri="{BB962C8B-B14F-4D97-AF65-F5344CB8AC3E}">
        <p14:creationId xmlns:p14="http://schemas.microsoft.com/office/powerpoint/2010/main" val="2696981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FF8E9CC-5D48-4B10-956F-2F8D1D97FB89}" type="datetimeFigureOut">
              <a:rPr lang="en-IN" smtClean="0"/>
              <a:t>30-04-2022</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C7068AC-1D77-4B84-BF61-842D0E9CAC8F}" type="slidenum">
              <a:rPr lang="en-IN" smtClean="0"/>
              <a:t>‹#›</a:t>
            </a:fld>
            <a:endParaRPr lang="en-IN"/>
          </a:p>
        </p:txBody>
      </p:sp>
    </p:spTree>
    <p:extLst>
      <p:ext uri="{BB962C8B-B14F-4D97-AF65-F5344CB8AC3E}">
        <p14:creationId xmlns:p14="http://schemas.microsoft.com/office/powerpoint/2010/main" val="36508811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en.wikipedia.org/wiki/Methadone" TargetMode="External"/><Relationship Id="rId7" Type="http://schemas.openxmlformats.org/officeDocument/2006/relationships/hyperlink" Target="https://en.wikipedia.org/wiki/Modafinil" TargetMode="External"/><Relationship Id="rId2" Type="http://schemas.openxmlformats.org/officeDocument/2006/relationships/hyperlink" Target="https://en.wikipedia.org/wiki/Buprenorphine" TargetMode="External"/><Relationship Id="rId1" Type="http://schemas.openxmlformats.org/officeDocument/2006/relationships/slideLayout" Target="../slideLayouts/slideLayout1.xml"/><Relationship Id="rId6" Type="http://schemas.openxmlformats.org/officeDocument/2006/relationships/hyperlink" Target="https://en.wikipedia.org/wiki/Bupropion" TargetMode="External"/><Relationship Id="rId5" Type="http://schemas.openxmlformats.org/officeDocument/2006/relationships/hyperlink" Target="https://en.wikipedia.org/wiki/Naltrexone" TargetMode="External"/><Relationship Id="rId4" Type="http://schemas.openxmlformats.org/officeDocument/2006/relationships/hyperlink" Target="https://en.wikipedia.org/wiki/Disulfira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hyperlink" Target="https://en.wikipedia.org/wiki/Etiology" TargetMode="External"/><Relationship Id="rId13" Type="http://schemas.openxmlformats.org/officeDocument/2006/relationships/hyperlink" Target="https://en.wikipedia.org/wiki/Asymptomatic_carrier" TargetMode="External"/><Relationship Id="rId3" Type="http://schemas.openxmlformats.org/officeDocument/2006/relationships/hyperlink" Target="https://en.wikipedia.org/wiki/Microbe" TargetMode="External"/><Relationship Id="rId7" Type="http://schemas.openxmlformats.org/officeDocument/2006/relationships/hyperlink" Target="https://en.wikipedia.org/wiki/Jakob_Henle" TargetMode="External"/><Relationship Id="rId12" Type="http://schemas.openxmlformats.org/officeDocument/2006/relationships/hyperlink" Target="https://en.wikipedia.org/wiki/Viruses" TargetMode="External"/><Relationship Id="rId2" Type="http://schemas.openxmlformats.org/officeDocument/2006/relationships/hyperlink" Target="https://en.wikipedia.org/wiki/Causality" TargetMode="External"/><Relationship Id="rId1" Type="http://schemas.openxmlformats.org/officeDocument/2006/relationships/slideLayout" Target="../slideLayouts/slideLayout1.xml"/><Relationship Id="rId6" Type="http://schemas.openxmlformats.org/officeDocument/2006/relationships/hyperlink" Target="https://en.wikipedia.org/wiki/Friedrich_Loeffler" TargetMode="External"/><Relationship Id="rId11" Type="http://schemas.openxmlformats.org/officeDocument/2006/relationships/hyperlink" Target="https://en.wikipedia.org/wiki/Microbial_pathogenesis" TargetMode="External"/><Relationship Id="rId5" Type="http://schemas.openxmlformats.org/officeDocument/2006/relationships/hyperlink" Target="https://en.wikipedia.org/wiki/Robert_Koch" TargetMode="External"/><Relationship Id="rId10" Type="http://schemas.openxmlformats.org/officeDocument/2006/relationships/hyperlink" Target="https://en.wikipedia.org/wiki/Tuberculosis" TargetMode="External"/><Relationship Id="rId4" Type="http://schemas.openxmlformats.org/officeDocument/2006/relationships/hyperlink" Target="https://en.wikipedia.org/wiki/Disease" TargetMode="External"/><Relationship Id="rId9" Type="http://schemas.openxmlformats.org/officeDocument/2006/relationships/hyperlink" Target="https://en.wikipedia.org/wiki/Cholera" TargetMode="External"/><Relationship Id="rId14" Type="http://schemas.openxmlformats.org/officeDocument/2006/relationships/hyperlink" Target="https://en.wikipedia.org/wiki/Cell_cultur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6357" y="-409279"/>
            <a:ext cx="8825658" cy="3329581"/>
          </a:xfrm>
        </p:spPr>
        <p:txBody>
          <a:bodyPr/>
          <a:lstStyle/>
          <a:p>
            <a:r>
              <a:rPr lang="en-US" dirty="0"/>
              <a:t>Unit </a:t>
            </a:r>
            <a:r>
              <a:rPr lang="en-US" dirty="0" smtClean="0"/>
              <a:t>3</a:t>
            </a:r>
            <a:endParaRPr lang="en-IN" dirty="0"/>
          </a:p>
        </p:txBody>
      </p:sp>
      <p:sp>
        <p:nvSpPr>
          <p:cNvPr id="3" name="Subtitle 2"/>
          <p:cNvSpPr>
            <a:spLocks noGrp="1"/>
          </p:cNvSpPr>
          <p:nvPr>
            <p:ph type="subTitle" idx="1"/>
          </p:nvPr>
        </p:nvSpPr>
        <p:spPr>
          <a:xfrm>
            <a:off x="1296357" y="3080556"/>
            <a:ext cx="8825658" cy="861420"/>
          </a:xfrm>
        </p:spPr>
        <p:txBody>
          <a:bodyPr>
            <a:normAutofit/>
          </a:bodyPr>
          <a:lstStyle/>
          <a:p>
            <a:r>
              <a:rPr lang="en-US" sz="4400" dirty="0" smtClean="0"/>
              <a:t>MICROBIOLOGY</a:t>
            </a:r>
            <a:endParaRPr lang="en-IN" sz="4400" dirty="0"/>
          </a:p>
        </p:txBody>
      </p:sp>
    </p:spTree>
    <p:extLst>
      <p:ext uri="{BB962C8B-B14F-4D97-AF65-F5344CB8AC3E}">
        <p14:creationId xmlns:p14="http://schemas.microsoft.com/office/powerpoint/2010/main" val="12097293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7434" y="0"/>
            <a:ext cx="11693778" cy="5872900"/>
          </a:xfrm>
        </p:spPr>
        <p:txBody>
          <a:bodyPr>
            <a:noAutofit/>
          </a:bodyPr>
          <a:lstStyle/>
          <a:p>
            <a:pPr algn="just"/>
            <a:r>
              <a:rPr lang="en-US" b="1" cap="none"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Killed or inactivated vaccines</a:t>
            </a:r>
          </a:p>
          <a:p>
            <a:pPr marL="285750" indent="-285750" algn="just">
              <a:buFont typeface="Arial" panose="020B0604020202020204" pitchFamily="34" charset="0"/>
              <a:buChar char="•"/>
            </a:pPr>
            <a:r>
              <a:rPr lang="en-US" sz="1800" cap="none" dirty="0" smtClean="0">
                <a:latin typeface="Times New Roman" panose="02020603050405020304" pitchFamily="18" charset="0"/>
                <a:cs typeface="Times New Roman" panose="02020603050405020304" pitchFamily="18" charset="0"/>
              </a:rPr>
              <a:t>One alternative to attenuated vaccines is a killed or inactivated vaccine. </a:t>
            </a:r>
          </a:p>
          <a:p>
            <a:pPr marL="285750" indent="-285750" algn="just">
              <a:buFont typeface="Arial" panose="020B0604020202020204" pitchFamily="34" charset="0"/>
              <a:buChar char="•"/>
            </a:pPr>
            <a:r>
              <a:rPr lang="en-US" sz="1800" cap="none" dirty="0" smtClean="0">
                <a:latin typeface="Times New Roman" panose="02020603050405020304" pitchFamily="18" charset="0"/>
                <a:cs typeface="Times New Roman" panose="02020603050405020304" pitchFamily="18" charset="0"/>
              </a:rPr>
              <a:t>Vaccines of this type are created by inactivating a pathogen, typically using heat or chemicals such as formaldehyde or formalin. </a:t>
            </a:r>
          </a:p>
          <a:p>
            <a:pPr marL="285750" indent="-285750" algn="just">
              <a:buFont typeface="Arial" panose="020B0604020202020204" pitchFamily="34" charset="0"/>
              <a:buChar char="•"/>
            </a:pPr>
            <a:r>
              <a:rPr lang="en-US" sz="1800" cap="none" dirty="0" smtClean="0">
                <a:latin typeface="Times New Roman" panose="02020603050405020304" pitchFamily="18" charset="0"/>
                <a:cs typeface="Times New Roman" panose="02020603050405020304" pitchFamily="18" charset="0"/>
              </a:rPr>
              <a:t>This destroys the pathogen’s ability to replicate, but keeps it “intact” so that the immune system can still recognize it.</a:t>
            </a:r>
          </a:p>
          <a:p>
            <a:pPr marL="285750" indent="-285750" algn="just">
              <a:buFont typeface="Arial" panose="020B0604020202020204" pitchFamily="34" charset="0"/>
              <a:buChar char="•"/>
            </a:pPr>
            <a:r>
              <a:rPr lang="en-US" sz="1800" cap="none" dirty="0" smtClean="0">
                <a:latin typeface="Times New Roman" panose="02020603050405020304" pitchFamily="18" charset="0"/>
                <a:cs typeface="Times New Roman" panose="02020603050405020304" pitchFamily="18" charset="0"/>
              </a:rPr>
              <a:t>Because killed or inactivated pathogens can’t replicate at all, they can’t revert to a more virulent form capable of causing disease (as discussed above with live, attenuated vaccines). </a:t>
            </a:r>
          </a:p>
          <a:p>
            <a:pPr marL="285750" indent="-285750" algn="just">
              <a:buFont typeface="Arial" panose="020B0604020202020204" pitchFamily="34" charset="0"/>
              <a:buChar char="•"/>
            </a:pPr>
            <a:r>
              <a:rPr lang="en-US" sz="1800" cap="none" dirty="0" smtClean="0">
                <a:latin typeface="Times New Roman" panose="02020603050405020304" pitchFamily="18" charset="0"/>
                <a:cs typeface="Times New Roman" panose="02020603050405020304" pitchFamily="18" charset="0"/>
              </a:rPr>
              <a:t>However, they tend to provide a shorter length of protection than live vaccines, and are more likely to require boosters to create long-term immunity. </a:t>
            </a:r>
          </a:p>
          <a:p>
            <a:pPr algn="just"/>
            <a:r>
              <a:rPr lang="en-US" b="1" cap="none" dirty="0" smtClean="0">
                <a:latin typeface="Times New Roman" panose="02020603050405020304" pitchFamily="18" charset="0"/>
                <a:cs typeface="Times New Roman" panose="02020603050405020304" pitchFamily="18" charset="0"/>
              </a:rPr>
              <a:t>Toxoids</a:t>
            </a:r>
          </a:p>
          <a:p>
            <a:pPr marL="285750" indent="-285750" algn="just">
              <a:buFont typeface="Arial" panose="020B0604020202020204" pitchFamily="34" charset="0"/>
              <a:buChar char="•"/>
            </a:pPr>
            <a:r>
              <a:rPr lang="en-US" sz="1800" cap="none" dirty="0" smtClean="0">
                <a:latin typeface="Times New Roman" panose="02020603050405020304" pitchFamily="18" charset="0"/>
                <a:cs typeface="Times New Roman" panose="02020603050405020304" pitchFamily="18" charset="0"/>
              </a:rPr>
              <a:t>Some bacterial diseases are not directly caused by a bacterium itself, but by a toxin produced by the bacterium. </a:t>
            </a:r>
          </a:p>
          <a:p>
            <a:pPr marL="285750" indent="-285750" algn="just">
              <a:buFont typeface="Arial" panose="020B0604020202020204" pitchFamily="34" charset="0"/>
              <a:buChar char="•"/>
            </a:pPr>
            <a:r>
              <a:rPr lang="en-US" sz="1800" cap="none" dirty="0" smtClean="0">
                <a:latin typeface="Times New Roman" panose="02020603050405020304" pitchFamily="18" charset="0"/>
                <a:cs typeface="Times New Roman" panose="02020603050405020304" pitchFamily="18" charset="0"/>
              </a:rPr>
              <a:t>One example is tetanus: its symptoms are not caused by the </a:t>
            </a:r>
            <a:r>
              <a:rPr lang="en-US" sz="1800" i="1" cap="none" dirty="0" smtClean="0">
                <a:latin typeface="Times New Roman" panose="02020603050405020304" pitchFamily="18" charset="0"/>
                <a:cs typeface="Times New Roman" panose="02020603050405020304" pitchFamily="18" charset="0"/>
              </a:rPr>
              <a:t>clostridium </a:t>
            </a:r>
            <a:r>
              <a:rPr lang="en-US" sz="1800" i="1" cap="none" dirty="0" err="1" smtClean="0">
                <a:latin typeface="Times New Roman" panose="02020603050405020304" pitchFamily="18" charset="0"/>
                <a:cs typeface="Times New Roman" panose="02020603050405020304" pitchFamily="18" charset="0"/>
              </a:rPr>
              <a:t>tetani</a:t>
            </a:r>
            <a:r>
              <a:rPr lang="en-US" sz="1800" i="1" cap="none" dirty="0" smtClean="0">
                <a:latin typeface="Times New Roman" panose="02020603050405020304" pitchFamily="18" charset="0"/>
                <a:cs typeface="Times New Roman" panose="02020603050405020304" pitchFamily="18" charset="0"/>
              </a:rPr>
              <a:t> </a:t>
            </a:r>
            <a:r>
              <a:rPr lang="en-US" sz="1800" cap="none" dirty="0" smtClean="0">
                <a:latin typeface="Times New Roman" panose="02020603050405020304" pitchFamily="18" charset="0"/>
                <a:cs typeface="Times New Roman" panose="02020603050405020304" pitchFamily="18" charset="0"/>
              </a:rPr>
              <a:t>bacterium, but by a neurotoxin it produces (</a:t>
            </a:r>
            <a:r>
              <a:rPr lang="en-US" sz="1800" cap="none" dirty="0" err="1" smtClean="0">
                <a:latin typeface="Times New Roman" panose="02020603050405020304" pitchFamily="18" charset="0"/>
                <a:cs typeface="Times New Roman" panose="02020603050405020304" pitchFamily="18" charset="0"/>
              </a:rPr>
              <a:t>tetanospasmin</a:t>
            </a:r>
            <a:r>
              <a:rPr lang="en-US" sz="1800" cap="none" dirty="0" smtClean="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sz="1800" cap="none" dirty="0" smtClean="0">
                <a:latin typeface="Times New Roman" panose="02020603050405020304" pitchFamily="18" charset="0"/>
                <a:cs typeface="Times New Roman" panose="02020603050405020304" pitchFamily="18" charset="0"/>
              </a:rPr>
              <a:t>Immunizations for this type of pathogen can be made by inactivating the toxin that causes disease symptoms. </a:t>
            </a:r>
          </a:p>
          <a:p>
            <a:pPr marL="285750" indent="-285750" algn="just">
              <a:buFont typeface="Arial" panose="020B0604020202020204" pitchFamily="34" charset="0"/>
              <a:buChar char="•"/>
            </a:pPr>
            <a:r>
              <a:rPr lang="en-US" sz="1800" cap="none" dirty="0" smtClean="0">
                <a:latin typeface="Times New Roman" panose="02020603050405020304" pitchFamily="18" charset="0"/>
                <a:cs typeface="Times New Roman" panose="02020603050405020304" pitchFamily="18" charset="0"/>
              </a:rPr>
              <a:t>As with organisms or viruses used in killed or inactivated vaccines, this can be done via treatment with a chemical such as formalin, or by using heat or other methods.</a:t>
            </a:r>
          </a:p>
          <a:p>
            <a:pPr marL="285750" indent="-285750" algn="just">
              <a:buFont typeface="Arial" panose="020B0604020202020204" pitchFamily="34" charset="0"/>
              <a:buChar char="•"/>
            </a:pPr>
            <a:r>
              <a:rPr lang="en-US" sz="1800" cap="none" dirty="0" smtClean="0">
                <a:latin typeface="Times New Roman" panose="02020603050405020304" pitchFamily="18" charset="0"/>
                <a:cs typeface="Times New Roman" panose="02020603050405020304" pitchFamily="18" charset="0"/>
              </a:rPr>
              <a:t>Immunizations created using inactivated toxins are called </a:t>
            </a:r>
            <a:r>
              <a:rPr lang="en-US" sz="1800" i="1" cap="none" dirty="0" smtClean="0">
                <a:latin typeface="Times New Roman" panose="02020603050405020304" pitchFamily="18" charset="0"/>
                <a:cs typeface="Times New Roman" panose="02020603050405020304" pitchFamily="18" charset="0"/>
              </a:rPr>
              <a:t>toxoids</a:t>
            </a:r>
            <a:r>
              <a:rPr lang="en-US" sz="1800" cap="none" dirty="0" smtClean="0">
                <a:latin typeface="Times New Roman" panose="02020603050405020304" pitchFamily="18" charset="0"/>
                <a:cs typeface="Times New Roman" panose="02020603050405020304" pitchFamily="18" charset="0"/>
              </a:rPr>
              <a:t>. Toxoids can actually be considered killed or inactivated vaccines, but are sometimes given their own category to highlight the fact that they contain an inactivated toxin, and not an inactivated form of bacteria.</a:t>
            </a:r>
            <a:endParaRPr lang="en-US" sz="18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52921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1702" y="301658"/>
            <a:ext cx="11693778" cy="5392132"/>
          </a:xfrm>
        </p:spPr>
        <p:txBody>
          <a:bodyPr>
            <a:noAutofit/>
          </a:bodyPr>
          <a:lstStyle/>
          <a:p>
            <a:pPr algn="just"/>
            <a:r>
              <a:rPr lang="en-US" b="1" cap="none" dirty="0" smtClean="0">
                <a:latin typeface="Times New Roman" panose="02020603050405020304" pitchFamily="18" charset="0"/>
                <a:cs typeface="Times New Roman" panose="02020603050405020304" pitchFamily="18" charset="0"/>
              </a:rPr>
              <a:t>Subunit and conjugate vaccines</a:t>
            </a:r>
          </a:p>
          <a:p>
            <a:pPr algn="just"/>
            <a:r>
              <a:rPr lang="en-US" cap="none" dirty="0" smtClean="0">
                <a:latin typeface="Times New Roman" panose="02020603050405020304" pitchFamily="18" charset="0"/>
                <a:cs typeface="Times New Roman" panose="02020603050405020304" pitchFamily="18" charset="0"/>
              </a:rPr>
              <a:t>Both subunit and conjugate vaccines contain only pieces of the pathogens they protect against.</a:t>
            </a:r>
          </a:p>
          <a:p>
            <a:pPr marL="342900" indent="-342900" algn="just">
              <a:buFont typeface="Arial" panose="020B0604020202020204" pitchFamily="34" charset="0"/>
              <a:buChar char="•"/>
            </a:pPr>
            <a:r>
              <a:rPr lang="en-US" b="1" cap="none" dirty="0" smtClean="0">
                <a:latin typeface="Times New Roman" panose="02020603050405020304" pitchFamily="18" charset="0"/>
                <a:cs typeface="Times New Roman" panose="02020603050405020304" pitchFamily="18" charset="0"/>
              </a:rPr>
              <a:t>Subunit vaccines </a:t>
            </a:r>
            <a:r>
              <a:rPr lang="en-US" cap="none" dirty="0" smtClean="0">
                <a:latin typeface="Times New Roman" panose="02020603050405020304" pitchFamily="18" charset="0"/>
                <a:cs typeface="Times New Roman" panose="02020603050405020304" pitchFamily="18" charset="0"/>
              </a:rPr>
              <a:t>use only part of a target pathogen to provoke a response from the immune system. </a:t>
            </a:r>
          </a:p>
          <a:p>
            <a:pPr marL="342900" indent="-342900" algn="just">
              <a:buFont typeface="Arial" panose="020B0604020202020204" pitchFamily="34" charset="0"/>
              <a:buChar char="•"/>
            </a:pPr>
            <a:r>
              <a:rPr lang="en-US" cap="none" dirty="0" smtClean="0">
                <a:latin typeface="Times New Roman" panose="02020603050405020304" pitchFamily="18" charset="0"/>
                <a:cs typeface="Times New Roman" panose="02020603050405020304" pitchFamily="18" charset="0"/>
              </a:rPr>
              <a:t>This may be done by isolating a specific protein from a pathogen and presenting it as an antigen on its own. The acellular pertussis vaccine and influenza vaccine (in shot form) are examples of subunit vaccines.</a:t>
            </a:r>
          </a:p>
          <a:p>
            <a:pPr marL="342900" indent="-342900" algn="just">
              <a:buFont typeface="Arial" panose="020B0604020202020204" pitchFamily="34" charset="0"/>
              <a:buChar char="•"/>
            </a:pPr>
            <a:r>
              <a:rPr lang="en-US" cap="none" dirty="0" smtClean="0">
                <a:latin typeface="Times New Roman" panose="02020603050405020304" pitchFamily="18" charset="0"/>
                <a:cs typeface="Times New Roman" panose="02020603050405020304" pitchFamily="18" charset="0"/>
              </a:rPr>
              <a:t>Another type of subunit vaccine can be created via genetic engineering. </a:t>
            </a:r>
          </a:p>
          <a:p>
            <a:pPr marL="342900" indent="-342900" algn="just">
              <a:buFont typeface="Arial" panose="020B0604020202020204" pitchFamily="34" charset="0"/>
              <a:buChar char="•"/>
            </a:pPr>
            <a:endParaRPr lang="en-US" cap="none"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b="1" cap="none" dirty="0" smtClean="0">
                <a:latin typeface="Times New Roman" panose="02020603050405020304" pitchFamily="18" charset="0"/>
                <a:cs typeface="Times New Roman" panose="02020603050405020304" pitchFamily="18" charset="0"/>
              </a:rPr>
              <a:t>Conjugate vaccines </a:t>
            </a:r>
            <a:r>
              <a:rPr lang="en-US" cap="none" dirty="0" smtClean="0">
                <a:latin typeface="Times New Roman" panose="02020603050405020304" pitchFamily="18" charset="0"/>
                <a:cs typeface="Times New Roman" panose="02020603050405020304" pitchFamily="18" charset="0"/>
              </a:rPr>
              <a:t>are somewhat similar to recombinant vaccines: they’re made using a combination of two different components. </a:t>
            </a:r>
          </a:p>
          <a:p>
            <a:pPr marL="342900" indent="-342900" algn="just">
              <a:buFont typeface="Arial" panose="020B0604020202020204" pitchFamily="34" charset="0"/>
              <a:buChar char="•"/>
            </a:pPr>
            <a:r>
              <a:rPr lang="en-US" cap="none" dirty="0" smtClean="0">
                <a:latin typeface="Times New Roman" panose="02020603050405020304" pitchFamily="18" charset="0"/>
                <a:cs typeface="Times New Roman" panose="02020603050405020304" pitchFamily="18" charset="0"/>
              </a:rPr>
              <a:t>Conjugate vaccines, however, are made using pieces from the coats of bacteria. These coats are chemically linked to a carrier protein, and the combination is used as a vaccine. </a:t>
            </a:r>
          </a:p>
          <a:p>
            <a:pPr marL="342900" indent="-342900" algn="just">
              <a:buFont typeface="Arial" panose="020B0604020202020204" pitchFamily="34" charset="0"/>
              <a:buChar char="•"/>
            </a:pPr>
            <a:r>
              <a:rPr lang="en-US" cap="none" dirty="0" smtClean="0">
                <a:latin typeface="Times New Roman" panose="02020603050405020304" pitchFamily="18" charset="0"/>
                <a:cs typeface="Times New Roman" panose="02020603050405020304" pitchFamily="18" charset="0"/>
              </a:rPr>
              <a:t>Conjugate vaccines are used to create a more powerful, combined immune response: typically the “piece” of bacteria being presented would not generate a strong immune response on its own, while the carrier protein would. </a:t>
            </a:r>
          </a:p>
          <a:p>
            <a:pPr marL="342900" indent="-342900" algn="just">
              <a:buFont typeface="Arial" panose="020B0604020202020204" pitchFamily="34" charset="0"/>
              <a:buChar char="•"/>
            </a:pPr>
            <a:r>
              <a:rPr lang="en-US" cap="none" dirty="0" smtClean="0">
                <a:latin typeface="Times New Roman" panose="02020603050405020304" pitchFamily="18" charset="0"/>
                <a:cs typeface="Times New Roman" panose="02020603050405020304" pitchFamily="18" charset="0"/>
              </a:rPr>
              <a:t>The piece of bacteria can’t cause illness, but combined with a carrier protein, it can generate immunity against future infection. The vaccines currently in use for children against pneumococcal bacterial infections are made using this technique.</a:t>
            </a:r>
          </a:p>
        </p:txBody>
      </p:sp>
    </p:spTree>
    <p:extLst>
      <p:ext uri="{BB962C8B-B14F-4D97-AF65-F5344CB8AC3E}">
        <p14:creationId xmlns:p14="http://schemas.microsoft.com/office/powerpoint/2010/main" val="25329852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4568" y="904974"/>
            <a:ext cx="11693778" cy="5392132"/>
          </a:xfrm>
        </p:spPr>
        <p:txBody>
          <a:bodyPr>
            <a:normAutofit fontScale="92500"/>
          </a:bodyPr>
          <a:lstStyle/>
          <a:p>
            <a:pPr algn="just"/>
            <a:r>
              <a:rPr lang="en-US" sz="3000" b="1" cap="none" dirty="0">
                <a:latin typeface="Times New Roman" panose="02020603050405020304" pitchFamily="18" charset="0"/>
                <a:cs typeface="Times New Roman" panose="02020603050405020304" pitchFamily="18" charset="0"/>
              </a:rPr>
              <a:t>2) Medication</a:t>
            </a:r>
          </a:p>
          <a:p>
            <a:pPr marL="457200" indent="-457200" algn="just">
              <a:buFont typeface="Arial" panose="020B0604020202020204" pitchFamily="34" charset="0"/>
              <a:buChar char="•"/>
            </a:pPr>
            <a:r>
              <a:rPr lang="en-US" sz="2800" cap="none" dirty="0">
                <a:latin typeface="Times New Roman" panose="02020603050405020304" pitchFamily="18" charset="0"/>
                <a:cs typeface="Times New Roman" panose="02020603050405020304" pitchFamily="18" charset="0"/>
              </a:rPr>
              <a:t>A number of medications have been approved for the treatment of substance abuse.</a:t>
            </a:r>
            <a:endParaRPr lang="en-US" sz="2800" cap="none" baseline="300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cap="none" dirty="0">
                <a:latin typeface="Times New Roman" panose="02020603050405020304" pitchFamily="18" charset="0"/>
                <a:cs typeface="Times New Roman" panose="02020603050405020304" pitchFamily="18" charset="0"/>
              </a:rPr>
              <a:t>These include replacement therapies such as </a:t>
            </a:r>
            <a:r>
              <a:rPr lang="en-US" sz="2800" cap="none" dirty="0">
                <a:latin typeface="Times New Roman" panose="02020603050405020304" pitchFamily="18" charset="0"/>
                <a:cs typeface="Times New Roman" panose="02020603050405020304" pitchFamily="18" charset="0"/>
                <a:hlinkClick r:id="rId2" tooltip="Buprenorphine"/>
              </a:rPr>
              <a:t>buprenorphine</a:t>
            </a:r>
            <a:r>
              <a:rPr lang="en-US" sz="2800" cap="none" dirty="0">
                <a:latin typeface="Times New Roman" panose="02020603050405020304" pitchFamily="18" charset="0"/>
                <a:cs typeface="Times New Roman" panose="02020603050405020304" pitchFamily="18" charset="0"/>
              </a:rPr>
              <a:t> and </a:t>
            </a:r>
            <a:r>
              <a:rPr lang="en-US" sz="2800" cap="none" dirty="0">
                <a:latin typeface="Times New Roman" panose="02020603050405020304" pitchFamily="18" charset="0"/>
                <a:cs typeface="Times New Roman" panose="02020603050405020304" pitchFamily="18" charset="0"/>
                <a:hlinkClick r:id="rId3" tooltip="Methadone"/>
              </a:rPr>
              <a:t>methadone</a:t>
            </a:r>
            <a:r>
              <a:rPr lang="en-US" sz="2800" cap="none" dirty="0">
                <a:latin typeface="Times New Roman" panose="02020603050405020304" pitchFamily="18" charset="0"/>
                <a:cs typeface="Times New Roman" panose="02020603050405020304" pitchFamily="18" charset="0"/>
              </a:rPr>
              <a:t> as well as antagonist medications like </a:t>
            </a:r>
            <a:r>
              <a:rPr lang="en-US" sz="2800" cap="none" dirty="0">
                <a:latin typeface="Times New Roman" panose="02020603050405020304" pitchFamily="18" charset="0"/>
                <a:cs typeface="Times New Roman" panose="02020603050405020304" pitchFamily="18" charset="0"/>
                <a:hlinkClick r:id="rId4" tooltip="Disulfiram"/>
              </a:rPr>
              <a:t>disulfiram</a:t>
            </a:r>
            <a:r>
              <a:rPr lang="en-US" sz="2800" cap="none" dirty="0">
                <a:latin typeface="Times New Roman" panose="02020603050405020304" pitchFamily="18" charset="0"/>
                <a:cs typeface="Times New Roman" panose="02020603050405020304" pitchFamily="18" charset="0"/>
              </a:rPr>
              <a:t> and </a:t>
            </a:r>
            <a:r>
              <a:rPr lang="en-US" sz="2800" cap="none" dirty="0">
                <a:latin typeface="Times New Roman" panose="02020603050405020304" pitchFamily="18" charset="0"/>
                <a:cs typeface="Times New Roman" panose="02020603050405020304" pitchFamily="18" charset="0"/>
                <a:hlinkClick r:id="rId5" tooltip="Naltrexone"/>
              </a:rPr>
              <a:t>naltrexone</a:t>
            </a:r>
            <a:r>
              <a:rPr lang="en-US" sz="2800" cap="none" dirty="0">
                <a:latin typeface="Times New Roman" panose="02020603050405020304" pitchFamily="18" charset="0"/>
                <a:cs typeface="Times New Roman" panose="02020603050405020304" pitchFamily="18" charset="0"/>
              </a:rPr>
              <a:t> in either short acting, or the newer long acting form. </a:t>
            </a:r>
          </a:p>
          <a:p>
            <a:pPr marL="457200" indent="-457200" algn="just">
              <a:buFont typeface="Arial" panose="020B0604020202020204" pitchFamily="34" charset="0"/>
              <a:buChar char="•"/>
            </a:pPr>
            <a:r>
              <a:rPr lang="en-US" sz="2800" cap="none" dirty="0">
                <a:latin typeface="Times New Roman" panose="02020603050405020304" pitchFamily="18" charset="0"/>
                <a:cs typeface="Times New Roman" panose="02020603050405020304" pitchFamily="18" charset="0"/>
              </a:rPr>
              <a:t>Several other medications, often ones originally used in other contexts, have also been shown to be effective including </a:t>
            </a:r>
            <a:r>
              <a:rPr lang="en-US" sz="2800" cap="none" dirty="0">
                <a:latin typeface="Times New Roman" panose="02020603050405020304" pitchFamily="18" charset="0"/>
                <a:cs typeface="Times New Roman" panose="02020603050405020304" pitchFamily="18" charset="0"/>
                <a:hlinkClick r:id="rId6" tooltip="Bupropion"/>
              </a:rPr>
              <a:t>bupropion</a:t>
            </a:r>
            <a:r>
              <a:rPr lang="en-US" sz="2800" cap="none" dirty="0">
                <a:latin typeface="Times New Roman" panose="02020603050405020304" pitchFamily="18" charset="0"/>
                <a:cs typeface="Times New Roman" panose="02020603050405020304" pitchFamily="18" charset="0"/>
              </a:rPr>
              <a:t> and </a:t>
            </a:r>
            <a:r>
              <a:rPr lang="en-US" sz="2800" cap="none" dirty="0" err="1">
                <a:latin typeface="Times New Roman" panose="02020603050405020304" pitchFamily="18" charset="0"/>
                <a:cs typeface="Times New Roman" panose="02020603050405020304" pitchFamily="18" charset="0"/>
                <a:hlinkClick r:id="rId7" tooltip="Modafinil"/>
              </a:rPr>
              <a:t>modafinil</a:t>
            </a:r>
            <a:r>
              <a:rPr lang="en-US" sz="2800" cap="none" dirty="0">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r>
              <a:rPr lang="en-US" sz="2800" cap="none" dirty="0">
                <a:latin typeface="Times New Roman" panose="02020603050405020304" pitchFamily="18" charset="0"/>
                <a:cs typeface="Times New Roman" panose="02020603050405020304" pitchFamily="18" charset="0"/>
              </a:rPr>
              <a:t>Methadone and </a:t>
            </a:r>
            <a:r>
              <a:rPr lang="en-US" sz="2800" cap="none" dirty="0">
                <a:latin typeface="Times New Roman" panose="02020603050405020304" pitchFamily="18" charset="0"/>
                <a:cs typeface="Times New Roman" panose="02020603050405020304" pitchFamily="18" charset="0"/>
                <a:hlinkClick r:id="rId2" tooltip="Buprenorphine"/>
              </a:rPr>
              <a:t>buprenorphine</a:t>
            </a:r>
            <a:r>
              <a:rPr lang="en-US" sz="2800" cap="none" dirty="0">
                <a:latin typeface="Times New Roman" panose="02020603050405020304" pitchFamily="18" charset="0"/>
                <a:cs typeface="Times New Roman" panose="02020603050405020304" pitchFamily="18" charset="0"/>
              </a:rPr>
              <a:t> are sometimes used to treat opiate addiction.</a:t>
            </a:r>
            <a:endParaRPr lang="en-US" sz="2800" cap="none" baseline="30000" dirty="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cap="none" baseline="30000" dirty="0">
                <a:latin typeface="Times New Roman" panose="02020603050405020304" pitchFamily="18" charset="0"/>
                <a:cs typeface="Times New Roman" panose="02020603050405020304" pitchFamily="18" charset="0"/>
              </a:rPr>
              <a:t>T</a:t>
            </a:r>
            <a:r>
              <a:rPr lang="en-US" sz="2800" cap="none" dirty="0">
                <a:latin typeface="Times New Roman" panose="02020603050405020304" pitchFamily="18" charset="0"/>
                <a:cs typeface="Times New Roman" panose="02020603050405020304" pitchFamily="18" charset="0"/>
              </a:rPr>
              <a:t>hese drugs are used as substitutes for other opioids and still cause withdrawal symptoms but they facilitate the tapering off process in a controlled fashion.</a:t>
            </a:r>
          </a:p>
        </p:txBody>
      </p:sp>
      <p:pic>
        <p:nvPicPr>
          <p:cNvPr id="2" name="Picture 1"/>
          <p:cNvPicPr>
            <a:picLocks noChangeAspect="1"/>
          </p:cNvPicPr>
          <p:nvPr/>
        </p:nvPicPr>
        <p:blipFill rotWithShape="1">
          <a:blip r:embed="rId8"/>
          <a:srcRect l="24167" t="18985" r="7247" b="9710"/>
          <a:stretch/>
        </p:blipFill>
        <p:spPr>
          <a:xfrm>
            <a:off x="174568" y="258417"/>
            <a:ext cx="11851780" cy="6038690"/>
          </a:xfrm>
          <a:prstGeom prst="rect">
            <a:avLst/>
          </a:prstGeom>
        </p:spPr>
      </p:pic>
    </p:spTree>
    <p:extLst>
      <p:ext uri="{BB962C8B-B14F-4D97-AF65-F5344CB8AC3E}">
        <p14:creationId xmlns:p14="http://schemas.microsoft.com/office/powerpoint/2010/main" val="3538436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4634" y="-280055"/>
            <a:ext cx="10835940" cy="974889"/>
          </a:xfrm>
        </p:spPr>
        <p:txBody>
          <a:bodyPr/>
          <a:lstStyle/>
          <a:p>
            <a:r>
              <a:rPr lang="en-IN" sz="3200" b="1" dirty="0"/>
              <a:t>Control of Microbial Growth</a:t>
            </a:r>
            <a:endParaRPr lang="en-IN" sz="3200" dirty="0"/>
          </a:p>
        </p:txBody>
      </p:sp>
      <p:sp>
        <p:nvSpPr>
          <p:cNvPr id="3" name="Subtitle 2"/>
          <p:cNvSpPr>
            <a:spLocks noGrp="1"/>
          </p:cNvSpPr>
          <p:nvPr>
            <p:ph type="subTitle" idx="1"/>
          </p:nvPr>
        </p:nvSpPr>
        <p:spPr>
          <a:xfrm>
            <a:off x="155715" y="876693"/>
            <a:ext cx="11693778" cy="5844619"/>
          </a:xfrm>
        </p:spPr>
        <p:txBody>
          <a:bodyPr>
            <a:normAutofit/>
          </a:bodyPr>
          <a:lstStyle/>
          <a:p>
            <a:pPr marL="342900" indent="-342900" algn="just">
              <a:buFont typeface="Arial" panose="020B0604020202020204" pitchFamily="34" charset="0"/>
              <a:buChar char="•"/>
            </a:pPr>
            <a:r>
              <a:rPr lang="en-US" cap="none" dirty="0" smtClean="0">
                <a:latin typeface="Times New Roman" panose="02020603050405020304" pitchFamily="18" charset="0"/>
                <a:cs typeface="Times New Roman" panose="02020603050405020304" pitchFamily="18" charset="0"/>
              </a:rPr>
              <a:t>The control of microbial growth is necessary in many practical situations, and significant advances in agriculture, medicine, and food science have been made through study of this area of microbiology.</a:t>
            </a:r>
          </a:p>
          <a:p>
            <a:pPr algn="just"/>
            <a:r>
              <a:rPr lang="en-US" cap="none" dirty="0" smtClean="0">
                <a:latin typeface="Times New Roman" panose="02020603050405020304" pitchFamily="18" charset="0"/>
                <a:cs typeface="Times New Roman" panose="02020603050405020304" pitchFamily="18" charset="0"/>
              </a:rPr>
              <a:t>"Control of microbial growth", as used here, means to inhibit or prevent growth of microorganisms. This control is affected in two basic ways: </a:t>
            </a:r>
          </a:p>
          <a:p>
            <a:pPr marL="457200" indent="-457200" algn="just">
              <a:buAutoNum type="arabicParenBoth"/>
            </a:pPr>
            <a:r>
              <a:rPr lang="en-US" cap="none" dirty="0" smtClean="0">
                <a:latin typeface="Times New Roman" panose="02020603050405020304" pitchFamily="18" charset="0"/>
                <a:cs typeface="Times New Roman" panose="02020603050405020304" pitchFamily="18" charset="0"/>
              </a:rPr>
              <a:t>by killing microorganisms or (2) by inhibiting the growth of microorganisms. </a:t>
            </a:r>
          </a:p>
          <a:p>
            <a:pPr algn="just"/>
            <a:r>
              <a:rPr lang="en-US" cap="none" dirty="0" smtClean="0">
                <a:latin typeface="Times New Roman" panose="02020603050405020304" pitchFamily="18" charset="0"/>
                <a:cs typeface="Times New Roman" panose="02020603050405020304" pitchFamily="18" charset="0"/>
              </a:rPr>
              <a:t>Control of growth usually involves the use of physical or chemical agents which either kill or prevent the growth of microorganisms. Agents which kill cells are called </a:t>
            </a:r>
            <a:r>
              <a:rPr lang="en-US" b="1" u="sng" cap="none" dirty="0" err="1" smtClean="0">
                <a:latin typeface="Times New Roman" panose="02020603050405020304" pitchFamily="18" charset="0"/>
                <a:cs typeface="Times New Roman" panose="02020603050405020304" pitchFamily="18" charset="0"/>
              </a:rPr>
              <a:t>cidal</a:t>
            </a:r>
            <a:r>
              <a:rPr lang="en-US" cap="none" dirty="0" smtClean="0">
                <a:latin typeface="Times New Roman" panose="02020603050405020304" pitchFamily="18" charset="0"/>
                <a:cs typeface="Times New Roman" panose="02020603050405020304" pitchFamily="18" charset="0"/>
              </a:rPr>
              <a:t> agents; agents which inhibit the growth of cells (without killing them) are referred to as </a:t>
            </a:r>
            <a:r>
              <a:rPr lang="en-US" b="1" u="sng" cap="none" dirty="0" smtClean="0">
                <a:latin typeface="Times New Roman" panose="02020603050405020304" pitchFamily="18" charset="0"/>
                <a:cs typeface="Times New Roman" panose="02020603050405020304" pitchFamily="18" charset="0"/>
              </a:rPr>
              <a:t>static</a:t>
            </a:r>
            <a:r>
              <a:rPr lang="en-US" cap="none" dirty="0" smtClean="0">
                <a:latin typeface="Times New Roman" panose="02020603050405020304" pitchFamily="18" charset="0"/>
                <a:cs typeface="Times New Roman" panose="02020603050405020304" pitchFamily="18" charset="0"/>
              </a:rPr>
              <a:t> agents. Thus, the term </a:t>
            </a:r>
            <a:r>
              <a:rPr lang="en-US" b="1" cap="none" dirty="0" smtClean="0">
                <a:latin typeface="Times New Roman" panose="02020603050405020304" pitchFamily="18" charset="0"/>
                <a:cs typeface="Times New Roman" panose="02020603050405020304" pitchFamily="18" charset="0"/>
              </a:rPr>
              <a:t>bactericidal</a:t>
            </a:r>
            <a:r>
              <a:rPr lang="en-US" cap="none" dirty="0" smtClean="0">
                <a:latin typeface="Times New Roman" panose="02020603050405020304" pitchFamily="18" charset="0"/>
                <a:cs typeface="Times New Roman" panose="02020603050405020304" pitchFamily="18" charset="0"/>
              </a:rPr>
              <a:t> refers to killing bacteria, and </a:t>
            </a:r>
            <a:r>
              <a:rPr lang="en-US" b="1" cap="none" dirty="0" smtClean="0">
                <a:latin typeface="Times New Roman" panose="02020603050405020304" pitchFamily="18" charset="0"/>
                <a:cs typeface="Times New Roman" panose="02020603050405020304" pitchFamily="18" charset="0"/>
              </a:rPr>
              <a:t>bacteriostatic</a:t>
            </a:r>
            <a:r>
              <a:rPr lang="en-US" cap="none" dirty="0" smtClean="0">
                <a:latin typeface="Times New Roman" panose="02020603050405020304" pitchFamily="18" charset="0"/>
                <a:cs typeface="Times New Roman" panose="02020603050405020304" pitchFamily="18" charset="0"/>
              </a:rPr>
              <a:t> refers to inhibiting the growth of bacterial cells. A </a:t>
            </a:r>
            <a:r>
              <a:rPr lang="en-US" b="1" cap="none" dirty="0" smtClean="0">
                <a:latin typeface="Times New Roman" panose="02020603050405020304" pitchFamily="18" charset="0"/>
                <a:cs typeface="Times New Roman" panose="02020603050405020304" pitchFamily="18" charset="0"/>
              </a:rPr>
              <a:t>bactericide</a:t>
            </a:r>
            <a:r>
              <a:rPr lang="en-US" cap="none" dirty="0" smtClean="0">
                <a:latin typeface="Times New Roman" panose="02020603050405020304" pitchFamily="18" charset="0"/>
                <a:cs typeface="Times New Roman" panose="02020603050405020304" pitchFamily="18" charset="0"/>
              </a:rPr>
              <a:t> kills bacteria, a </a:t>
            </a:r>
            <a:r>
              <a:rPr lang="en-US" b="1" cap="none" dirty="0" smtClean="0">
                <a:latin typeface="Times New Roman" panose="02020603050405020304" pitchFamily="18" charset="0"/>
                <a:cs typeface="Times New Roman" panose="02020603050405020304" pitchFamily="18" charset="0"/>
              </a:rPr>
              <a:t>fungicide</a:t>
            </a:r>
            <a:r>
              <a:rPr lang="en-US" cap="none" dirty="0" smtClean="0">
                <a:latin typeface="Times New Roman" panose="02020603050405020304" pitchFamily="18" charset="0"/>
                <a:cs typeface="Times New Roman" panose="02020603050405020304" pitchFamily="18" charset="0"/>
              </a:rPr>
              <a:t> kills fungi, and so on.</a:t>
            </a:r>
          </a:p>
          <a:p>
            <a:pPr marL="342900" indent="-342900" algn="just">
              <a:buFont typeface="Arial" panose="020B0604020202020204" pitchFamily="34" charset="0"/>
              <a:buChar char="•"/>
            </a:pPr>
            <a:r>
              <a:rPr lang="en-US" cap="none" dirty="0" smtClean="0">
                <a:latin typeface="Times New Roman" panose="02020603050405020304" pitchFamily="18" charset="0"/>
                <a:cs typeface="Times New Roman" panose="02020603050405020304" pitchFamily="18" charset="0"/>
              </a:rPr>
              <a:t>In microbiology, </a:t>
            </a:r>
            <a:r>
              <a:rPr lang="en-US" b="1" cap="none" dirty="0" smtClean="0">
                <a:latin typeface="Times New Roman" panose="02020603050405020304" pitchFamily="18" charset="0"/>
                <a:cs typeface="Times New Roman" panose="02020603050405020304" pitchFamily="18" charset="0"/>
              </a:rPr>
              <a:t>sterilization</a:t>
            </a:r>
            <a:r>
              <a:rPr lang="en-US" cap="none" dirty="0" smtClean="0">
                <a:latin typeface="Times New Roman" panose="02020603050405020304" pitchFamily="18" charset="0"/>
                <a:cs typeface="Times New Roman" panose="02020603050405020304" pitchFamily="18" charset="0"/>
              </a:rPr>
              <a:t> refers to the complete destruction or elimination of all viable organisms in or on a substance being sterilized. </a:t>
            </a:r>
          </a:p>
          <a:p>
            <a:pPr marL="342900" indent="-342900" algn="just">
              <a:buFont typeface="Arial" panose="020B0604020202020204" pitchFamily="34" charset="0"/>
              <a:buChar char="•"/>
            </a:pPr>
            <a:r>
              <a:rPr lang="en-US" cap="none" dirty="0" smtClean="0">
                <a:latin typeface="Times New Roman" panose="02020603050405020304" pitchFamily="18" charset="0"/>
                <a:cs typeface="Times New Roman" panose="02020603050405020304" pitchFamily="18" charset="0"/>
              </a:rPr>
              <a:t>There are no degrees of sterilization: an object or substance is either sterile or not. Sterilization procedures involve the use of heat, radiation or chemicals, or physical removal of cells.</a:t>
            </a:r>
          </a:p>
          <a:p>
            <a:pPr marL="342900" indent="-342900" algn="just">
              <a:buFont typeface="Arial" panose="020B0604020202020204" pitchFamily="34" charset="0"/>
              <a:buChar char="•"/>
            </a:pPr>
            <a:endParaRPr lang="en-US" b="1"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1764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715" y="200712"/>
            <a:ext cx="10835940" cy="974889"/>
          </a:xfrm>
        </p:spPr>
        <p:txBody>
          <a:bodyPr/>
          <a:lstStyle/>
          <a:p>
            <a:r>
              <a:rPr lang="en-US" sz="2400" b="1" dirty="0"/>
              <a:t>Methods of Sterilization</a:t>
            </a:r>
            <a:r>
              <a:rPr lang="en-US" sz="3200" dirty="0"/>
              <a:t/>
            </a:r>
            <a:br>
              <a:rPr lang="en-US" sz="3200" dirty="0"/>
            </a:br>
            <a:endParaRPr lang="en-IN" sz="3200" dirty="0"/>
          </a:p>
        </p:txBody>
      </p:sp>
      <p:sp>
        <p:nvSpPr>
          <p:cNvPr id="3" name="Subtitle 2"/>
          <p:cNvSpPr>
            <a:spLocks noGrp="1"/>
          </p:cNvSpPr>
          <p:nvPr>
            <p:ph type="subTitle" idx="1"/>
          </p:nvPr>
        </p:nvSpPr>
        <p:spPr>
          <a:xfrm>
            <a:off x="155715" y="876693"/>
            <a:ext cx="11693778" cy="5844619"/>
          </a:xfrm>
        </p:spPr>
        <p:txBody>
          <a:bodyPr>
            <a:normAutofit/>
          </a:bodyPr>
          <a:lstStyle/>
          <a:p>
            <a:pPr marL="457200" indent="-457200" algn="just">
              <a:buFont typeface="+mj-lt"/>
              <a:buAutoNum type="arabicPeriod"/>
            </a:pPr>
            <a:r>
              <a:rPr lang="en-US" sz="2400" b="1" cap="none" dirty="0" smtClean="0">
                <a:latin typeface="Times New Roman" panose="02020603050405020304" pitchFamily="18" charset="0"/>
                <a:cs typeface="Times New Roman" panose="02020603050405020304" pitchFamily="18" charset="0"/>
              </a:rPr>
              <a:t>Heat</a:t>
            </a:r>
            <a:r>
              <a:rPr lang="en-US" sz="2400" cap="none" dirty="0" smtClean="0">
                <a:latin typeface="Times New Roman" panose="02020603050405020304" pitchFamily="18" charset="0"/>
                <a:cs typeface="Times New Roman" panose="02020603050405020304" pitchFamily="18" charset="0"/>
              </a:rPr>
              <a:t>: most important and widely used. For sterilization one must consider the type of heat, and most importantly, the </a:t>
            </a:r>
            <a:r>
              <a:rPr lang="en-US" sz="2400" b="1" cap="none" dirty="0" smtClean="0">
                <a:latin typeface="Times New Roman" panose="02020603050405020304" pitchFamily="18" charset="0"/>
                <a:cs typeface="Times New Roman" panose="02020603050405020304" pitchFamily="18" charset="0"/>
              </a:rPr>
              <a:t>time of application</a:t>
            </a:r>
            <a:r>
              <a:rPr lang="en-US" sz="2400" cap="none" dirty="0" smtClean="0">
                <a:latin typeface="Times New Roman" panose="02020603050405020304" pitchFamily="18" charset="0"/>
                <a:cs typeface="Times New Roman" panose="02020603050405020304" pitchFamily="18" charset="0"/>
              </a:rPr>
              <a:t> and </a:t>
            </a:r>
            <a:r>
              <a:rPr lang="en-US" sz="2400" b="1" cap="none" dirty="0" smtClean="0">
                <a:latin typeface="Times New Roman" panose="02020603050405020304" pitchFamily="18" charset="0"/>
                <a:cs typeface="Times New Roman" panose="02020603050405020304" pitchFamily="18" charset="0"/>
              </a:rPr>
              <a:t>temperature</a:t>
            </a:r>
            <a:r>
              <a:rPr lang="en-US" sz="2400" cap="none" dirty="0" smtClean="0">
                <a:latin typeface="Times New Roman" panose="02020603050405020304" pitchFamily="18" charset="0"/>
                <a:cs typeface="Times New Roman" panose="02020603050405020304" pitchFamily="18" charset="0"/>
              </a:rPr>
              <a:t> to ensure destruction of all microorganisms. Endospores of bacteria are considered the most thermoduric of all cells so their destruction guarantees sterility.</a:t>
            </a:r>
          </a:p>
          <a:p>
            <a:pPr marL="457200" indent="-457200" algn="just">
              <a:buFont typeface="+mj-lt"/>
              <a:buAutoNum type="arabicPeriod"/>
            </a:pPr>
            <a:r>
              <a:rPr lang="en-US" sz="2400" b="1" cap="none" dirty="0" smtClean="0">
                <a:latin typeface="Times New Roman" panose="02020603050405020304" pitchFamily="18" charset="0"/>
                <a:cs typeface="Times New Roman" panose="02020603050405020304" pitchFamily="18" charset="0"/>
              </a:rPr>
              <a:t>Incineration</a:t>
            </a:r>
            <a:r>
              <a:rPr lang="en-US" sz="2400" cap="none" dirty="0" smtClean="0">
                <a:latin typeface="Times New Roman" panose="02020603050405020304" pitchFamily="18" charset="0"/>
                <a:cs typeface="Times New Roman" panose="02020603050405020304" pitchFamily="18" charset="0"/>
              </a:rPr>
              <a:t>: burns organisms and physically destroys them. Used for needles, inoculating wires, glassware, etc. And objects not destroyed in the incineration process.</a:t>
            </a:r>
          </a:p>
          <a:p>
            <a:pPr marL="457200" indent="-457200" algn="just">
              <a:buFont typeface="+mj-lt"/>
              <a:buAutoNum type="arabicPeriod"/>
            </a:pPr>
            <a:r>
              <a:rPr lang="en-US" sz="2400" b="1" cap="none" dirty="0" smtClean="0">
                <a:latin typeface="Times New Roman" panose="02020603050405020304" pitchFamily="18" charset="0"/>
                <a:cs typeface="Times New Roman" panose="02020603050405020304" pitchFamily="18" charset="0"/>
              </a:rPr>
              <a:t>Boiling</a:t>
            </a:r>
            <a:r>
              <a:rPr lang="en-US" sz="2400" cap="none" dirty="0" smtClean="0">
                <a:latin typeface="Times New Roman" panose="02020603050405020304" pitchFamily="18" charset="0"/>
                <a:cs typeface="Times New Roman" panose="02020603050405020304" pitchFamily="18" charset="0"/>
              </a:rPr>
              <a:t>: 100</a:t>
            </a:r>
            <a:r>
              <a:rPr lang="en-US" sz="2400" cap="none" baseline="30000" dirty="0" smtClean="0">
                <a:latin typeface="Times New Roman" panose="02020603050405020304" pitchFamily="18" charset="0"/>
                <a:cs typeface="Times New Roman" panose="02020603050405020304" pitchFamily="18" charset="0"/>
              </a:rPr>
              <a:t>o</a:t>
            </a:r>
            <a:r>
              <a:rPr lang="en-US" sz="2400" cap="none" dirty="0" smtClean="0">
                <a:latin typeface="Times New Roman" panose="02020603050405020304" pitchFamily="18" charset="0"/>
                <a:cs typeface="Times New Roman" panose="02020603050405020304" pitchFamily="18" charset="0"/>
              </a:rPr>
              <a:t> for 30 minutes. Kills everything except some endospores. To kill endospores, and therefore </a:t>
            </a:r>
            <a:r>
              <a:rPr lang="en-US" sz="2400" b="1" cap="none" dirty="0" smtClean="0">
                <a:latin typeface="Times New Roman" panose="02020603050405020304" pitchFamily="18" charset="0"/>
                <a:cs typeface="Times New Roman" panose="02020603050405020304" pitchFamily="18" charset="0"/>
              </a:rPr>
              <a:t>sterilize</a:t>
            </a:r>
            <a:r>
              <a:rPr lang="en-US" sz="2400" cap="none" dirty="0" smtClean="0">
                <a:latin typeface="Times New Roman" panose="02020603050405020304" pitchFamily="18" charset="0"/>
                <a:cs typeface="Times New Roman" panose="02020603050405020304" pitchFamily="18" charset="0"/>
              </a:rPr>
              <a:t> a solution, very long (&gt;6 hours) boiling, or </a:t>
            </a:r>
            <a:r>
              <a:rPr lang="en-US" sz="2400" b="1" cap="none" dirty="0" smtClean="0">
                <a:latin typeface="Times New Roman" panose="02020603050405020304" pitchFamily="18" charset="0"/>
                <a:cs typeface="Times New Roman" panose="02020603050405020304" pitchFamily="18" charset="0"/>
              </a:rPr>
              <a:t>intermittent boiling</a:t>
            </a:r>
            <a:r>
              <a:rPr lang="en-US" sz="2400" cap="none" dirty="0" smtClean="0">
                <a:latin typeface="Times New Roman" panose="02020603050405020304" pitchFamily="18" charset="0"/>
                <a:cs typeface="Times New Roman" panose="02020603050405020304" pitchFamily="18" charset="0"/>
              </a:rPr>
              <a:t> is required.</a:t>
            </a:r>
          </a:p>
          <a:p>
            <a:pPr marL="457200" indent="-457200" algn="just">
              <a:buFont typeface="+mj-lt"/>
              <a:buAutoNum type="arabicPeriod"/>
            </a:pPr>
            <a:r>
              <a:rPr lang="en-US" sz="2400" b="1" cap="none" dirty="0" smtClean="0">
                <a:latin typeface="Times New Roman" panose="02020603050405020304" pitchFamily="18" charset="0"/>
                <a:cs typeface="Times New Roman" panose="02020603050405020304" pitchFamily="18" charset="0"/>
              </a:rPr>
              <a:t>Autoclaving (steam under pressure or pressure cooker)</a:t>
            </a:r>
            <a:r>
              <a:rPr lang="en-US" sz="2400" cap="none" dirty="0" smtClean="0">
                <a:latin typeface="Times New Roman" panose="02020603050405020304" pitchFamily="18" charset="0"/>
                <a:cs typeface="Times New Roman" panose="02020603050405020304" pitchFamily="18" charset="0"/>
              </a:rPr>
              <a:t/>
            </a:r>
            <a:br>
              <a:rPr lang="en-US" sz="2400" cap="none" dirty="0" smtClean="0">
                <a:latin typeface="Times New Roman" panose="02020603050405020304" pitchFamily="18" charset="0"/>
                <a:cs typeface="Times New Roman" panose="02020603050405020304" pitchFamily="18" charset="0"/>
              </a:rPr>
            </a:br>
            <a:r>
              <a:rPr lang="en-US" sz="2400" cap="none" dirty="0" smtClean="0">
                <a:latin typeface="Times New Roman" panose="02020603050405020304" pitchFamily="18" charset="0"/>
                <a:cs typeface="Times New Roman" panose="02020603050405020304" pitchFamily="18" charset="0"/>
              </a:rPr>
              <a:t>autoclaving is the most effective and most efficient means of sterilization. All autoclaves operate on a time/temperature relationship. When proper conditions and time are employed, no living organisms will survive a trip through an autoclave.</a:t>
            </a:r>
          </a:p>
          <a:p>
            <a:pPr marL="342900" indent="-342900" algn="just">
              <a:buFont typeface="Arial" panose="020B0604020202020204" pitchFamily="34" charset="0"/>
              <a:buChar char="•"/>
            </a:pPr>
            <a:endParaRPr lang="en-US" b="1"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8525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0881" y="-446989"/>
            <a:ext cx="8825658" cy="1229412"/>
          </a:xfrm>
        </p:spPr>
        <p:txBody>
          <a:bodyPr/>
          <a:lstStyle/>
          <a:p>
            <a:r>
              <a:rPr lang="en-US" sz="3200" dirty="0"/>
              <a:t>History and </a:t>
            </a:r>
            <a:r>
              <a:rPr lang="en-US" sz="3200" dirty="0" smtClean="0"/>
              <a:t>development </a:t>
            </a:r>
            <a:r>
              <a:rPr lang="en-US" sz="3200" dirty="0"/>
              <a:t>of microbiology</a:t>
            </a:r>
            <a:endParaRPr lang="en-IN" sz="3200" dirty="0"/>
          </a:p>
        </p:txBody>
      </p:sp>
      <p:sp>
        <p:nvSpPr>
          <p:cNvPr id="3" name="Subtitle 2"/>
          <p:cNvSpPr>
            <a:spLocks noGrp="1"/>
          </p:cNvSpPr>
          <p:nvPr>
            <p:ph type="subTitle" idx="1"/>
          </p:nvPr>
        </p:nvSpPr>
        <p:spPr>
          <a:xfrm>
            <a:off x="347776" y="782423"/>
            <a:ext cx="11231867" cy="5816340"/>
          </a:xfrm>
        </p:spPr>
        <p:txBody>
          <a:bodyPr>
            <a:noAutofit/>
          </a:bodyPr>
          <a:lstStyle/>
          <a:p>
            <a:pPr marL="285750" indent="-285750" algn="just">
              <a:buFont typeface="Arial" panose="020B0604020202020204" pitchFamily="34" charset="0"/>
              <a:buChar char="•"/>
            </a:pPr>
            <a:r>
              <a:rPr lang="en-IN" sz="1600" cap="none" dirty="0" smtClean="0">
                <a:latin typeface="Cambria" panose="02040503050406030204" pitchFamily="18" charset="0"/>
                <a:ea typeface="Cambria" panose="02040503050406030204" pitchFamily="18" charset="0"/>
              </a:rPr>
              <a:t>Microbiology is the study of microorganisms / microbes which is visible only with a microscope. The diverse group of organisms includes algae, </a:t>
            </a:r>
            <a:r>
              <a:rPr lang="en-IN" sz="1600" cap="none" dirty="0" err="1" smtClean="0">
                <a:latin typeface="Cambria" panose="02040503050406030204" pitchFamily="18" charset="0"/>
                <a:ea typeface="Cambria" panose="02040503050406030204" pitchFamily="18" charset="0"/>
              </a:rPr>
              <a:t>archae</a:t>
            </a:r>
            <a:r>
              <a:rPr lang="en-IN" sz="1600" cap="none" dirty="0" smtClean="0">
                <a:latin typeface="Cambria" panose="02040503050406030204" pitchFamily="18" charset="0"/>
                <a:ea typeface="Cambria" panose="02040503050406030204" pitchFamily="18" charset="0"/>
              </a:rPr>
              <a:t>, bacteria, cyanobacteria, fungi, protozoa, viruses. Most of the microorganisms are harmless. 99% are good. </a:t>
            </a:r>
            <a:r>
              <a:rPr lang="en-IN" sz="1600" cap="none" dirty="0" err="1" smtClean="0">
                <a:latin typeface="Cambria" panose="02040503050406030204" pitchFamily="18" charset="0"/>
                <a:ea typeface="Cambria" panose="02040503050406030204" pitchFamily="18" charset="0"/>
              </a:rPr>
              <a:t>Eg</a:t>
            </a:r>
            <a:r>
              <a:rPr lang="en-IN" sz="1600" cap="none" dirty="0" smtClean="0">
                <a:latin typeface="Cambria" panose="02040503050406030204" pitchFamily="18" charset="0"/>
                <a:ea typeface="Cambria" panose="02040503050406030204" pitchFamily="18" charset="0"/>
              </a:rPr>
              <a:t>: </a:t>
            </a:r>
            <a:r>
              <a:rPr lang="en-IN" sz="1600" cap="none" dirty="0" err="1" smtClean="0">
                <a:latin typeface="Cambria" panose="02040503050406030204" pitchFamily="18" charset="0"/>
                <a:ea typeface="Cambria" panose="02040503050406030204" pitchFamily="18" charset="0"/>
              </a:rPr>
              <a:t>cynobacteria</a:t>
            </a:r>
            <a:r>
              <a:rPr lang="en-IN" sz="1600" cap="none" dirty="0" smtClean="0">
                <a:latin typeface="Cambria" panose="02040503050406030204" pitchFamily="18" charset="0"/>
                <a:ea typeface="Cambria" panose="02040503050406030204" pitchFamily="18" charset="0"/>
              </a:rPr>
              <a:t> (blue green algae) 1% are bad. </a:t>
            </a:r>
            <a:r>
              <a:rPr lang="en-IN" sz="1600" cap="none" dirty="0" err="1" smtClean="0">
                <a:latin typeface="Cambria" panose="02040503050406030204" pitchFamily="18" charset="0"/>
                <a:ea typeface="Cambria" panose="02040503050406030204" pitchFamily="18" charset="0"/>
              </a:rPr>
              <a:t>Eg</a:t>
            </a:r>
            <a:r>
              <a:rPr lang="en-IN" sz="1600" cap="none" dirty="0" smtClean="0">
                <a:latin typeface="Cambria" panose="02040503050406030204" pitchFamily="18" charset="0"/>
                <a:ea typeface="Cambria" panose="02040503050406030204" pitchFamily="18" charset="0"/>
              </a:rPr>
              <a:t>: </a:t>
            </a:r>
            <a:r>
              <a:rPr lang="en-IN" sz="1600" cap="none" dirty="0" smtClean="0">
                <a:latin typeface="Cambria" panose="02040503050406030204" pitchFamily="18" charset="0"/>
                <a:ea typeface="Cambria" panose="02040503050406030204" pitchFamily="18" charset="0"/>
              </a:rPr>
              <a:t>pathogens</a:t>
            </a:r>
            <a:endParaRPr lang="en-IN" sz="1400" cap="none" dirty="0" smtClean="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IN" sz="1600" cap="none" dirty="0" smtClean="0">
                <a:latin typeface="Cambria" panose="02040503050406030204" pitchFamily="18" charset="0"/>
                <a:ea typeface="Cambria" panose="02040503050406030204" pitchFamily="18" charset="0"/>
              </a:rPr>
              <a:t> </a:t>
            </a:r>
            <a:r>
              <a:rPr lang="en-IN" sz="1600" b="1" cap="none" dirty="0" smtClean="0">
                <a:latin typeface="Cambria" panose="02040503050406030204" pitchFamily="18" charset="0"/>
                <a:ea typeface="Cambria" panose="02040503050406030204" pitchFamily="18" charset="0"/>
              </a:rPr>
              <a:t>Era’s:  1) discovery era   2)transition era 3) golden era 4) modern era</a:t>
            </a:r>
          </a:p>
          <a:p>
            <a:pPr algn="just"/>
            <a:r>
              <a:rPr lang="en-IN" b="1" cap="none" dirty="0" smtClean="0">
                <a:latin typeface="Cambria" panose="02040503050406030204" pitchFamily="18" charset="0"/>
                <a:ea typeface="Cambria" panose="02040503050406030204" pitchFamily="18" charset="0"/>
              </a:rPr>
              <a:t>Discovery era: </a:t>
            </a:r>
            <a:r>
              <a:rPr lang="en-IN" sz="1600" cap="none" dirty="0" smtClean="0">
                <a:latin typeface="Cambria" panose="02040503050406030204" pitchFamily="18" charset="0"/>
                <a:ea typeface="Cambria" panose="02040503050406030204" pitchFamily="18" charset="0"/>
              </a:rPr>
              <a:t>“spontaneous generation” </a:t>
            </a:r>
            <a:r>
              <a:rPr lang="en-IN" sz="1600" cap="none" dirty="0" err="1" smtClean="0">
                <a:latin typeface="Cambria" panose="02040503050406030204" pitchFamily="18" charset="0"/>
                <a:ea typeface="Cambria" panose="02040503050406030204" pitchFamily="18" charset="0"/>
              </a:rPr>
              <a:t>aristotle</a:t>
            </a:r>
            <a:r>
              <a:rPr lang="en-IN" sz="1600" cap="none" dirty="0" smtClean="0">
                <a:latin typeface="Cambria" panose="02040503050406030204" pitchFamily="18" charset="0"/>
                <a:ea typeface="Cambria" panose="02040503050406030204" pitchFamily="18" charset="0"/>
              </a:rPr>
              <a:t> (384-322) and others believed that living organisms could develop from non-living materials. In 13th century, </a:t>
            </a:r>
            <a:r>
              <a:rPr lang="en-IN" sz="1600" cap="none" dirty="0" err="1" smtClean="0">
                <a:latin typeface="Cambria" panose="02040503050406030204" pitchFamily="18" charset="0"/>
                <a:ea typeface="Cambria" panose="02040503050406030204" pitchFamily="18" charset="0"/>
              </a:rPr>
              <a:t>rogen</a:t>
            </a:r>
            <a:r>
              <a:rPr lang="en-IN" sz="1600" cap="none" dirty="0" smtClean="0">
                <a:latin typeface="Cambria" panose="02040503050406030204" pitchFamily="18" charset="0"/>
                <a:ea typeface="Cambria" panose="02040503050406030204" pitchFamily="18" charset="0"/>
              </a:rPr>
              <a:t> bacon described that the disease caused by a minute “seed” or “germ”. Antony van </a:t>
            </a:r>
            <a:r>
              <a:rPr lang="en-IN" sz="1600" cap="none" dirty="0" err="1" smtClean="0">
                <a:latin typeface="Cambria" panose="02040503050406030204" pitchFamily="18" charset="0"/>
                <a:ea typeface="Cambria" panose="02040503050406030204" pitchFamily="18" charset="0"/>
              </a:rPr>
              <a:t>leeuwenhoek</a:t>
            </a:r>
            <a:r>
              <a:rPr lang="en-IN" sz="1600" cap="none" dirty="0" smtClean="0">
                <a:latin typeface="Cambria" panose="02040503050406030204" pitchFamily="18" charset="0"/>
                <a:ea typeface="Cambria" panose="02040503050406030204" pitchFamily="18" charset="0"/>
              </a:rPr>
              <a:t> (1632 – 1723)descriptions of protozoa, basic types of bacteria, yeasts and algae. In 1676, he observed and described microorganisms such as bacteria and protozoa as “animalcules”.  The term microbe is used by </a:t>
            </a:r>
            <a:r>
              <a:rPr lang="en-IN" sz="1600" cap="none" dirty="0" err="1" smtClean="0">
                <a:latin typeface="Cambria" panose="02040503050406030204" pitchFamily="18" charset="0"/>
                <a:ea typeface="Cambria" panose="02040503050406030204" pitchFamily="18" charset="0"/>
              </a:rPr>
              <a:t>sedillot</a:t>
            </a:r>
            <a:r>
              <a:rPr lang="en-IN" sz="1600" cap="none" dirty="0" smtClean="0">
                <a:latin typeface="Cambria" panose="02040503050406030204" pitchFamily="18" charset="0"/>
                <a:ea typeface="Cambria" panose="02040503050406030204" pitchFamily="18" charset="0"/>
              </a:rPr>
              <a:t> in 1878.</a:t>
            </a:r>
          </a:p>
          <a:p>
            <a:pPr algn="just"/>
            <a:r>
              <a:rPr lang="en-US" b="1" cap="none" dirty="0" smtClean="0">
                <a:latin typeface="Cambria" panose="02040503050406030204" pitchFamily="18" charset="0"/>
                <a:ea typeface="Cambria" panose="02040503050406030204" pitchFamily="18" charset="0"/>
              </a:rPr>
              <a:t>Transition era</a:t>
            </a:r>
            <a:r>
              <a:rPr lang="en-US" sz="1600" b="1" cap="none" dirty="0" smtClean="0">
                <a:latin typeface="Cambria" panose="02040503050406030204" pitchFamily="18" charset="0"/>
                <a:ea typeface="Cambria" panose="02040503050406030204" pitchFamily="18" charset="0"/>
              </a:rPr>
              <a:t>: </a:t>
            </a:r>
            <a:r>
              <a:rPr lang="en-US" sz="1600" cap="none" dirty="0">
                <a:latin typeface="Cambria" panose="02040503050406030204" pitchFamily="18" charset="0"/>
                <a:ea typeface="Cambria" panose="02040503050406030204" pitchFamily="18" charset="0"/>
              </a:rPr>
              <a:t>F</a:t>
            </a:r>
            <a:r>
              <a:rPr lang="en-US" sz="1600" cap="none" dirty="0" smtClean="0">
                <a:latin typeface="Cambria" panose="02040503050406030204" pitchFamily="18" charset="0"/>
                <a:ea typeface="Cambria" panose="02040503050406030204" pitchFamily="18" charset="0"/>
              </a:rPr>
              <a:t>rancesco </a:t>
            </a:r>
            <a:r>
              <a:rPr lang="en-US" sz="1600" cap="none" dirty="0" err="1" smtClean="0">
                <a:latin typeface="Cambria" panose="02040503050406030204" pitchFamily="18" charset="0"/>
                <a:ea typeface="Cambria" panose="02040503050406030204" pitchFamily="18" charset="0"/>
              </a:rPr>
              <a:t>redi</a:t>
            </a:r>
            <a:r>
              <a:rPr lang="en-US" sz="1600" cap="none" dirty="0" smtClean="0">
                <a:latin typeface="Cambria" panose="02040503050406030204" pitchFamily="18" charset="0"/>
                <a:ea typeface="Cambria" panose="02040503050406030204" pitchFamily="18" charset="0"/>
              </a:rPr>
              <a:t> (1626 - 1697). He showed that maggots would not arise from decaying meat, when it is covered. John </a:t>
            </a:r>
            <a:r>
              <a:rPr lang="en-US" sz="1600" cap="none" dirty="0" err="1" smtClean="0">
                <a:latin typeface="Cambria" panose="02040503050406030204" pitchFamily="18" charset="0"/>
                <a:ea typeface="Cambria" panose="02040503050406030204" pitchFamily="18" charset="0"/>
              </a:rPr>
              <a:t>needham</a:t>
            </a:r>
            <a:r>
              <a:rPr lang="en-US" sz="1600" cap="none" dirty="0" smtClean="0">
                <a:latin typeface="Cambria" panose="02040503050406030204" pitchFamily="18" charset="0"/>
                <a:ea typeface="Cambria" panose="02040503050406030204" pitchFamily="18" charset="0"/>
              </a:rPr>
              <a:t> (1713 – 1781). Supporter of the spontaneous generation theory. He proposed that tiny organism(animalcules) arose spontaneously on the mutton gravy. He covered the flasks with cork as done by </a:t>
            </a:r>
            <a:r>
              <a:rPr lang="en-US" sz="1600" cap="none" dirty="0" err="1" smtClean="0">
                <a:latin typeface="Cambria" panose="02040503050406030204" pitchFamily="18" charset="0"/>
                <a:ea typeface="Cambria" panose="02040503050406030204" pitchFamily="18" charset="0"/>
              </a:rPr>
              <a:t>redi</a:t>
            </a:r>
            <a:r>
              <a:rPr lang="en-US" sz="1600" cap="none" dirty="0" smtClean="0">
                <a:latin typeface="Cambria" panose="02040503050406030204" pitchFamily="18" charset="0"/>
                <a:ea typeface="Cambria" panose="02040503050406030204" pitchFamily="18" charset="0"/>
              </a:rPr>
              <a:t>, still the microbes appeared on mutton broth. </a:t>
            </a:r>
            <a:r>
              <a:rPr lang="en-US" sz="1600" cap="none" dirty="0" err="1" smtClean="0">
                <a:latin typeface="Cambria" panose="02040503050406030204" pitchFamily="18" charset="0"/>
                <a:ea typeface="Cambria" panose="02040503050406030204" pitchFamily="18" charset="0"/>
              </a:rPr>
              <a:t>Lazzaro</a:t>
            </a:r>
            <a:r>
              <a:rPr lang="en-US" sz="1600" cap="none" dirty="0" smtClean="0">
                <a:latin typeface="Cambria" panose="02040503050406030204" pitchFamily="18" charset="0"/>
                <a:ea typeface="Cambria" panose="02040503050406030204" pitchFamily="18" charset="0"/>
              </a:rPr>
              <a:t> </a:t>
            </a:r>
            <a:r>
              <a:rPr lang="en-US" sz="1600" cap="none" dirty="0" err="1" smtClean="0">
                <a:latin typeface="Cambria" panose="02040503050406030204" pitchFamily="18" charset="0"/>
                <a:ea typeface="Cambria" panose="02040503050406030204" pitchFamily="18" charset="0"/>
              </a:rPr>
              <a:t>spallanzai</a:t>
            </a:r>
            <a:r>
              <a:rPr lang="en-US" sz="1600" cap="none" dirty="0" smtClean="0">
                <a:latin typeface="Cambria" panose="02040503050406030204" pitchFamily="18" charset="0"/>
                <a:ea typeface="Cambria" panose="02040503050406030204" pitchFamily="18" charset="0"/>
              </a:rPr>
              <a:t> (1729 – 1799). He demonstrated that air carried germs to the culture medium. He showed that boiled broth would not give rise to microscopic forms of life.</a:t>
            </a:r>
          </a:p>
          <a:p>
            <a:pPr algn="just"/>
            <a:r>
              <a:rPr lang="en-US" b="1" cap="none" dirty="0" smtClean="0">
                <a:latin typeface="Cambria" panose="02040503050406030204" pitchFamily="18" charset="0"/>
                <a:ea typeface="Cambria" panose="02040503050406030204" pitchFamily="18" charset="0"/>
              </a:rPr>
              <a:t>Golden era: </a:t>
            </a:r>
            <a:r>
              <a:rPr lang="en-US" sz="1600" cap="none" dirty="0" smtClean="0">
                <a:latin typeface="Cambria" panose="02040503050406030204" pitchFamily="18" charset="0"/>
                <a:ea typeface="Cambria" panose="02040503050406030204" pitchFamily="18" charset="0"/>
              </a:rPr>
              <a:t>louis Pasteur: He is the father of medical microbiology.  He pointed that no growth took place in swan neck shaped tubes because dust and germs had been trapped on the walls of the curved necks but if the necks were broken off so that dust fell directly down into the flask, microbial growth commenced immediately. Pasteur in 1897 suggested that mild heating at 62.8°C (145°F) for 30 minutes rather than boiling was enough to destroy the undesirable organisms without ruining the taste of the product, the process was called pasteurization. He invented the processes of pasteurization, fermentation and the development of effective vaccines (rabies and anthrax). Pasteur demonstrated diseases of silkworm was due to a protozoan parasite. Contributions of </a:t>
            </a:r>
            <a:r>
              <a:rPr lang="en-US" sz="1600" cap="none" dirty="0" err="1" smtClean="0">
                <a:latin typeface="Cambria" panose="02040503050406030204" pitchFamily="18" charset="0"/>
                <a:ea typeface="Cambria" panose="02040503050406030204" pitchFamily="18" charset="0"/>
              </a:rPr>
              <a:t>loius</a:t>
            </a:r>
            <a:r>
              <a:rPr lang="en-US" sz="1600" cap="none" dirty="0" smtClean="0">
                <a:latin typeface="Cambria" panose="02040503050406030204" pitchFamily="18" charset="0"/>
                <a:ea typeface="Cambria" panose="02040503050406030204" pitchFamily="18" charset="0"/>
              </a:rPr>
              <a:t> </a:t>
            </a:r>
            <a:r>
              <a:rPr lang="en-US" sz="1600" cap="none" dirty="0" err="1" smtClean="0">
                <a:latin typeface="Cambria" panose="02040503050406030204" pitchFamily="18" charset="0"/>
                <a:ea typeface="Cambria" panose="02040503050406030204" pitchFamily="18" charset="0"/>
              </a:rPr>
              <a:t>pasteur</a:t>
            </a:r>
            <a:r>
              <a:rPr lang="en-US" sz="1600" cap="none" dirty="0" smtClean="0">
                <a:latin typeface="Cambria" panose="02040503050406030204" pitchFamily="18" charset="0"/>
                <a:ea typeface="Cambria" panose="02040503050406030204" pitchFamily="18" charset="0"/>
              </a:rPr>
              <a:t>: He coined the term “microbiology”, aerobic, anaerobic. He disproved the theory of spontaneous germination. He demonstrated that anthrax was caused by bacteria and also produced the vaccine for the disease. </a:t>
            </a:r>
            <a:endParaRPr lang="en-IN" sz="1600" cap="none" dirty="0" smtClean="0">
              <a:latin typeface="Cambria" panose="02040503050406030204" pitchFamily="18" charset="0"/>
              <a:ea typeface="Cambria" panose="02040503050406030204" pitchFamily="18" charset="0"/>
            </a:endParaRPr>
          </a:p>
          <a:p>
            <a:pPr algn="just"/>
            <a:endParaRPr lang="en-IN" sz="1400" cap="none"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0424636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6947" y="167672"/>
            <a:ext cx="11605412" cy="6515932"/>
          </a:xfrm>
        </p:spPr>
        <p:txBody>
          <a:bodyPr>
            <a:noAutofit/>
          </a:bodyPr>
          <a:lstStyle/>
          <a:p>
            <a:pPr marL="285750" indent="-285750" algn="just">
              <a:buFont typeface="Arial" panose="020B0604020202020204" pitchFamily="34" charset="0"/>
              <a:buChar char="•"/>
            </a:pPr>
            <a:r>
              <a:rPr lang="en-US" b="1" cap="none" dirty="0" smtClean="0">
                <a:latin typeface="Cambria" panose="02040503050406030204" pitchFamily="18" charset="0"/>
                <a:ea typeface="Cambria" panose="02040503050406030204" pitchFamily="18" charset="0"/>
              </a:rPr>
              <a:t>John </a:t>
            </a:r>
            <a:r>
              <a:rPr lang="en-US" b="1" cap="none" dirty="0" err="1" smtClean="0">
                <a:latin typeface="Cambria" panose="02040503050406030204" pitchFamily="18" charset="0"/>
                <a:ea typeface="Cambria" panose="02040503050406030204" pitchFamily="18" charset="0"/>
              </a:rPr>
              <a:t>tyndall</a:t>
            </a:r>
            <a:r>
              <a:rPr lang="en-US" b="1" cap="none" dirty="0" smtClean="0">
                <a:latin typeface="Cambria" panose="02040503050406030204" pitchFamily="18" charset="0"/>
                <a:ea typeface="Cambria" panose="02040503050406030204" pitchFamily="18" charset="0"/>
              </a:rPr>
              <a:t> </a:t>
            </a:r>
            <a:r>
              <a:rPr lang="en-US" cap="none" dirty="0" smtClean="0">
                <a:latin typeface="Cambria" panose="02040503050406030204" pitchFamily="18" charset="0"/>
                <a:ea typeface="Cambria" panose="02040503050406030204" pitchFamily="18" charset="0"/>
              </a:rPr>
              <a:t>(1820 - 1893) :he discovered highly resistant bacterial structure, later known as endospore. Prolonged boiling or intermittent heating was necessary to kill these spores, to make the infusion completely sterilized, a process known as </a:t>
            </a:r>
            <a:r>
              <a:rPr lang="en-US" cap="none" dirty="0" err="1" smtClean="0">
                <a:latin typeface="Cambria" panose="02040503050406030204" pitchFamily="18" charset="0"/>
                <a:ea typeface="Cambria" panose="02040503050406030204" pitchFamily="18" charset="0"/>
              </a:rPr>
              <a:t>tyndallisation</a:t>
            </a:r>
            <a:r>
              <a:rPr lang="en-US" cap="none" dirty="0" smtClean="0">
                <a:latin typeface="Cambria" panose="02040503050406030204" pitchFamily="18" charset="0"/>
                <a:ea typeface="Cambria" panose="02040503050406030204" pitchFamily="18" charset="0"/>
              </a:rPr>
              <a:t>. Lord joseph </a:t>
            </a:r>
            <a:r>
              <a:rPr lang="en-US" cap="none" dirty="0" err="1" smtClean="0">
                <a:latin typeface="Cambria" panose="02040503050406030204" pitchFamily="18" charset="0"/>
                <a:ea typeface="Cambria" panose="02040503050406030204" pitchFamily="18" charset="0"/>
              </a:rPr>
              <a:t>lister</a:t>
            </a:r>
            <a:r>
              <a:rPr lang="en-US" cap="none" dirty="0" smtClean="0">
                <a:latin typeface="Cambria" panose="02040503050406030204" pitchFamily="18" charset="0"/>
                <a:ea typeface="Cambria" panose="02040503050406030204" pitchFamily="18" charset="0"/>
              </a:rPr>
              <a:t> (1827-1912) He is the father of antiseptic surgery.  Lister concluded that wound infections too were due to microorganisms. He also devised a method to destroy microorganisms in the operation theatre by spraying a fine mist of carbolic acid into the air.</a:t>
            </a:r>
          </a:p>
          <a:p>
            <a:pPr marL="285750" indent="-285750" algn="just">
              <a:buFont typeface="Arial" panose="020B0604020202020204" pitchFamily="34" charset="0"/>
              <a:buChar char="•"/>
            </a:pPr>
            <a:r>
              <a:rPr lang="en-US" b="1" cap="none" dirty="0" smtClean="0">
                <a:latin typeface="Cambria" panose="02040503050406030204" pitchFamily="18" charset="0"/>
                <a:ea typeface="Cambria" panose="02040503050406030204" pitchFamily="18" charset="0"/>
              </a:rPr>
              <a:t>Robert </a:t>
            </a:r>
            <a:r>
              <a:rPr lang="en-US" b="1" cap="none" dirty="0" err="1" smtClean="0">
                <a:latin typeface="Cambria" panose="02040503050406030204" pitchFamily="18" charset="0"/>
                <a:ea typeface="Cambria" panose="02040503050406030204" pitchFamily="18" charset="0"/>
              </a:rPr>
              <a:t>koch</a:t>
            </a:r>
            <a:r>
              <a:rPr lang="en-US" b="1" cap="none" dirty="0" smtClean="0">
                <a:latin typeface="Cambria" panose="02040503050406030204" pitchFamily="18" charset="0"/>
                <a:ea typeface="Cambria" panose="02040503050406030204" pitchFamily="18" charset="0"/>
              </a:rPr>
              <a:t> </a:t>
            </a:r>
            <a:r>
              <a:rPr lang="en-US" cap="none" dirty="0" smtClean="0">
                <a:latin typeface="Cambria" panose="02040503050406030204" pitchFamily="18" charset="0"/>
                <a:ea typeface="Cambria" panose="02040503050406030204" pitchFamily="18" charset="0"/>
              </a:rPr>
              <a:t>(1893-1910) : </a:t>
            </a:r>
            <a:r>
              <a:rPr lang="en-US" cap="none" dirty="0" smtClean="0">
                <a:latin typeface="Cambria" panose="02040503050406030204" pitchFamily="18" charset="0"/>
                <a:ea typeface="Cambria" panose="02040503050406030204" pitchFamily="18" charset="0"/>
              </a:rPr>
              <a:t>He </a:t>
            </a:r>
            <a:r>
              <a:rPr lang="en-US" cap="none" dirty="0" smtClean="0">
                <a:latin typeface="Cambria" panose="02040503050406030204" pitchFamily="18" charset="0"/>
                <a:ea typeface="Cambria" panose="02040503050406030204" pitchFamily="18" charset="0"/>
              </a:rPr>
              <a:t>demonstrated the role of bacteria in causing disease. He perfected the technique of isolating bacteria in pure culture.  Robert </a:t>
            </a:r>
            <a:r>
              <a:rPr lang="en-US" cap="none" dirty="0" err="1" smtClean="0">
                <a:latin typeface="Cambria" panose="02040503050406030204" pitchFamily="18" charset="0"/>
                <a:ea typeface="Cambria" panose="02040503050406030204" pitchFamily="18" charset="0"/>
              </a:rPr>
              <a:t>koch</a:t>
            </a:r>
            <a:r>
              <a:rPr lang="en-US" cap="none" dirty="0" smtClean="0">
                <a:latin typeface="Cambria" panose="02040503050406030204" pitchFamily="18" charset="0"/>
                <a:ea typeface="Cambria" panose="02040503050406030204" pitchFamily="18" charset="0"/>
              </a:rPr>
              <a:t> used gelatin to prepare solid media but it was not an ideal because (</a:t>
            </a:r>
            <a:r>
              <a:rPr lang="en-US" cap="none" dirty="0" err="1" smtClean="0">
                <a:latin typeface="Cambria" panose="02040503050406030204" pitchFamily="18" charset="0"/>
                <a:ea typeface="Cambria" panose="02040503050406030204" pitchFamily="18" charset="0"/>
              </a:rPr>
              <a:t>i</a:t>
            </a:r>
            <a:r>
              <a:rPr lang="en-US" cap="none" dirty="0" smtClean="0">
                <a:latin typeface="Cambria" panose="02040503050406030204" pitchFamily="18" charset="0"/>
                <a:ea typeface="Cambria" panose="02040503050406030204" pitchFamily="18" charset="0"/>
              </a:rPr>
              <a:t>) since gelatin is a protein, it is digested by many bacteria capable of producing a proteolytic </a:t>
            </a:r>
            <a:r>
              <a:rPr lang="en-US" cap="none" dirty="0" err="1" smtClean="0">
                <a:latin typeface="Cambria" panose="02040503050406030204" pitchFamily="18" charset="0"/>
                <a:ea typeface="Cambria" panose="02040503050406030204" pitchFamily="18" charset="0"/>
              </a:rPr>
              <a:t>exoenzyme</a:t>
            </a:r>
            <a:r>
              <a:rPr lang="en-US" cap="none" dirty="0" smtClean="0">
                <a:latin typeface="Cambria" panose="02040503050406030204" pitchFamily="18" charset="0"/>
                <a:ea typeface="Cambria" panose="02040503050406030204" pitchFamily="18" charset="0"/>
              </a:rPr>
              <a:t> gelatinase that hydrolyses the protein to amino acids. (ii) it melts when the temperature rises above 25°C.  Koch's postulates</a:t>
            </a:r>
          </a:p>
          <a:p>
            <a:pPr marL="285750" indent="-285750" algn="just">
              <a:buFont typeface="Arial" panose="020B0604020202020204" pitchFamily="34" charset="0"/>
              <a:buChar char="•"/>
            </a:pPr>
            <a:r>
              <a:rPr lang="en-US" b="1" cap="none" dirty="0" err="1" smtClean="0">
                <a:latin typeface="Cambria" panose="02040503050406030204" pitchFamily="18" charset="0"/>
                <a:ea typeface="Cambria" panose="02040503050406030204" pitchFamily="18" charset="0"/>
              </a:rPr>
              <a:t>Fanne</a:t>
            </a:r>
            <a:r>
              <a:rPr lang="en-US" b="1" cap="none" dirty="0" smtClean="0">
                <a:latin typeface="Cambria" panose="02040503050406030204" pitchFamily="18" charset="0"/>
                <a:ea typeface="Cambria" panose="02040503050406030204" pitchFamily="18" charset="0"/>
              </a:rPr>
              <a:t> </a:t>
            </a:r>
            <a:r>
              <a:rPr lang="en-US" b="1" cap="none" dirty="0" err="1" smtClean="0">
                <a:latin typeface="Cambria" panose="02040503050406030204" pitchFamily="18" charset="0"/>
                <a:ea typeface="Cambria" panose="02040503050406030204" pitchFamily="18" charset="0"/>
              </a:rPr>
              <a:t>eilshemius</a:t>
            </a:r>
            <a:r>
              <a:rPr lang="en-US" b="1" cap="none" dirty="0" smtClean="0">
                <a:latin typeface="Cambria" panose="02040503050406030204" pitchFamily="18" charset="0"/>
                <a:ea typeface="Cambria" panose="02040503050406030204" pitchFamily="18" charset="0"/>
              </a:rPr>
              <a:t> </a:t>
            </a:r>
            <a:r>
              <a:rPr lang="en-US" b="1" cap="none" dirty="0" err="1" smtClean="0">
                <a:latin typeface="Cambria" panose="02040503050406030204" pitchFamily="18" charset="0"/>
                <a:ea typeface="Cambria" panose="02040503050406030204" pitchFamily="18" charset="0"/>
              </a:rPr>
              <a:t>hesse</a:t>
            </a:r>
            <a:r>
              <a:rPr lang="en-US" b="1" cap="none" dirty="0" smtClean="0">
                <a:latin typeface="Cambria" panose="02040503050406030204" pitchFamily="18" charset="0"/>
                <a:ea typeface="Cambria" panose="02040503050406030204" pitchFamily="18" charset="0"/>
              </a:rPr>
              <a:t> </a:t>
            </a:r>
            <a:r>
              <a:rPr lang="en-US" cap="none" dirty="0" smtClean="0">
                <a:latin typeface="Cambria" panose="02040503050406030204" pitchFamily="18" charset="0"/>
                <a:ea typeface="Cambria" panose="02040503050406030204" pitchFamily="18" charset="0"/>
              </a:rPr>
              <a:t>(1850 - 1934) : one of </a:t>
            </a:r>
            <a:r>
              <a:rPr lang="en-US" cap="none" dirty="0" err="1" smtClean="0">
                <a:latin typeface="Cambria" panose="02040503050406030204" pitchFamily="18" charset="0"/>
                <a:ea typeface="Cambria" panose="02040503050406030204" pitchFamily="18" charset="0"/>
              </a:rPr>
              <a:t>koch's</a:t>
            </a:r>
            <a:r>
              <a:rPr lang="en-US" cap="none" dirty="0" smtClean="0">
                <a:latin typeface="Cambria" panose="02040503050406030204" pitchFamily="18" charset="0"/>
                <a:ea typeface="Cambria" panose="02040503050406030204" pitchFamily="18" charset="0"/>
              </a:rPr>
              <a:t> assistant first proposed the use of agar in culture media. </a:t>
            </a:r>
            <a:r>
              <a:rPr lang="en-US" cap="none" dirty="0" smtClean="0">
                <a:latin typeface="Cambria" panose="02040503050406030204" pitchFamily="18" charset="0"/>
                <a:ea typeface="Cambria" panose="02040503050406030204" pitchFamily="18" charset="0"/>
              </a:rPr>
              <a:t>It </a:t>
            </a:r>
            <a:r>
              <a:rPr lang="en-US" cap="none" dirty="0" smtClean="0">
                <a:latin typeface="Cambria" panose="02040503050406030204" pitchFamily="18" charset="0"/>
                <a:ea typeface="Cambria" panose="02040503050406030204" pitchFamily="18" charset="0"/>
              </a:rPr>
              <a:t>was not attacked by most bacteria. </a:t>
            </a:r>
            <a:r>
              <a:rPr lang="en-US" cap="none" dirty="0" smtClean="0">
                <a:latin typeface="Cambria" panose="02040503050406030204" pitchFamily="18" charset="0"/>
                <a:ea typeface="Cambria" panose="02040503050406030204" pitchFamily="18" charset="0"/>
              </a:rPr>
              <a:t>Agar </a:t>
            </a:r>
            <a:r>
              <a:rPr lang="en-US" cap="none" dirty="0" smtClean="0">
                <a:latin typeface="Cambria" panose="02040503050406030204" pitchFamily="18" charset="0"/>
                <a:ea typeface="Cambria" panose="02040503050406030204" pitchFamily="18" charset="0"/>
              </a:rPr>
              <a:t>is better than gelatin because of its higher melting pointing (96°c) and solidifying (40 – 45°c)points. Richard petri (1887)  he developed the petri dish (plate), a container used for solid culture </a:t>
            </a:r>
            <a:r>
              <a:rPr lang="en-US" cap="none" dirty="0" smtClean="0">
                <a:latin typeface="Cambria" panose="02040503050406030204" pitchFamily="18" charset="0"/>
                <a:ea typeface="Cambria" panose="02040503050406030204" pitchFamily="18" charset="0"/>
              </a:rPr>
              <a:t>media.</a:t>
            </a:r>
            <a:endParaRPr lang="en-US" cap="none" dirty="0" smtClean="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b="1" cap="none" dirty="0" smtClean="0">
                <a:latin typeface="Cambria" panose="02040503050406030204" pitchFamily="18" charset="0"/>
                <a:ea typeface="Cambria" panose="02040503050406030204" pitchFamily="18" charset="0"/>
              </a:rPr>
              <a:t>Edward </a:t>
            </a:r>
            <a:r>
              <a:rPr lang="en-US" b="1" cap="none" dirty="0" err="1" smtClean="0">
                <a:latin typeface="Cambria" panose="02040503050406030204" pitchFamily="18" charset="0"/>
                <a:ea typeface="Cambria" panose="02040503050406030204" pitchFamily="18" charset="0"/>
              </a:rPr>
              <a:t>jenner</a:t>
            </a:r>
            <a:r>
              <a:rPr lang="en-US" b="1" cap="none" dirty="0" smtClean="0">
                <a:latin typeface="Cambria" panose="02040503050406030204" pitchFamily="18" charset="0"/>
                <a:ea typeface="Cambria" panose="02040503050406030204" pitchFamily="18" charset="0"/>
              </a:rPr>
              <a:t> </a:t>
            </a:r>
            <a:r>
              <a:rPr lang="en-US" cap="none" dirty="0" smtClean="0">
                <a:latin typeface="Cambria" panose="02040503050406030204" pitchFamily="18" charset="0"/>
                <a:ea typeface="Cambria" panose="02040503050406030204" pitchFamily="18" charset="0"/>
              </a:rPr>
              <a:t>(1749-1823): first to prevent small pox. He discovered the technique of vaccination. Alexander </a:t>
            </a:r>
            <a:r>
              <a:rPr lang="en-US" cap="none" dirty="0" err="1" smtClean="0">
                <a:latin typeface="Cambria" panose="02040503050406030204" pitchFamily="18" charset="0"/>
                <a:ea typeface="Cambria" panose="02040503050406030204" pitchFamily="18" charset="0"/>
              </a:rPr>
              <a:t>flemming</a:t>
            </a:r>
            <a:r>
              <a:rPr lang="en-US" cap="none" dirty="0" err="1">
                <a:latin typeface="Cambria" panose="02040503050406030204" pitchFamily="18" charset="0"/>
                <a:ea typeface="Cambria" panose="02040503050406030204" pitchFamily="18" charset="0"/>
              </a:rPr>
              <a:t>.</a:t>
            </a:r>
            <a:r>
              <a:rPr lang="en-US" cap="none" dirty="0" err="1" smtClean="0">
                <a:latin typeface="Cambria" panose="02040503050406030204" pitchFamily="18" charset="0"/>
                <a:ea typeface="Cambria" panose="02040503050406030204" pitchFamily="18" charset="0"/>
              </a:rPr>
              <a:t>he</a:t>
            </a:r>
            <a:r>
              <a:rPr lang="en-US" cap="none" dirty="0" smtClean="0">
                <a:latin typeface="Cambria" panose="02040503050406030204" pitchFamily="18" charset="0"/>
                <a:ea typeface="Cambria" panose="02040503050406030204" pitchFamily="18" charset="0"/>
              </a:rPr>
              <a:t> discovered the penicillin from </a:t>
            </a:r>
            <a:r>
              <a:rPr lang="en-US" cap="none" dirty="0" err="1" smtClean="0">
                <a:latin typeface="Cambria" panose="02040503050406030204" pitchFamily="18" charset="0"/>
                <a:ea typeface="Cambria" panose="02040503050406030204" pitchFamily="18" charset="0"/>
              </a:rPr>
              <a:t>penicillium</a:t>
            </a:r>
            <a:r>
              <a:rPr lang="en-US" cap="none" dirty="0" smtClean="0">
                <a:latin typeface="Cambria" panose="02040503050406030204" pitchFamily="18" charset="0"/>
                <a:ea typeface="Cambria" panose="02040503050406030204" pitchFamily="18" charset="0"/>
              </a:rPr>
              <a:t> </a:t>
            </a:r>
            <a:r>
              <a:rPr lang="en-US" cap="none" dirty="0" err="1" smtClean="0">
                <a:latin typeface="Cambria" panose="02040503050406030204" pitchFamily="18" charset="0"/>
                <a:ea typeface="Cambria" panose="02040503050406030204" pitchFamily="18" charset="0"/>
              </a:rPr>
              <a:t>notatum</a:t>
            </a:r>
            <a:r>
              <a:rPr lang="en-US" cap="none" dirty="0" smtClean="0">
                <a:latin typeface="Cambria" panose="02040503050406030204" pitchFamily="18" charset="0"/>
                <a:ea typeface="Cambria" panose="02040503050406030204" pitchFamily="18" charset="0"/>
              </a:rPr>
              <a:t> that destroy several pathogenic bacteria. Paul </a:t>
            </a:r>
            <a:r>
              <a:rPr lang="en-US" cap="none" dirty="0" err="1" smtClean="0">
                <a:latin typeface="Cambria" panose="02040503050406030204" pitchFamily="18" charset="0"/>
                <a:ea typeface="Cambria" panose="02040503050406030204" pitchFamily="18" charset="0"/>
              </a:rPr>
              <a:t>erlich</a:t>
            </a:r>
            <a:r>
              <a:rPr lang="en-US" cap="none" dirty="0" smtClean="0">
                <a:latin typeface="Cambria" panose="02040503050406030204" pitchFamily="18" charset="0"/>
                <a:ea typeface="Cambria" panose="02040503050406030204" pitchFamily="18" charset="0"/>
              </a:rPr>
              <a:t> (1920). </a:t>
            </a:r>
            <a:r>
              <a:rPr lang="en-US" cap="none" dirty="0" smtClean="0">
                <a:latin typeface="Cambria" panose="02040503050406030204" pitchFamily="18" charset="0"/>
                <a:ea typeface="Cambria" panose="02040503050406030204" pitchFamily="18" charset="0"/>
              </a:rPr>
              <a:t>He </a:t>
            </a:r>
            <a:r>
              <a:rPr lang="en-US" cap="none" dirty="0" smtClean="0">
                <a:latin typeface="Cambria" panose="02040503050406030204" pitchFamily="18" charset="0"/>
                <a:ea typeface="Cambria" panose="02040503050406030204" pitchFamily="18" charset="0"/>
              </a:rPr>
              <a:t>discovered the treatment of syphilis by using arsenic. he studied toxins and antitoxins in quantitative terms &amp; laid foundation of biological standardization.</a:t>
            </a:r>
          </a:p>
          <a:p>
            <a:pPr algn="just"/>
            <a:endParaRPr lang="en-IN" sz="1600" cap="none" dirty="0" smtClean="0">
              <a:latin typeface="Cambria" panose="02040503050406030204" pitchFamily="18" charset="0"/>
              <a:ea typeface="Cambria" panose="02040503050406030204" pitchFamily="18" charset="0"/>
            </a:endParaRPr>
          </a:p>
          <a:p>
            <a:pPr algn="just"/>
            <a:endParaRPr lang="en-IN" sz="1600" cap="none"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875701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2997" y="-424206"/>
            <a:ext cx="10037174" cy="1229412"/>
          </a:xfrm>
        </p:spPr>
        <p:txBody>
          <a:bodyPr/>
          <a:lstStyle/>
          <a:p>
            <a:r>
              <a:rPr lang="en-US" sz="2400" b="1" dirty="0"/>
              <a:t>Microbes in us and their role in human health and disease</a:t>
            </a:r>
          </a:p>
        </p:txBody>
      </p:sp>
      <p:sp>
        <p:nvSpPr>
          <p:cNvPr id="3" name="Subtitle 2"/>
          <p:cNvSpPr>
            <a:spLocks noGrp="1"/>
          </p:cNvSpPr>
          <p:nvPr>
            <p:ph type="subTitle" idx="1"/>
          </p:nvPr>
        </p:nvSpPr>
        <p:spPr>
          <a:xfrm>
            <a:off x="278261" y="1031449"/>
            <a:ext cx="11231867" cy="3169416"/>
          </a:xfrm>
        </p:spPr>
        <p:txBody>
          <a:bodyPr>
            <a:noAutofit/>
          </a:bodyPr>
          <a:lstStyle/>
          <a:p>
            <a:pPr marL="342900" indent="-342900" algn="just">
              <a:buFont typeface="Arial" panose="020B0604020202020204" pitchFamily="34" charset="0"/>
              <a:buChar char="•"/>
            </a:pPr>
            <a:r>
              <a:rPr lang="en-US" sz="2400" cap="none" dirty="0" smtClean="0">
                <a:latin typeface="Times New Roman" panose="02020603050405020304" pitchFamily="18" charset="0"/>
                <a:cs typeface="Times New Roman" panose="02020603050405020304" pitchFamily="18" charset="0"/>
              </a:rPr>
              <a:t>There is a mighty but invisible kingdom of microbes present within your body. </a:t>
            </a:r>
          </a:p>
          <a:p>
            <a:pPr marL="342900" indent="-342900" algn="just">
              <a:buFont typeface="Arial" panose="020B0604020202020204" pitchFamily="34" charset="0"/>
              <a:buChar char="•"/>
            </a:pPr>
            <a:r>
              <a:rPr lang="en-US" sz="2400" cap="none" dirty="0" smtClean="0">
                <a:latin typeface="Times New Roman" panose="02020603050405020304" pitchFamily="18" charset="0"/>
                <a:cs typeface="Times New Roman" panose="02020603050405020304" pitchFamily="18" charset="0"/>
              </a:rPr>
              <a:t>Small yet incredibly powerful, these thousands of species and trillions of inhabitants live in all parts of your body and make up the diverse human microbiome. </a:t>
            </a:r>
          </a:p>
          <a:p>
            <a:pPr marL="342900" indent="-342900" algn="just">
              <a:buFont typeface="Arial" panose="020B0604020202020204" pitchFamily="34" charset="0"/>
              <a:buChar char="•"/>
            </a:pPr>
            <a:r>
              <a:rPr lang="en-US" sz="2400" cap="none" dirty="0" smtClean="0">
                <a:latin typeface="Times New Roman" panose="02020603050405020304" pitchFamily="18" charset="0"/>
                <a:cs typeface="Times New Roman" panose="02020603050405020304" pitchFamily="18" charset="0"/>
              </a:rPr>
              <a:t>These microbiomes support and maintain your health but also, when the microbiome is disturbed in some fashion, have been linked to hundreds of ailments such as cancers, and autoimmune and cardiovascular diseases.</a:t>
            </a:r>
          </a:p>
          <a:p>
            <a:pPr marL="342900" indent="-342900" algn="just">
              <a:buFont typeface="Arial" panose="020B0604020202020204" pitchFamily="34" charset="0"/>
              <a:buChar char="•"/>
            </a:pPr>
            <a:r>
              <a:rPr lang="en-US" sz="2400" cap="none" dirty="0" smtClean="0">
                <a:latin typeface="Times New Roman" panose="02020603050405020304" pitchFamily="18" charset="0"/>
                <a:cs typeface="Times New Roman" panose="02020603050405020304" pitchFamily="18" charset="0"/>
              </a:rPr>
              <a:t>Micro-organisms, or microbes for short, are very small living creatures. </a:t>
            </a:r>
          </a:p>
          <a:p>
            <a:pPr marL="342900" indent="-342900" algn="just">
              <a:buFont typeface="Arial" panose="020B0604020202020204" pitchFamily="34" charset="0"/>
              <a:buChar char="•"/>
            </a:pPr>
            <a:r>
              <a:rPr lang="en-US" sz="2400" cap="none" dirty="0" smtClean="0">
                <a:latin typeface="Times New Roman" panose="02020603050405020304" pitchFamily="18" charset="0"/>
                <a:cs typeface="Times New Roman" panose="02020603050405020304" pitchFamily="18" charset="0"/>
              </a:rPr>
              <a:t>Magnification x1600 when the image is printed 10 cm high. The tip of the pin is approximately 20 µm across and the bacteria are around 5 µm long. Most of them cannot be seen without using a microscope. </a:t>
            </a:r>
          </a:p>
          <a:p>
            <a:pPr marL="342900" indent="-342900" algn="just">
              <a:buFont typeface="Arial" panose="020B0604020202020204" pitchFamily="34" charset="0"/>
              <a:buChar char="•"/>
            </a:pPr>
            <a:r>
              <a:rPr lang="en-US" sz="2400" cap="none" dirty="0" smtClean="0">
                <a:latin typeface="Times New Roman" panose="02020603050405020304" pitchFamily="18" charset="0"/>
                <a:cs typeface="Times New Roman" panose="02020603050405020304" pitchFamily="18" charset="0"/>
              </a:rPr>
              <a:t>They are classified into 5 different groups: algae protozoa bacteria fungi viruses illustration of microbes.</a:t>
            </a:r>
            <a:endParaRPr lang="en-US" sz="24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04831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445515"/>
            <a:ext cx="11782425" cy="6155531"/>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Only a small number cause disease, many more are helpful. </a:t>
            </a:r>
            <a:endParaRPr lang="en-US" sz="2000"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Microbes play </a:t>
            </a:r>
            <a:r>
              <a:rPr lang="en-US" sz="2000" dirty="0">
                <a:latin typeface="Times New Roman" panose="02020603050405020304" pitchFamily="18" charset="0"/>
                <a:cs typeface="Times New Roman" panose="02020603050405020304" pitchFamily="18" charset="0"/>
              </a:rPr>
              <a:t>a key role in maintaining life on earth, fixing gases and breaking down dead plant and animal matter into simpler substances that are used at the beginning of the food chain. </a:t>
            </a:r>
            <a:endParaRPr lang="en-US" sz="2000"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Their </a:t>
            </a:r>
            <a:r>
              <a:rPr lang="en-US" sz="2000" dirty="0">
                <a:latin typeface="Times New Roman" panose="02020603050405020304" pitchFamily="18" charset="0"/>
                <a:cs typeface="Times New Roman" panose="02020603050405020304" pitchFamily="18" charset="0"/>
              </a:rPr>
              <a:t>activity is exploited for the production of medicines, food and enzymes. </a:t>
            </a:r>
            <a:endParaRPr lang="en-US" sz="2000" dirty="0" smtClean="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They are </a:t>
            </a:r>
            <a:r>
              <a:rPr lang="en-US" sz="2000" dirty="0">
                <a:latin typeface="Times New Roman" panose="02020603050405020304" pitchFamily="18" charset="0"/>
                <a:cs typeface="Times New Roman" panose="02020603050405020304" pitchFamily="18" charset="0"/>
              </a:rPr>
              <a:t>used to breakdown sewage and other wastes</a:t>
            </a:r>
            <a:r>
              <a:rPr lang="en-US" sz="2000" dirty="0" smtClean="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Infection </a:t>
            </a:r>
            <a:r>
              <a:rPr lang="en-US" sz="2800" dirty="0">
                <a:latin typeface="Times New Roman" panose="02020603050405020304" pitchFamily="18" charset="0"/>
                <a:cs typeface="Times New Roman" panose="02020603050405020304" pitchFamily="18" charset="0"/>
              </a:rPr>
              <a:t>and </a:t>
            </a:r>
            <a:r>
              <a:rPr lang="en-US" sz="2800" dirty="0" smtClean="0">
                <a:latin typeface="Times New Roman" panose="02020603050405020304" pitchFamily="18" charset="0"/>
                <a:cs typeface="Times New Roman" panose="02020603050405020304" pitchFamily="18" charset="0"/>
              </a:rPr>
              <a:t>disease</a:t>
            </a:r>
          </a:p>
          <a:p>
            <a:r>
              <a:rPr lang="en-US" sz="2400" b="1" dirty="0" smtClean="0">
                <a:latin typeface="Times New Roman" panose="02020603050405020304" pitchFamily="18" charset="0"/>
                <a:cs typeface="Times New Roman" panose="02020603050405020304" pitchFamily="18" charset="0"/>
              </a:rPr>
              <a:t>What </a:t>
            </a:r>
            <a:r>
              <a:rPr lang="en-US" sz="2400" b="1" dirty="0">
                <a:latin typeface="Times New Roman" panose="02020603050405020304" pitchFamily="18" charset="0"/>
                <a:cs typeface="Times New Roman" panose="02020603050405020304" pitchFamily="18" charset="0"/>
              </a:rPr>
              <a:t>is a </a:t>
            </a:r>
            <a:r>
              <a:rPr lang="en-US" sz="2400" b="1" dirty="0" smtClean="0">
                <a:latin typeface="Times New Roman" panose="02020603050405020304" pitchFamily="18" charset="0"/>
                <a:cs typeface="Times New Roman" panose="02020603050405020304" pitchFamily="18" charset="0"/>
              </a:rPr>
              <a:t>pathogen? </a:t>
            </a:r>
            <a:r>
              <a:rPr lang="en-US" sz="2000" dirty="0" smtClean="0">
                <a:latin typeface="Times New Roman" panose="02020603050405020304" pitchFamily="18" charset="0"/>
                <a:cs typeface="Times New Roman" panose="02020603050405020304" pitchFamily="18" charset="0"/>
              </a:rPr>
              <a:t>: Pathogen </a:t>
            </a:r>
            <a:r>
              <a:rPr lang="en-US" sz="2000" dirty="0">
                <a:latin typeface="Times New Roman" panose="02020603050405020304" pitchFamily="18" charset="0"/>
                <a:cs typeface="Times New Roman" panose="02020603050405020304" pitchFamily="18" charset="0"/>
              </a:rPr>
              <a:t>is a micro-organism that has the potential to cause disease. </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What is </a:t>
            </a:r>
            <a:r>
              <a:rPr lang="en-US" sz="2400" b="1" dirty="0">
                <a:latin typeface="Times New Roman" panose="02020603050405020304" pitchFamily="18" charset="0"/>
                <a:cs typeface="Times New Roman" panose="02020603050405020304" pitchFamily="18" charset="0"/>
              </a:rPr>
              <a:t>an infection? </a:t>
            </a:r>
            <a:r>
              <a:rPr lang="en-US" sz="24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An infection </a:t>
            </a:r>
            <a:r>
              <a:rPr lang="en-US" sz="2000" dirty="0">
                <a:latin typeface="Times New Roman" panose="02020603050405020304" pitchFamily="18" charset="0"/>
                <a:cs typeface="Times New Roman" panose="02020603050405020304" pitchFamily="18" charset="0"/>
              </a:rPr>
              <a:t>is the invasion and multiplication of pathogenic microbes in an individual or </a:t>
            </a:r>
            <a:r>
              <a:rPr lang="en-US" sz="2000" dirty="0" smtClean="0">
                <a:latin typeface="Times New Roman" panose="02020603050405020304" pitchFamily="18" charset="0"/>
                <a:cs typeface="Times New Roman" panose="02020603050405020304" pitchFamily="18" charset="0"/>
              </a:rPr>
              <a:t>population.</a:t>
            </a:r>
            <a:br>
              <a:rPr lang="en-US" sz="2000" dirty="0" smtClean="0">
                <a:latin typeface="Times New Roman" panose="02020603050405020304" pitchFamily="18" charset="0"/>
                <a:cs typeface="Times New Roman" panose="02020603050405020304" pitchFamily="18" charset="0"/>
              </a:rPr>
            </a:br>
            <a:r>
              <a:rPr lang="en-US" sz="2400" b="1" dirty="0" smtClean="0">
                <a:latin typeface="Times New Roman" panose="02020603050405020304" pitchFamily="18" charset="0"/>
                <a:cs typeface="Times New Roman" panose="02020603050405020304" pitchFamily="18" charset="0"/>
              </a:rPr>
              <a:t>What is </a:t>
            </a:r>
            <a:r>
              <a:rPr lang="en-US" sz="2400" b="1" dirty="0">
                <a:latin typeface="Times New Roman" panose="02020603050405020304" pitchFamily="18" charset="0"/>
                <a:cs typeface="Times New Roman" panose="02020603050405020304" pitchFamily="18" charset="0"/>
              </a:rPr>
              <a:t>disease? </a:t>
            </a:r>
            <a:r>
              <a:rPr lang="en-US" sz="2400" b="1" dirty="0" smtClean="0">
                <a:latin typeface="Times New Roman" panose="02020603050405020304" pitchFamily="18" charset="0"/>
                <a:cs typeface="Times New Roman" panose="02020603050405020304" pitchFamily="18" charset="0"/>
              </a:rPr>
              <a:t>Disease </a:t>
            </a:r>
            <a:r>
              <a:rPr lang="en-US" sz="2000" dirty="0" smtClean="0">
                <a:latin typeface="Times New Roman" panose="02020603050405020304" pitchFamily="18" charset="0"/>
                <a:cs typeface="Times New Roman" panose="02020603050405020304" pitchFamily="18" charset="0"/>
              </a:rPr>
              <a:t>is </a:t>
            </a:r>
            <a:r>
              <a:rPr lang="en-US" sz="2000" dirty="0">
                <a:latin typeface="Times New Roman" panose="02020603050405020304" pitchFamily="18" charset="0"/>
                <a:cs typeface="Times New Roman" panose="02020603050405020304" pitchFamily="18" charset="0"/>
              </a:rPr>
              <a:t>when the infection causes damage to the individual’s vital functions or systems. </a:t>
            </a:r>
            <a:r>
              <a:rPr lang="en-US" sz="2000" dirty="0" smtClean="0">
                <a:latin typeface="Times New Roman" panose="02020603050405020304" pitchFamily="18" charset="0"/>
                <a:cs typeface="Times New Roman" panose="02020603050405020304" pitchFamily="18" charset="0"/>
              </a:rPr>
              <a:t>An </a:t>
            </a:r>
            <a:r>
              <a:rPr lang="en-US" sz="2000" dirty="0">
                <a:latin typeface="Times New Roman" panose="02020603050405020304" pitchFamily="18" charset="0"/>
                <a:cs typeface="Times New Roman" panose="02020603050405020304" pitchFamily="18" charset="0"/>
              </a:rPr>
              <a:t>infection does not always result in </a:t>
            </a:r>
            <a:r>
              <a:rPr lang="en-US" sz="2000" dirty="0" smtClean="0">
                <a:latin typeface="Times New Roman" panose="02020603050405020304" pitchFamily="18" charset="0"/>
                <a:cs typeface="Times New Roman" panose="02020603050405020304" pitchFamily="18" charset="0"/>
              </a:rPr>
              <a:t>disease.</a:t>
            </a:r>
          </a:p>
          <a:p>
            <a:endParaRPr lang="en-US" sz="2000" dirty="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How </a:t>
            </a:r>
            <a:r>
              <a:rPr lang="en-US" sz="2400" b="1" dirty="0">
                <a:latin typeface="Times New Roman" panose="02020603050405020304" pitchFamily="18" charset="0"/>
                <a:cs typeface="Times New Roman" panose="02020603050405020304" pitchFamily="18" charset="0"/>
              </a:rPr>
              <a:t>do microbes reach us? </a:t>
            </a:r>
            <a:r>
              <a:rPr lang="en-US" sz="2400" b="1"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The cycle </a:t>
            </a:r>
            <a:r>
              <a:rPr lang="en-US" sz="2000" dirty="0">
                <a:latin typeface="Times New Roman" panose="02020603050405020304" pitchFamily="18" charset="0"/>
                <a:cs typeface="Times New Roman" panose="02020603050405020304" pitchFamily="18" charset="0"/>
              </a:rPr>
              <a:t>of transmission involves </a:t>
            </a:r>
            <a:r>
              <a:rPr lang="en-US" sz="2000" dirty="0" smtClean="0">
                <a:latin typeface="Times New Roman" panose="02020603050405020304" pitchFamily="18" charset="0"/>
                <a:cs typeface="Times New Roman" panose="02020603050405020304" pitchFamily="18" charset="0"/>
              </a:rPr>
              <a:t>&gt; Escape </a:t>
            </a:r>
            <a:r>
              <a:rPr lang="en-US" sz="2000" dirty="0">
                <a:latin typeface="Times New Roman" panose="02020603050405020304" pitchFamily="18" charset="0"/>
                <a:cs typeface="Times New Roman" panose="02020603050405020304" pitchFamily="18" charset="0"/>
              </a:rPr>
              <a:t>from the host or reservoir of </a:t>
            </a:r>
            <a:r>
              <a:rPr lang="en-US" sz="2000" dirty="0" smtClean="0">
                <a:latin typeface="Times New Roman" panose="02020603050405020304" pitchFamily="18" charset="0"/>
                <a:cs typeface="Times New Roman" panose="02020603050405020304" pitchFamily="18" charset="0"/>
              </a:rPr>
              <a:t>infection</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&gt; Transport </a:t>
            </a:r>
            <a:r>
              <a:rPr lang="en-US" sz="2000" dirty="0">
                <a:latin typeface="Times New Roman" panose="02020603050405020304" pitchFamily="18" charset="0"/>
                <a:cs typeface="Times New Roman" panose="02020603050405020304" pitchFamily="18" charset="0"/>
              </a:rPr>
              <a:t>to the new </a:t>
            </a:r>
            <a:r>
              <a:rPr lang="en-US" sz="2000" dirty="0" smtClean="0">
                <a:latin typeface="Times New Roman" panose="02020603050405020304" pitchFamily="18" charset="0"/>
                <a:cs typeface="Times New Roman" panose="02020603050405020304" pitchFamily="18" charset="0"/>
              </a:rPr>
              <a:t>host &gt; Entry </a:t>
            </a:r>
            <a:r>
              <a:rPr lang="en-US" sz="2000" dirty="0">
                <a:latin typeface="Times New Roman" panose="02020603050405020304" pitchFamily="18" charset="0"/>
                <a:cs typeface="Times New Roman" panose="02020603050405020304" pitchFamily="18" charset="0"/>
              </a:rPr>
              <a:t>to the new </a:t>
            </a:r>
            <a:r>
              <a:rPr lang="en-US" sz="2000" dirty="0" smtClean="0">
                <a:latin typeface="Times New Roman" panose="02020603050405020304" pitchFamily="18" charset="0"/>
                <a:cs typeface="Times New Roman" panose="02020603050405020304" pitchFamily="18" charset="0"/>
              </a:rPr>
              <a:t>host</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&gt; Escape </a:t>
            </a:r>
            <a:r>
              <a:rPr lang="en-US" sz="2000" dirty="0">
                <a:latin typeface="Times New Roman" panose="02020603050405020304" pitchFamily="18" charset="0"/>
                <a:cs typeface="Times New Roman" panose="02020603050405020304" pitchFamily="18" charset="0"/>
              </a:rPr>
              <a:t>from the new </a:t>
            </a:r>
            <a:r>
              <a:rPr lang="en-US" sz="2000" dirty="0" smtClean="0">
                <a:latin typeface="Times New Roman" panose="02020603050405020304" pitchFamily="18" charset="0"/>
                <a:cs typeface="Times New Roman" panose="02020603050405020304" pitchFamily="18" charset="0"/>
              </a:rPr>
              <a:t>host</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&gt; continues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70745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9982" y="309075"/>
            <a:ext cx="11618364" cy="6431090"/>
          </a:xfrm>
        </p:spPr>
        <p:txBody>
          <a:bodyPr>
            <a:noAutofit/>
          </a:bodyPr>
          <a:lstStyle/>
          <a:p>
            <a:pPr algn="ctr"/>
            <a:r>
              <a:rPr lang="en-US" sz="3600" b="1" cap="none"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How do microbes get in?</a:t>
            </a:r>
          </a:p>
          <a:p>
            <a:pPr algn="just"/>
            <a:r>
              <a:rPr lang="en-US" sz="2800" cap="none" dirty="0" smtClean="0">
                <a:latin typeface="Times New Roman" panose="02020603050405020304" pitchFamily="18" charset="0"/>
                <a:cs typeface="Times New Roman" panose="02020603050405020304" pitchFamily="18" charset="0"/>
              </a:rPr>
              <a:t>Portals of entry to cause an infection , microbes must enter our bodies. The site at which they enter is known as the portal of entry . </a:t>
            </a:r>
            <a:r>
              <a:rPr lang="en-US" sz="2800" cap="none" dirty="0">
                <a:latin typeface="Times New Roman" panose="02020603050405020304" pitchFamily="18" charset="0"/>
                <a:cs typeface="Times New Roman" panose="02020603050405020304" pitchFamily="18" charset="0"/>
              </a:rPr>
              <a:t>M</a:t>
            </a:r>
            <a:r>
              <a:rPr lang="en-US" sz="2800" cap="none" dirty="0" smtClean="0">
                <a:latin typeface="Times New Roman" panose="02020603050405020304" pitchFamily="18" charset="0"/>
                <a:cs typeface="Times New Roman" panose="02020603050405020304" pitchFamily="18" charset="0"/>
              </a:rPr>
              <a:t>icrobes can enter the body through the four sites listed below:</a:t>
            </a:r>
          </a:p>
          <a:p>
            <a:pPr algn="just"/>
            <a:endParaRPr lang="en-US" sz="2800" cap="none"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b="1" cap="none" dirty="0" err="1" smtClean="0">
                <a:latin typeface="Times New Roman" panose="02020603050405020304" pitchFamily="18" charset="0"/>
                <a:cs typeface="Times New Roman" panose="02020603050405020304" pitchFamily="18" charset="0"/>
              </a:rPr>
              <a:t>Resipiratory</a:t>
            </a:r>
            <a:r>
              <a:rPr lang="en-US" sz="2800" b="1" cap="none" dirty="0" smtClean="0">
                <a:latin typeface="Times New Roman" panose="02020603050405020304" pitchFamily="18" charset="0"/>
                <a:cs typeface="Times New Roman" panose="02020603050405020304" pitchFamily="18" charset="0"/>
              </a:rPr>
              <a:t> tract </a:t>
            </a:r>
            <a:r>
              <a:rPr lang="en-US" sz="2800" cap="none" dirty="0" smtClean="0">
                <a:latin typeface="Times New Roman" panose="02020603050405020304" pitchFamily="18" charset="0"/>
                <a:cs typeface="Times New Roman" panose="02020603050405020304" pitchFamily="18" charset="0"/>
              </a:rPr>
              <a:t>(mouth and nose) </a:t>
            </a:r>
            <a:r>
              <a:rPr lang="en-US" sz="2800" cap="none" dirty="0" err="1" smtClean="0">
                <a:latin typeface="Times New Roman" panose="02020603050405020304" pitchFamily="18" charset="0"/>
                <a:cs typeface="Times New Roman" panose="02020603050405020304" pitchFamily="18" charset="0"/>
              </a:rPr>
              <a:t>e.g</a:t>
            </a:r>
            <a:r>
              <a:rPr lang="en-US" sz="2800" cap="none" dirty="0" smtClean="0">
                <a:latin typeface="Times New Roman" panose="02020603050405020304" pitchFamily="18" charset="0"/>
                <a:cs typeface="Times New Roman" panose="02020603050405020304" pitchFamily="18" charset="0"/>
              </a:rPr>
              <a:t> Influenza virus</a:t>
            </a:r>
          </a:p>
          <a:p>
            <a:pPr marL="457200" indent="-457200" algn="just">
              <a:buFont typeface="Arial" panose="020B0604020202020204" pitchFamily="34" charset="0"/>
              <a:buChar char="•"/>
            </a:pPr>
            <a:r>
              <a:rPr lang="en-US" sz="2800" b="1" cap="none" dirty="0" smtClean="0">
                <a:latin typeface="Times New Roman" panose="02020603050405020304" pitchFamily="18" charset="0"/>
                <a:cs typeface="Times New Roman" panose="02020603050405020304" pitchFamily="18" charset="0"/>
              </a:rPr>
              <a:t>Gastrointestinal tract </a:t>
            </a:r>
            <a:r>
              <a:rPr lang="en-US" sz="2800" cap="none" dirty="0" smtClean="0">
                <a:latin typeface="Times New Roman" panose="02020603050405020304" pitchFamily="18" charset="0"/>
                <a:cs typeface="Times New Roman" panose="02020603050405020304" pitchFamily="18" charset="0"/>
              </a:rPr>
              <a:t>(mouth oral cavity) </a:t>
            </a:r>
            <a:r>
              <a:rPr lang="en-US" sz="2800" cap="none" dirty="0" err="1" smtClean="0">
                <a:latin typeface="Times New Roman" panose="02020603050405020304" pitchFamily="18" charset="0"/>
                <a:cs typeface="Times New Roman" panose="02020603050405020304" pitchFamily="18" charset="0"/>
              </a:rPr>
              <a:t>e.g</a:t>
            </a:r>
            <a:r>
              <a:rPr lang="en-US" sz="2800" cap="none" dirty="0" smtClean="0">
                <a:latin typeface="Times New Roman" panose="02020603050405020304" pitchFamily="18" charset="0"/>
                <a:cs typeface="Times New Roman" panose="02020603050405020304" pitchFamily="18" charset="0"/>
              </a:rPr>
              <a:t> Vibrio </a:t>
            </a:r>
            <a:r>
              <a:rPr lang="en-US" sz="2800" cap="none" dirty="0" err="1" smtClean="0">
                <a:latin typeface="Times New Roman" panose="02020603050405020304" pitchFamily="18" charset="0"/>
                <a:cs typeface="Times New Roman" panose="02020603050405020304" pitchFamily="18" charset="0"/>
              </a:rPr>
              <a:t>cholerae</a:t>
            </a:r>
            <a:r>
              <a:rPr lang="en-US" sz="2800" cap="none" dirty="0" smtClean="0">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r>
              <a:rPr lang="en-US" sz="2800" b="1" cap="none" dirty="0" smtClean="0">
                <a:latin typeface="Times New Roman" panose="02020603050405020304" pitchFamily="18" charset="0"/>
                <a:cs typeface="Times New Roman" panose="02020603050405020304" pitchFamily="18" charset="0"/>
              </a:rPr>
              <a:t>Urogenital tract </a:t>
            </a:r>
            <a:r>
              <a:rPr lang="en-US" sz="2800" cap="none" dirty="0" err="1" smtClean="0">
                <a:latin typeface="Times New Roman" panose="02020603050405020304" pitchFamily="18" charset="0"/>
                <a:cs typeface="Times New Roman" panose="02020603050405020304" pitchFamily="18" charset="0"/>
              </a:rPr>
              <a:t>e.G</a:t>
            </a:r>
            <a:r>
              <a:rPr lang="en-US" sz="2800" cap="none" dirty="0" smtClean="0">
                <a:latin typeface="Times New Roman" panose="02020603050405020304" pitchFamily="18" charset="0"/>
                <a:cs typeface="Times New Roman" panose="02020603050405020304" pitchFamily="18" charset="0"/>
              </a:rPr>
              <a:t> Escherichia coli </a:t>
            </a:r>
          </a:p>
          <a:p>
            <a:pPr marL="457200" indent="-457200" algn="just">
              <a:buFont typeface="Arial" panose="020B0604020202020204" pitchFamily="34" charset="0"/>
              <a:buChar char="•"/>
            </a:pPr>
            <a:r>
              <a:rPr lang="en-US" sz="2800" b="1" cap="none" dirty="0" smtClean="0">
                <a:latin typeface="Times New Roman" panose="02020603050405020304" pitchFamily="18" charset="0"/>
                <a:cs typeface="Times New Roman" panose="02020603050405020304" pitchFamily="18" charset="0"/>
              </a:rPr>
              <a:t>Break s in the skin surface </a:t>
            </a:r>
            <a:r>
              <a:rPr lang="en-US" sz="2800" cap="none" dirty="0" err="1" smtClean="0">
                <a:latin typeface="Times New Roman" panose="02020603050405020304" pitchFamily="18" charset="0"/>
                <a:cs typeface="Times New Roman" panose="02020603050405020304" pitchFamily="18" charset="0"/>
              </a:rPr>
              <a:t>e.G.</a:t>
            </a:r>
            <a:r>
              <a:rPr lang="en-US" sz="2800" cap="none" dirty="0" smtClean="0">
                <a:latin typeface="Times New Roman" panose="02020603050405020304" pitchFamily="18" charset="0"/>
                <a:cs typeface="Times New Roman" panose="02020603050405020304" pitchFamily="18" charset="0"/>
              </a:rPr>
              <a:t> Clostridium </a:t>
            </a:r>
            <a:r>
              <a:rPr lang="en-US" sz="2800" cap="none" dirty="0" err="1" smtClean="0">
                <a:latin typeface="Times New Roman" panose="02020603050405020304" pitchFamily="18" charset="0"/>
                <a:cs typeface="Times New Roman" panose="02020603050405020304" pitchFamily="18" charset="0"/>
              </a:rPr>
              <a:t>tetani</a:t>
            </a:r>
            <a:r>
              <a:rPr lang="en-US" sz="2800" cap="none" dirty="0" smtClean="0">
                <a:latin typeface="Times New Roman" panose="02020603050405020304" pitchFamily="18" charset="0"/>
                <a:cs typeface="Times New Roman" panose="02020603050405020304" pitchFamily="18" charset="0"/>
              </a:rPr>
              <a:t> </a:t>
            </a:r>
          </a:p>
          <a:p>
            <a:pPr algn="just"/>
            <a:endParaRPr lang="en-US" sz="1600" cap="none" dirty="0">
              <a:latin typeface="Times New Roman" panose="02020603050405020304" pitchFamily="18" charset="0"/>
              <a:cs typeface="Times New Roman" panose="02020603050405020304" pitchFamily="18" charset="0"/>
            </a:endParaRPr>
          </a:p>
          <a:p>
            <a:pPr algn="just"/>
            <a:endParaRPr lang="en-US" sz="1600" cap="none"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endParaRPr lang="en-US" sz="1600" cap="none" dirty="0" smtClean="0">
              <a:latin typeface="Times New Roman" panose="02020603050405020304" pitchFamily="18" charset="0"/>
              <a:cs typeface="Times New Roman" panose="02020603050405020304" pitchFamily="18" charset="0"/>
            </a:endParaRPr>
          </a:p>
          <a:p>
            <a:pPr algn="just"/>
            <a:r>
              <a:rPr lang="en-US" sz="1600" cap="none" dirty="0" smtClean="0">
                <a:latin typeface="Times New Roman" panose="02020603050405020304" pitchFamily="18" charset="0"/>
                <a:cs typeface="Times New Roman" panose="02020603050405020304" pitchFamily="18" charset="0"/>
              </a:rPr>
              <a:t/>
            </a:r>
            <a:br>
              <a:rPr lang="en-US" sz="1600" cap="none" dirty="0" smtClean="0">
                <a:latin typeface="Times New Roman" panose="02020603050405020304" pitchFamily="18" charset="0"/>
                <a:cs typeface="Times New Roman" panose="02020603050405020304" pitchFamily="18" charset="0"/>
              </a:rPr>
            </a:br>
            <a:endParaRPr lang="en-IN" sz="16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39564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9981" y="309075"/>
            <a:ext cx="11505243" cy="6431090"/>
          </a:xfrm>
        </p:spPr>
        <p:txBody>
          <a:bodyPr>
            <a:noAutofit/>
          </a:bodyPr>
          <a:lstStyle/>
          <a:p>
            <a:pPr algn="just"/>
            <a:r>
              <a:rPr lang="en-IN" sz="2400" b="1" dirty="0">
                <a:solidFill>
                  <a:schemeClr val="tx1"/>
                </a:solidFill>
                <a:latin typeface="Times New Roman" panose="02020603050405020304" pitchFamily="18" charset="0"/>
                <a:cs typeface="Times New Roman" panose="02020603050405020304" pitchFamily="18" charset="0"/>
              </a:rPr>
              <a:t>Koch's postulates</a:t>
            </a:r>
          </a:p>
          <a:p>
            <a:pPr marL="342900" indent="-342900" algn="just">
              <a:buFont typeface="Arial" panose="020B0604020202020204" pitchFamily="34" charset="0"/>
              <a:buChar char="•"/>
            </a:pPr>
            <a:r>
              <a:rPr lang="en-US" b="1" cap="none" dirty="0">
                <a:latin typeface="Times New Roman" panose="02020603050405020304" pitchFamily="18" charset="0"/>
                <a:cs typeface="Times New Roman" panose="02020603050405020304" pitchFamily="18" charset="0"/>
              </a:rPr>
              <a:t>Koch's postulates</a:t>
            </a:r>
            <a:r>
              <a:rPr lang="en-US" cap="none" dirty="0">
                <a:latin typeface="Times New Roman" panose="02020603050405020304" pitchFamily="18" charset="0"/>
                <a:cs typeface="Times New Roman" panose="02020603050405020304" pitchFamily="18" charset="0"/>
              </a:rPr>
              <a:t> are four criteria designed to establish a </a:t>
            </a:r>
            <a:r>
              <a:rPr lang="en-US" cap="none" dirty="0">
                <a:latin typeface="Times New Roman" panose="02020603050405020304" pitchFamily="18" charset="0"/>
                <a:cs typeface="Times New Roman" panose="02020603050405020304" pitchFamily="18" charset="0"/>
                <a:hlinkClick r:id="rId2" tooltip="Causality"/>
              </a:rPr>
              <a:t>causative relationship</a:t>
            </a:r>
            <a:r>
              <a:rPr lang="en-US" cap="none" dirty="0">
                <a:latin typeface="Times New Roman" panose="02020603050405020304" pitchFamily="18" charset="0"/>
                <a:cs typeface="Times New Roman" panose="02020603050405020304" pitchFamily="18" charset="0"/>
              </a:rPr>
              <a:t> between a </a:t>
            </a:r>
            <a:r>
              <a:rPr lang="en-US" cap="none" dirty="0">
                <a:latin typeface="Times New Roman" panose="02020603050405020304" pitchFamily="18" charset="0"/>
                <a:cs typeface="Times New Roman" panose="02020603050405020304" pitchFamily="18" charset="0"/>
                <a:hlinkClick r:id="rId3" tooltip="Microbe"/>
              </a:rPr>
              <a:t>microbe</a:t>
            </a:r>
            <a:r>
              <a:rPr lang="en-US" cap="none" dirty="0">
                <a:latin typeface="Times New Roman" panose="02020603050405020304" pitchFamily="18" charset="0"/>
                <a:cs typeface="Times New Roman" panose="02020603050405020304" pitchFamily="18" charset="0"/>
              </a:rPr>
              <a:t> and a </a:t>
            </a:r>
            <a:r>
              <a:rPr lang="en-US" cap="none" dirty="0">
                <a:latin typeface="Times New Roman" panose="02020603050405020304" pitchFamily="18" charset="0"/>
                <a:cs typeface="Times New Roman" panose="02020603050405020304" pitchFamily="18" charset="0"/>
                <a:hlinkClick r:id="rId4" tooltip="Disease"/>
              </a:rPr>
              <a:t>disease</a:t>
            </a:r>
            <a:r>
              <a:rPr lang="en-US" cap="none" dirty="0">
                <a:latin typeface="Times New Roman" panose="02020603050405020304" pitchFamily="18" charset="0"/>
                <a:cs typeface="Times New Roman" panose="02020603050405020304" pitchFamily="18" charset="0"/>
              </a:rPr>
              <a:t>. </a:t>
            </a:r>
            <a:endParaRPr lang="en-US" cap="none"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cap="none" dirty="0" smtClean="0">
                <a:latin typeface="Times New Roman" panose="02020603050405020304" pitchFamily="18" charset="0"/>
                <a:cs typeface="Times New Roman" panose="02020603050405020304" pitchFamily="18" charset="0"/>
              </a:rPr>
              <a:t>The </a:t>
            </a:r>
            <a:r>
              <a:rPr lang="en-US" cap="none" dirty="0">
                <a:latin typeface="Times New Roman" panose="02020603050405020304" pitchFamily="18" charset="0"/>
                <a:cs typeface="Times New Roman" panose="02020603050405020304" pitchFamily="18" charset="0"/>
              </a:rPr>
              <a:t>postulates were formulated by R</a:t>
            </a:r>
            <a:r>
              <a:rPr lang="en-US" cap="none" dirty="0">
                <a:latin typeface="Times New Roman" panose="02020603050405020304" pitchFamily="18" charset="0"/>
                <a:cs typeface="Times New Roman" panose="02020603050405020304" pitchFamily="18" charset="0"/>
                <a:hlinkClick r:id="rId5" tooltip="Robert Koch"/>
              </a:rPr>
              <a:t>obert </a:t>
            </a:r>
            <a:r>
              <a:rPr lang="en-US" cap="none" dirty="0" err="1">
                <a:latin typeface="Times New Roman" panose="02020603050405020304" pitchFamily="18" charset="0"/>
                <a:cs typeface="Times New Roman" panose="02020603050405020304" pitchFamily="18" charset="0"/>
                <a:hlinkClick r:id="rId5" tooltip="Robert Koch"/>
              </a:rPr>
              <a:t>koch</a:t>
            </a:r>
            <a:r>
              <a:rPr lang="en-US" cap="none" dirty="0">
                <a:latin typeface="Times New Roman" panose="02020603050405020304" pitchFamily="18" charset="0"/>
                <a:cs typeface="Times New Roman" panose="02020603050405020304" pitchFamily="18" charset="0"/>
              </a:rPr>
              <a:t> and </a:t>
            </a:r>
            <a:r>
              <a:rPr lang="en-US" cap="none" dirty="0" err="1">
                <a:latin typeface="Times New Roman" panose="02020603050405020304" pitchFamily="18" charset="0"/>
                <a:cs typeface="Times New Roman" panose="02020603050405020304" pitchFamily="18" charset="0"/>
                <a:hlinkClick r:id="rId6" tooltip="Friedrich Loeffler"/>
              </a:rPr>
              <a:t>friedrich</a:t>
            </a:r>
            <a:r>
              <a:rPr lang="en-US" cap="none" dirty="0">
                <a:latin typeface="Times New Roman" panose="02020603050405020304" pitchFamily="18" charset="0"/>
                <a:cs typeface="Times New Roman" panose="02020603050405020304" pitchFamily="18" charset="0"/>
                <a:hlinkClick r:id="rId6" tooltip="Friedrich Loeffler"/>
              </a:rPr>
              <a:t> </a:t>
            </a:r>
            <a:r>
              <a:rPr lang="en-US" cap="none" dirty="0" err="1">
                <a:latin typeface="Times New Roman" panose="02020603050405020304" pitchFamily="18" charset="0"/>
                <a:cs typeface="Times New Roman" panose="02020603050405020304" pitchFamily="18" charset="0"/>
                <a:hlinkClick r:id="rId6" tooltip="Friedrich Loeffler"/>
              </a:rPr>
              <a:t>loeffler</a:t>
            </a:r>
            <a:r>
              <a:rPr lang="en-US" cap="none" dirty="0">
                <a:latin typeface="Times New Roman" panose="02020603050405020304" pitchFamily="18" charset="0"/>
                <a:cs typeface="Times New Roman" panose="02020603050405020304" pitchFamily="18" charset="0"/>
              </a:rPr>
              <a:t> in 1884, based on earlier concepts described by </a:t>
            </a:r>
            <a:r>
              <a:rPr lang="en-US" cap="none" dirty="0" err="1">
                <a:latin typeface="Times New Roman" panose="02020603050405020304" pitchFamily="18" charset="0"/>
                <a:cs typeface="Times New Roman" panose="02020603050405020304" pitchFamily="18" charset="0"/>
                <a:hlinkClick r:id="rId7" tooltip="Jakob Henle"/>
              </a:rPr>
              <a:t>jakob</a:t>
            </a:r>
            <a:r>
              <a:rPr lang="en-US" cap="none" dirty="0">
                <a:latin typeface="Times New Roman" panose="02020603050405020304" pitchFamily="18" charset="0"/>
                <a:cs typeface="Times New Roman" panose="02020603050405020304" pitchFamily="18" charset="0"/>
                <a:hlinkClick r:id="rId7" tooltip="Jakob Henle"/>
              </a:rPr>
              <a:t> </a:t>
            </a:r>
            <a:r>
              <a:rPr lang="en-US" cap="none" dirty="0" err="1">
                <a:latin typeface="Times New Roman" panose="02020603050405020304" pitchFamily="18" charset="0"/>
                <a:cs typeface="Times New Roman" panose="02020603050405020304" pitchFamily="18" charset="0"/>
                <a:hlinkClick r:id="rId7" tooltip="Jakob Henle"/>
              </a:rPr>
              <a:t>henle</a:t>
            </a:r>
            <a:r>
              <a:rPr lang="en-US" cap="none" dirty="0">
                <a:latin typeface="Times New Roman" panose="02020603050405020304" pitchFamily="18" charset="0"/>
                <a:cs typeface="Times New Roman" panose="02020603050405020304" pitchFamily="18" charset="0"/>
              </a:rPr>
              <a:t>, and refined and published by </a:t>
            </a:r>
            <a:r>
              <a:rPr lang="en-US" cap="none" dirty="0" err="1">
                <a:latin typeface="Times New Roman" panose="02020603050405020304" pitchFamily="18" charset="0"/>
                <a:cs typeface="Times New Roman" panose="02020603050405020304" pitchFamily="18" charset="0"/>
              </a:rPr>
              <a:t>koch</a:t>
            </a:r>
            <a:r>
              <a:rPr lang="en-US" cap="none" dirty="0">
                <a:latin typeface="Times New Roman" panose="02020603050405020304" pitchFamily="18" charset="0"/>
                <a:cs typeface="Times New Roman" panose="02020603050405020304" pitchFamily="18" charset="0"/>
              </a:rPr>
              <a:t> in 1890. </a:t>
            </a:r>
            <a:endParaRPr lang="en-US" cap="none"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cap="none" dirty="0" smtClean="0">
                <a:latin typeface="Times New Roman" panose="02020603050405020304" pitchFamily="18" charset="0"/>
                <a:cs typeface="Times New Roman" panose="02020603050405020304" pitchFamily="18" charset="0"/>
              </a:rPr>
              <a:t>Koch </a:t>
            </a:r>
            <a:r>
              <a:rPr lang="en-US" cap="none" dirty="0">
                <a:latin typeface="Times New Roman" panose="02020603050405020304" pitchFamily="18" charset="0"/>
                <a:cs typeface="Times New Roman" panose="02020603050405020304" pitchFamily="18" charset="0"/>
              </a:rPr>
              <a:t>applied the postulates to describe the </a:t>
            </a:r>
            <a:r>
              <a:rPr lang="en-US" cap="none" dirty="0">
                <a:latin typeface="Times New Roman" panose="02020603050405020304" pitchFamily="18" charset="0"/>
                <a:cs typeface="Times New Roman" panose="02020603050405020304" pitchFamily="18" charset="0"/>
                <a:hlinkClick r:id="rId8" tooltip="Etiology"/>
              </a:rPr>
              <a:t>etiology</a:t>
            </a:r>
            <a:r>
              <a:rPr lang="en-US" cap="none" dirty="0">
                <a:latin typeface="Times New Roman" panose="02020603050405020304" pitchFamily="18" charset="0"/>
                <a:cs typeface="Times New Roman" panose="02020603050405020304" pitchFamily="18" charset="0"/>
              </a:rPr>
              <a:t> of </a:t>
            </a:r>
            <a:r>
              <a:rPr lang="en-US" cap="none" dirty="0">
                <a:latin typeface="Times New Roman" panose="02020603050405020304" pitchFamily="18" charset="0"/>
                <a:cs typeface="Times New Roman" panose="02020603050405020304" pitchFamily="18" charset="0"/>
                <a:hlinkClick r:id="rId9" tooltip="Cholera"/>
              </a:rPr>
              <a:t>cholera</a:t>
            </a:r>
            <a:r>
              <a:rPr lang="en-US" cap="none" dirty="0">
                <a:latin typeface="Times New Roman" panose="02020603050405020304" pitchFamily="18" charset="0"/>
                <a:cs typeface="Times New Roman" panose="02020603050405020304" pitchFamily="18" charset="0"/>
              </a:rPr>
              <a:t> and </a:t>
            </a:r>
            <a:r>
              <a:rPr lang="en-US" cap="none" dirty="0" smtClean="0">
                <a:latin typeface="Times New Roman" panose="02020603050405020304" pitchFamily="18" charset="0"/>
                <a:cs typeface="Times New Roman" panose="02020603050405020304" pitchFamily="18" charset="0"/>
                <a:hlinkClick r:id="rId10" tooltip="Tuberculosis"/>
              </a:rPr>
              <a:t>tuberculosis</a:t>
            </a:r>
            <a:r>
              <a:rPr lang="en-US" cap="none"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cap="none" dirty="0" smtClean="0">
                <a:latin typeface="Times New Roman" panose="02020603050405020304" pitchFamily="18" charset="0"/>
                <a:cs typeface="Times New Roman" panose="02020603050405020304" pitchFamily="18" charset="0"/>
              </a:rPr>
              <a:t>The </a:t>
            </a:r>
            <a:r>
              <a:rPr lang="en-US" cap="none" dirty="0">
                <a:latin typeface="Times New Roman" panose="02020603050405020304" pitchFamily="18" charset="0"/>
                <a:cs typeface="Times New Roman" panose="02020603050405020304" pitchFamily="18" charset="0"/>
              </a:rPr>
              <a:t>postulates have been controversially generalized to other diseases. </a:t>
            </a:r>
            <a:endParaRPr lang="en-US" cap="none"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cap="none" dirty="0" smtClean="0">
                <a:latin typeface="Times New Roman" panose="02020603050405020304" pitchFamily="18" charset="0"/>
                <a:cs typeface="Times New Roman" panose="02020603050405020304" pitchFamily="18" charset="0"/>
              </a:rPr>
              <a:t>More </a:t>
            </a:r>
            <a:r>
              <a:rPr lang="en-US" cap="none" dirty="0">
                <a:latin typeface="Times New Roman" panose="02020603050405020304" pitchFamily="18" charset="0"/>
                <a:cs typeface="Times New Roman" panose="02020603050405020304" pitchFamily="18" charset="0"/>
              </a:rPr>
              <a:t>modern concepts in </a:t>
            </a:r>
            <a:r>
              <a:rPr lang="en-US" cap="none" dirty="0">
                <a:latin typeface="Times New Roman" panose="02020603050405020304" pitchFamily="18" charset="0"/>
                <a:cs typeface="Times New Roman" panose="02020603050405020304" pitchFamily="18" charset="0"/>
                <a:hlinkClick r:id="rId11" tooltip="Microbial pathogenesis"/>
              </a:rPr>
              <a:t>microbial pathogenesis</a:t>
            </a:r>
            <a:r>
              <a:rPr lang="en-US" cap="none" dirty="0">
                <a:latin typeface="Times New Roman" panose="02020603050405020304" pitchFamily="18" charset="0"/>
                <a:cs typeface="Times New Roman" panose="02020603050405020304" pitchFamily="18" charset="0"/>
              </a:rPr>
              <a:t> cannot be examined using </a:t>
            </a:r>
            <a:r>
              <a:rPr lang="en-US" cap="none" dirty="0" err="1">
                <a:latin typeface="Times New Roman" panose="02020603050405020304" pitchFamily="18" charset="0"/>
                <a:cs typeface="Times New Roman" panose="02020603050405020304" pitchFamily="18" charset="0"/>
              </a:rPr>
              <a:t>koch's</a:t>
            </a:r>
            <a:r>
              <a:rPr lang="en-US" cap="none" dirty="0">
                <a:latin typeface="Times New Roman" panose="02020603050405020304" pitchFamily="18" charset="0"/>
                <a:cs typeface="Times New Roman" panose="02020603050405020304" pitchFamily="18" charset="0"/>
              </a:rPr>
              <a:t> postulates, including </a:t>
            </a:r>
            <a:r>
              <a:rPr lang="en-US" cap="none" dirty="0">
                <a:latin typeface="Times New Roman" panose="02020603050405020304" pitchFamily="18" charset="0"/>
                <a:cs typeface="Times New Roman" panose="02020603050405020304" pitchFamily="18" charset="0"/>
                <a:hlinkClick r:id="rId12" tooltip="Viruses"/>
              </a:rPr>
              <a:t>viruses</a:t>
            </a:r>
            <a:r>
              <a:rPr lang="en-US" cap="none" dirty="0">
                <a:latin typeface="Times New Roman" panose="02020603050405020304" pitchFamily="18" charset="0"/>
                <a:cs typeface="Times New Roman" panose="02020603050405020304" pitchFamily="18" charset="0"/>
              </a:rPr>
              <a:t>  </a:t>
            </a:r>
            <a:r>
              <a:rPr lang="en-US" cap="none" dirty="0" smtClean="0">
                <a:latin typeface="Times New Roman" panose="02020603050405020304" pitchFamily="18" charset="0"/>
                <a:cs typeface="Times New Roman" panose="02020603050405020304" pitchFamily="18" charset="0"/>
              </a:rPr>
              <a:t>(</a:t>
            </a:r>
            <a:r>
              <a:rPr lang="en-US" cap="none" dirty="0" smtClean="0">
                <a:latin typeface="Times New Roman" panose="02020603050405020304" pitchFamily="18" charset="0"/>
                <a:cs typeface="Times New Roman" panose="02020603050405020304" pitchFamily="18" charset="0"/>
                <a:hlinkClick r:id="rId13" tooltip="Asymptomatic carrier"/>
              </a:rPr>
              <a:t>asymptomatic carriers</a:t>
            </a:r>
            <a:r>
              <a:rPr lang="en-US" cap="none" dirty="0" smtClean="0">
                <a:latin typeface="Times New Roman" panose="02020603050405020304" pitchFamily="18" charset="0"/>
                <a:cs typeface="Times New Roman" panose="02020603050405020304" pitchFamily="18" charset="0"/>
              </a:rPr>
              <a:t>)</a:t>
            </a:r>
            <a:endParaRPr lang="en-US" cap="none" dirty="0">
              <a:latin typeface="Times New Roman" panose="02020603050405020304" pitchFamily="18" charset="0"/>
              <a:cs typeface="Times New Roman" panose="02020603050405020304" pitchFamily="18" charset="0"/>
            </a:endParaRPr>
          </a:p>
          <a:p>
            <a:r>
              <a:rPr lang="en-US" sz="2400" b="1" cap="none"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Koch's postulates are the following:</a:t>
            </a:r>
          </a:p>
          <a:p>
            <a:pPr marL="285750" indent="-285750">
              <a:buFont typeface="Arial" panose="020B0604020202020204" pitchFamily="34" charset="0"/>
              <a:buChar char="•"/>
            </a:pPr>
            <a:r>
              <a:rPr lang="en-US" sz="1800" cap="none" dirty="0" smtClean="0">
                <a:latin typeface="Times New Roman" panose="02020603050405020304" pitchFamily="18" charset="0"/>
                <a:cs typeface="Times New Roman" panose="02020603050405020304" pitchFamily="18" charset="0"/>
              </a:rPr>
              <a:t>The microorganism must be found in abundance in all organisms suffering from the disease, but should not be found in healthy organisms.</a:t>
            </a:r>
          </a:p>
          <a:p>
            <a:pPr marL="285750" indent="-285750">
              <a:buFont typeface="Arial" panose="020B0604020202020204" pitchFamily="34" charset="0"/>
              <a:buChar char="•"/>
            </a:pPr>
            <a:r>
              <a:rPr lang="en-US" sz="1800" cap="none" dirty="0" smtClean="0">
                <a:latin typeface="Times New Roman" panose="02020603050405020304" pitchFamily="18" charset="0"/>
                <a:cs typeface="Times New Roman" panose="02020603050405020304" pitchFamily="18" charset="0"/>
              </a:rPr>
              <a:t>The microorganism must be isolated from a diseased organism and grown in pure </a:t>
            </a:r>
            <a:r>
              <a:rPr lang="en-US" sz="1800" cap="none" dirty="0" smtClean="0">
                <a:latin typeface="Times New Roman" panose="02020603050405020304" pitchFamily="18" charset="0"/>
                <a:cs typeface="Times New Roman" panose="02020603050405020304" pitchFamily="18" charset="0"/>
                <a:hlinkClick r:id="rId14" tooltip="Cell culture"/>
              </a:rPr>
              <a:t>culture</a:t>
            </a:r>
            <a:r>
              <a:rPr lang="en-US" sz="1800" cap="none"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sz="1800" cap="none" dirty="0" smtClean="0">
                <a:latin typeface="Times New Roman" panose="02020603050405020304" pitchFamily="18" charset="0"/>
                <a:cs typeface="Times New Roman" panose="02020603050405020304" pitchFamily="18" charset="0"/>
              </a:rPr>
              <a:t>The cultured microorganism should cause disease when introduced into a healthy organism.</a:t>
            </a:r>
          </a:p>
          <a:p>
            <a:pPr marL="285750" indent="-285750">
              <a:buFont typeface="Arial" panose="020B0604020202020204" pitchFamily="34" charset="0"/>
              <a:buChar char="•"/>
            </a:pPr>
            <a:r>
              <a:rPr lang="en-US" sz="1800" cap="none" dirty="0" smtClean="0">
                <a:latin typeface="Times New Roman" panose="02020603050405020304" pitchFamily="18" charset="0"/>
                <a:cs typeface="Times New Roman" panose="02020603050405020304" pitchFamily="18" charset="0"/>
              </a:rPr>
              <a:t>The microorganism must be </a:t>
            </a:r>
            <a:r>
              <a:rPr lang="en-US" sz="1800" cap="none" dirty="0" err="1" smtClean="0">
                <a:latin typeface="Times New Roman" panose="02020603050405020304" pitchFamily="18" charset="0"/>
                <a:cs typeface="Times New Roman" panose="02020603050405020304" pitchFamily="18" charset="0"/>
              </a:rPr>
              <a:t>reisolated</a:t>
            </a:r>
            <a:r>
              <a:rPr lang="en-US" sz="1800" cap="none" dirty="0" smtClean="0">
                <a:latin typeface="Times New Roman" panose="02020603050405020304" pitchFamily="18" charset="0"/>
                <a:cs typeface="Times New Roman" panose="02020603050405020304" pitchFamily="18" charset="0"/>
              </a:rPr>
              <a:t> from the inoculated, diseased experimental host and identified as being identical to the original specific causative agent.</a:t>
            </a:r>
          </a:p>
          <a:p>
            <a:pPr marL="342900" indent="-342900" algn="just">
              <a:buFont typeface="Arial" panose="020B0604020202020204" pitchFamily="34" charset="0"/>
              <a:buChar char="•"/>
            </a:pPr>
            <a:endParaRPr lang="en-US" sz="2400" cap="none"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b="1" cap="none"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47882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1004" y="146901"/>
            <a:ext cx="10835940" cy="974889"/>
          </a:xfrm>
        </p:spPr>
        <p:txBody>
          <a:bodyPr/>
          <a:lstStyle/>
          <a:p>
            <a:r>
              <a:rPr lang="en-US" sz="4800" dirty="0" smtClean="0"/>
              <a:t>VACCINES: Types</a:t>
            </a:r>
            <a:endParaRPr lang="en-IN" sz="4800" dirty="0"/>
          </a:p>
        </p:txBody>
      </p:sp>
      <p:sp>
        <p:nvSpPr>
          <p:cNvPr id="3" name="Subtitle 2"/>
          <p:cNvSpPr>
            <a:spLocks noGrp="1"/>
          </p:cNvSpPr>
          <p:nvPr>
            <p:ph type="subTitle" idx="1"/>
          </p:nvPr>
        </p:nvSpPr>
        <p:spPr>
          <a:xfrm>
            <a:off x="155715" y="1329180"/>
            <a:ext cx="11693778" cy="5392132"/>
          </a:xfrm>
        </p:spPr>
        <p:txBody>
          <a:bodyPr/>
          <a:lstStyle/>
          <a:p>
            <a:pPr marL="342900" indent="-342900" algn="just">
              <a:buFont typeface="Arial" panose="020B0604020202020204" pitchFamily="34" charset="0"/>
              <a:buChar char="•"/>
            </a:pPr>
            <a:r>
              <a:rPr lang="en-US" b="1" cap="none" dirty="0" smtClean="0">
                <a:latin typeface="Times New Roman" panose="02020603050405020304" pitchFamily="18" charset="0"/>
                <a:cs typeface="Times New Roman" panose="02020603050405020304" pitchFamily="18" charset="0"/>
              </a:rPr>
              <a:t>The first human vaccines against viruses were based using weaker or attenuated viruses to generate immunity. </a:t>
            </a:r>
          </a:p>
          <a:p>
            <a:pPr marL="342900" indent="-342900" algn="just">
              <a:buFont typeface="Arial" panose="020B0604020202020204" pitchFamily="34" charset="0"/>
              <a:buChar char="•"/>
            </a:pPr>
            <a:r>
              <a:rPr lang="en-US" b="1" cap="none" dirty="0" smtClean="0">
                <a:latin typeface="Times New Roman" panose="02020603050405020304" pitchFamily="18" charset="0"/>
                <a:cs typeface="Times New Roman" panose="02020603050405020304" pitchFamily="18" charset="0"/>
              </a:rPr>
              <a:t>The smallpox vaccine used cowpox, a poxvirus that was similar enough to smallpox to protect against it but usually didn’t cause serious illness. </a:t>
            </a:r>
          </a:p>
          <a:p>
            <a:pPr marL="342900" indent="-342900" algn="just">
              <a:buFont typeface="Arial" panose="020B0604020202020204" pitchFamily="34" charset="0"/>
              <a:buChar char="•"/>
            </a:pPr>
            <a:r>
              <a:rPr lang="en-US" b="1" cap="none" dirty="0" smtClean="0">
                <a:latin typeface="Times New Roman" panose="02020603050405020304" pitchFamily="18" charset="0"/>
                <a:cs typeface="Times New Roman" panose="02020603050405020304" pitchFamily="18" charset="0"/>
              </a:rPr>
              <a:t>Rabies was the first virus attenuated in a lab to create a vaccine for humans.</a:t>
            </a:r>
          </a:p>
          <a:p>
            <a:pPr marL="342900" indent="-342900" algn="just">
              <a:buFont typeface="Arial" panose="020B0604020202020204" pitchFamily="34" charset="0"/>
              <a:buChar char="•"/>
            </a:pPr>
            <a:r>
              <a:rPr lang="en-US" b="1" cap="none" dirty="0" smtClean="0">
                <a:latin typeface="Times New Roman" panose="02020603050405020304" pitchFamily="18" charset="0"/>
                <a:cs typeface="Times New Roman" panose="02020603050405020304" pitchFamily="18" charset="0"/>
              </a:rPr>
              <a:t>Vaccines are made using several different processes. </a:t>
            </a:r>
          </a:p>
          <a:p>
            <a:pPr marL="342900" indent="-342900" algn="just">
              <a:buFont typeface="Arial" panose="020B0604020202020204" pitchFamily="34" charset="0"/>
              <a:buChar char="•"/>
            </a:pPr>
            <a:r>
              <a:rPr lang="en-US" b="1" cap="none" dirty="0" smtClean="0">
                <a:latin typeface="Times New Roman" panose="02020603050405020304" pitchFamily="18" charset="0"/>
                <a:cs typeface="Times New Roman" panose="02020603050405020304" pitchFamily="18" charset="0"/>
              </a:rPr>
              <a:t>They may contain live viruses that have been attenuated (weakened or altered so as not to cause illness); inactivated or killed organisms or viruses; inactivated toxins (for bacterial diseases where toxins generated by the bacteria, and not the bacteria themselves, cause illness); or merely segments of the pathogen (this includes both subunit and conjugate vaccines).</a:t>
            </a:r>
          </a:p>
          <a:p>
            <a:pPr marL="342900" indent="-342900" algn="just">
              <a:buFont typeface="Arial" panose="020B0604020202020204" pitchFamily="34" charset="0"/>
              <a:buChar char="•"/>
            </a:pPr>
            <a:endParaRPr lang="en-US" b="1"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956821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4568" y="904974"/>
            <a:ext cx="11693778" cy="5392132"/>
          </a:xfrm>
        </p:spPr>
        <p:txBody>
          <a:bodyPr>
            <a:noAutofit/>
          </a:bodyPr>
          <a:lstStyle/>
          <a:p>
            <a:r>
              <a:rPr lang="en-US" cap="none" dirty="0" smtClean="0">
                <a:latin typeface="Times New Roman" panose="02020603050405020304" pitchFamily="18" charset="0"/>
                <a:cs typeface="Times New Roman" panose="02020603050405020304" pitchFamily="18" charset="0"/>
              </a:rPr>
              <a:t>The different vaccine types each require different development techniques. Each section below  addresses one of the vaccine types.</a:t>
            </a:r>
          </a:p>
          <a:p>
            <a:r>
              <a:rPr lang="en-US" b="1" cap="none" dirty="0" smtClean="0">
                <a:latin typeface="Times New Roman" panose="02020603050405020304" pitchFamily="18" charset="0"/>
                <a:cs typeface="Times New Roman" panose="02020603050405020304" pitchFamily="18" charset="0"/>
              </a:rPr>
              <a:t>1) Live, attenuated vaccines</a:t>
            </a:r>
          </a:p>
          <a:p>
            <a:pPr marL="342900" indent="-342900">
              <a:buFont typeface="Arial" panose="020B0604020202020204" pitchFamily="34" charset="0"/>
              <a:buChar char="•"/>
            </a:pPr>
            <a:r>
              <a:rPr lang="en-US" cap="none" dirty="0" smtClean="0">
                <a:latin typeface="Times New Roman" panose="02020603050405020304" pitchFamily="18" charset="0"/>
                <a:cs typeface="Times New Roman" panose="02020603050405020304" pitchFamily="18" charset="0"/>
              </a:rPr>
              <a:t>Attenuated vaccines can be made in several different ways. </a:t>
            </a:r>
          </a:p>
          <a:p>
            <a:pPr marL="342900" indent="-342900">
              <a:buFont typeface="Arial" panose="020B0604020202020204" pitchFamily="34" charset="0"/>
              <a:buChar char="•"/>
            </a:pPr>
            <a:r>
              <a:rPr lang="en-US" cap="none" dirty="0" smtClean="0">
                <a:latin typeface="Times New Roman" panose="02020603050405020304" pitchFamily="18" charset="0"/>
                <a:cs typeface="Times New Roman" panose="02020603050405020304" pitchFamily="18" charset="0"/>
              </a:rPr>
              <a:t>Some of the most common methods involve passing the disease-causing virus through a series of cell cultures or animal embryos (typically chick embryos). </a:t>
            </a:r>
          </a:p>
          <a:p>
            <a:pPr marL="342900" indent="-342900">
              <a:buFont typeface="Arial" panose="020B0604020202020204" pitchFamily="34" charset="0"/>
              <a:buChar char="•"/>
            </a:pPr>
            <a:r>
              <a:rPr lang="en-US" cap="none" dirty="0" smtClean="0">
                <a:latin typeface="Times New Roman" panose="02020603050405020304" pitchFamily="18" charset="0"/>
                <a:cs typeface="Times New Roman" panose="02020603050405020304" pitchFamily="18" charset="0"/>
              </a:rPr>
              <a:t>Using chick embryos as an example, the virus is grown in different embryos in a series. With each passage, the virus becomes better at replicating in chick cells, but loses its ability to replicate in human cells. </a:t>
            </a:r>
          </a:p>
          <a:p>
            <a:pPr marL="342900" indent="-342900">
              <a:buFont typeface="Arial" panose="020B0604020202020204" pitchFamily="34" charset="0"/>
              <a:buChar char="•"/>
            </a:pPr>
            <a:r>
              <a:rPr lang="en-US" cap="none" dirty="0" smtClean="0">
                <a:latin typeface="Times New Roman" panose="02020603050405020304" pitchFamily="18" charset="0"/>
                <a:cs typeface="Times New Roman" panose="02020603050405020304" pitchFamily="18" charset="0"/>
              </a:rPr>
              <a:t>All of the methods that involve passing a virus through a non-human host produce a version of the virus that can still be recognized by the human immune system, but cannot replicate well in a human host.</a:t>
            </a:r>
          </a:p>
          <a:p>
            <a:pPr marL="342900" indent="-342900">
              <a:buFont typeface="Arial" panose="020B0604020202020204" pitchFamily="34" charset="0"/>
              <a:buChar char="•"/>
            </a:pPr>
            <a:r>
              <a:rPr lang="en-US" cap="none" dirty="0" smtClean="0">
                <a:latin typeface="Times New Roman" panose="02020603050405020304" pitchFamily="18" charset="0"/>
                <a:cs typeface="Times New Roman" panose="02020603050405020304" pitchFamily="18" charset="0"/>
              </a:rPr>
              <a:t>When the resulting vaccine virus is given to a human, it will be unable to replicate enough to cause illness, but will still provoke an immune response that can protect against future infection.</a:t>
            </a:r>
            <a:endParaRPr lang="en-US"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913503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319</TotalTime>
  <Words>1795</Words>
  <Application>Microsoft Office PowerPoint</Application>
  <PresentationFormat>Widescreen</PresentationFormat>
  <Paragraphs>105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Cambria</vt:lpstr>
      <vt:lpstr>Century Gothic</vt:lpstr>
      <vt:lpstr>Times New Roman</vt:lpstr>
      <vt:lpstr>Wingdings</vt:lpstr>
      <vt:lpstr>Wingdings 3</vt:lpstr>
      <vt:lpstr>Ion</vt:lpstr>
      <vt:lpstr>Unit 3</vt:lpstr>
      <vt:lpstr>History and development of microbiology</vt:lpstr>
      <vt:lpstr>PowerPoint Presentation</vt:lpstr>
      <vt:lpstr>Microbes in us and their role in human health and disease</vt:lpstr>
      <vt:lpstr>PowerPoint Presentation</vt:lpstr>
      <vt:lpstr>PowerPoint Presentation</vt:lpstr>
      <vt:lpstr>PowerPoint Presentation</vt:lpstr>
      <vt:lpstr>VACCINES: Types</vt:lpstr>
      <vt:lpstr>PowerPoint Presentation</vt:lpstr>
      <vt:lpstr>PowerPoint Presentation</vt:lpstr>
      <vt:lpstr>PowerPoint Presentation</vt:lpstr>
      <vt:lpstr>PowerPoint Presentation</vt:lpstr>
      <vt:lpstr>Control of Microbial Growth</vt:lpstr>
      <vt:lpstr>Methods of Sterilization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40</cp:revision>
  <dcterms:created xsi:type="dcterms:W3CDTF">2022-03-30T06:32:15Z</dcterms:created>
  <dcterms:modified xsi:type="dcterms:W3CDTF">2022-04-30T07:58:42Z</dcterms:modified>
</cp:coreProperties>
</file>