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7" r:id="rId3"/>
    <p:sldId id="310" r:id="rId4"/>
    <p:sldId id="309" r:id="rId5"/>
    <p:sldId id="317" r:id="rId6"/>
    <p:sldId id="318" r:id="rId7"/>
    <p:sldId id="321" r:id="rId8"/>
    <p:sldId id="323" r:id="rId9"/>
    <p:sldId id="315" r:id="rId10"/>
    <p:sldId id="316" r:id="rId11"/>
    <p:sldId id="324" r:id="rId12"/>
    <p:sldId id="262" r:id="rId13"/>
    <p:sldId id="264" r:id="rId14"/>
    <p:sldId id="300" r:id="rId15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32786"/>
    <p:restoredTop sz="90929"/>
  </p:normalViewPr>
  <p:slideViewPr>
    <p:cSldViewPr showGuides="1">
      <p:cViewPr varScale="1">
        <p:scale>
          <a:sx n="174" d="100"/>
          <a:sy n="174" d="100"/>
        </p:scale>
        <p:origin x="-139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45006" cy="45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922" name="Header Placeholder 8192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en-US" sz="1200" dirty="0"/>
          </a:p>
        </p:txBody>
      </p:sp>
      <p:sp>
        <p:nvSpPr>
          <p:cNvPr id="81923" name="Date Placeholder 81922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endParaRPr lang="en-US" sz="1200" dirty="0"/>
          </a:p>
        </p:txBody>
      </p:sp>
      <p:sp>
        <p:nvSpPr>
          <p:cNvPr id="81924" name="Slide Image Placeholder 81923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1925" name="Text Placeholder 81924"/>
          <p:cNvSpPr>
            <a:spLocks noGrp="1"/>
          </p:cNvSpPr>
          <p:nvPr>
            <p:ph type="body" sz="quarter" idx="3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dirty="0"/>
              <a:t>Click to edit Master text styles</a:t>
            </a:r>
            <a:endParaRPr dirty="0"/>
          </a:p>
          <a:p>
            <a:pPr lvl="1"/>
            <a:r>
              <a:rPr dirty="0"/>
              <a:t>Second level</a:t>
            </a:r>
            <a:endParaRPr dirty="0"/>
          </a:p>
          <a:p>
            <a:pPr lvl="2"/>
            <a:r>
              <a:rPr dirty="0"/>
              <a:t>Third level</a:t>
            </a:r>
            <a:endParaRPr dirty="0"/>
          </a:p>
          <a:p>
            <a:pPr lvl="3"/>
            <a:r>
              <a:rPr dirty="0"/>
              <a:t>Fourth level</a:t>
            </a:r>
            <a:endParaRPr dirty="0"/>
          </a:p>
          <a:p>
            <a:pPr lvl="4"/>
            <a:r>
              <a:rPr dirty="0"/>
              <a:t>Fifth level</a:t>
            </a:r>
            <a:endParaRPr dirty="0"/>
          </a:p>
        </p:txBody>
      </p:sp>
      <p:sp>
        <p:nvSpPr>
          <p:cNvPr id="81926" name="Footer Placeholder 81925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endParaRPr lang="en-US" sz="1200" dirty="0"/>
          </a:p>
        </p:txBody>
      </p:sp>
      <p:sp>
        <p:nvSpPr>
          <p:cNvPr id="81927" name="Slide Number Placeholder 81926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16657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76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9724" y="1981200"/>
            <a:ext cx="3808476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dirty="0"/>
              <a:t>Click to edit Master title style</a:t>
            </a:r>
            <a:endParaRPr dirty="0"/>
          </a:p>
        </p:txBody>
      </p:sp>
      <p:sp>
        <p:nvSpPr>
          <p:cNvPr id="1027" name="Text Placeholder 1026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dirty="0"/>
              <a:t>Click to edit Master text styles</a:t>
            </a:r>
            <a:endParaRPr dirty="0"/>
          </a:p>
          <a:p>
            <a:pPr lvl="1"/>
            <a:r>
              <a:rPr dirty="0"/>
              <a:t>Second level</a:t>
            </a:r>
            <a:endParaRPr dirty="0"/>
          </a:p>
          <a:p>
            <a:pPr lvl="2"/>
            <a:r>
              <a:rPr dirty="0"/>
              <a:t>Third level</a:t>
            </a:r>
            <a:endParaRPr dirty="0"/>
          </a:p>
          <a:p>
            <a:pPr lvl="3"/>
            <a:r>
              <a:rPr dirty="0"/>
              <a:t>Fourth level</a:t>
            </a:r>
            <a:endParaRPr dirty="0"/>
          </a:p>
          <a:p>
            <a:pPr lvl="4"/>
            <a:r>
              <a:rPr dirty="0"/>
              <a:t>Fifth level</a:t>
            </a:r>
            <a:endParaRPr dirty="0"/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fld id="{BB962C8B-B14F-4D97-AF65-F5344CB8AC3E}" type="datetime1">
              <a:rPr lang="en-US" dirty="0"/>
            </a:fld>
            <a:endParaRPr lang="en-US" dirty="0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en-US" dirty="0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"/>
          <a:ea typeface="+mn-ea"/>
          <a:cs typeface="+mn-cs"/>
        </a:defRPr>
      </a:lvl2pPr>
      <a:lvl3pPr marL="914400" lvl="2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"/>
          <a:ea typeface="+mn-ea"/>
          <a:cs typeface="+mn-cs"/>
        </a:defRPr>
      </a:lvl3pPr>
      <a:lvl4pPr marL="1371600" lvl="3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"/>
          <a:ea typeface="+mn-ea"/>
          <a:cs typeface="+mn-cs"/>
        </a:defRPr>
      </a:lvl4pPr>
      <a:lvl5pPr marL="1828800" lvl="4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"/>
          <a:ea typeface="+mn-ea"/>
          <a:cs typeface="+mn-cs"/>
        </a:defRPr>
      </a:lvl5pPr>
      <a:lvl6pPr marL="2286000" lvl="5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"/>
          <a:ea typeface="+mn-ea"/>
          <a:cs typeface="+mn-cs"/>
        </a:defRPr>
      </a:lvl6pPr>
      <a:lvl7pPr marL="2743200" lvl="6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"/>
          <a:ea typeface="+mn-ea"/>
          <a:cs typeface="+mn-cs"/>
        </a:defRPr>
      </a:lvl7pPr>
      <a:lvl8pPr marL="3200400" lvl="7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"/>
          <a:ea typeface="+mn-ea"/>
          <a:cs typeface="+mn-cs"/>
        </a:defRPr>
      </a:lvl8pPr>
      <a:lvl9pPr marL="3657600" lvl="8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Title 3073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  <a:ln/>
        </p:spPr>
        <p:txBody>
          <a:bodyPr anchor="ctr" anchorCtr="0"/>
          <a:p>
            <a:pPr defTabSz="914400">
              <a:buClrTx/>
              <a:buSzTx/>
              <a:buFontTx/>
              <a:buNone/>
            </a:pPr>
            <a:r>
              <a:rPr sz="6000" b="1" kern="1200" baseline="0">
                <a:solidFill>
                  <a:schemeClr val="tx1"/>
                </a:solidFill>
                <a:latin typeface="Comic Sans MS" panose="030F0702030302020204" charset="0"/>
              </a:rPr>
              <a:t>Soils</a:t>
            </a:r>
            <a:endParaRPr sz="6000" b="1" kern="1200" baseline="0">
              <a:solidFill>
                <a:schemeClr val="tx1"/>
              </a:solidFill>
              <a:latin typeface="Comic Sans MS" panose="030F0702030302020204" charset="0"/>
            </a:endParaRPr>
          </a:p>
        </p:txBody>
      </p:sp>
      <p:pic>
        <p:nvPicPr>
          <p:cNvPr id="3075" name="Picture 3074" descr="soilhands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7800" y="1905000"/>
            <a:ext cx="6705600" cy="47037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Title 7168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990600"/>
          </a:xfrm>
          <a:ln/>
        </p:spPr>
        <p:txBody>
          <a:bodyPr anchor="ctr" anchorCtr="0"/>
          <a:p>
            <a:r>
              <a:rPr>
                <a:latin typeface="Comic Sans MS" panose="030F0702030302020204" charset="0"/>
              </a:rPr>
              <a:t>Factors of Soil Formation</a:t>
            </a:r>
          </a:p>
        </p:txBody>
      </p:sp>
      <p:sp>
        <p:nvSpPr>
          <p:cNvPr id="71683" name="Straight Connector 71682"/>
          <p:cNvSpPr/>
          <p:nvPr/>
        </p:nvSpPr>
        <p:spPr>
          <a:xfrm>
            <a:off x="609600" y="1066800"/>
            <a:ext cx="7772400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1684" name="Text Box 71683"/>
          <p:cNvSpPr txBox="1"/>
          <p:nvPr/>
        </p:nvSpPr>
        <p:spPr>
          <a:xfrm>
            <a:off x="1600200" y="1447800"/>
            <a:ext cx="6172200" cy="3921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>
                <a:solidFill>
                  <a:srgbClr val="000000"/>
                </a:solidFill>
                <a:latin typeface="Comic Sans MS" panose="030F0702030302020204" charset="0"/>
              </a:rPr>
              <a:t>Time</a:t>
            </a:r>
            <a:endParaRPr>
              <a:solidFill>
                <a:srgbClr val="000000"/>
              </a:solidFill>
              <a:latin typeface="Comic Sans MS" panose="030F0702030302020204" charset="0"/>
            </a:endParaRPr>
          </a:p>
          <a:p>
            <a:endParaRPr>
              <a:solidFill>
                <a:srgbClr val="000000"/>
              </a:solidFill>
              <a:latin typeface="Comic Sans MS" panose="030F0702030302020204" charset="0"/>
            </a:endParaRPr>
          </a:p>
          <a:p>
            <a:pPr lvl="1">
              <a:buChar char="•"/>
            </a:pPr>
            <a:r>
              <a:rPr>
                <a:solidFill>
                  <a:srgbClr val="000000"/>
                </a:solidFill>
                <a:latin typeface="Comic Sans MS" panose="030F0702030302020204" charset="0"/>
              </a:rPr>
              <a:t>  Development and destruction of soil profiles</a:t>
            </a:r>
            <a:endParaRPr>
              <a:solidFill>
                <a:srgbClr val="000000"/>
              </a:solidFill>
              <a:latin typeface="Comic Sans MS" panose="030F0702030302020204" charset="0"/>
            </a:endParaRPr>
          </a:p>
          <a:p>
            <a:pPr lvl="1">
              <a:buChar char="•"/>
            </a:pPr>
            <a:endParaRPr>
              <a:solidFill>
                <a:srgbClr val="000000"/>
              </a:solidFill>
              <a:latin typeface="Comic Sans MS" panose="030F0702030302020204" charset="0"/>
            </a:endParaRPr>
          </a:p>
          <a:p>
            <a:pPr lvl="1">
              <a:buChar char="•"/>
            </a:pPr>
            <a:r>
              <a:rPr>
                <a:solidFill>
                  <a:srgbClr val="000000"/>
                </a:solidFill>
                <a:latin typeface="Comic Sans MS" panose="030F0702030302020204" charset="0"/>
              </a:rPr>
              <a:t>  Typical reaction rates are slow, the longer a rock unit has been exposed, the more likely it is to be weathered.</a:t>
            </a:r>
            <a:endParaRPr>
              <a:solidFill>
                <a:srgbClr val="000000"/>
              </a:solidFill>
              <a:latin typeface="Comic Sans MS" panose="030F0702030302020204" charset="0"/>
            </a:endParaRPr>
          </a:p>
          <a:p>
            <a:pPr lvl="1">
              <a:buChar char="•"/>
            </a:pPr>
            <a:endParaRPr>
              <a:solidFill>
                <a:srgbClr val="000000"/>
              </a:solidFill>
              <a:latin typeface="Comic Sans MS" panose="030F070203030202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5" name="Text Placeholder 8194"/>
          <p:cNvSpPr>
            <a:spLocks noGrp="1"/>
          </p:cNvSpPr>
          <p:nvPr>
            <p:ph type="body" idx="1"/>
          </p:nvPr>
        </p:nvSpPr>
        <p:spPr>
          <a:xfrm>
            <a:off x="914400" y="1600200"/>
            <a:ext cx="6705600" cy="4114800"/>
          </a:xfrm>
          <a:ln/>
        </p:spPr>
        <p:txBody>
          <a:bodyPr/>
          <a:p>
            <a:pPr>
              <a:lnSpc>
                <a:spcPct val="90000"/>
              </a:lnSpc>
            </a:pPr>
            <a:r>
              <a:rPr sz="2000">
                <a:latin typeface="Comic Sans MS" panose="030F0702030302020204" charset="0"/>
              </a:rPr>
              <a:t>Inputs from outside ecosystem</a:t>
            </a:r>
            <a:endParaRPr sz="2000">
              <a:latin typeface="Comic Sans MS" panose="030F0702030302020204" charset="0"/>
            </a:endParaRPr>
          </a:p>
          <a:p>
            <a:pPr lvl="1">
              <a:lnSpc>
                <a:spcPct val="90000"/>
              </a:lnSpc>
            </a:pPr>
            <a:r>
              <a:rPr sz="2000">
                <a:latin typeface="Comic Sans MS" panose="030F0702030302020204" charset="0"/>
              </a:rPr>
              <a:t>Atmospheric inputs</a:t>
            </a:r>
            <a:endParaRPr sz="2000">
              <a:latin typeface="Comic Sans MS" panose="030F0702030302020204" charset="0"/>
            </a:endParaRPr>
          </a:p>
          <a:p>
            <a:pPr lvl="2">
              <a:lnSpc>
                <a:spcPct val="90000"/>
              </a:lnSpc>
            </a:pPr>
            <a:r>
              <a:rPr sz="2000">
                <a:latin typeface="Comic Sans MS" panose="030F0702030302020204" charset="0"/>
              </a:rPr>
              <a:t>Precipitation, dust, deposition</a:t>
            </a:r>
            <a:endParaRPr sz="2000">
              <a:latin typeface="Comic Sans MS" panose="030F0702030302020204" charset="0"/>
            </a:endParaRPr>
          </a:p>
          <a:p>
            <a:pPr lvl="1">
              <a:lnSpc>
                <a:spcPct val="90000"/>
              </a:lnSpc>
            </a:pPr>
            <a:r>
              <a:rPr sz="2000">
                <a:latin typeface="Comic Sans MS" panose="030F0702030302020204" charset="0"/>
              </a:rPr>
              <a:t>Horizontal inputs</a:t>
            </a:r>
            <a:endParaRPr sz="2000">
              <a:latin typeface="Comic Sans MS" panose="030F0702030302020204" charset="0"/>
            </a:endParaRPr>
          </a:p>
          <a:p>
            <a:pPr lvl="2">
              <a:lnSpc>
                <a:spcPct val="90000"/>
              </a:lnSpc>
            </a:pPr>
            <a:r>
              <a:rPr sz="2000">
                <a:latin typeface="Comic Sans MS" panose="030F0702030302020204" charset="0"/>
              </a:rPr>
              <a:t>Floods, tidal exchange, erosion, land-water movement</a:t>
            </a:r>
            <a:endParaRPr sz="2000">
              <a:latin typeface="Comic Sans MS" panose="030F0702030302020204" charset="0"/>
            </a:endParaRPr>
          </a:p>
          <a:p>
            <a:pPr>
              <a:lnSpc>
                <a:spcPct val="90000"/>
              </a:lnSpc>
            </a:pPr>
            <a:endParaRPr sz="2000" dirty="0">
              <a:latin typeface="Comic Sans MS" panose="030F0702030302020204" charset="0"/>
            </a:endParaRPr>
          </a:p>
          <a:p>
            <a:pPr>
              <a:lnSpc>
                <a:spcPct val="90000"/>
              </a:lnSpc>
            </a:pPr>
            <a:r>
              <a:rPr sz="2000">
                <a:latin typeface="Comic Sans MS" panose="030F0702030302020204" charset="0"/>
              </a:rPr>
              <a:t>Inputs from within ecosystem</a:t>
            </a:r>
            <a:endParaRPr sz="2000">
              <a:latin typeface="Comic Sans MS" panose="030F0702030302020204" charset="0"/>
            </a:endParaRPr>
          </a:p>
          <a:p>
            <a:pPr lvl="1">
              <a:lnSpc>
                <a:spcPct val="90000"/>
              </a:lnSpc>
            </a:pPr>
            <a:r>
              <a:rPr sz="2000" err="1">
                <a:latin typeface="Comic Sans MS" panose="030F0702030302020204" charset="0"/>
              </a:rPr>
              <a:t>Litterfall </a:t>
            </a:r>
            <a:r>
              <a:rPr sz="2000">
                <a:latin typeface="Comic Sans MS" panose="030F0702030302020204" charset="0"/>
              </a:rPr>
              <a:t>and root turnover</a:t>
            </a:r>
            <a:endParaRPr sz="2000">
              <a:latin typeface="Comic Sans MS" panose="030F0702030302020204" charset="0"/>
            </a:endParaRPr>
          </a:p>
          <a:p>
            <a:pPr>
              <a:lnSpc>
                <a:spcPct val="90000"/>
              </a:lnSpc>
            </a:pPr>
            <a:endParaRPr sz="2000">
              <a:latin typeface="Comic Sans MS" panose="030F0702030302020204" charset="0"/>
            </a:endParaRPr>
          </a:p>
          <a:p>
            <a:pPr lvl="1">
              <a:lnSpc>
                <a:spcPct val="90000"/>
              </a:lnSpc>
            </a:pPr>
            <a:endParaRPr sz="2000">
              <a:latin typeface="Comic Sans MS" panose="030F0702030302020204" charset="0"/>
            </a:endParaRPr>
          </a:p>
        </p:txBody>
      </p:sp>
      <p:sp>
        <p:nvSpPr>
          <p:cNvPr id="8197" name="Rectangles 8196"/>
          <p:cNvSpPr/>
          <p:nvPr/>
        </p:nvSpPr>
        <p:spPr>
          <a:xfrm>
            <a:off x="685800" y="76200"/>
            <a:ext cx="7772400" cy="990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u="none" kern="1200" baseline="0">
                <a:solidFill>
                  <a:schemeClr val="tx2"/>
                </a:solidFill>
                <a:latin typeface="Times"/>
              </a:defRPr>
            </a:lvl1pPr>
          </a:lstStyle>
          <a:p>
            <a:pPr lvl="0"/>
            <a:r>
              <a:rPr>
                <a:latin typeface="Comic Sans MS" panose="030F0702030302020204" charset="0"/>
              </a:rPr>
              <a:t>Additions to Soils</a:t>
            </a:r>
          </a:p>
        </p:txBody>
      </p:sp>
      <p:sp>
        <p:nvSpPr>
          <p:cNvPr id="8198" name="Straight Connector 8197"/>
          <p:cNvSpPr/>
          <p:nvPr/>
        </p:nvSpPr>
        <p:spPr>
          <a:xfrm>
            <a:off x="609600" y="1066800"/>
            <a:ext cx="7772400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3" name="Text Placeholder 10242"/>
          <p:cNvSpPr>
            <a:spLocks noGrp="1"/>
          </p:cNvSpPr>
          <p:nvPr>
            <p:ph type="body" idx="1"/>
          </p:nvPr>
        </p:nvSpPr>
        <p:spPr>
          <a:xfrm>
            <a:off x="685800" y="1676400"/>
            <a:ext cx="7772400" cy="5181600"/>
          </a:xfrm>
          <a:ln/>
        </p:spPr>
        <p:txBody>
          <a:bodyPr/>
          <a:p>
            <a:pPr>
              <a:lnSpc>
                <a:spcPct val="90000"/>
              </a:lnSpc>
            </a:pPr>
            <a:r>
              <a:rPr sz="2400">
                <a:latin typeface="Comic Sans MS" panose="030F0702030302020204" charset="0"/>
              </a:rPr>
              <a:t>Breakdown of soil organic matter to form soluble compounds that can be absorbed or leached</a:t>
            </a:r>
            <a:endParaRPr sz="2400">
              <a:latin typeface="Comic Sans MS" panose="030F0702030302020204" charset="0"/>
            </a:endParaRPr>
          </a:p>
          <a:p>
            <a:pPr>
              <a:lnSpc>
                <a:spcPct val="90000"/>
              </a:lnSpc>
            </a:pPr>
            <a:endParaRPr sz="2400" dirty="0">
              <a:latin typeface="Comic Sans MS" panose="030F0702030302020204" charset="0"/>
            </a:endParaRPr>
          </a:p>
          <a:p>
            <a:pPr>
              <a:lnSpc>
                <a:spcPct val="90000"/>
              </a:lnSpc>
            </a:pPr>
            <a:r>
              <a:rPr sz="2400">
                <a:latin typeface="Comic Sans MS" panose="030F0702030302020204" charset="0"/>
              </a:rPr>
              <a:t>Depends on </a:t>
            </a:r>
            <a:endParaRPr sz="2400">
              <a:latin typeface="Comic Sans MS" panose="030F0702030302020204" charset="0"/>
            </a:endParaRPr>
          </a:p>
          <a:p>
            <a:pPr lvl="1">
              <a:lnSpc>
                <a:spcPct val="90000"/>
              </a:lnSpc>
            </a:pPr>
            <a:r>
              <a:rPr sz="2400">
                <a:latin typeface="Comic Sans MS" panose="030F0702030302020204" charset="0"/>
              </a:rPr>
              <a:t>Quantity of input</a:t>
            </a:r>
            <a:endParaRPr sz="2400">
              <a:latin typeface="Comic Sans MS" panose="030F0702030302020204" charset="0"/>
            </a:endParaRPr>
          </a:p>
          <a:p>
            <a:pPr lvl="1">
              <a:lnSpc>
                <a:spcPct val="90000"/>
              </a:lnSpc>
            </a:pPr>
            <a:r>
              <a:rPr sz="2400">
                <a:latin typeface="Comic Sans MS" panose="030F0702030302020204" charset="0"/>
              </a:rPr>
              <a:t>Location of input (roots vs. leaves)</a:t>
            </a:r>
            <a:endParaRPr sz="2400">
              <a:latin typeface="Comic Sans MS" panose="030F0702030302020204" charset="0"/>
            </a:endParaRPr>
          </a:p>
          <a:p>
            <a:pPr lvl="1">
              <a:lnSpc>
                <a:spcPct val="90000"/>
              </a:lnSpc>
            </a:pPr>
            <a:r>
              <a:rPr sz="2400">
                <a:latin typeface="Comic Sans MS" panose="030F0702030302020204" charset="0"/>
              </a:rPr>
              <a:t>Environment</a:t>
            </a:r>
            <a:endParaRPr sz="2400">
              <a:latin typeface="Comic Sans MS" panose="030F0702030302020204" charset="0"/>
            </a:endParaRPr>
          </a:p>
          <a:p>
            <a:pPr lvl="2">
              <a:lnSpc>
                <a:spcPct val="90000"/>
              </a:lnSpc>
            </a:pPr>
            <a:r>
              <a:rPr>
                <a:latin typeface="Comic Sans MS" panose="030F0702030302020204" charset="0"/>
              </a:rPr>
              <a:t>Temperature</a:t>
            </a:r>
            <a:endParaRPr>
              <a:latin typeface="Comic Sans MS" panose="030F0702030302020204" charset="0"/>
            </a:endParaRPr>
          </a:p>
          <a:p>
            <a:pPr lvl="2">
              <a:lnSpc>
                <a:spcPct val="90000"/>
              </a:lnSpc>
            </a:pPr>
            <a:r>
              <a:rPr>
                <a:latin typeface="Comic Sans MS" panose="030F0702030302020204" charset="0"/>
              </a:rPr>
              <a:t>Moisture</a:t>
            </a:r>
            <a:endParaRPr>
              <a:latin typeface="Comic Sans MS" panose="030F0702030302020204" charset="0"/>
            </a:endParaRPr>
          </a:p>
        </p:txBody>
      </p:sp>
      <p:sp>
        <p:nvSpPr>
          <p:cNvPr id="10245" name="Title 10244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990600"/>
          </a:xfrm>
          <a:ln/>
        </p:spPr>
        <p:txBody>
          <a:bodyPr anchor="ctr" anchorCtr="0"/>
          <a:p>
            <a:r>
              <a:rPr>
                <a:latin typeface="Comic Sans MS" panose="030F0702030302020204" charset="0"/>
              </a:rPr>
              <a:t>Decomposition</a:t>
            </a:r>
          </a:p>
        </p:txBody>
      </p:sp>
      <p:sp>
        <p:nvSpPr>
          <p:cNvPr id="10246" name="Straight Connector 10245"/>
          <p:cNvSpPr/>
          <p:nvPr/>
        </p:nvSpPr>
        <p:spPr>
          <a:xfrm>
            <a:off x="609600" y="1066800"/>
            <a:ext cx="7772400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7107" name="Picture 47106" descr="_x000B_112721.PICT                                                    0000060E_x0010_Images from West               B02F1827:"/>
          <p:cNvPicPr>
            <a:picLocks noChangeAspect="1"/>
          </p:cNvPicPr>
          <p:nvPr/>
        </p:nvPicPr>
        <p:blipFill>
          <a:blip r:embed="rId1"/>
          <a:srcRect t="8821" b="5882"/>
          <a:stretch>
            <a:fillRect/>
          </a:stretch>
        </p:blipFill>
        <p:spPr>
          <a:xfrm>
            <a:off x="1828800" y="1143000"/>
            <a:ext cx="5137150" cy="5410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7110" name="Title 47109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990600"/>
          </a:xfrm>
          <a:ln/>
        </p:spPr>
        <p:txBody>
          <a:bodyPr anchor="ctr" anchorCtr="0"/>
          <a:p>
            <a:r>
              <a:rPr>
                <a:latin typeface="Comic Sans MS" panose="030F0702030302020204" charset="0"/>
              </a:rPr>
              <a:t>Soil Profiles</a:t>
            </a:r>
          </a:p>
        </p:txBody>
      </p:sp>
      <p:sp>
        <p:nvSpPr>
          <p:cNvPr id="47111" name="Straight Connector 47110"/>
          <p:cNvSpPr/>
          <p:nvPr/>
        </p:nvSpPr>
        <p:spPr>
          <a:xfrm>
            <a:off x="609600" y="914400"/>
            <a:ext cx="7772400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Title 57345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>
                <a:latin typeface="Comic Sans MS" panose="030F0702030302020204" charset="0"/>
              </a:rPr>
              <a:t>Soil: Definition</a:t>
            </a:r>
          </a:p>
        </p:txBody>
      </p:sp>
      <p:sp>
        <p:nvSpPr>
          <p:cNvPr id="57347" name="Straight Connector 57346"/>
          <p:cNvSpPr/>
          <p:nvPr/>
        </p:nvSpPr>
        <p:spPr>
          <a:xfrm>
            <a:off x="611505" y="1583690"/>
            <a:ext cx="7772400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7348" name="Text Box 57347"/>
          <p:cNvSpPr txBox="1"/>
          <p:nvPr/>
        </p:nvSpPr>
        <p:spPr>
          <a:xfrm>
            <a:off x="1752600" y="1798638"/>
            <a:ext cx="6248400" cy="21228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Char char="•"/>
            </a:pPr>
            <a:r>
              <a:rPr>
                <a:solidFill>
                  <a:srgbClr val="000000"/>
                </a:solidFill>
                <a:latin typeface="Comic Sans MS" panose="030F0702030302020204" charset="0"/>
              </a:rPr>
              <a:t>  Solid earth material that has been altered by physical, chemical and organic processes so that it can support rooted plant life.</a:t>
            </a:r>
            <a:endParaRPr>
              <a:solidFill>
                <a:srgbClr val="000000"/>
              </a:solidFill>
              <a:latin typeface="Comic Sans MS" panose="030F0702030302020204" charset="0"/>
            </a:endParaRPr>
          </a:p>
          <a:p>
            <a:pPr>
              <a:buChar char="•"/>
            </a:pPr>
            <a:endParaRPr>
              <a:solidFill>
                <a:srgbClr val="000000"/>
              </a:solidFill>
              <a:latin typeface="Comic Sans MS" panose="030F0702030302020204" charset="0"/>
            </a:endParaRPr>
          </a:p>
          <a:p>
            <a:pPr/>
            <a:endParaRPr sz="1200">
              <a:solidFill>
                <a:srgbClr val="000000"/>
              </a:solidFill>
              <a:latin typeface="Charcoal" charset="0"/>
            </a:endParaRPr>
          </a:p>
        </p:txBody>
      </p:sp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1"/>
          <a:srcRect l="23544" t="29707" r="49996" b="18889"/>
          <a:stretch>
            <a:fillRect/>
          </a:stretch>
        </p:blipFill>
        <p:spPr>
          <a:xfrm>
            <a:off x="2636520" y="3603625"/>
            <a:ext cx="3520440" cy="28390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P481012-P4810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7310" y="27940"/>
            <a:ext cx="9211310" cy="67970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Title 64513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990600"/>
          </a:xfrm>
          <a:ln/>
        </p:spPr>
        <p:txBody>
          <a:bodyPr anchor="ctr" anchorCtr="0"/>
          <a:p>
            <a:r>
              <a:rPr>
                <a:latin typeface="Comic Sans MS" panose="030F0702030302020204" charset="0"/>
              </a:rPr>
              <a:t>Factors of Soil Formation</a:t>
            </a:r>
          </a:p>
        </p:txBody>
      </p:sp>
      <p:sp>
        <p:nvSpPr>
          <p:cNvPr id="64515" name="Straight Connector 64514"/>
          <p:cNvSpPr/>
          <p:nvPr/>
        </p:nvSpPr>
        <p:spPr>
          <a:xfrm>
            <a:off x="609600" y="1066800"/>
            <a:ext cx="7772400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4516" name="Text Box 64515"/>
          <p:cNvSpPr txBox="1"/>
          <p:nvPr/>
        </p:nvSpPr>
        <p:spPr>
          <a:xfrm>
            <a:off x="1219200" y="1219200"/>
            <a:ext cx="3962400" cy="5192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Char char="•"/>
            </a:pPr>
            <a:r>
              <a:rPr sz="3200" dirty="0">
                <a:solidFill>
                  <a:srgbClr val="000000"/>
                </a:solidFill>
                <a:latin typeface="Comic Sans MS" panose="030F0702030302020204" charset="0"/>
              </a:rPr>
              <a:t>  Climate</a:t>
            </a:r>
            <a:endParaRPr sz="3200" dirty="0">
              <a:solidFill>
                <a:srgbClr val="000000"/>
              </a:solidFill>
              <a:latin typeface="Comic Sans MS" panose="030F0702030302020204" charset="0"/>
            </a:endParaRPr>
          </a:p>
          <a:p>
            <a:pPr>
              <a:buChar char="•"/>
            </a:pPr>
            <a:endParaRPr sz="3200" dirty="0">
              <a:solidFill>
                <a:srgbClr val="000000"/>
              </a:solidFill>
              <a:latin typeface="Comic Sans MS" panose="030F0702030302020204" charset="0"/>
            </a:endParaRPr>
          </a:p>
          <a:p>
            <a:pPr>
              <a:buChar char="•"/>
            </a:pPr>
            <a:r>
              <a:rPr sz="3200" dirty="0">
                <a:solidFill>
                  <a:srgbClr val="000000"/>
                </a:solidFill>
                <a:latin typeface="Comic Sans MS" panose="030F0702030302020204" charset="0"/>
              </a:rPr>
              <a:t>  Organisms</a:t>
            </a:r>
            <a:endParaRPr sz="3200" dirty="0">
              <a:solidFill>
                <a:srgbClr val="000000"/>
              </a:solidFill>
              <a:latin typeface="Comic Sans MS" panose="030F0702030302020204" charset="0"/>
            </a:endParaRPr>
          </a:p>
          <a:p>
            <a:pPr>
              <a:buChar char="•"/>
            </a:pPr>
            <a:endParaRPr sz="3200" dirty="0">
              <a:solidFill>
                <a:srgbClr val="000000"/>
              </a:solidFill>
              <a:latin typeface="Comic Sans MS" panose="030F0702030302020204" charset="0"/>
            </a:endParaRPr>
          </a:p>
          <a:p>
            <a:pPr>
              <a:buChar char="•"/>
            </a:pPr>
            <a:r>
              <a:rPr sz="3200" dirty="0">
                <a:solidFill>
                  <a:srgbClr val="000000"/>
                </a:solidFill>
                <a:latin typeface="Comic Sans MS" panose="030F0702030302020204" charset="0"/>
              </a:rPr>
              <a:t>  Parental Material</a:t>
            </a:r>
            <a:endParaRPr sz="3200" dirty="0">
              <a:solidFill>
                <a:srgbClr val="000000"/>
              </a:solidFill>
              <a:latin typeface="Comic Sans MS" panose="030F0702030302020204" charset="0"/>
            </a:endParaRPr>
          </a:p>
          <a:p>
            <a:pPr>
              <a:buChar char="•"/>
            </a:pPr>
            <a:endParaRPr sz="3200" dirty="0">
              <a:solidFill>
                <a:srgbClr val="000000"/>
              </a:solidFill>
              <a:latin typeface="Comic Sans MS" panose="030F0702030302020204" charset="0"/>
            </a:endParaRPr>
          </a:p>
          <a:p>
            <a:pPr>
              <a:buChar char="•"/>
            </a:pPr>
            <a:r>
              <a:rPr sz="3200" dirty="0">
                <a:solidFill>
                  <a:srgbClr val="000000"/>
                </a:solidFill>
                <a:latin typeface="Comic Sans MS" panose="030F0702030302020204" charset="0"/>
              </a:rPr>
              <a:t>  Topography</a:t>
            </a:r>
            <a:endParaRPr sz="3200" dirty="0">
              <a:solidFill>
                <a:srgbClr val="000000"/>
              </a:solidFill>
              <a:latin typeface="Comic Sans MS" panose="030F0702030302020204" charset="0"/>
            </a:endParaRPr>
          </a:p>
          <a:p>
            <a:pPr>
              <a:buChar char="•"/>
            </a:pPr>
            <a:endParaRPr sz="3200" dirty="0">
              <a:solidFill>
                <a:srgbClr val="000000"/>
              </a:solidFill>
              <a:latin typeface="Comic Sans MS" panose="030F0702030302020204" charset="0"/>
            </a:endParaRPr>
          </a:p>
          <a:p>
            <a:pPr>
              <a:buChar char="•"/>
            </a:pPr>
            <a:r>
              <a:rPr sz="3200" dirty="0">
                <a:solidFill>
                  <a:srgbClr val="000000"/>
                </a:solidFill>
                <a:latin typeface="Comic Sans MS" panose="030F0702030302020204" charset="0"/>
              </a:rPr>
              <a:t>  Time</a:t>
            </a:r>
            <a:endParaRPr sz="3200" dirty="0">
              <a:solidFill>
                <a:srgbClr val="000000"/>
              </a:solidFill>
              <a:latin typeface="Comic Sans MS" panose="030F0702030302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Title 65537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990600"/>
          </a:xfrm>
          <a:ln/>
        </p:spPr>
        <p:txBody>
          <a:bodyPr anchor="ctr" anchorCtr="0"/>
          <a:p>
            <a:r>
              <a:rPr>
                <a:latin typeface="Comic Sans MS" panose="030F0702030302020204" charset="0"/>
              </a:rPr>
              <a:t>Factors of Soil Formation</a:t>
            </a:r>
          </a:p>
        </p:txBody>
      </p:sp>
      <p:sp>
        <p:nvSpPr>
          <p:cNvPr id="65539" name="Straight Connector 65538"/>
          <p:cNvSpPr/>
          <p:nvPr/>
        </p:nvSpPr>
        <p:spPr>
          <a:xfrm>
            <a:off x="609600" y="1066800"/>
            <a:ext cx="7772400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5540" name="Text Box 65539"/>
          <p:cNvSpPr txBox="1"/>
          <p:nvPr/>
        </p:nvSpPr>
        <p:spPr>
          <a:xfrm>
            <a:off x="1066800" y="1565275"/>
            <a:ext cx="7467600" cy="3070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>
                <a:latin typeface="Comic Sans MS" panose="030F0702030302020204" charset="0"/>
              </a:rPr>
              <a:t>Climate</a:t>
            </a:r>
            <a:endParaRPr>
              <a:latin typeface="Comic Sans MS" panose="030F0702030302020204" charset="0"/>
            </a:endParaRPr>
          </a:p>
          <a:p>
            <a:pPr lvl="1">
              <a:buChar char="•"/>
            </a:pPr>
            <a:r>
              <a:rPr>
                <a:latin typeface="Comic Sans MS" panose="030F0702030302020204" charset="0"/>
              </a:rPr>
              <a:t>  Temperature and precipitation</a:t>
            </a:r>
            <a:endParaRPr>
              <a:latin typeface="Comic Sans MS" panose="030F0702030302020204" charset="0"/>
            </a:endParaRPr>
          </a:p>
          <a:p>
            <a:pPr lvl="1">
              <a:buChar char="•"/>
            </a:pPr>
            <a:r>
              <a:rPr>
                <a:latin typeface="Comic Sans MS" panose="030F0702030302020204" charset="0"/>
              </a:rPr>
              <a:t>  Indirect controls (e.g., types of plants)</a:t>
            </a:r>
            <a:endParaRPr>
              <a:latin typeface="Comic Sans MS" panose="030F0702030302020204" charset="0"/>
            </a:endParaRPr>
          </a:p>
          <a:p>
            <a:pPr lvl="1">
              <a:buChar char="•"/>
            </a:pPr>
            <a:r>
              <a:rPr>
                <a:latin typeface="Comic Sans MS" panose="030F0702030302020204" charset="0"/>
              </a:rPr>
              <a:t>  Weathering rates</a:t>
            </a:r>
            <a:endParaRPr>
              <a:latin typeface="Comic Sans MS" panose="030F0702030302020204" charset="0"/>
            </a:endParaRPr>
          </a:p>
          <a:p>
            <a:pPr lvl="1">
              <a:buChar char="•"/>
            </a:pPr>
            <a:endParaRPr>
              <a:latin typeface="Comic Sans MS" panose="030F0702030302020204" charset="0"/>
            </a:endParaRPr>
          </a:p>
          <a:p>
            <a:pPr lvl="1"/>
            <a:r>
              <a:rPr>
                <a:solidFill>
                  <a:srgbClr val="000000"/>
                </a:solidFill>
                <a:latin typeface="Comic Sans MS" panose="030F0702030302020204" charset="0"/>
              </a:rPr>
              <a:t>The greater the rainfall amount, the more rapid the rate of both weathering and erosion.  </a:t>
            </a:r>
            <a:endParaRPr sz="1200">
              <a:solidFill>
                <a:srgbClr val="000000"/>
              </a:solidFill>
              <a:latin typeface="Charco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Title 68609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990600"/>
          </a:xfrm>
          <a:ln/>
        </p:spPr>
        <p:txBody>
          <a:bodyPr anchor="ctr" anchorCtr="0"/>
          <a:p>
            <a:r>
              <a:rPr>
                <a:latin typeface="Comic Sans MS" panose="030F0702030302020204" charset="0"/>
              </a:rPr>
              <a:t>Factors of Soil Formation</a:t>
            </a:r>
          </a:p>
        </p:txBody>
      </p:sp>
      <p:sp>
        <p:nvSpPr>
          <p:cNvPr id="68611" name="Straight Connector 68610"/>
          <p:cNvSpPr/>
          <p:nvPr/>
        </p:nvSpPr>
        <p:spPr>
          <a:xfrm>
            <a:off x="609600" y="1066800"/>
            <a:ext cx="7772400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8612" name="Text Box 68611"/>
          <p:cNvSpPr txBox="1"/>
          <p:nvPr/>
        </p:nvSpPr>
        <p:spPr>
          <a:xfrm>
            <a:off x="914400" y="1371600"/>
            <a:ext cx="7467600" cy="5197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>
                <a:latin typeface="Comic Sans MS" panose="030F0702030302020204" charset="0"/>
              </a:rPr>
              <a:t>Organisms</a:t>
            </a:r>
            <a:endParaRPr>
              <a:latin typeface="Comic Sans MS" panose="030F0702030302020204" charset="0"/>
            </a:endParaRPr>
          </a:p>
          <a:p>
            <a:pPr lvl="1">
              <a:buChar char="•"/>
            </a:pPr>
            <a:r>
              <a:rPr>
                <a:latin typeface="Comic Sans MS" panose="030F0702030302020204" charset="0"/>
              </a:rPr>
              <a:t>  Types of native vegetation</a:t>
            </a:r>
            <a:endParaRPr>
              <a:latin typeface="Comic Sans MS" panose="030F0702030302020204" charset="0"/>
            </a:endParaRPr>
          </a:p>
          <a:p>
            <a:pPr lvl="1">
              <a:buChar char="•"/>
            </a:pPr>
            <a:r>
              <a:rPr>
                <a:latin typeface="Comic Sans MS" panose="030F0702030302020204" charset="0"/>
              </a:rPr>
              <a:t>  Weathering is dependent of plant growth</a:t>
            </a:r>
            <a:endParaRPr>
              <a:latin typeface="Comic Sans MS" panose="030F0702030302020204" charset="0"/>
            </a:endParaRPr>
          </a:p>
          <a:p>
            <a:pPr lvl="1">
              <a:buChar char="•"/>
            </a:pPr>
            <a:endParaRPr>
              <a:latin typeface="Comic Sans MS" panose="030F0702030302020204" charset="0"/>
            </a:endParaRPr>
          </a:p>
          <a:p>
            <a:pPr lvl="1">
              <a:buChar char="•"/>
            </a:pPr>
            <a:r>
              <a:rPr>
                <a:solidFill>
                  <a:srgbClr val="000000"/>
                </a:solidFill>
                <a:latin typeface="Comic Sans MS" panose="030F0702030302020204" charset="0"/>
              </a:rPr>
              <a:t>  Plant and animal activity produces </a:t>
            </a:r>
            <a:r>
              <a:rPr err="1">
                <a:solidFill>
                  <a:srgbClr val="000000"/>
                </a:solidFill>
                <a:latin typeface="Comic Sans MS" panose="030F0702030302020204" charset="0"/>
              </a:rPr>
              <a:t>humic </a:t>
            </a:r>
            <a:r>
              <a:rPr>
                <a:solidFill>
                  <a:srgbClr val="000000"/>
                </a:solidFill>
                <a:latin typeface="Comic Sans MS" panose="030F0702030302020204" charset="0"/>
              </a:rPr>
              <a:t>acids that are powerful weathering agents.  </a:t>
            </a:r>
            <a:endParaRPr>
              <a:solidFill>
                <a:srgbClr val="000000"/>
              </a:solidFill>
              <a:latin typeface="Comic Sans MS" panose="030F0702030302020204" charset="0"/>
            </a:endParaRPr>
          </a:p>
          <a:p>
            <a:pPr lvl="1">
              <a:buChar char="•"/>
            </a:pPr>
            <a:endParaRPr>
              <a:solidFill>
                <a:srgbClr val="000000"/>
              </a:solidFill>
              <a:latin typeface="Comic Sans MS" panose="030F0702030302020204" charset="0"/>
            </a:endParaRPr>
          </a:p>
          <a:p>
            <a:pPr lvl="1">
              <a:buChar char="•"/>
            </a:pPr>
            <a:r>
              <a:rPr>
                <a:solidFill>
                  <a:srgbClr val="000000"/>
                </a:solidFill>
                <a:latin typeface="Comic Sans MS" panose="030F0702030302020204" charset="0"/>
              </a:rPr>
              <a:t>  Plants can physically as well as chemically break down rocks.  </a:t>
            </a:r>
            <a:endParaRPr>
              <a:solidFill>
                <a:srgbClr val="000000"/>
              </a:solidFill>
              <a:latin typeface="Comic Sans MS" panose="030F0702030302020204" charset="0"/>
            </a:endParaRPr>
          </a:p>
          <a:p>
            <a:pPr lvl="1">
              <a:buChar char="•"/>
            </a:pPr>
            <a:endParaRPr>
              <a:solidFill>
                <a:srgbClr val="000000"/>
              </a:solidFill>
              <a:latin typeface="Comic Sans MS" panose="030F0702030302020204" charset="0"/>
            </a:endParaRPr>
          </a:p>
          <a:p>
            <a:pPr lvl="1">
              <a:buChar char="•"/>
            </a:pPr>
            <a:r>
              <a:rPr>
                <a:solidFill>
                  <a:srgbClr val="000000"/>
                </a:solidFill>
                <a:latin typeface="Comic Sans MS" panose="030F0702030302020204" charset="0"/>
              </a:rPr>
              <a:t>  Plants stabilize soil profiles, Animals (including humans) tend to increase erosion.</a:t>
            </a:r>
            <a:endParaRPr sz="1200">
              <a:solidFill>
                <a:srgbClr val="000000"/>
              </a:solidFill>
              <a:latin typeface="Charcoal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Title 70657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990600"/>
          </a:xfrm>
          <a:ln/>
        </p:spPr>
        <p:txBody>
          <a:bodyPr anchor="ctr" anchorCtr="0"/>
          <a:p>
            <a:r>
              <a:rPr>
                <a:latin typeface="Comic Sans MS" panose="030F0702030302020204" charset="0"/>
              </a:rPr>
              <a:t>Factors of Soil Formation</a:t>
            </a:r>
          </a:p>
        </p:txBody>
      </p:sp>
      <p:sp>
        <p:nvSpPr>
          <p:cNvPr id="70659" name="Straight Connector 70658"/>
          <p:cNvSpPr/>
          <p:nvPr/>
        </p:nvSpPr>
        <p:spPr>
          <a:xfrm>
            <a:off x="609600" y="1066800"/>
            <a:ext cx="7772400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0660" name="Text Box 70659"/>
          <p:cNvSpPr txBox="1"/>
          <p:nvPr/>
        </p:nvSpPr>
        <p:spPr>
          <a:xfrm>
            <a:off x="1371600" y="1571625"/>
            <a:ext cx="5943600" cy="41116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>
                <a:solidFill>
                  <a:srgbClr val="000000"/>
                </a:solidFill>
                <a:latin typeface="Comic Sans MS" panose="030F0702030302020204" charset="0"/>
              </a:rPr>
              <a:t>Topography:</a:t>
            </a:r>
            <a:endParaRPr>
              <a:solidFill>
                <a:srgbClr val="000000"/>
              </a:solidFill>
              <a:latin typeface="Comic Sans MS" panose="030F0702030302020204" charset="0"/>
            </a:endParaRPr>
          </a:p>
          <a:p>
            <a:endParaRPr>
              <a:solidFill>
                <a:srgbClr val="000000"/>
              </a:solidFill>
              <a:latin typeface="Comic Sans MS" panose="030F0702030302020204" charset="0"/>
            </a:endParaRPr>
          </a:p>
          <a:p>
            <a:pPr lvl="1">
              <a:buChar char="•"/>
            </a:pPr>
            <a:r>
              <a:rPr>
                <a:solidFill>
                  <a:srgbClr val="000000"/>
                </a:solidFill>
                <a:latin typeface="Comic Sans MS" panose="030F0702030302020204" charset="0"/>
              </a:rPr>
              <a:t>  Ground slope</a:t>
            </a:r>
            <a:endParaRPr>
              <a:solidFill>
                <a:srgbClr val="000000"/>
              </a:solidFill>
              <a:latin typeface="Comic Sans MS" panose="030F0702030302020204" charset="0"/>
            </a:endParaRPr>
          </a:p>
          <a:p>
            <a:pPr lvl="1">
              <a:buChar char="•"/>
            </a:pPr>
            <a:endParaRPr>
              <a:solidFill>
                <a:srgbClr val="000000"/>
              </a:solidFill>
              <a:latin typeface="Comic Sans MS" panose="030F0702030302020204" charset="0"/>
            </a:endParaRPr>
          </a:p>
          <a:p>
            <a:pPr lvl="1">
              <a:buChar char="•"/>
            </a:pPr>
            <a:r>
              <a:rPr>
                <a:solidFill>
                  <a:srgbClr val="000000"/>
                </a:solidFill>
                <a:latin typeface="Comic Sans MS" panose="030F0702030302020204" charset="0"/>
              </a:rPr>
              <a:t>  Elevation</a:t>
            </a:r>
            <a:endParaRPr>
              <a:solidFill>
                <a:srgbClr val="000000"/>
              </a:solidFill>
              <a:latin typeface="Comic Sans MS" panose="030F0702030302020204" charset="0"/>
            </a:endParaRPr>
          </a:p>
          <a:p>
            <a:pPr lvl="1">
              <a:buChar char="•"/>
            </a:pPr>
            <a:endParaRPr>
              <a:solidFill>
                <a:srgbClr val="000000"/>
              </a:solidFill>
              <a:latin typeface="Comic Sans MS" panose="030F0702030302020204" charset="0"/>
            </a:endParaRPr>
          </a:p>
          <a:p>
            <a:pPr lvl="1">
              <a:buChar char="•"/>
            </a:pPr>
            <a:r>
              <a:rPr>
                <a:solidFill>
                  <a:srgbClr val="000000"/>
                </a:solidFill>
                <a:latin typeface="Comic Sans MS" panose="030F0702030302020204" charset="0"/>
              </a:rPr>
              <a:t>  Aspect (e.g., north facing vs. south facing slopes)</a:t>
            </a:r>
            <a:endParaRPr>
              <a:solidFill>
                <a:srgbClr val="000000"/>
              </a:solidFill>
              <a:latin typeface="Comic Sans MS" panose="030F0702030302020204" charset="0"/>
            </a:endParaRPr>
          </a:p>
          <a:p>
            <a:pPr lvl="1">
              <a:buChar char="•"/>
            </a:pPr>
            <a:endParaRPr>
              <a:solidFill>
                <a:srgbClr val="000000"/>
              </a:solidFill>
              <a:latin typeface="Comic Sans MS" panose="030F0702030302020204" charset="0"/>
            </a:endParaRPr>
          </a:p>
          <a:p>
            <a:pPr lvl="1">
              <a:buChar char="•"/>
            </a:pPr>
            <a:endParaRPr sz="1200">
              <a:solidFill>
                <a:srgbClr val="000000"/>
              </a:solidFill>
              <a:latin typeface="Charcoal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7" name="Straight Connector 62466"/>
          <p:cNvSpPr/>
          <p:nvPr/>
        </p:nvSpPr>
        <p:spPr>
          <a:xfrm>
            <a:off x="609600" y="1066800"/>
            <a:ext cx="7772400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2469" name="Text Box 62468"/>
          <p:cNvSpPr txBox="1"/>
          <p:nvPr/>
        </p:nvSpPr>
        <p:spPr>
          <a:xfrm>
            <a:off x="1241425" y="1808480"/>
            <a:ext cx="6629400" cy="157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sz="2800">
                <a:solidFill>
                  <a:srgbClr val="000000"/>
                </a:solidFill>
                <a:latin typeface="Comic Sans MS" panose="030F0702030302020204" charset="0"/>
              </a:rPr>
              <a:t>The steeper the surface slope, the more likely any eroded material is to be transported out of the system.</a:t>
            </a:r>
            <a:endParaRPr sz="2800">
              <a:solidFill>
                <a:srgbClr val="000000"/>
              </a:solidFill>
              <a:latin typeface="Charcoal" charset="0"/>
            </a:endParaRPr>
          </a:p>
        </p:txBody>
      </p:sp>
      <p:sp>
        <p:nvSpPr>
          <p:cNvPr id="62471" name="Title 62470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  <a:ln/>
        </p:spPr>
        <p:txBody>
          <a:bodyPr vert="horz" wrap="square" lIns="91440" tIns="45720" rIns="91440" bIns="45720" anchor="ctr" anchorCtr="0"/>
          <a:p>
            <a:r>
              <a:rPr>
                <a:latin typeface="Comic Sans MS" panose="030F0702030302020204" charset="0"/>
              </a:rPr>
              <a:t>Factors of Soil Formation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1" name="Straight Connector 63490"/>
          <p:cNvSpPr/>
          <p:nvPr/>
        </p:nvSpPr>
        <p:spPr>
          <a:xfrm>
            <a:off x="609600" y="1066800"/>
            <a:ext cx="7772400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3492" name="Text Box 63491"/>
          <p:cNvSpPr txBox="1"/>
          <p:nvPr/>
        </p:nvSpPr>
        <p:spPr>
          <a:xfrm>
            <a:off x="1371600" y="1660525"/>
            <a:ext cx="7010400" cy="2676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endParaRPr sz="2800">
              <a:latin typeface="Comic Sans MS" panose="030F0702030302020204" charset="0"/>
            </a:endParaRPr>
          </a:p>
          <a:p>
            <a:r>
              <a:rPr sz="2800">
                <a:latin typeface="Comic Sans MS" panose="030F0702030302020204" charset="0"/>
              </a:rPr>
              <a:t>Soils on flat surfaces, such as floodplains or plateaus, tend to thicken through time due to weathering rates being greater than sediment transport rates.</a:t>
            </a:r>
            <a:endParaRPr sz="2800">
              <a:latin typeface="Comic Sans MS" panose="030F0702030302020204" charset="0"/>
            </a:endParaRPr>
          </a:p>
        </p:txBody>
      </p:sp>
      <p:sp>
        <p:nvSpPr>
          <p:cNvPr id="63494" name="Title 63493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990600"/>
          </a:xfrm>
          <a:ln/>
        </p:spPr>
        <p:txBody>
          <a:bodyPr anchor="ctr" anchorCtr="0"/>
          <a:p>
            <a:r>
              <a:rPr>
                <a:latin typeface="Comic Sans MS" panose="030F0702030302020204" charset="0"/>
              </a:rPr>
              <a:t>Factors of Soil Formation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713E39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BCAFAE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1833</Words>
  <Application>WPS Presentation</Application>
  <PresentationFormat>On-screen Show</PresentationFormat>
  <Paragraphs>96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Arial</vt:lpstr>
      <vt:lpstr>SimSun</vt:lpstr>
      <vt:lpstr>Wingdings</vt:lpstr>
      <vt:lpstr>Times</vt:lpstr>
      <vt:lpstr>Times New Roman</vt:lpstr>
      <vt:lpstr>Garamond</vt:lpstr>
      <vt:lpstr>Comic Sans MS</vt:lpstr>
      <vt:lpstr>Charcoal</vt:lpstr>
      <vt:lpstr>Segoe Print</vt:lpstr>
      <vt:lpstr>Helvetica</vt:lpstr>
      <vt:lpstr>Microsoft YaHei</vt:lpstr>
      <vt:lpstr>Arial Unicode MS</vt:lpstr>
      <vt:lpstr>Blank Presentation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Univ of Wash ESS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Montgomery</dc:creator>
  <cp:lastModifiedBy>Admin</cp:lastModifiedBy>
  <cp:revision>18</cp:revision>
  <dcterms:created xsi:type="dcterms:W3CDTF">2005-09-22T23:40:11Z</dcterms:created>
  <dcterms:modified xsi:type="dcterms:W3CDTF">2022-07-19T04:43:12Z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49E138EF21B440849A6FD09C8A6B867F</vt:lpwstr>
  </property>
  <property fmtid="{D5CDD505-2E9C-101B-9397-08002B2CF9AE}" pid="3" name="KSOProductBuildVer">
    <vt:lpwstr>1033-11.2.0.10451</vt:lpwstr>
  </property>
</Properties>
</file>