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61" r:id="rId4"/>
    <p:sldId id="262" r:id="rId5"/>
    <p:sldId id="259" r:id="rId6"/>
    <p:sldId id="258" r:id="rId7"/>
    <p:sldId id="260"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61" d="100"/>
          <a:sy n="61" d="100"/>
        </p:scale>
        <p:origin x="8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3004A57-2057-45AE-8FFF-E98613021D7F}"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D6AC08-FB91-4AAF-AB13-65B55B803E53}" type="slidenum">
              <a:rPr lang="en-US" smtClean="0"/>
              <a:t>‹#›</a:t>
            </a:fld>
            <a:endParaRPr lang="en-US"/>
          </a:p>
        </p:txBody>
      </p:sp>
    </p:spTree>
    <p:extLst>
      <p:ext uri="{BB962C8B-B14F-4D97-AF65-F5344CB8AC3E}">
        <p14:creationId xmlns:p14="http://schemas.microsoft.com/office/powerpoint/2010/main" val="3095017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004A57-2057-45AE-8FFF-E98613021D7F}"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D6AC08-FB91-4AAF-AB13-65B55B803E53}" type="slidenum">
              <a:rPr lang="en-US" smtClean="0"/>
              <a:t>‹#›</a:t>
            </a:fld>
            <a:endParaRPr lang="en-US"/>
          </a:p>
        </p:txBody>
      </p:sp>
    </p:spTree>
    <p:extLst>
      <p:ext uri="{BB962C8B-B14F-4D97-AF65-F5344CB8AC3E}">
        <p14:creationId xmlns:p14="http://schemas.microsoft.com/office/powerpoint/2010/main" val="2608466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004A57-2057-45AE-8FFF-E98613021D7F}"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D6AC08-FB91-4AAF-AB13-65B55B803E5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12658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004A57-2057-45AE-8FFF-E98613021D7F}"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D6AC08-FB91-4AAF-AB13-65B55B803E53}" type="slidenum">
              <a:rPr lang="en-US" smtClean="0"/>
              <a:t>‹#›</a:t>
            </a:fld>
            <a:endParaRPr lang="en-US"/>
          </a:p>
        </p:txBody>
      </p:sp>
    </p:spTree>
    <p:extLst>
      <p:ext uri="{BB962C8B-B14F-4D97-AF65-F5344CB8AC3E}">
        <p14:creationId xmlns:p14="http://schemas.microsoft.com/office/powerpoint/2010/main" val="2405129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004A57-2057-45AE-8FFF-E98613021D7F}"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D6AC08-FB91-4AAF-AB13-65B55B803E5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89522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004A57-2057-45AE-8FFF-E98613021D7F}"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D6AC08-FB91-4AAF-AB13-65B55B803E53}" type="slidenum">
              <a:rPr lang="en-US" smtClean="0"/>
              <a:t>‹#›</a:t>
            </a:fld>
            <a:endParaRPr lang="en-US"/>
          </a:p>
        </p:txBody>
      </p:sp>
    </p:spTree>
    <p:extLst>
      <p:ext uri="{BB962C8B-B14F-4D97-AF65-F5344CB8AC3E}">
        <p14:creationId xmlns:p14="http://schemas.microsoft.com/office/powerpoint/2010/main" val="2312793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004A57-2057-45AE-8FFF-E98613021D7F}"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D6AC08-FB91-4AAF-AB13-65B55B803E53}" type="slidenum">
              <a:rPr lang="en-US" smtClean="0"/>
              <a:t>‹#›</a:t>
            </a:fld>
            <a:endParaRPr lang="en-US"/>
          </a:p>
        </p:txBody>
      </p:sp>
    </p:spTree>
    <p:extLst>
      <p:ext uri="{BB962C8B-B14F-4D97-AF65-F5344CB8AC3E}">
        <p14:creationId xmlns:p14="http://schemas.microsoft.com/office/powerpoint/2010/main" val="884434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004A57-2057-45AE-8FFF-E98613021D7F}"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D6AC08-FB91-4AAF-AB13-65B55B803E53}" type="slidenum">
              <a:rPr lang="en-US" smtClean="0"/>
              <a:t>‹#›</a:t>
            </a:fld>
            <a:endParaRPr lang="en-US"/>
          </a:p>
        </p:txBody>
      </p:sp>
    </p:spTree>
    <p:extLst>
      <p:ext uri="{BB962C8B-B14F-4D97-AF65-F5344CB8AC3E}">
        <p14:creationId xmlns:p14="http://schemas.microsoft.com/office/powerpoint/2010/main" val="2496177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004A57-2057-45AE-8FFF-E98613021D7F}"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D6AC08-FB91-4AAF-AB13-65B55B803E53}" type="slidenum">
              <a:rPr lang="en-US" smtClean="0"/>
              <a:t>‹#›</a:t>
            </a:fld>
            <a:endParaRPr lang="en-US"/>
          </a:p>
        </p:txBody>
      </p:sp>
    </p:spTree>
    <p:extLst>
      <p:ext uri="{BB962C8B-B14F-4D97-AF65-F5344CB8AC3E}">
        <p14:creationId xmlns:p14="http://schemas.microsoft.com/office/powerpoint/2010/main" val="2424108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004A57-2057-45AE-8FFF-E98613021D7F}"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D6AC08-FB91-4AAF-AB13-65B55B803E53}" type="slidenum">
              <a:rPr lang="en-US" smtClean="0"/>
              <a:t>‹#›</a:t>
            </a:fld>
            <a:endParaRPr lang="en-US"/>
          </a:p>
        </p:txBody>
      </p:sp>
    </p:spTree>
    <p:extLst>
      <p:ext uri="{BB962C8B-B14F-4D97-AF65-F5344CB8AC3E}">
        <p14:creationId xmlns:p14="http://schemas.microsoft.com/office/powerpoint/2010/main" val="2904254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004A57-2057-45AE-8FFF-E98613021D7F}"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D6AC08-FB91-4AAF-AB13-65B55B803E53}" type="slidenum">
              <a:rPr lang="en-US" smtClean="0"/>
              <a:t>‹#›</a:t>
            </a:fld>
            <a:endParaRPr lang="en-US"/>
          </a:p>
        </p:txBody>
      </p:sp>
    </p:spTree>
    <p:extLst>
      <p:ext uri="{BB962C8B-B14F-4D97-AF65-F5344CB8AC3E}">
        <p14:creationId xmlns:p14="http://schemas.microsoft.com/office/powerpoint/2010/main" val="2878624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004A57-2057-45AE-8FFF-E98613021D7F}" type="datetimeFigureOut">
              <a:rPr lang="en-US" smtClean="0"/>
              <a:t>3/30/2022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D6AC08-FB91-4AAF-AB13-65B55B803E53}" type="slidenum">
              <a:rPr lang="en-US" smtClean="0"/>
              <a:t>‹#›</a:t>
            </a:fld>
            <a:endParaRPr lang="en-US"/>
          </a:p>
        </p:txBody>
      </p:sp>
    </p:spTree>
    <p:extLst>
      <p:ext uri="{BB962C8B-B14F-4D97-AF65-F5344CB8AC3E}">
        <p14:creationId xmlns:p14="http://schemas.microsoft.com/office/powerpoint/2010/main" val="524265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004A57-2057-45AE-8FFF-E98613021D7F}" type="datetimeFigureOut">
              <a:rPr lang="en-US" smtClean="0"/>
              <a:t>3/30/2022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D6AC08-FB91-4AAF-AB13-65B55B803E53}" type="slidenum">
              <a:rPr lang="en-US" smtClean="0"/>
              <a:t>‹#›</a:t>
            </a:fld>
            <a:endParaRPr lang="en-US"/>
          </a:p>
        </p:txBody>
      </p:sp>
    </p:spTree>
    <p:extLst>
      <p:ext uri="{BB962C8B-B14F-4D97-AF65-F5344CB8AC3E}">
        <p14:creationId xmlns:p14="http://schemas.microsoft.com/office/powerpoint/2010/main" val="2827114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004A57-2057-45AE-8FFF-E98613021D7F}" type="datetimeFigureOut">
              <a:rPr lang="en-US" smtClean="0"/>
              <a:t>3/30/2022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D6AC08-FB91-4AAF-AB13-65B55B803E53}" type="slidenum">
              <a:rPr lang="en-US" smtClean="0"/>
              <a:t>‹#›</a:t>
            </a:fld>
            <a:endParaRPr lang="en-US"/>
          </a:p>
        </p:txBody>
      </p:sp>
    </p:spTree>
    <p:extLst>
      <p:ext uri="{BB962C8B-B14F-4D97-AF65-F5344CB8AC3E}">
        <p14:creationId xmlns:p14="http://schemas.microsoft.com/office/powerpoint/2010/main" val="1627549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004A57-2057-45AE-8FFF-E98613021D7F}"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D6AC08-FB91-4AAF-AB13-65B55B803E53}" type="slidenum">
              <a:rPr lang="en-US" smtClean="0"/>
              <a:t>‹#›</a:t>
            </a:fld>
            <a:endParaRPr lang="en-US"/>
          </a:p>
        </p:txBody>
      </p:sp>
    </p:spTree>
    <p:extLst>
      <p:ext uri="{BB962C8B-B14F-4D97-AF65-F5344CB8AC3E}">
        <p14:creationId xmlns:p14="http://schemas.microsoft.com/office/powerpoint/2010/main" val="1319069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3004A57-2057-45AE-8FFF-E98613021D7F}"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D6AC08-FB91-4AAF-AB13-65B55B803E53}" type="slidenum">
              <a:rPr lang="en-US" smtClean="0"/>
              <a:t>‹#›</a:t>
            </a:fld>
            <a:endParaRPr lang="en-US"/>
          </a:p>
        </p:txBody>
      </p:sp>
    </p:spTree>
    <p:extLst>
      <p:ext uri="{BB962C8B-B14F-4D97-AF65-F5344CB8AC3E}">
        <p14:creationId xmlns:p14="http://schemas.microsoft.com/office/powerpoint/2010/main" val="34744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3004A57-2057-45AE-8FFF-E98613021D7F}" type="datetimeFigureOut">
              <a:rPr lang="en-US" smtClean="0"/>
              <a:t>3/30/2022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D6AC08-FB91-4AAF-AB13-65B55B803E53}" type="slidenum">
              <a:rPr lang="en-US" smtClean="0"/>
              <a:t>‹#›</a:t>
            </a:fld>
            <a:endParaRPr lang="en-US"/>
          </a:p>
        </p:txBody>
      </p:sp>
    </p:spTree>
    <p:extLst>
      <p:ext uri="{BB962C8B-B14F-4D97-AF65-F5344CB8AC3E}">
        <p14:creationId xmlns:p14="http://schemas.microsoft.com/office/powerpoint/2010/main" val="331722298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F72C6-ED54-4D67-ABFF-5A1630234E19}"/>
              </a:ext>
            </a:extLst>
          </p:cNvPr>
          <p:cNvSpPr>
            <a:spLocks noGrp="1"/>
          </p:cNvSpPr>
          <p:nvPr>
            <p:ph type="ctrTitle"/>
          </p:nvPr>
        </p:nvSpPr>
        <p:spPr>
          <a:xfrm>
            <a:off x="-2029905" y="1244912"/>
            <a:ext cx="9144000" cy="1143407"/>
          </a:xfrm>
        </p:spPr>
        <p:txBody>
          <a:bodyPr/>
          <a:lstStyle/>
          <a:p>
            <a:r>
              <a:rPr lang="en-US" dirty="0"/>
              <a:t>UNIT 2</a:t>
            </a:r>
          </a:p>
        </p:txBody>
      </p:sp>
      <p:sp>
        <p:nvSpPr>
          <p:cNvPr id="5" name="Subtitle 4">
            <a:extLst>
              <a:ext uri="{FF2B5EF4-FFF2-40B4-BE49-F238E27FC236}">
                <a16:creationId xmlns:a16="http://schemas.microsoft.com/office/drawing/2014/main" id="{9DF0F210-9B24-47E5-98DB-90BD9B854CD2}"/>
              </a:ext>
            </a:extLst>
          </p:cNvPr>
          <p:cNvSpPr>
            <a:spLocks noGrp="1"/>
          </p:cNvSpPr>
          <p:nvPr>
            <p:ph type="subTitle" idx="1"/>
          </p:nvPr>
        </p:nvSpPr>
        <p:spPr>
          <a:xfrm>
            <a:off x="509048" y="2785149"/>
            <a:ext cx="9662474" cy="2651760"/>
          </a:xfrm>
        </p:spPr>
        <p:txBody>
          <a:bodyPr>
            <a:normAutofit/>
          </a:bodyPr>
          <a:lstStyle/>
          <a:p>
            <a:pPr algn="just"/>
            <a:r>
              <a:rPr lang="en-US" sz="2800" b="1" dirty="0">
                <a:latin typeface="Bahnschrift Condensed" panose="020B0502040204020203" pitchFamily="34" charset="0"/>
              </a:rPr>
              <a:t>Principles, </a:t>
            </a:r>
            <a:r>
              <a:rPr lang="en-US" sz="2800" b="1" dirty="0" smtClean="0">
                <a:latin typeface="Bahnschrift Condensed" panose="020B0502040204020203" pitchFamily="34" charset="0"/>
              </a:rPr>
              <a:t>Ray </a:t>
            </a:r>
            <a:r>
              <a:rPr lang="en-US" sz="2800" b="1" dirty="0">
                <a:latin typeface="Bahnschrift Condensed" panose="020B0502040204020203" pitchFamily="34" charset="0"/>
              </a:rPr>
              <a:t>diagrams, parts and working, sample preparation and Forensic applications of- Simple microscope, Compound microscope, Stereo microscope, Polarized light microscope, Dark-field microscope, Comparison microscope, Fluorescent microscope, Electron </a:t>
            </a:r>
            <a:r>
              <a:rPr lang="en-US" sz="2800" b="1" dirty="0" smtClean="0">
                <a:latin typeface="Bahnschrift Condensed" panose="020B0502040204020203" pitchFamily="34" charset="0"/>
              </a:rPr>
              <a:t>microscope</a:t>
            </a:r>
            <a:endParaRPr lang="en-US" sz="2000" b="1" dirty="0">
              <a:latin typeface="Bahnschrift Condensed" panose="020B0502040204020203" pitchFamily="34" charset="0"/>
            </a:endParaRPr>
          </a:p>
        </p:txBody>
      </p:sp>
    </p:spTree>
    <p:extLst>
      <p:ext uri="{BB962C8B-B14F-4D97-AF65-F5344CB8AC3E}">
        <p14:creationId xmlns:p14="http://schemas.microsoft.com/office/powerpoint/2010/main" val="1741015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9B403-0187-49E5-9EB4-0BA34A65D70E}"/>
              </a:ext>
            </a:extLst>
          </p:cNvPr>
          <p:cNvSpPr>
            <a:spLocks noGrp="1"/>
          </p:cNvSpPr>
          <p:nvPr>
            <p:ph type="title"/>
          </p:nvPr>
        </p:nvSpPr>
        <p:spPr/>
        <p:txBody>
          <a:bodyPr/>
          <a:lstStyle/>
          <a:p>
            <a:r>
              <a:rPr lang="en-US" dirty="0"/>
              <a:t>          </a:t>
            </a:r>
            <a:r>
              <a:rPr lang="en-US" sz="1800" dirty="0"/>
              <a:t> </a:t>
            </a:r>
            <a:r>
              <a:rPr lang="en-US" sz="2800" b="1" dirty="0"/>
              <a:t>POLARIZED LIGHT MICROSCOPE</a:t>
            </a:r>
          </a:p>
        </p:txBody>
      </p:sp>
      <p:sp>
        <p:nvSpPr>
          <p:cNvPr id="3" name="Content Placeholder 2">
            <a:extLst>
              <a:ext uri="{FF2B5EF4-FFF2-40B4-BE49-F238E27FC236}">
                <a16:creationId xmlns:a16="http://schemas.microsoft.com/office/drawing/2014/main" id="{00F494AC-55E2-4AB0-AF93-438ED0767D07}"/>
              </a:ext>
            </a:extLst>
          </p:cNvPr>
          <p:cNvSpPr>
            <a:spLocks noGrp="1"/>
          </p:cNvSpPr>
          <p:nvPr>
            <p:ph idx="1"/>
          </p:nvPr>
        </p:nvSpPr>
        <p:spPr>
          <a:xfrm>
            <a:off x="246888" y="1225296"/>
            <a:ext cx="11576304" cy="5413248"/>
          </a:xfrm>
        </p:spPr>
        <p:txBody>
          <a:bodyPr>
            <a:normAutofit/>
          </a:bodyPr>
          <a:lstStyle/>
          <a:p>
            <a:pPr algn="just"/>
            <a:r>
              <a:rPr lang="en-US" b="1" dirty="0">
                <a:latin typeface="Times New Roman" panose="02020603050405020304" pitchFamily="18" charset="0"/>
                <a:cs typeface="Times New Roman" panose="02020603050405020304" pitchFamily="18" charset="0"/>
              </a:rPr>
              <a:t>Polarized </a:t>
            </a:r>
            <a:r>
              <a:rPr lang="en-US" b="1" dirty="0" smtClean="0">
                <a:latin typeface="Times New Roman" panose="02020603050405020304" pitchFamily="18" charset="0"/>
                <a:cs typeface="Times New Roman" panose="02020603050405020304" pitchFamily="18" charset="0"/>
              </a:rPr>
              <a:t>Light: </a:t>
            </a:r>
            <a:r>
              <a:rPr lang="en-US" dirty="0" smtClean="0">
                <a:latin typeface="Times New Roman" panose="02020603050405020304" pitchFamily="18" charset="0"/>
                <a:cs typeface="Times New Roman" panose="02020603050405020304" pitchFamily="18" charset="0"/>
              </a:rPr>
              <a:t>Light </a:t>
            </a:r>
            <a:r>
              <a:rPr lang="en-US" dirty="0">
                <a:latin typeface="Times New Roman" panose="02020603050405020304" pitchFamily="18" charset="0"/>
                <a:cs typeface="Times New Roman" panose="02020603050405020304" pitchFamily="18" charset="0"/>
              </a:rPr>
              <a:t>is an electromagnetic wave. Although light waves can vibrate in all directions, in general, they are described as vibrating in two directions at right angles to each other. Any light which vibrates in more than one direction is called ‘</a:t>
            </a:r>
            <a:r>
              <a:rPr lang="en-US" dirty="0" err="1">
                <a:latin typeface="Times New Roman" panose="02020603050405020304" pitchFamily="18" charset="0"/>
                <a:cs typeface="Times New Roman" panose="02020603050405020304" pitchFamily="18" charset="0"/>
              </a:rPr>
              <a:t>unpolarised</a:t>
            </a:r>
            <a:r>
              <a:rPr lang="en-US" dirty="0">
                <a:latin typeface="Times New Roman" panose="02020603050405020304" pitchFamily="18" charset="0"/>
                <a:cs typeface="Times New Roman" panose="02020603050405020304" pitchFamily="18" charset="0"/>
              </a:rPr>
              <a:t> light’; whereas, a light wave that vibrates in a single direction is called ‘</a:t>
            </a:r>
            <a:r>
              <a:rPr lang="en-US" dirty="0" err="1">
                <a:latin typeface="Times New Roman" panose="02020603050405020304" pitchFamily="18" charset="0"/>
                <a:cs typeface="Times New Roman" panose="02020603050405020304" pitchFamily="18" charset="0"/>
              </a:rPr>
              <a:t>polarised</a:t>
            </a:r>
            <a:r>
              <a:rPr lang="en-US" dirty="0">
                <a:latin typeface="Times New Roman" panose="02020603050405020304" pitchFamily="18" charset="0"/>
                <a:cs typeface="Times New Roman" panose="02020603050405020304" pitchFamily="18" charset="0"/>
              </a:rPr>
              <a:t> light’. The human eye is not sensitive to the direction of vibration of light.</a:t>
            </a:r>
          </a:p>
          <a:p>
            <a:pPr algn="just"/>
            <a:r>
              <a:rPr lang="en-US" b="1" dirty="0">
                <a:latin typeface="Times New Roman" panose="02020603050405020304" pitchFamily="18" charset="0"/>
                <a:cs typeface="Times New Roman" panose="02020603050405020304" pitchFamily="18" charset="0"/>
              </a:rPr>
              <a:t>Converting Non-</a:t>
            </a:r>
            <a:r>
              <a:rPr lang="en-US" b="1" dirty="0" err="1">
                <a:latin typeface="Times New Roman" panose="02020603050405020304" pitchFamily="18" charset="0"/>
                <a:cs typeface="Times New Roman" panose="02020603050405020304" pitchFamily="18" charset="0"/>
              </a:rPr>
              <a:t>Polarised</a:t>
            </a:r>
            <a:r>
              <a:rPr lang="en-US" b="1" dirty="0">
                <a:latin typeface="Times New Roman" panose="02020603050405020304" pitchFamily="18" charset="0"/>
                <a:cs typeface="Times New Roman" panose="02020603050405020304" pitchFamily="18" charset="0"/>
              </a:rPr>
              <a:t> to Polarized </a:t>
            </a:r>
            <a:r>
              <a:rPr lang="en-US" b="1" dirty="0" smtClean="0">
                <a:latin typeface="Times New Roman" panose="02020603050405020304" pitchFamily="18" charset="0"/>
                <a:cs typeface="Times New Roman" panose="02020603050405020304" pitchFamily="18" charset="0"/>
              </a:rPr>
              <a:t>Light: </a:t>
            </a:r>
            <a:r>
              <a:rPr lang="en-US" dirty="0" smtClean="0">
                <a:latin typeface="Times New Roman" panose="02020603050405020304" pitchFamily="18" charset="0"/>
                <a:cs typeface="Times New Roman" panose="02020603050405020304" pitchFamily="18" charset="0"/>
              </a:rPr>
              <a:t>Polarized </a:t>
            </a:r>
            <a:r>
              <a:rPr lang="en-US" dirty="0">
                <a:latin typeface="Times New Roman" panose="02020603050405020304" pitchFamily="18" charset="0"/>
                <a:cs typeface="Times New Roman" panose="02020603050405020304" pitchFamily="18" charset="0"/>
              </a:rPr>
              <a:t>light microscopes work by converting unpolarized light to polarized light. One way in which this can be achieved is by absorption of light vibrational movement in one specific direction. This can be done by certain natural minerals, including tourmaline, or by synthetic films that perform the same function.</a:t>
            </a: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device which selects the plane-polarized from natural or unpolarized light is called a polarizer.</a:t>
            </a:r>
          </a:p>
          <a:p>
            <a:pPr algn="just"/>
            <a:r>
              <a:rPr lang="en-US" b="1" dirty="0" smtClean="0">
                <a:latin typeface="Times New Roman" panose="02020603050405020304" pitchFamily="18" charset="0"/>
                <a:cs typeface="Times New Roman" panose="02020603050405020304" pitchFamily="18" charset="0"/>
              </a:rPr>
              <a:t>PRINCIPLE: </a:t>
            </a: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a polarized light microscope, a polarizer intervenes between the light source and the sample. Thus, the polarized light source is converted into plane-polarized light before it hits the sample</a:t>
            </a:r>
          </a:p>
          <a:p>
            <a:pPr algn="just"/>
            <a:r>
              <a:rPr lang="en-US" b="1" dirty="0">
                <a:latin typeface="Times New Roman" panose="02020603050405020304" pitchFamily="18" charset="0"/>
                <a:cs typeface="Times New Roman" panose="02020603050405020304" pitchFamily="18" charset="0"/>
              </a:rPr>
              <a:t>PARTS</a:t>
            </a:r>
          </a:p>
          <a:p>
            <a:pPr algn="just"/>
            <a:r>
              <a:rPr lang="en-US" b="1" dirty="0" smtClean="0">
                <a:latin typeface="Times New Roman" panose="02020603050405020304" pitchFamily="18" charset="0"/>
                <a:cs typeface="Times New Roman" panose="02020603050405020304" pitchFamily="18" charset="0"/>
              </a:rPr>
              <a:t>Polarizers: </a:t>
            </a:r>
            <a:r>
              <a:rPr lang="en-US" dirty="0" smtClean="0">
                <a:latin typeface="Times New Roman" panose="02020603050405020304" pitchFamily="18" charset="0"/>
                <a:cs typeface="Times New Roman" panose="02020603050405020304" pitchFamily="18" charset="0"/>
              </a:rPr>
              <a:t>Polarizing </a:t>
            </a:r>
            <a:r>
              <a:rPr lang="en-US" dirty="0">
                <a:latin typeface="Times New Roman" panose="02020603050405020304" pitchFamily="18" charset="0"/>
                <a:cs typeface="Times New Roman" panose="02020603050405020304" pitchFamily="18" charset="0"/>
              </a:rPr>
              <a:t>filters are the most critical part of the polarized light microscope. There are usually two polarizing filters: the polarizer and the analyzer.  The polarizer is located below the specimen stage and can be rotated through 360°. It helps to polarize the light which falls on the specimen</a:t>
            </a: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analyzer is placed above the objective and may be rotatable in some cases. It combines the different rays emerging from the specimen to generate the final image.</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549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6E900E-5A0F-476D-BDE8-774708EC35D2}"/>
              </a:ext>
            </a:extLst>
          </p:cNvPr>
          <p:cNvSpPr>
            <a:spLocks noGrp="1"/>
          </p:cNvSpPr>
          <p:nvPr>
            <p:ph idx="1"/>
          </p:nvPr>
        </p:nvSpPr>
        <p:spPr>
          <a:xfrm>
            <a:off x="200319" y="466344"/>
            <a:ext cx="11686032" cy="6391656"/>
          </a:xfrm>
        </p:spPr>
        <p:txBody>
          <a:bodyPr>
            <a:noAutofit/>
          </a:bodyPr>
          <a:lstStyle/>
          <a:p>
            <a:pPr algn="just"/>
            <a:r>
              <a:rPr lang="en-US" sz="1600" b="1" dirty="0">
                <a:latin typeface="Times New Roman" panose="02020603050405020304" pitchFamily="18" charset="0"/>
                <a:cs typeface="Times New Roman" panose="02020603050405020304" pitchFamily="18" charset="0"/>
              </a:rPr>
              <a:t>Specialized </a:t>
            </a:r>
            <a:r>
              <a:rPr lang="en-US" sz="1600" b="1" dirty="0" smtClean="0">
                <a:latin typeface="Times New Roman" panose="02020603050405020304" pitchFamily="18" charset="0"/>
                <a:cs typeface="Times New Roman" panose="02020603050405020304" pitchFamily="18" charset="0"/>
              </a:rPr>
              <a:t>Stage: </a:t>
            </a:r>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is the specimen stage and it can rotate 360° to facilitate the correct orientation of the specimen with the objective plane. In several stages, a Vernier scale is also provided to provide an accuracy of 0.1° in the rotational angle of the stage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Strain-Free </a:t>
            </a:r>
            <a:r>
              <a:rPr lang="en-US" sz="1600" b="1" dirty="0" smtClean="0">
                <a:latin typeface="Times New Roman" panose="02020603050405020304" pitchFamily="18" charset="0"/>
                <a:cs typeface="Times New Roman" panose="02020603050405020304" pitchFamily="18" charset="0"/>
              </a:rPr>
              <a:t>Objectives</a:t>
            </a:r>
            <a:r>
              <a:rPr lang="en-US" sz="1600" dirty="0" smtClean="0">
                <a:latin typeface="Times New Roman" panose="02020603050405020304" pitchFamily="18" charset="0"/>
                <a:cs typeface="Times New Roman" panose="02020603050405020304" pitchFamily="18" charset="0"/>
              </a:rPr>
              <a:t>: Any </a:t>
            </a:r>
            <a:r>
              <a:rPr lang="en-US" sz="1600" dirty="0">
                <a:latin typeface="Times New Roman" panose="02020603050405020304" pitchFamily="18" charset="0"/>
                <a:cs typeface="Times New Roman" panose="02020603050405020304" pitchFamily="18" charset="0"/>
              </a:rPr>
              <a:t>stress on the objective during installation can lead to a change in the optical properties of the lens which can reduce the performance</a:t>
            </a:r>
            <a:r>
              <a:rPr lang="en-US" sz="1600" dirty="0" smtClean="0">
                <a:latin typeface="Times New Roman" panose="02020603050405020304" pitchFamily="18" charset="0"/>
                <a:cs typeface="Times New Roman" panose="02020603050405020304" pitchFamily="18" charset="0"/>
              </a:rPr>
              <a:t>. Strain </a:t>
            </a:r>
            <a:r>
              <a:rPr lang="en-US" sz="1600" dirty="0">
                <a:latin typeface="Times New Roman" panose="02020603050405020304" pitchFamily="18" charset="0"/>
                <a:cs typeface="Times New Roman" panose="02020603050405020304" pitchFamily="18" charset="0"/>
              </a:rPr>
              <a:t>can also be introduced if the lens is mounted too tightly on the </a:t>
            </a:r>
            <a:r>
              <a:rPr lang="en-US" sz="1600" dirty="0" smtClean="0">
                <a:latin typeface="Times New Roman" panose="02020603050405020304" pitchFamily="18" charset="0"/>
                <a:cs typeface="Times New Roman" panose="02020603050405020304" pitchFamily="18" charset="0"/>
              </a:rPr>
              <a:t>frame.</a:t>
            </a:r>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Revolving </a:t>
            </a:r>
            <a:r>
              <a:rPr lang="en-US" sz="1600" b="1" dirty="0" smtClean="0">
                <a:latin typeface="Times New Roman" panose="02020603050405020304" pitchFamily="18" charset="0"/>
                <a:cs typeface="Times New Roman" panose="02020603050405020304" pitchFamily="18" charset="0"/>
              </a:rPr>
              <a:t>Nosepiece: </a:t>
            </a:r>
            <a:r>
              <a:rPr lang="en-US" sz="1600" dirty="0" smtClean="0">
                <a:latin typeface="Times New Roman" panose="02020603050405020304" pitchFamily="18" charset="0"/>
                <a:cs typeface="Times New Roman" panose="02020603050405020304" pitchFamily="18" charset="0"/>
              </a:rPr>
              <a:t>As </a:t>
            </a:r>
            <a:r>
              <a:rPr lang="en-US" sz="1600" dirty="0">
                <a:latin typeface="Times New Roman" panose="02020603050405020304" pitchFamily="18" charset="0"/>
                <a:cs typeface="Times New Roman" panose="02020603050405020304" pitchFamily="18" charset="0"/>
              </a:rPr>
              <a:t>the stage and objectives can revolve in many polarizing microscopes, a revolving nosepiece is also often fitted such that the specimen can be visualized in the center of the view field even if the stage is rotated. </a:t>
            </a:r>
            <a:endParaRPr lang="en-US" sz="1600" dirty="0" smtClean="0">
              <a:latin typeface="Times New Roman" panose="02020603050405020304" pitchFamily="18" charset="0"/>
              <a:cs typeface="Times New Roman" panose="02020603050405020304" pitchFamily="18" charset="0"/>
            </a:endParaRPr>
          </a:p>
          <a:p>
            <a:pPr algn="just"/>
            <a:r>
              <a:rPr lang="en-US" sz="1600" b="1" dirty="0" smtClean="0">
                <a:latin typeface="Times New Roman" panose="02020603050405020304" pitchFamily="18" charset="0"/>
                <a:cs typeface="Times New Roman" panose="02020603050405020304" pitchFamily="18" charset="0"/>
              </a:rPr>
              <a:t>Compensator and Retardation Plates: </a:t>
            </a:r>
            <a:r>
              <a:rPr lang="en-US" sz="1600" dirty="0" smtClean="0">
                <a:latin typeface="Times New Roman" panose="02020603050405020304" pitchFamily="18" charset="0"/>
                <a:cs typeface="Times New Roman" panose="02020603050405020304" pitchFamily="18" charset="0"/>
              </a:rPr>
              <a:t>Several </a:t>
            </a:r>
            <a:r>
              <a:rPr lang="en-US" sz="1600" dirty="0">
                <a:latin typeface="Times New Roman" panose="02020603050405020304" pitchFamily="18" charset="0"/>
                <a:cs typeface="Times New Roman" panose="02020603050405020304" pitchFamily="18" charset="0"/>
              </a:rPr>
              <a:t>polarization microscopes have compensators and/or retardation plates. This is placed between the crossed polarizers to </a:t>
            </a:r>
            <a:r>
              <a:rPr lang="en-US" sz="1600" dirty="0" smtClean="0">
                <a:latin typeface="Times New Roman" panose="02020603050405020304" pitchFamily="18" charset="0"/>
                <a:cs typeface="Times New Roman" panose="02020603050405020304" pitchFamily="18" charset="0"/>
              </a:rPr>
              <a:t>increase </a:t>
            </a:r>
            <a:r>
              <a:rPr lang="en-US" sz="1600" dirty="0">
                <a:latin typeface="Times New Roman" panose="02020603050405020304" pitchFamily="18" charset="0"/>
                <a:cs typeface="Times New Roman" panose="02020603050405020304" pitchFamily="18" charset="0"/>
              </a:rPr>
              <a:t>the contrast of the image quality</a:t>
            </a:r>
            <a:r>
              <a:rPr lang="en-US" sz="1600" dirty="0" smtClean="0">
                <a:latin typeface="Times New Roman" panose="02020603050405020304" pitchFamily="18" charset="0"/>
                <a:cs typeface="Times New Roman" panose="02020603050405020304" pitchFamily="18" charset="0"/>
              </a:rPr>
              <a:t>. Thus</a:t>
            </a:r>
            <a:r>
              <a:rPr lang="en-US" sz="1600" dirty="0">
                <a:latin typeface="Times New Roman" panose="02020603050405020304" pitchFamily="18" charset="0"/>
                <a:cs typeface="Times New Roman" panose="02020603050405020304" pitchFamily="18" charset="0"/>
              </a:rPr>
              <a:t>, polarizing microscopes are being used to increase the image contrast to visualize many anisotropic sub-cellular structures.</a:t>
            </a:r>
          </a:p>
          <a:p>
            <a:pPr algn="just"/>
            <a:r>
              <a:rPr lang="en-US" sz="1600" b="1" dirty="0">
                <a:latin typeface="Times New Roman" panose="02020603050405020304" pitchFamily="18" charset="0"/>
                <a:cs typeface="Times New Roman" panose="02020603050405020304" pitchFamily="18" charset="0"/>
              </a:rPr>
              <a:t>WORKING</a:t>
            </a:r>
          </a:p>
          <a:p>
            <a:pPr algn="just"/>
            <a:r>
              <a:rPr lang="en-US" sz="1600" dirty="0">
                <a:latin typeface="Times New Roman" panose="02020603050405020304" pitchFamily="18" charset="0"/>
                <a:cs typeface="Times New Roman" panose="02020603050405020304" pitchFamily="18" charset="0"/>
              </a:rPr>
              <a:t>In a polarized light microscope, a polarizer intervenes between the light source and the sample. Thus, the polarized light source is converted into plane-polarized light before it hits the sample. This polarized light falls on a doubly refracting specimen which generates two wave components that are at right angles to each other. These two waves are called ordinary and extraordinary light rays.</a:t>
            </a:r>
          </a:p>
          <a:p>
            <a:pPr algn="just"/>
            <a:r>
              <a:rPr lang="en-US" sz="1600" dirty="0">
                <a:latin typeface="Times New Roman" panose="02020603050405020304" pitchFamily="18" charset="0"/>
                <a:cs typeface="Times New Roman" panose="02020603050405020304" pitchFamily="18" charset="0"/>
              </a:rPr>
              <a:t>The waves pass through the specimen in different phases. They are then combined using constructive and destructive interference, by an analyzer.  This leads to the final generation of a high-contrast image.</a:t>
            </a:r>
          </a:p>
          <a:p>
            <a:pPr algn="just"/>
            <a:r>
              <a:rPr lang="en-US" sz="1600" b="1" dirty="0">
                <a:latin typeface="Times New Roman" panose="02020603050405020304" pitchFamily="18" charset="0"/>
                <a:cs typeface="Times New Roman" panose="02020603050405020304" pitchFamily="18" charset="0"/>
              </a:rPr>
              <a:t>FORENSIC APPLICATION</a:t>
            </a:r>
          </a:p>
          <a:p>
            <a:pPr algn="just"/>
            <a:r>
              <a:rPr lang="en-US" sz="1600" dirty="0">
                <a:latin typeface="Times New Roman" panose="02020603050405020304" pitchFamily="18" charset="0"/>
                <a:cs typeface="Times New Roman" panose="02020603050405020304" pitchFamily="18" charset="0"/>
              </a:rPr>
              <a:t>Hair Sample: Natural Light Hair Sample: Polarized Light </a:t>
            </a:r>
            <a:r>
              <a:rPr lang="en-US" sz="1600" dirty="0" smtClean="0">
                <a:latin typeface="Times New Roman" panose="02020603050405020304" pitchFamily="18" charset="0"/>
                <a:cs typeface="Times New Roman" panose="02020603050405020304" pitchFamily="18" charset="0"/>
              </a:rPr>
              <a:t>can </a:t>
            </a:r>
            <a:r>
              <a:rPr lang="en-US" sz="1600" dirty="0">
                <a:latin typeface="Times New Roman" panose="02020603050405020304" pitchFamily="18" charset="0"/>
                <a:cs typeface="Times New Roman" panose="02020603050405020304" pitchFamily="18" charset="0"/>
              </a:rPr>
              <a:t>provide information about the shape, color, and size of minerals and it is used to identify hair, human-made fibers and </a:t>
            </a:r>
            <a:r>
              <a:rPr lang="en-US" sz="1600" dirty="0" smtClean="0">
                <a:latin typeface="Times New Roman" panose="02020603050405020304" pitchFamily="18" charset="0"/>
                <a:cs typeface="Times New Roman" panose="02020603050405020304" pitchFamily="18" charset="0"/>
              </a:rPr>
              <a:t>paint.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9359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C02D-7BA8-404D-A23E-6C1769E05418}"/>
              </a:ext>
            </a:extLst>
          </p:cNvPr>
          <p:cNvSpPr>
            <a:spLocks noGrp="1"/>
          </p:cNvSpPr>
          <p:nvPr>
            <p:ph type="title"/>
          </p:nvPr>
        </p:nvSpPr>
        <p:spPr>
          <a:xfrm>
            <a:off x="1727745" y="6239944"/>
            <a:ext cx="7765047" cy="2725547"/>
          </a:xfrm>
        </p:spPr>
        <p:txBody>
          <a:bodyPr>
            <a:normAutofit/>
          </a:bodyPr>
          <a:lstStyle/>
          <a:p>
            <a:r>
              <a:rPr lang="en-US" sz="2400" b="1" dirty="0"/>
              <a:t>RAY </a:t>
            </a:r>
            <a:r>
              <a:rPr lang="en-US" sz="2400" b="1" dirty="0" smtClean="0"/>
              <a:t>DIAGRAM</a:t>
            </a:r>
            <a:r>
              <a:rPr lang="en-US" sz="2400" b="1" dirty="0"/>
              <a:t> </a:t>
            </a:r>
            <a:r>
              <a:rPr lang="en-US" sz="2400" b="1" dirty="0" smtClean="0"/>
              <a:t>-POLARIZED </a:t>
            </a:r>
            <a:r>
              <a:rPr lang="en-US" sz="2400" b="1" dirty="0"/>
              <a:t>LIGHT MICROSCOPY</a:t>
            </a:r>
          </a:p>
        </p:txBody>
      </p:sp>
      <p:pic>
        <p:nvPicPr>
          <p:cNvPr id="5" name="Content Placeholder 4">
            <a:extLst>
              <a:ext uri="{FF2B5EF4-FFF2-40B4-BE49-F238E27FC236}">
                <a16:creationId xmlns:a16="http://schemas.microsoft.com/office/drawing/2014/main" id="{038A8ED4-8BD4-4A49-81A0-3426AEF649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6776" y="72894"/>
            <a:ext cx="6107154" cy="6167049"/>
          </a:xfrm>
        </p:spPr>
      </p:pic>
    </p:spTree>
    <p:extLst>
      <p:ext uri="{BB962C8B-B14F-4D97-AF65-F5344CB8AC3E}">
        <p14:creationId xmlns:p14="http://schemas.microsoft.com/office/powerpoint/2010/main" val="3141110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5FA6-A03F-4291-A609-38F0F9C76706}"/>
              </a:ext>
            </a:extLst>
          </p:cNvPr>
          <p:cNvSpPr>
            <a:spLocks noGrp="1"/>
          </p:cNvSpPr>
          <p:nvPr>
            <p:ph type="title"/>
          </p:nvPr>
        </p:nvSpPr>
        <p:spPr>
          <a:xfrm>
            <a:off x="482527" y="121951"/>
            <a:ext cx="10515600" cy="556780"/>
          </a:xfrm>
        </p:spPr>
        <p:txBody>
          <a:bodyPr>
            <a:normAutofit/>
          </a:bodyPr>
          <a:lstStyle/>
          <a:p>
            <a:pPr algn="ctr"/>
            <a:r>
              <a:rPr lang="en-US" sz="2000" b="1" dirty="0"/>
              <a:t>FLOURESCENCE MICROSCOPE</a:t>
            </a:r>
          </a:p>
        </p:txBody>
      </p:sp>
      <p:sp>
        <p:nvSpPr>
          <p:cNvPr id="3" name="Content Placeholder 2">
            <a:extLst>
              <a:ext uri="{FF2B5EF4-FFF2-40B4-BE49-F238E27FC236}">
                <a16:creationId xmlns:a16="http://schemas.microsoft.com/office/drawing/2014/main" id="{4C75465E-D37C-451F-A972-57FAD736D453}"/>
              </a:ext>
            </a:extLst>
          </p:cNvPr>
          <p:cNvSpPr>
            <a:spLocks noGrp="1"/>
          </p:cNvSpPr>
          <p:nvPr>
            <p:ph idx="1"/>
          </p:nvPr>
        </p:nvSpPr>
        <p:spPr>
          <a:xfrm>
            <a:off x="228600" y="593889"/>
            <a:ext cx="11548872" cy="6072087"/>
          </a:xfrm>
        </p:spPr>
        <p:txBody>
          <a:bodyPr>
            <a:normAutofit/>
          </a:bodyPr>
          <a:lstStyle/>
          <a:p>
            <a:pPr algn="just"/>
            <a:r>
              <a:rPr lang="en-US" sz="2000" b="1" dirty="0" smtClean="0">
                <a:solidFill>
                  <a:schemeClr val="tx1"/>
                </a:solidFill>
                <a:latin typeface="Times New Roman" panose="02020603050405020304" pitchFamily="18" charset="0"/>
                <a:cs typeface="Times New Roman" panose="02020603050405020304" pitchFamily="18" charset="0"/>
              </a:rPr>
              <a:t>PRINCIPLE: </a:t>
            </a:r>
            <a:r>
              <a:rPr lang="en-US" sz="2000" dirty="0" smtClean="0">
                <a:solidFill>
                  <a:schemeClr val="tx1"/>
                </a:solidFill>
                <a:latin typeface="Times New Roman" panose="02020603050405020304" pitchFamily="18" charset="0"/>
                <a:cs typeface="Times New Roman" panose="02020603050405020304" pitchFamily="18" charset="0"/>
              </a:rPr>
              <a:t>Fluorescence </a:t>
            </a:r>
            <a:r>
              <a:rPr lang="en-US" sz="2000" dirty="0">
                <a:solidFill>
                  <a:schemeClr val="tx1"/>
                </a:solidFill>
                <a:latin typeface="Times New Roman" panose="02020603050405020304" pitchFamily="18" charset="0"/>
                <a:cs typeface="Times New Roman" panose="02020603050405020304" pitchFamily="18" charset="0"/>
              </a:rPr>
              <a:t>microscopy is a type of light microscope that works on the principle of fluorescence. A substance is said to be fluorescent when it absorbs the energy of invisible shorter wavelength radiation (such as UV light 100-400nm) and emits longer wavelength radiation of visible light (such as green or red light-400nm-800nm)</a:t>
            </a:r>
          </a:p>
          <a:p>
            <a:pPr algn="just"/>
            <a:r>
              <a:rPr lang="en-US" sz="2000" b="1" dirty="0">
                <a:solidFill>
                  <a:schemeClr val="tx1"/>
                </a:solidFill>
                <a:latin typeface="Times New Roman" panose="02020603050405020304" pitchFamily="18" charset="0"/>
                <a:cs typeface="Times New Roman" panose="02020603050405020304" pitchFamily="18" charset="0"/>
              </a:rPr>
              <a:t>PARTS</a:t>
            </a:r>
          </a:p>
          <a:p>
            <a:pPr algn="just"/>
            <a:r>
              <a:rPr lang="en-US" sz="2000" b="1" dirty="0" smtClean="0">
                <a:solidFill>
                  <a:schemeClr val="tx1"/>
                </a:solidFill>
                <a:latin typeface="Times New Roman" panose="02020603050405020304" pitchFamily="18" charset="0"/>
                <a:cs typeface="Times New Roman" panose="02020603050405020304" pitchFamily="18" charset="0"/>
              </a:rPr>
              <a:t>Light </a:t>
            </a:r>
            <a:r>
              <a:rPr lang="en-US" sz="2000" b="1" dirty="0">
                <a:solidFill>
                  <a:schemeClr val="tx1"/>
                </a:solidFill>
                <a:latin typeface="Times New Roman" panose="02020603050405020304" pitchFamily="18" charset="0"/>
                <a:cs typeface="Times New Roman" panose="02020603050405020304" pitchFamily="18" charset="0"/>
              </a:rPr>
              <a:t>source: </a:t>
            </a:r>
            <a:r>
              <a:rPr lang="en-US" sz="2000" dirty="0">
                <a:solidFill>
                  <a:schemeClr val="tx1"/>
                </a:solidFill>
                <a:latin typeface="Times New Roman" panose="02020603050405020304" pitchFamily="18" charset="0"/>
                <a:cs typeface="Times New Roman" panose="02020603050405020304" pitchFamily="18" charset="0"/>
              </a:rPr>
              <a:t>Xenon arc lamp or mercury-vapor lamp are common; power LED and lasers are used in more advanced forms.</a:t>
            </a:r>
          </a:p>
          <a:p>
            <a:pPr algn="just"/>
            <a:r>
              <a:rPr lang="en-US" sz="2000" b="1" dirty="0">
                <a:solidFill>
                  <a:schemeClr val="tx1"/>
                </a:solidFill>
                <a:latin typeface="Times New Roman" panose="02020603050405020304" pitchFamily="18" charset="0"/>
                <a:cs typeface="Times New Roman" panose="02020603050405020304" pitchFamily="18" charset="0"/>
              </a:rPr>
              <a:t>A set of optical filters: </a:t>
            </a:r>
            <a:r>
              <a:rPr lang="en-US" sz="2000" dirty="0">
                <a:solidFill>
                  <a:schemeClr val="tx1"/>
                </a:solidFill>
                <a:latin typeface="Times New Roman" panose="02020603050405020304" pitchFamily="18" charset="0"/>
                <a:cs typeface="Times New Roman" panose="02020603050405020304" pitchFamily="18" charset="0"/>
              </a:rPr>
              <a:t>Optical filters include a set of a compatible excitation filter, emission filter, and dichroic beam splitter;</a:t>
            </a:r>
          </a:p>
          <a:p>
            <a:pPr algn="just"/>
            <a:r>
              <a:rPr lang="en-US" sz="2000" dirty="0">
                <a:solidFill>
                  <a:schemeClr val="tx1"/>
                </a:solidFill>
                <a:latin typeface="Times New Roman" panose="02020603050405020304" pitchFamily="18" charset="0"/>
                <a:cs typeface="Times New Roman" panose="02020603050405020304" pitchFamily="18" charset="0"/>
              </a:rPr>
              <a:t>An </a:t>
            </a:r>
            <a:r>
              <a:rPr lang="en-US" sz="2000" b="1" dirty="0">
                <a:solidFill>
                  <a:schemeClr val="tx1"/>
                </a:solidFill>
                <a:latin typeface="Times New Roman" panose="02020603050405020304" pitchFamily="18" charset="0"/>
                <a:cs typeface="Times New Roman" panose="02020603050405020304" pitchFamily="18" charset="0"/>
              </a:rPr>
              <a:t>excitation filter </a:t>
            </a:r>
            <a:r>
              <a:rPr lang="en-US" sz="2000" dirty="0">
                <a:solidFill>
                  <a:schemeClr val="tx1"/>
                </a:solidFill>
                <a:latin typeface="Times New Roman" panose="02020603050405020304" pitchFamily="18" charset="0"/>
                <a:cs typeface="Times New Roman" panose="02020603050405020304" pitchFamily="18" charset="0"/>
              </a:rPr>
              <a:t>selects the wavelengths to excite a particular dye within the specimen.</a:t>
            </a:r>
          </a:p>
          <a:p>
            <a:pPr algn="just"/>
            <a:r>
              <a:rPr lang="en-US" sz="2000" dirty="0">
                <a:solidFill>
                  <a:schemeClr val="tx1"/>
                </a:solidFill>
                <a:latin typeface="Times New Roman" panose="02020603050405020304" pitchFamily="18" charset="0"/>
                <a:cs typeface="Times New Roman" panose="02020603050405020304" pitchFamily="18" charset="0"/>
              </a:rPr>
              <a:t>A </a:t>
            </a:r>
            <a:r>
              <a:rPr lang="en-US" sz="2000" b="1" dirty="0">
                <a:solidFill>
                  <a:schemeClr val="tx1"/>
                </a:solidFill>
                <a:latin typeface="Times New Roman" panose="02020603050405020304" pitchFamily="18" charset="0"/>
                <a:cs typeface="Times New Roman" panose="02020603050405020304" pitchFamily="18" charset="0"/>
              </a:rPr>
              <a:t>dichroic beam splitter/ dichroic mirror </a:t>
            </a:r>
            <a:r>
              <a:rPr lang="en-US" sz="2000" dirty="0">
                <a:solidFill>
                  <a:schemeClr val="tx1"/>
                </a:solidFill>
                <a:latin typeface="Times New Roman" panose="02020603050405020304" pitchFamily="18" charset="0"/>
                <a:cs typeface="Times New Roman" panose="02020603050405020304" pitchFamily="18" charset="0"/>
              </a:rPr>
              <a:t>reflects light in the excitation band and transmit light in the emission band, enabling the classic epifluorescence incident light illumination.</a:t>
            </a:r>
          </a:p>
          <a:p>
            <a:pPr algn="just"/>
            <a:r>
              <a:rPr lang="en-US" sz="2000" dirty="0">
                <a:solidFill>
                  <a:schemeClr val="tx1"/>
                </a:solidFill>
                <a:latin typeface="Times New Roman" panose="02020603050405020304" pitchFamily="18" charset="0"/>
                <a:cs typeface="Times New Roman" panose="02020603050405020304" pitchFamily="18" charset="0"/>
              </a:rPr>
              <a:t>An </a:t>
            </a:r>
            <a:r>
              <a:rPr lang="en-US" sz="2000" b="1" dirty="0">
                <a:solidFill>
                  <a:schemeClr val="tx1"/>
                </a:solidFill>
                <a:latin typeface="Times New Roman" panose="02020603050405020304" pitchFamily="18" charset="0"/>
                <a:cs typeface="Times New Roman" panose="02020603050405020304" pitchFamily="18" charset="0"/>
              </a:rPr>
              <a:t>emission filter </a:t>
            </a:r>
            <a:r>
              <a:rPr lang="en-US" sz="2000" dirty="0">
                <a:solidFill>
                  <a:schemeClr val="tx1"/>
                </a:solidFill>
                <a:latin typeface="Times New Roman" panose="02020603050405020304" pitchFamily="18" charset="0"/>
                <a:cs typeface="Times New Roman" panose="02020603050405020304" pitchFamily="18" charset="0"/>
              </a:rPr>
              <a:t>serves as a kind of quality control by letting only the wavelengths of interest emitted by the fluorophore pass through.</a:t>
            </a:r>
          </a:p>
          <a:p>
            <a:pPr algn="just"/>
            <a:r>
              <a:rPr lang="en-US" sz="2000" b="1" dirty="0">
                <a:solidFill>
                  <a:schemeClr val="tx1"/>
                </a:solidFill>
                <a:latin typeface="Times New Roman" panose="02020603050405020304" pitchFamily="18" charset="0"/>
                <a:cs typeface="Times New Roman" panose="02020603050405020304" pitchFamily="18" charset="0"/>
              </a:rPr>
              <a:t>Darkfield condenser: </a:t>
            </a:r>
            <a:r>
              <a:rPr lang="en-US" sz="2000" dirty="0">
                <a:solidFill>
                  <a:schemeClr val="tx1"/>
                </a:solidFill>
                <a:latin typeface="Times New Roman" panose="02020603050405020304" pitchFamily="18" charset="0"/>
                <a:cs typeface="Times New Roman" panose="02020603050405020304" pitchFamily="18" charset="0"/>
              </a:rPr>
              <a:t>It provides a black background against which the fluorescent objects glow</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62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9CFA8-5D8D-4545-8FBF-3AAC35115FB8}"/>
              </a:ext>
            </a:extLst>
          </p:cNvPr>
          <p:cNvSpPr>
            <a:spLocks noGrp="1"/>
          </p:cNvSpPr>
          <p:nvPr>
            <p:ph type="title"/>
          </p:nvPr>
        </p:nvSpPr>
        <p:spPr>
          <a:xfrm>
            <a:off x="1752601" y="141402"/>
            <a:ext cx="2846832" cy="585851"/>
          </a:xfrm>
        </p:spPr>
        <p:txBody>
          <a:bodyPr>
            <a:normAutofit fontScale="90000"/>
          </a:bodyPr>
          <a:lstStyle/>
          <a:p>
            <a:r>
              <a:rPr lang="en-US" dirty="0"/>
              <a:t>WORKING</a:t>
            </a:r>
          </a:p>
        </p:txBody>
      </p:sp>
      <p:sp>
        <p:nvSpPr>
          <p:cNvPr id="3" name="Content Placeholder 2">
            <a:extLst>
              <a:ext uri="{FF2B5EF4-FFF2-40B4-BE49-F238E27FC236}">
                <a16:creationId xmlns:a16="http://schemas.microsoft.com/office/drawing/2014/main" id="{59FD4136-D629-4516-AC72-029115FAE710}"/>
              </a:ext>
            </a:extLst>
          </p:cNvPr>
          <p:cNvSpPr>
            <a:spLocks noGrp="1"/>
          </p:cNvSpPr>
          <p:nvPr>
            <p:ph idx="1"/>
          </p:nvPr>
        </p:nvSpPr>
        <p:spPr>
          <a:xfrm>
            <a:off x="166571" y="826754"/>
            <a:ext cx="5401465" cy="5322444"/>
          </a:xfrm>
        </p:spPr>
        <p:txBody>
          <a:bodyPr>
            <a:noAutofit/>
          </a:bodyPr>
          <a:lstStyle/>
          <a:p>
            <a:pPr algn="just"/>
            <a:r>
              <a:rPr lang="en-US" sz="1600" dirty="0">
                <a:latin typeface="Times New Roman" panose="02020603050405020304" pitchFamily="18" charset="0"/>
                <a:cs typeface="Times New Roman" panose="02020603050405020304" pitchFamily="18" charset="0"/>
              </a:rPr>
              <a:t>To observe the sample through a fluorescence microscope, it should be first labeled with a fluorescent </a:t>
            </a:r>
            <a:r>
              <a:rPr lang="en-US" sz="1600" dirty="0" smtClean="0">
                <a:latin typeface="Times New Roman" panose="02020603050405020304" pitchFamily="18" charset="0"/>
                <a:cs typeface="Times New Roman" panose="02020603050405020304" pitchFamily="18" charset="0"/>
              </a:rPr>
              <a:t>dye known </a:t>
            </a:r>
            <a:r>
              <a:rPr lang="en-US" sz="1600" dirty="0">
                <a:latin typeface="Times New Roman" panose="02020603050405020304" pitchFamily="18" charset="0"/>
                <a:cs typeface="Times New Roman" panose="02020603050405020304" pitchFamily="18" charset="0"/>
              </a:rPr>
              <a:t>as a fluorophore.</a:t>
            </a:r>
          </a:p>
          <a:p>
            <a:pPr algn="just" fontAlgn="base"/>
            <a:r>
              <a:rPr lang="en-US" sz="1600" b="0" i="0" dirty="0">
                <a:solidFill>
                  <a:srgbClr val="000000"/>
                </a:solidFill>
                <a:effectLst/>
                <a:latin typeface="Times New Roman" panose="02020603050405020304" pitchFamily="18" charset="0"/>
                <a:cs typeface="Times New Roman" panose="02020603050405020304" pitchFamily="18" charset="0"/>
              </a:rPr>
              <a:t>Higher energy light shorter wavelength of lights (UV rays or blue light) generated from mercury vapor arc lamp passes through the </a:t>
            </a:r>
            <a:r>
              <a:rPr lang="en-US" sz="1600" b="1" i="0" dirty="0">
                <a:solidFill>
                  <a:srgbClr val="000000"/>
                </a:solidFill>
                <a:effectLst/>
                <a:latin typeface="Times New Roman" panose="02020603050405020304" pitchFamily="18" charset="0"/>
                <a:cs typeface="Times New Roman" panose="02020603050405020304" pitchFamily="18" charset="0"/>
              </a:rPr>
              <a:t>excitation filter </a:t>
            </a:r>
            <a:r>
              <a:rPr lang="en-US" sz="1600" b="0" i="0" dirty="0">
                <a:solidFill>
                  <a:srgbClr val="000000"/>
                </a:solidFill>
                <a:effectLst/>
                <a:latin typeface="Times New Roman" panose="02020603050405020304" pitchFamily="18" charset="0"/>
                <a:cs typeface="Times New Roman" panose="02020603050405020304" pitchFamily="18" charset="0"/>
              </a:rPr>
              <a:t>which allows only the short wavelength of light to pass through and removes all other non-specific wavelengths of light.</a:t>
            </a:r>
          </a:p>
          <a:p>
            <a:pPr algn="just" fontAlgn="base"/>
            <a:r>
              <a:rPr lang="en-US" sz="1600" b="0" i="0" dirty="0">
                <a:solidFill>
                  <a:srgbClr val="000000"/>
                </a:solidFill>
                <a:effectLst/>
                <a:latin typeface="Times New Roman" panose="02020603050405020304" pitchFamily="18" charset="0"/>
                <a:cs typeface="Times New Roman" panose="02020603050405020304" pitchFamily="18" charset="0"/>
              </a:rPr>
              <a:t> The filtered light is reflected by the </a:t>
            </a:r>
            <a:r>
              <a:rPr lang="en-US" sz="1600" b="1" i="0" dirty="0">
                <a:solidFill>
                  <a:srgbClr val="000000"/>
                </a:solidFill>
                <a:effectLst/>
                <a:latin typeface="Times New Roman" panose="02020603050405020304" pitchFamily="18" charset="0"/>
                <a:cs typeface="Times New Roman" panose="02020603050405020304" pitchFamily="18" charset="0"/>
              </a:rPr>
              <a:t>dichroic filter </a:t>
            </a:r>
            <a:r>
              <a:rPr lang="en-US" sz="1600" b="0" i="0" dirty="0">
                <a:solidFill>
                  <a:srgbClr val="000000"/>
                </a:solidFill>
                <a:effectLst/>
                <a:latin typeface="Times New Roman" panose="02020603050405020304" pitchFamily="18" charset="0"/>
                <a:cs typeface="Times New Roman" panose="02020603050405020304" pitchFamily="18" charset="0"/>
              </a:rPr>
              <a:t>and falls on the </a:t>
            </a:r>
            <a:r>
              <a:rPr lang="en-US" sz="1600" b="1" i="0" dirty="0" smtClean="0">
                <a:solidFill>
                  <a:srgbClr val="000000"/>
                </a:solidFill>
                <a:effectLst/>
                <a:latin typeface="Times New Roman" panose="02020603050405020304" pitchFamily="18" charset="0"/>
                <a:cs typeface="Times New Roman" panose="02020603050405020304" pitchFamily="18" charset="0"/>
              </a:rPr>
              <a:t>sample. </a:t>
            </a:r>
            <a:r>
              <a:rPr lang="en-US" sz="1600" b="0" i="0" dirty="0" smtClean="0">
                <a:solidFill>
                  <a:srgbClr val="000000"/>
                </a:solidFill>
                <a:effectLst/>
                <a:latin typeface="Times New Roman" panose="02020603050405020304" pitchFamily="18" charset="0"/>
                <a:cs typeface="Times New Roman" panose="02020603050405020304" pitchFamily="18" charset="0"/>
              </a:rPr>
              <a:t>The </a:t>
            </a:r>
            <a:r>
              <a:rPr lang="en-US" sz="1600" b="0" i="0" dirty="0">
                <a:solidFill>
                  <a:srgbClr val="000000"/>
                </a:solidFill>
                <a:effectLst/>
                <a:latin typeface="Times New Roman" panose="02020603050405020304" pitchFamily="18" charset="0"/>
                <a:cs typeface="Times New Roman" panose="02020603050405020304" pitchFamily="18" charset="0"/>
              </a:rPr>
              <a:t>fluorochrome </a:t>
            </a:r>
            <a:r>
              <a:rPr lang="en-US" sz="1600" b="1" i="0" dirty="0">
                <a:solidFill>
                  <a:srgbClr val="000000"/>
                </a:solidFill>
                <a:effectLst/>
                <a:latin typeface="Times New Roman" panose="02020603050405020304" pitchFamily="18" charset="0"/>
                <a:cs typeface="Times New Roman" panose="02020603050405020304" pitchFamily="18" charset="0"/>
              </a:rPr>
              <a:t>absorbs shorter wavelength rays </a:t>
            </a:r>
            <a:r>
              <a:rPr lang="en-US" sz="1600" b="0" i="0" dirty="0">
                <a:solidFill>
                  <a:srgbClr val="000000"/>
                </a:solidFill>
                <a:effectLst/>
                <a:latin typeface="Times New Roman" panose="02020603050405020304" pitchFamily="18" charset="0"/>
                <a:cs typeface="Times New Roman" panose="02020603050405020304" pitchFamily="18" charset="0"/>
              </a:rPr>
              <a:t>and emits rays of longer wavelength (lower energy) that passes through the </a:t>
            </a:r>
            <a:r>
              <a:rPr lang="en-US" sz="1600" b="1" i="0" dirty="0">
                <a:solidFill>
                  <a:srgbClr val="000000"/>
                </a:solidFill>
                <a:effectLst/>
                <a:latin typeface="Times New Roman" panose="02020603050405020304" pitchFamily="18" charset="0"/>
                <a:cs typeface="Times New Roman" panose="02020603050405020304" pitchFamily="18" charset="0"/>
              </a:rPr>
              <a:t>emission filter.</a:t>
            </a:r>
            <a:r>
              <a:rPr lang="en-US" sz="1600" b="0" i="0" dirty="0">
                <a:solidFill>
                  <a:srgbClr val="000000"/>
                </a:solidFill>
                <a:effectLst/>
                <a:latin typeface="Times New Roman" panose="02020603050405020304" pitchFamily="18" charset="0"/>
                <a:cs typeface="Times New Roman" panose="02020603050405020304" pitchFamily="18" charset="0"/>
              </a:rPr>
              <a:t> The emission filter blocks (suppresses) any residual excitation light and passes the desired longer emission wavelengths to the </a:t>
            </a:r>
            <a:r>
              <a:rPr lang="en-US" sz="1600" b="1" i="0" dirty="0">
                <a:solidFill>
                  <a:srgbClr val="000000"/>
                </a:solidFill>
                <a:effectLst/>
                <a:latin typeface="Times New Roman" panose="02020603050405020304" pitchFamily="18" charset="0"/>
                <a:cs typeface="Times New Roman" panose="02020603050405020304" pitchFamily="18" charset="0"/>
              </a:rPr>
              <a:t>detector.</a:t>
            </a:r>
            <a:r>
              <a:rPr lang="en-US" sz="1600" b="0" i="0" dirty="0">
                <a:solidFill>
                  <a:srgbClr val="000000"/>
                </a:solidFill>
                <a:effectLst/>
                <a:latin typeface="Times New Roman" panose="02020603050405020304" pitchFamily="18" charset="0"/>
                <a:cs typeface="Times New Roman" panose="02020603050405020304" pitchFamily="18" charset="0"/>
              </a:rPr>
              <a:t> </a:t>
            </a:r>
          </a:p>
          <a:p>
            <a:pPr algn="just" fontAlgn="base"/>
            <a:r>
              <a:rPr lang="en-US" sz="1600" b="0" i="0" dirty="0">
                <a:solidFill>
                  <a:srgbClr val="000000"/>
                </a:solidFill>
                <a:effectLst/>
                <a:latin typeface="Times New Roman" panose="02020603050405020304" pitchFamily="18" charset="0"/>
                <a:cs typeface="Times New Roman" panose="02020603050405020304" pitchFamily="18" charset="0"/>
              </a:rPr>
              <a:t>Thus the microscope forms glowing images of the fluorochrome-labeled microorganisms against a dark background.</a:t>
            </a:r>
          </a:p>
          <a:p>
            <a:pPr algn="just" fontAlgn="base"/>
            <a:r>
              <a:rPr lang="en-US" sz="1600" b="0" i="0" dirty="0">
                <a:solidFill>
                  <a:srgbClr val="000000"/>
                </a:solidFill>
                <a:effectLst/>
                <a:latin typeface="Times New Roman" panose="02020603050405020304" pitchFamily="18" charset="0"/>
                <a:cs typeface="Times New Roman" panose="02020603050405020304" pitchFamily="18" charset="0"/>
              </a:rPr>
              <a:t>To the observer, the background is dark, as there is no visible light and only the labelled specimen (cells, microorganisms etc.) appear bright (fluoresce).</a:t>
            </a:r>
          </a:p>
          <a:p>
            <a:pPr algn="just"/>
            <a:endParaRPr lang="en-US" sz="16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0A72733-04E3-49D6-87E4-F6CA4FB637ED}"/>
              </a:ext>
            </a:extLst>
          </p:cNvPr>
          <p:cNvSpPr txBox="1"/>
          <p:nvPr/>
        </p:nvSpPr>
        <p:spPr>
          <a:xfrm>
            <a:off x="6885432" y="366201"/>
            <a:ext cx="2846832" cy="584775"/>
          </a:xfrm>
          <a:prstGeom prst="rect">
            <a:avLst/>
          </a:prstGeom>
          <a:noFill/>
        </p:spPr>
        <p:txBody>
          <a:bodyPr wrap="square" rtlCol="0">
            <a:spAutoFit/>
          </a:bodyPr>
          <a:lstStyle/>
          <a:p>
            <a:r>
              <a:rPr lang="en-US" sz="3200" dirty="0"/>
              <a:t>RAY DIAGRAM</a:t>
            </a:r>
          </a:p>
        </p:txBody>
      </p:sp>
      <p:pic>
        <p:nvPicPr>
          <p:cNvPr id="7" name="Picture 6">
            <a:extLst>
              <a:ext uri="{FF2B5EF4-FFF2-40B4-BE49-F238E27FC236}">
                <a16:creationId xmlns:a16="http://schemas.microsoft.com/office/drawing/2014/main" id="{29037B76-D132-478D-905F-78D52C7B0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2539" y="1170432"/>
            <a:ext cx="6342083" cy="5184647"/>
          </a:xfrm>
          <a:prstGeom prst="rect">
            <a:avLst/>
          </a:prstGeom>
        </p:spPr>
      </p:pic>
    </p:spTree>
    <p:extLst>
      <p:ext uri="{BB962C8B-B14F-4D97-AF65-F5344CB8AC3E}">
        <p14:creationId xmlns:p14="http://schemas.microsoft.com/office/powerpoint/2010/main" val="1110475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FA25B-A852-4C0B-84F1-05A79592BDCB}"/>
              </a:ext>
            </a:extLst>
          </p:cNvPr>
          <p:cNvSpPr>
            <a:spLocks noGrp="1"/>
          </p:cNvSpPr>
          <p:nvPr>
            <p:ph type="title"/>
          </p:nvPr>
        </p:nvSpPr>
        <p:spPr>
          <a:xfrm>
            <a:off x="2987040" y="72517"/>
            <a:ext cx="5855208" cy="768731"/>
          </a:xfrm>
        </p:spPr>
        <p:txBody>
          <a:bodyPr>
            <a:normAutofit/>
          </a:bodyPr>
          <a:lstStyle/>
          <a:p>
            <a:pPr algn="ctr"/>
            <a:r>
              <a:rPr lang="en-US" sz="3200" b="1" dirty="0"/>
              <a:t>COMPARISON MICROSCOPE</a:t>
            </a:r>
          </a:p>
        </p:txBody>
      </p:sp>
      <p:sp>
        <p:nvSpPr>
          <p:cNvPr id="3" name="Content Placeholder 2">
            <a:extLst>
              <a:ext uri="{FF2B5EF4-FFF2-40B4-BE49-F238E27FC236}">
                <a16:creationId xmlns:a16="http://schemas.microsoft.com/office/drawing/2014/main" id="{84D97D34-5535-49A7-A9C1-D4F1F4EF3231}"/>
              </a:ext>
            </a:extLst>
          </p:cNvPr>
          <p:cNvSpPr>
            <a:spLocks noGrp="1"/>
          </p:cNvSpPr>
          <p:nvPr>
            <p:ph idx="1"/>
          </p:nvPr>
        </p:nvSpPr>
        <p:spPr>
          <a:xfrm>
            <a:off x="219456" y="841248"/>
            <a:ext cx="11311128" cy="5833872"/>
          </a:xfrm>
        </p:spPr>
        <p:txBody>
          <a:bodyPr>
            <a:normAutofit lnSpcReduction="10000"/>
          </a:bodyPr>
          <a:lstStyle/>
          <a:p>
            <a:pPr algn="just"/>
            <a:r>
              <a:rPr lang="en-US" sz="2400" b="1" dirty="0" smtClean="0">
                <a:latin typeface="Times New Roman" panose="02020603050405020304" pitchFamily="18" charset="0"/>
                <a:cs typeface="Times New Roman" panose="02020603050405020304" pitchFamily="18" charset="0"/>
              </a:rPr>
              <a:t>PRINCIPLE: </a:t>
            </a: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comparison </a:t>
            </a:r>
            <a:r>
              <a:rPr lang="en-US" sz="2400" dirty="0" smtClean="0">
                <a:latin typeface="Times New Roman" panose="02020603050405020304" pitchFamily="18" charset="0"/>
                <a:cs typeface="Times New Roman" panose="02020603050405020304" pitchFamily="18" charset="0"/>
              </a:rPr>
              <a:t>microscope </a:t>
            </a:r>
            <a:r>
              <a:rPr lang="en-US" sz="2400" dirty="0">
                <a:latin typeface="Times New Roman" panose="02020603050405020304" pitchFamily="18" charset="0"/>
                <a:cs typeface="Times New Roman" panose="02020603050405020304" pitchFamily="18" charset="0"/>
              </a:rPr>
              <a:t>is a tool used to examine simultaneous specimens. It comprises of two </a:t>
            </a:r>
            <a:r>
              <a:rPr lang="en-US" sz="2400" dirty="0" err="1">
                <a:latin typeface="Times New Roman" panose="02020603050405020304" pitchFamily="18" charset="0"/>
                <a:cs typeface="Times New Roman" panose="02020603050405020304" pitchFamily="18" charset="0"/>
              </a:rPr>
              <a:t>microscopеs</a:t>
            </a:r>
            <a:r>
              <a:rPr lang="en-US" sz="2400" dirty="0">
                <a:latin typeface="Times New Roman" panose="02020603050405020304" pitchFamily="18" charset="0"/>
                <a:cs typeface="Times New Roman" panose="02020603050405020304" pitchFamily="18" charset="0"/>
              </a:rPr>
              <a:t> linked by an optical bridge, which results in a split view window allowing two separate objects to be viewed consecutively. This prevents the viewer having to depend on memory when associating two objects under a conventional </a:t>
            </a:r>
            <a:r>
              <a:rPr lang="en-US" sz="2400" dirty="0" err="1">
                <a:latin typeface="Times New Roman" panose="02020603050405020304" pitchFamily="18" charset="0"/>
                <a:cs typeface="Times New Roman" panose="02020603050405020304" pitchFamily="18" charset="0"/>
              </a:rPr>
              <a:t>microscopе</a:t>
            </a:r>
            <a:r>
              <a:rPr lang="en-US" sz="2400" dirty="0">
                <a:latin typeface="Times New Roman" panose="02020603050405020304" pitchFamily="18" charset="0"/>
                <a:cs typeface="Times New Roman" panose="02020603050405020304" pitchFamily="18" charset="0"/>
              </a:rPr>
              <a:t>. The modern apparatus has various optical, mechanical and electronic refinements, including fiber optic illumination, video capabilities, digital imaging, automatic exposure for conventional photography, etc.</a:t>
            </a:r>
          </a:p>
          <a:p>
            <a:pPr algn="just"/>
            <a:r>
              <a:rPr lang="en-US" sz="2400" dirty="0">
                <a:latin typeface="Times New Roman" panose="02020603050405020304" pitchFamily="18" charset="0"/>
                <a:cs typeface="Times New Roman" panose="02020603050405020304" pitchFamily="18" charset="0"/>
              </a:rPr>
              <a:t>The comparison microscope is a key tool for firearm and toolmark examination. </a:t>
            </a:r>
          </a:p>
          <a:p>
            <a:pPr algn="just"/>
            <a:r>
              <a:rPr lang="en-US" sz="2400" b="1" dirty="0" smtClean="0">
                <a:latin typeface="Times New Roman" panose="02020603050405020304" pitchFamily="18" charset="0"/>
                <a:cs typeface="Times New Roman" panose="02020603050405020304" pitchFamily="18" charset="0"/>
              </a:rPr>
              <a:t>WORKING: </a:t>
            </a:r>
            <a:r>
              <a:rPr lang="en-US" sz="2400" dirty="0" smtClean="0">
                <a:latin typeface="Times New Roman" panose="02020603050405020304" pitchFamily="18" charset="0"/>
                <a:cs typeface="Times New Roman" panose="02020603050405020304" pitchFamily="18" charset="0"/>
              </a:rPr>
              <a:t>Comparison </a:t>
            </a:r>
            <a:r>
              <a:rPr lang="en-US" sz="2400" dirty="0">
                <a:latin typeface="Times New Roman" panose="02020603050405020304" pitchFamily="18" charset="0"/>
                <a:cs typeface="Times New Roman" panose="02020603050405020304" pitchFamily="18" charset="0"/>
              </a:rPr>
              <a:t>Microscope </a:t>
            </a:r>
            <a:r>
              <a:rPr lang="en-US" sz="2400" dirty="0" smtClean="0">
                <a:latin typeface="Times New Roman" panose="02020603050405020304" pitchFamily="18" charset="0"/>
                <a:cs typeface="Times New Roman" panose="02020603050405020304" pitchFamily="18" charset="0"/>
              </a:rPr>
              <a:t>provides </a:t>
            </a:r>
            <a:r>
              <a:rPr lang="en-US" sz="2400" dirty="0">
                <a:latin typeface="Times New Roman" panose="02020603050405020304" pitchFamily="18" charset="0"/>
                <a:cs typeface="Times New Roman" panose="02020603050405020304" pitchFamily="18" charset="0"/>
              </a:rPr>
              <a:t>a side by side comparison of specimens Structure consists of 2 compound microscopes combined into one unit. </a:t>
            </a:r>
          </a:p>
          <a:p>
            <a:pPr algn="just"/>
            <a:r>
              <a:rPr lang="en-US" sz="2400" dirty="0">
                <a:latin typeface="Times New Roman" panose="02020603050405020304" pitchFamily="18" charset="0"/>
                <a:cs typeface="Times New Roman" panose="02020603050405020304" pitchFamily="18" charset="0"/>
              </a:rPr>
              <a:t>Designed to use a bridge incorporating a series of mirrors and lenses to join 2 independent objective lenses into a singular binocular unit. </a:t>
            </a:r>
          </a:p>
          <a:p>
            <a:pPr algn="just"/>
            <a:r>
              <a:rPr lang="en-US" sz="2400" dirty="0">
                <a:latin typeface="Times New Roman" panose="02020603050405020304" pitchFamily="18" charset="0"/>
                <a:cs typeface="Times New Roman" panose="02020603050405020304" pitchFamily="18" charset="0"/>
              </a:rPr>
              <a:t>Viewer will see a circular field divided into 2 equal parts by a thin line. </a:t>
            </a:r>
          </a:p>
          <a:p>
            <a:pPr algn="just"/>
            <a:r>
              <a:rPr lang="en-US" sz="2400" dirty="0">
                <a:latin typeface="Times New Roman" panose="02020603050405020304" pitchFamily="18" charset="0"/>
                <a:cs typeface="Times New Roman" panose="02020603050405020304" pitchFamily="18" charset="0"/>
              </a:rPr>
              <a:t>The specimen on the left will be seen in the left half of the field of view and the specimen on the right will be seen in the right half of the field of view.</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3385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9DF0557-EF56-4E23-A424-F83807BE3E1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589"/>
          <a:stretch/>
        </p:blipFill>
        <p:spPr>
          <a:xfrm>
            <a:off x="984724" y="914398"/>
            <a:ext cx="7626095" cy="5301999"/>
          </a:xfrm>
        </p:spPr>
      </p:pic>
    </p:spTree>
    <p:extLst>
      <p:ext uri="{BB962C8B-B14F-4D97-AF65-F5344CB8AC3E}">
        <p14:creationId xmlns:p14="http://schemas.microsoft.com/office/powerpoint/2010/main" val="1887278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7F398-CAE9-4C0D-B6B3-520747CB24A8}"/>
              </a:ext>
            </a:extLst>
          </p:cNvPr>
          <p:cNvSpPr>
            <a:spLocks noGrp="1"/>
          </p:cNvSpPr>
          <p:nvPr>
            <p:ph type="title"/>
          </p:nvPr>
        </p:nvSpPr>
        <p:spPr>
          <a:xfrm>
            <a:off x="1940922" y="87376"/>
            <a:ext cx="8596668" cy="1320800"/>
          </a:xfrm>
        </p:spPr>
        <p:txBody>
          <a:bodyPr/>
          <a:lstStyle/>
          <a:p>
            <a:pPr algn="just"/>
            <a:r>
              <a:rPr lang="en-US" dirty="0" smtClean="0">
                <a:solidFill>
                  <a:schemeClr val="accent2"/>
                </a:solidFill>
              </a:rPr>
              <a:t>DARK- FIELD </a:t>
            </a:r>
            <a:r>
              <a:rPr lang="en-US" dirty="0">
                <a:solidFill>
                  <a:schemeClr val="accent2"/>
                </a:solidFill>
              </a:rPr>
              <a:t>MICROSCOPE</a:t>
            </a:r>
          </a:p>
        </p:txBody>
      </p:sp>
      <p:sp>
        <p:nvSpPr>
          <p:cNvPr id="3" name="Content Placeholder 2">
            <a:extLst>
              <a:ext uri="{FF2B5EF4-FFF2-40B4-BE49-F238E27FC236}">
                <a16:creationId xmlns:a16="http://schemas.microsoft.com/office/drawing/2014/main" id="{2D38BDF8-7F2A-4CEE-914A-77C7ADB31BDC}"/>
              </a:ext>
            </a:extLst>
          </p:cNvPr>
          <p:cNvSpPr>
            <a:spLocks noGrp="1"/>
          </p:cNvSpPr>
          <p:nvPr>
            <p:ph idx="1"/>
          </p:nvPr>
        </p:nvSpPr>
        <p:spPr>
          <a:xfrm>
            <a:off x="201671" y="908554"/>
            <a:ext cx="11905488" cy="5605367"/>
          </a:xfrm>
        </p:spPr>
        <p:txBody>
          <a:bodyPr>
            <a:noAutofit/>
          </a:bodyPr>
          <a:lstStyle/>
          <a:p>
            <a:pPr marL="0" indent="0" algn="just">
              <a:buNone/>
            </a:pPr>
            <a:r>
              <a:rPr lang="en-US" sz="2000" b="1" dirty="0" smtClean="0">
                <a:solidFill>
                  <a:schemeClr val="tx1"/>
                </a:solidFill>
                <a:latin typeface="Times New Roman" panose="02020603050405020304" pitchFamily="18" charset="0"/>
                <a:cs typeface="Times New Roman" panose="02020603050405020304" pitchFamily="18" charset="0"/>
              </a:rPr>
              <a:t>PRINCIPLE: </a:t>
            </a:r>
            <a:r>
              <a:rPr lang="en-US" sz="2000" dirty="0" smtClean="0">
                <a:solidFill>
                  <a:schemeClr val="tx1"/>
                </a:solidFill>
                <a:latin typeface="Times New Roman" panose="02020603050405020304" pitchFamily="18" charset="0"/>
                <a:cs typeface="Times New Roman" panose="02020603050405020304" pitchFamily="18" charset="0"/>
              </a:rPr>
              <a:t>The </a:t>
            </a:r>
            <a:r>
              <a:rPr lang="en-US" sz="2000" dirty="0">
                <a:solidFill>
                  <a:schemeClr val="tx1"/>
                </a:solidFill>
                <a:latin typeface="Times New Roman" panose="02020603050405020304" pitchFamily="18" charset="0"/>
                <a:cs typeface="Times New Roman" panose="02020603050405020304" pitchFamily="18" charset="0"/>
              </a:rPr>
              <a:t>dark ground microscope creates a contrast between the object and the surrounding field, such that, the background is dark and the object is bright. The objective and the ocular lenses used in the dark ground microscope are the same as in the ordinary light microscope, however, a special condenser is used, which prevents the transmitted light from directly illuminating the specimen. Only oblique scattered light reaches the specimen and passes onto the lens system causing the object to appear bright against a dark background. </a:t>
            </a:r>
          </a:p>
          <a:p>
            <a:pPr algn="just"/>
            <a:r>
              <a:rPr lang="en-US" b="1" dirty="0">
                <a:solidFill>
                  <a:schemeClr val="tx1"/>
                </a:solidFill>
                <a:latin typeface="Times New Roman" panose="02020603050405020304" pitchFamily="18" charset="0"/>
                <a:cs typeface="Times New Roman" panose="02020603050405020304" pitchFamily="18" charset="0"/>
              </a:rPr>
              <a:t>WORKING</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 dark field microscope is arranged so that the light source is blocked off, causing light to scatter as it hits the specimen.</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This is ideal for making objects with refractive values similar to the background appear bright against a dark background.</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When light hits an object, rays are scattered in all </a:t>
            </a:r>
            <a:r>
              <a:rPr lang="en-US" b="0" i="0" dirty="0" smtClean="0">
                <a:solidFill>
                  <a:schemeClr val="tx1"/>
                </a:solidFill>
                <a:effectLst/>
                <a:latin typeface="Times New Roman" panose="02020603050405020304" pitchFamily="18" charset="0"/>
                <a:cs typeface="Times New Roman" panose="02020603050405020304" pitchFamily="18" charset="0"/>
              </a:rPr>
              <a:t>directions</a:t>
            </a:r>
            <a:r>
              <a:rPr lang="en-US" b="0" i="0" dirty="0">
                <a:solidFill>
                  <a:schemeClr val="tx1"/>
                </a:solidFill>
                <a:effectLst/>
                <a:latin typeface="Times New Roman" panose="02020603050405020304" pitchFamily="18" charset="0"/>
                <a:cs typeface="Times New Roman" panose="02020603050405020304" pitchFamily="18" charset="0"/>
              </a:rPr>
              <a:t>. The design of the dark field microscope is such that it removes the dispersed </a:t>
            </a:r>
            <a:r>
              <a:rPr lang="en-US" b="0" i="0" dirty="0" smtClean="0">
                <a:solidFill>
                  <a:schemeClr val="tx1"/>
                </a:solidFill>
                <a:effectLst/>
                <a:latin typeface="Times New Roman" panose="02020603050405020304" pitchFamily="18" charset="0"/>
                <a:cs typeface="Times New Roman" panose="02020603050405020304" pitchFamily="18" charset="0"/>
              </a:rPr>
              <a:t>light, </a:t>
            </a:r>
            <a:r>
              <a:rPr lang="en-US" b="0" i="0" dirty="0">
                <a:solidFill>
                  <a:schemeClr val="tx1"/>
                </a:solidFill>
                <a:effectLst/>
                <a:latin typeface="Times New Roman" panose="02020603050405020304" pitchFamily="18" charset="0"/>
                <a:cs typeface="Times New Roman" panose="02020603050405020304" pitchFamily="18" charset="0"/>
              </a:rPr>
              <a:t>so that only the scattered beams hit the sample.</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introduction of a condenser </a:t>
            </a:r>
            <a:r>
              <a:rPr lang="en-US" b="0" i="0" dirty="0" smtClean="0">
                <a:solidFill>
                  <a:schemeClr val="tx1"/>
                </a:solidFill>
                <a:effectLst/>
                <a:latin typeface="Times New Roman" panose="02020603050405020304" pitchFamily="18" charset="0"/>
                <a:cs typeface="Times New Roman" panose="02020603050405020304" pitchFamily="18" charset="0"/>
              </a:rPr>
              <a:t>below </a:t>
            </a:r>
            <a:r>
              <a:rPr lang="en-US" b="0" i="0" dirty="0">
                <a:solidFill>
                  <a:schemeClr val="tx1"/>
                </a:solidFill>
                <a:effectLst/>
                <a:latin typeface="Times New Roman" panose="02020603050405020304" pitchFamily="18" charset="0"/>
                <a:cs typeface="Times New Roman" panose="02020603050405020304" pitchFamily="18" charset="0"/>
              </a:rPr>
              <a:t>the stage ensures that these light rays will hit the specimen at different angles, rather than as a direct light source above/below the object.</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result is a “cone of light” where rays are diffracted, </a:t>
            </a:r>
            <a:r>
              <a:rPr lang="en-US" b="0" i="0" dirty="0" smtClean="0">
                <a:solidFill>
                  <a:schemeClr val="tx1"/>
                </a:solidFill>
                <a:effectLst/>
                <a:latin typeface="Times New Roman" panose="02020603050405020304" pitchFamily="18" charset="0"/>
                <a:cs typeface="Times New Roman" panose="02020603050405020304" pitchFamily="18" charset="0"/>
              </a:rPr>
              <a:t>refracted </a:t>
            </a:r>
            <a:r>
              <a:rPr lang="en-US" b="0" i="0" dirty="0">
                <a:solidFill>
                  <a:schemeClr val="tx1"/>
                </a:solidFill>
                <a:effectLst/>
                <a:latin typeface="Times New Roman" panose="02020603050405020304" pitchFamily="18" charset="0"/>
                <a:cs typeface="Times New Roman" panose="02020603050405020304" pitchFamily="18" charset="0"/>
              </a:rPr>
              <a:t>off the object, ultimately, allowing the individual to view a specimen in dark field.</a:t>
            </a:r>
          </a:p>
          <a:p>
            <a:pPr algn="just"/>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6242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59F0311-3A74-4927-94D0-064DE053DD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927"/>
          <a:stretch/>
        </p:blipFill>
        <p:spPr>
          <a:xfrm>
            <a:off x="4534293" y="1477562"/>
            <a:ext cx="4647415" cy="5098842"/>
          </a:xfrm>
        </p:spPr>
      </p:pic>
      <p:sp>
        <p:nvSpPr>
          <p:cNvPr id="2" name="Title 1">
            <a:extLst>
              <a:ext uri="{FF2B5EF4-FFF2-40B4-BE49-F238E27FC236}">
                <a16:creationId xmlns:a16="http://schemas.microsoft.com/office/drawing/2014/main" id="{976150FE-8829-4D92-A65B-486D66745064}"/>
              </a:ext>
            </a:extLst>
          </p:cNvPr>
          <p:cNvSpPr>
            <a:spLocks noGrp="1"/>
          </p:cNvSpPr>
          <p:nvPr>
            <p:ph type="title"/>
          </p:nvPr>
        </p:nvSpPr>
        <p:spPr>
          <a:xfrm>
            <a:off x="314353" y="116712"/>
            <a:ext cx="10515600" cy="1325563"/>
          </a:xfrm>
        </p:spPr>
        <p:txBody>
          <a:bodyPr>
            <a:normAutofit/>
          </a:bodyPr>
          <a:lstStyle/>
          <a:p>
            <a:pPr algn="ctr"/>
            <a:r>
              <a:rPr lang="en-US" sz="2800" b="1" dirty="0"/>
              <a:t>RAY </a:t>
            </a:r>
            <a:r>
              <a:rPr lang="en-US" sz="2800" b="1" dirty="0" smtClean="0"/>
              <a:t>DIAGRAM- DARK </a:t>
            </a:r>
            <a:r>
              <a:rPr lang="en-US" sz="2800" b="1" dirty="0"/>
              <a:t>FIELD MICROSCOPE</a:t>
            </a:r>
          </a:p>
        </p:txBody>
      </p:sp>
      <p:sp>
        <p:nvSpPr>
          <p:cNvPr id="6" name="TextBox 5">
            <a:extLst>
              <a:ext uri="{FF2B5EF4-FFF2-40B4-BE49-F238E27FC236}">
                <a16:creationId xmlns:a16="http://schemas.microsoft.com/office/drawing/2014/main" id="{5B6039AF-A2A2-4AEF-8D90-C327C9FE09FC}"/>
              </a:ext>
            </a:extLst>
          </p:cNvPr>
          <p:cNvSpPr txBox="1"/>
          <p:nvPr/>
        </p:nvSpPr>
        <p:spPr>
          <a:xfrm>
            <a:off x="198152" y="1027467"/>
            <a:ext cx="5266944" cy="3477875"/>
          </a:xfrm>
          <a:prstGeom prst="rect">
            <a:avLst/>
          </a:prstGeom>
          <a:noFill/>
        </p:spPr>
        <p:txBody>
          <a:bodyPr wrap="square" rtlCol="0">
            <a:spAutoFit/>
          </a:bodyPr>
          <a:lstStyle/>
          <a:p>
            <a:pPr marL="285750" indent="-28575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Darkfield is used to study marine organisms such as algae, plankton, diatoms, insects, fibers, hairs, yeast and protozoa as well as some minerals and crystals, thin polymers and some ceramics.</a:t>
            </a:r>
          </a:p>
          <a:p>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It is more useful in examining external details, such as outlines, edges, grain boundaries and surface defects than internal structure.</a:t>
            </a:r>
          </a:p>
          <a:p>
            <a:pPr marL="285750" indent="-285750">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5029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5BFCC-0438-49A6-A0C9-F72FD65AD2AE}"/>
              </a:ext>
            </a:extLst>
          </p:cNvPr>
          <p:cNvSpPr>
            <a:spLocks noGrp="1"/>
          </p:cNvSpPr>
          <p:nvPr>
            <p:ph type="title"/>
          </p:nvPr>
        </p:nvSpPr>
        <p:spPr>
          <a:xfrm>
            <a:off x="3094789" y="179109"/>
            <a:ext cx="10515600" cy="1325563"/>
          </a:xfrm>
        </p:spPr>
        <p:txBody>
          <a:bodyPr/>
          <a:lstStyle/>
          <a:p>
            <a:r>
              <a:rPr lang="en-US" dirty="0"/>
              <a:t>ELECTRON MICROSCOPE</a:t>
            </a:r>
          </a:p>
        </p:txBody>
      </p:sp>
      <p:sp>
        <p:nvSpPr>
          <p:cNvPr id="3" name="Content Placeholder 2">
            <a:extLst>
              <a:ext uri="{FF2B5EF4-FFF2-40B4-BE49-F238E27FC236}">
                <a16:creationId xmlns:a16="http://schemas.microsoft.com/office/drawing/2014/main" id="{FF0EC701-79E1-4DA9-BDBD-3AAC2944D081}"/>
              </a:ext>
            </a:extLst>
          </p:cNvPr>
          <p:cNvSpPr>
            <a:spLocks noGrp="1"/>
          </p:cNvSpPr>
          <p:nvPr>
            <p:ph idx="1"/>
          </p:nvPr>
        </p:nvSpPr>
        <p:spPr>
          <a:xfrm>
            <a:off x="312420" y="1106424"/>
            <a:ext cx="11567160" cy="6053328"/>
          </a:xfrm>
        </p:spPr>
        <p:txBody>
          <a:bodyPr>
            <a:noAutofit/>
          </a:bodyPr>
          <a:lstStyle/>
          <a:p>
            <a:pPr algn="just"/>
            <a:r>
              <a:rPr lang="en-US" b="0" i="0" dirty="0">
                <a:solidFill>
                  <a:srgbClr val="424142"/>
                </a:solidFill>
                <a:effectLst/>
                <a:latin typeface="Times New Roman" panose="02020603050405020304" pitchFamily="18" charset="0"/>
                <a:cs typeface="Times New Roman" panose="02020603050405020304" pitchFamily="18" charset="0"/>
              </a:rPr>
              <a:t>An electron microscope uses an ‘electron beam’ to produce the image of the object and magnification is obtained by ‘electromagnetic fields’; unlike light or optical microscopes, in which ‘light waves’ are used to produce the image and magnification is obtained by a system of ‘optical lenses’.</a:t>
            </a:r>
          </a:p>
          <a:p>
            <a:pPr algn="just" fontAlgn="base"/>
            <a:r>
              <a:rPr lang="en-US" b="0" dirty="0">
                <a:solidFill>
                  <a:srgbClr val="424142"/>
                </a:solidFill>
                <a:effectLst/>
                <a:latin typeface="Times New Roman" panose="02020603050405020304" pitchFamily="18" charset="0"/>
                <a:cs typeface="Times New Roman" panose="02020603050405020304" pitchFamily="18" charset="0"/>
              </a:rPr>
              <a:t>That is why, despite its smaller numerical aperture, an electron microscope can resolve objects as small as </a:t>
            </a:r>
            <a:r>
              <a:rPr lang="en-US" b="0" dirty="0" smtClean="0">
                <a:solidFill>
                  <a:srgbClr val="424142"/>
                </a:solidFill>
                <a:effectLst/>
                <a:latin typeface="Times New Roman" panose="02020603050405020304" pitchFamily="18" charset="0"/>
                <a:cs typeface="Times New Roman" panose="02020603050405020304" pitchFamily="18" charset="0"/>
              </a:rPr>
              <a:t>0.001µ, as </a:t>
            </a:r>
            <a:r>
              <a:rPr lang="en-US" b="0" dirty="0">
                <a:solidFill>
                  <a:srgbClr val="424142"/>
                </a:solidFill>
                <a:effectLst/>
                <a:latin typeface="Times New Roman" panose="02020603050405020304" pitchFamily="18" charset="0"/>
                <a:cs typeface="Times New Roman" panose="02020603050405020304" pitchFamily="18" charset="0"/>
              </a:rPr>
              <a:t>compared to 0.2µ by a light microscope. Thus, the resolving power of an electron microscope is 200 times greater than that of a light microscope. It produces useful magnification up to X 400,000, as compared to X 2000 in a light microscope. Thus, the useful magnification is 200 times greater in an electron microscope than that in a light microscope.</a:t>
            </a:r>
          </a:p>
          <a:p>
            <a:pPr algn="just"/>
            <a:r>
              <a:rPr lang="en-US" b="1" dirty="0" smtClean="0">
                <a:latin typeface="Times New Roman" panose="02020603050405020304" pitchFamily="18" charset="0"/>
                <a:cs typeface="Times New Roman" panose="02020603050405020304" pitchFamily="18" charset="0"/>
              </a:rPr>
              <a:t>PRINCIPLE:</a:t>
            </a: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electron microscope uses an electron beam to create an image, with electromagnets acting as lenses. The limit of resolution is improved by a factor of 1000 over the light microscope.</a:t>
            </a:r>
          </a:p>
          <a:p>
            <a:pPr algn="just"/>
            <a:r>
              <a:rPr lang="en-US" b="1" dirty="0" smtClean="0">
                <a:latin typeface="Times New Roman" panose="02020603050405020304" pitchFamily="18" charset="0"/>
                <a:cs typeface="Times New Roman" panose="02020603050405020304" pitchFamily="18" charset="0"/>
              </a:rPr>
              <a:t>Transmission </a:t>
            </a:r>
            <a:r>
              <a:rPr lang="en-US" b="1" dirty="0">
                <a:latin typeface="Times New Roman" panose="02020603050405020304" pitchFamily="18" charset="0"/>
                <a:cs typeface="Times New Roman" panose="02020603050405020304" pitchFamily="18" charset="0"/>
              </a:rPr>
              <a:t>Electron Microscopy </a:t>
            </a:r>
            <a:r>
              <a:rPr lang="en-US" dirty="0">
                <a:latin typeface="Times New Roman" panose="02020603050405020304" pitchFamily="18" charset="0"/>
                <a:cs typeface="Times New Roman" panose="02020603050405020304" pitchFamily="18" charset="0"/>
              </a:rPr>
              <a:t>is particularly meant to study thin specimen which allows the incident electrons to traverse through after due interactions. The Transmission Electron Microscope (TEM) produces a two-dimensional (2D) image of an ultra-thin section by capturing electrons that have passed through the specimen.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Transmission Electron Microscope is useful for studying a cell's interior and its ultra-structure.</a:t>
            </a:r>
          </a:p>
          <a:p>
            <a:pPr algn="just"/>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Scanning Electron Microscope (SEM) </a:t>
            </a:r>
            <a:r>
              <a:rPr lang="en-US" dirty="0">
                <a:latin typeface="Times New Roman" panose="02020603050405020304" pitchFamily="18" charset="0"/>
                <a:cs typeface="Times New Roman" panose="02020603050405020304" pitchFamily="18" charset="0"/>
              </a:rPr>
              <a:t>used to make a three-dimensional image of the specimen surface. SEM requires low kinetic energy electrons which need not </a:t>
            </a:r>
            <a:r>
              <a:rPr lang="en-US" dirty="0" smtClean="0">
                <a:latin typeface="Times New Roman" panose="02020603050405020304" pitchFamily="18" charset="0"/>
                <a:cs typeface="Times New Roman" panose="02020603050405020304" pitchFamily="18" charset="0"/>
              </a:rPr>
              <a:t>penetrate </a:t>
            </a:r>
            <a:r>
              <a:rPr lang="en-US" dirty="0">
                <a:latin typeface="Times New Roman" panose="02020603050405020304" pitchFamily="18" charset="0"/>
                <a:cs typeface="Times New Roman" panose="02020603050405020304" pitchFamily="18" charset="0"/>
              </a:rPr>
              <a:t>deep inside the sample, instead interact on the surface up to a few nm of the depth. The electron source is tungsten filament</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394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8CCEE-D62D-4BC1-A2F6-473D0DD04396}"/>
              </a:ext>
            </a:extLst>
          </p:cNvPr>
          <p:cNvSpPr>
            <a:spLocks noGrp="1"/>
          </p:cNvSpPr>
          <p:nvPr>
            <p:ph type="title"/>
          </p:nvPr>
        </p:nvSpPr>
        <p:spPr/>
        <p:txBody>
          <a:bodyPr/>
          <a:lstStyle/>
          <a:p>
            <a:pPr algn="ctr"/>
            <a:r>
              <a:rPr lang="en-US" dirty="0" smtClean="0"/>
              <a:t>MICROSCOPE </a:t>
            </a:r>
            <a:endParaRPr lang="en-US" dirty="0"/>
          </a:p>
        </p:txBody>
      </p:sp>
      <p:sp>
        <p:nvSpPr>
          <p:cNvPr id="3" name="Content Placeholder 2">
            <a:extLst>
              <a:ext uri="{FF2B5EF4-FFF2-40B4-BE49-F238E27FC236}">
                <a16:creationId xmlns:a16="http://schemas.microsoft.com/office/drawing/2014/main" id="{62D6832B-C3EA-4E76-92A3-D79B4669FB3E}"/>
              </a:ext>
            </a:extLst>
          </p:cNvPr>
          <p:cNvSpPr>
            <a:spLocks noGrp="1"/>
          </p:cNvSpPr>
          <p:nvPr>
            <p:ph idx="1"/>
          </p:nvPr>
        </p:nvSpPr>
        <p:spPr>
          <a:xfrm>
            <a:off x="347396" y="1378164"/>
            <a:ext cx="9635590" cy="4277918"/>
          </a:xfrm>
        </p:spPr>
        <p:txBody>
          <a:bodyPr>
            <a:normAutofit fontScale="92500" lnSpcReduction="10000"/>
          </a:bodyPr>
          <a:lstStyle/>
          <a:p>
            <a:r>
              <a:rPr lang="en-US" sz="1800" b="0" i="0" dirty="0">
                <a:solidFill>
                  <a:srgbClr val="3B3835"/>
                </a:solidFill>
                <a:effectLst/>
                <a:latin typeface="Times New Roman" panose="02020603050405020304" pitchFamily="18" charset="0"/>
                <a:cs typeface="Times New Roman" panose="02020603050405020304" pitchFamily="18" charset="0"/>
              </a:rPr>
              <a:t>An instrument for viewing objects that are too small to be seen by the naked or unaided eye</a:t>
            </a:r>
          </a:p>
          <a:p>
            <a:pPr algn="l">
              <a:buFont typeface="+mj-lt"/>
              <a:buAutoNum type="arabicPeriod"/>
            </a:pPr>
            <a:r>
              <a:rPr lang="en-US" sz="1800" b="0" i="0" dirty="0">
                <a:solidFill>
                  <a:srgbClr val="3B3835"/>
                </a:solidFill>
                <a:effectLst/>
                <a:latin typeface="Times New Roman" panose="02020603050405020304" pitchFamily="18" charset="0"/>
                <a:cs typeface="Times New Roman" panose="02020603050405020304" pitchFamily="18" charset="0"/>
              </a:rPr>
              <a:t>Properties of a microscope A good microscope should have at least three properties: • Good Resolution • Good Contrast • Good Magnification</a:t>
            </a:r>
          </a:p>
          <a:p>
            <a:pPr algn="l">
              <a:buFont typeface="+mj-lt"/>
              <a:buAutoNum type="arabicPeriod"/>
            </a:pPr>
            <a:r>
              <a:rPr lang="en-US" sz="1800" b="0" i="0" dirty="0">
                <a:solidFill>
                  <a:srgbClr val="3B3835"/>
                </a:solidFill>
                <a:effectLst/>
                <a:latin typeface="Times New Roman" panose="02020603050405020304" pitchFamily="18" charset="0"/>
                <a:cs typeface="Times New Roman" panose="02020603050405020304" pitchFamily="18" charset="0"/>
              </a:rPr>
              <a:t>Good Resolution :- • Resolution power refers to the ability to produce separate images of closely placed objects. • So that they can be distinguished as two separate entities. The resolution power of- • Unaided human eye is about 0.2mm (200 µm) • Light microscope is about 0.2 µm. • Electron microscope is about 0.5 nm. Immersion Oil has a higher refractive index than air, hence, use of oil enhances the resolution power of a microscope.</a:t>
            </a:r>
          </a:p>
          <a:p>
            <a:pPr algn="l">
              <a:buFont typeface="+mj-lt"/>
              <a:buAutoNum type="arabicPeriod"/>
            </a:pPr>
            <a:r>
              <a:rPr lang="en-US" sz="1800" b="0" i="0" dirty="0">
                <a:solidFill>
                  <a:srgbClr val="3B3835"/>
                </a:solidFill>
                <a:effectLst/>
                <a:latin typeface="Times New Roman" panose="02020603050405020304" pitchFamily="18" charset="0"/>
                <a:cs typeface="Times New Roman" panose="02020603050405020304" pitchFamily="18" charset="0"/>
              </a:rPr>
              <a:t>Good Contrast: • Contrast is improved by staining the specimen. • When the stain bind to the cells, the contrast is increased.</a:t>
            </a:r>
          </a:p>
          <a:p>
            <a:pPr algn="l">
              <a:buFont typeface="+mj-lt"/>
              <a:buAutoNum type="arabicPeriod"/>
            </a:pPr>
            <a:r>
              <a:rPr lang="en-US" sz="1800" b="0" i="0" dirty="0">
                <a:solidFill>
                  <a:srgbClr val="3B3835"/>
                </a:solidFill>
                <a:effectLst/>
                <a:latin typeface="Times New Roman" panose="02020603050405020304" pitchFamily="18" charset="0"/>
                <a:cs typeface="Times New Roman" panose="02020603050405020304" pitchFamily="18" charset="0"/>
              </a:rPr>
              <a:t>Good Magnification: • Ocular lens with a magnification power of 10X. •</a:t>
            </a:r>
          </a:p>
          <a:p>
            <a:pPr marL="0" indent="0" algn="l">
              <a:buNone/>
            </a:pPr>
            <a:r>
              <a:rPr lang="en-US" sz="1800" b="0" i="0" dirty="0">
                <a:solidFill>
                  <a:srgbClr val="3B3835"/>
                </a:solidFill>
                <a:effectLst/>
                <a:latin typeface="Times New Roman" panose="02020603050405020304" pitchFamily="18" charset="0"/>
                <a:cs typeface="Times New Roman" panose="02020603050405020304" pitchFamily="18" charset="0"/>
              </a:rPr>
              <a:t> Objective lens- • Scanning (4X) • Low power (10X) • High power (40X) • Oil immersion (100X)</a:t>
            </a:r>
          </a:p>
          <a:p>
            <a:pPr marL="0" indent="0" algn="l">
              <a:buNone/>
            </a:pPr>
            <a:r>
              <a:rPr lang="en-US" sz="1800" b="0" i="0" dirty="0">
                <a:solidFill>
                  <a:srgbClr val="3B3835"/>
                </a:solidFill>
                <a:effectLst/>
                <a:latin typeface="Times New Roman" panose="02020603050405020304" pitchFamily="18" charset="0"/>
                <a:cs typeface="Times New Roman" panose="02020603050405020304" pitchFamily="18" charset="0"/>
              </a:rPr>
              <a:t>5.Total magnification of a field is the product of the magnification of objective and ocular lens: • Scanning field (40X) • Low power field (100X) • High power field (400X) • Oil immersion field (1000X)</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90744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C86A-26CB-448E-B24C-A5F6D82769AB}"/>
              </a:ext>
            </a:extLst>
          </p:cNvPr>
          <p:cNvSpPr>
            <a:spLocks noGrp="1"/>
          </p:cNvSpPr>
          <p:nvPr>
            <p:ph type="title"/>
          </p:nvPr>
        </p:nvSpPr>
        <p:spPr>
          <a:xfrm>
            <a:off x="4002024" y="219456"/>
            <a:ext cx="10515600" cy="530987"/>
          </a:xfrm>
        </p:spPr>
        <p:txBody>
          <a:bodyPr>
            <a:normAutofit fontScale="90000"/>
          </a:bodyPr>
          <a:lstStyle/>
          <a:p>
            <a:r>
              <a:rPr lang="en-US" dirty="0" smtClean="0"/>
              <a:t>WORKING</a:t>
            </a:r>
            <a:endParaRPr lang="en-US" dirty="0"/>
          </a:p>
        </p:txBody>
      </p:sp>
      <p:sp>
        <p:nvSpPr>
          <p:cNvPr id="3" name="Content Placeholder 2">
            <a:extLst>
              <a:ext uri="{FF2B5EF4-FFF2-40B4-BE49-F238E27FC236}">
                <a16:creationId xmlns:a16="http://schemas.microsoft.com/office/drawing/2014/main" id="{1F9B257E-C9AE-4D55-A2A8-B67EE22FC89B}"/>
              </a:ext>
            </a:extLst>
          </p:cNvPr>
          <p:cNvSpPr>
            <a:spLocks noGrp="1"/>
          </p:cNvSpPr>
          <p:nvPr>
            <p:ph idx="1"/>
          </p:nvPr>
        </p:nvSpPr>
        <p:spPr>
          <a:xfrm>
            <a:off x="265176" y="804672"/>
            <a:ext cx="9010799" cy="5833872"/>
          </a:xfrm>
        </p:spPr>
        <p:txBody>
          <a:bodyPr>
            <a:normAutofit/>
          </a:bodyPr>
          <a:lstStyle/>
          <a:p>
            <a:pPr marL="0" indent="0" algn="just">
              <a:buNone/>
            </a:pPr>
            <a:r>
              <a:rPr lang="en-US" sz="2400" dirty="0"/>
              <a:t>The basic steps involved in all EMs: </a:t>
            </a:r>
          </a:p>
          <a:p>
            <a:pPr algn="just"/>
            <a:r>
              <a:rPr lang="en-US" sz="2400" dirty="0"/>
              <a:t>A stream of high voltage electrons (usually 5-100 </a:t>
            </a:r>
            <a:r>
              <a:rPr lang="en-US" sz="2400" dirty="0" err="1"/>
              <a:t>KeV</a:t>
            </a:r>
            <a:r>
              <a:rPr lang="en-US" sz="2400" dirty="0"/>
              <a:t>) is formed by the Electron Source (usually a heated tungsten or field emission filament) and accelerated in a vacuum toward the specimen using a positive electrical potential.</a:t>
            </a:r>
          </a:p>
          <a:p>
            <a:pPr algn="just"/>
            <a:r>
              <a:rPr lang="en-US" sz="2400" dirty="0"/>
              <a:t>This stream is confined and focused using metal apertures and magnetic lenses into a thin, focused, monochromatic beam.</a:t>
            </a:r>
          </a:p>
          <a:p>
            <a:pPr algn="just"/>
            <a:r>
              <a:rPr lang="en-US" sz="2400" dirty="0"/>
              <a:t>This beam is focused onto the sample using a magnetic lens.</a:t>
            </a:r>
          </a:p>
          <a:p>
            <a:pPr algn="just"/>
            <a:r>
              <a:rPr lang="en-US" sz="2400" dirty="0"/>
              <a:t>Interactions occur inside the irradiated sample, affecting the electron beam.</a:t>
            </a:r>
          </a:p>
          <a:p>
            <a:pPr algn="just"/>
            <a:r>
              <a:rPr lang="en-US" sz="2400" dirty="0"/>
              <a:t>These interactions and effects are detected and transformed into an image.</a:t>
            </a:r>
          </a:p>
        </p:txBody>
      </p:sp>
    </p:spTree>
    <p:extLst>
      <p:ext uri="{BB962C8B-B14F-4D97-AF65-F5344CB8AC3E}">
        <p14:creationId xmlns:p14="http://schemas.microsoft.com/office/powerpoint/2010/main" val="571416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D3289F6-CB5F-473F-85FF-C93EF715B3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449" y="301883"/>
            <a:ext cx="11768328" cy="6522850"/>
          </a:xfrm>
        </p:spPr>
      </p:pic>
    </p:spTree>
    <p:extLst>
      <p:ext uri="{BB962C8B-B14F-4D97-AF65-F5344CB8AC3E}">
        <p14:creationId xmlns:p14="http://schemas.microsoft.com/office/powerpoint/2010/main" val="3433927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ACD3A-6304-4154-9F3A-E94993DEAC13}"/>
              </a:ext>
            </a:extLst>
          </p:cNvPr>
          <p:cNvSpPr>
            <a:spLocks noGrp="1"/>
          </p:cNvSpPr>
          <p:nvPr>
            <p:ph type="title"/>
          </p:nvPr>
        </p:nvSpPr>
        <p:spPr>
          <a:xfrm>
            <a:off x="856443" y="72272"/>
            <a:ext cx="8596668" cy="1320800"/>
          </a:xfrm>
        </p:spPr>
        <p:txBody>
          <a:bodyPr/>
          <a:lstStyle/>
          <a:p>
            <a:pPr algn="ctr"/>
            <a:r>
              <a:rPr lang="en-US" b="1" dirty="0">
                <a:latin typeface="Times New Roman" panose="02020603050405020304" pitchFamily="18" charset="0"/>
                <a:cs typeface="Times New Roman" panose="02020603050405020304" pitchFamily="18" charset="0"/>
              </a:rPr>
              <a:t>FORENSIC APPLICATIONS</a:t>
            </a:r>
          </a:p>
        </p:txBody>
      </p:sp>
      <p:sp>
        <p:nvSpPr>
          <p:cNvPr id="3" name="Content Placeholder 2">
            <a:extLst>
              <a:ext uri="{FF2B5EF4-FFF2-40B4-BE49-F238E27FC236}">
                <a16:creationId xmlns:a16="http://schemas.microsoft.com/office/drawing/2014/main" id="{ADA2867A-FF0D-4CB0-96FE-9036511648B6}"/>
              </a:ext>
            </a:extLst>
          </p:cNvPr>
          <p:cNvSpPr>
            <a:spLocks noGrp="1"/>
          </p:cNvSpPr>
          <p:nvPr>
            <p:ph idx="1"/>
          </p:nvPr>
        </p:nvSpPr>
        <p:spPr>
          <a:xfrm>
            <a:off x="498224" y="1036949"/>
            <a:ext cx="11417256" cy="4259696"/>
          </a:xfrm>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Microscopic examinations and analysis of evidences provide valuable results in </a:t>
            </a:r>
            <a:r>
              <a:rPr lang="en-US" sz="2000" dirty="0" smtClean="0">
                <a:latin typeface="Times New Roman" panose="02020603050405020304" pitchFamily="18" charset="0"/>
                <a:cs typeface="Times New Roman" panose="02020603050405020304" pitchFamily="18" charset="0"/>
              </a:rPr>
              <a:t>CSI. </a:t>
            </a:r>
            <a:r>
              <a:rPr lang="en-US" sz="2000" dirty="0">
                <a:latin typeface="Times New Roman" panose="02020603050405020304" pitchFamily="18" charset="0"/>
                <a:cs typeface="Times New Roman" panose="02020603050405020304" pitchFamily="18" charset="0"/>
              </a:rPr>
              <a:t>Some of them are:</a:t>
            </a:r>
          </a:p>
          <a:p>
            <a:pPr algn="just"/>
            <a:r>
              <a:rPr lang="en-US" sz="2400" dirty="0" smtClean="0">
                <a:latin typeface="Times New Roman" panose="02020603050405020304" pitchFamily="18" charset="0"/>
                <a:cs typeface="Times New Roman" panose="02020603050405020304" pitchFamily="18" charset="0"/>
              </a:rPr>
              <a:t>Gunshot </a:t>
            </a:r>
            <a:r>
              <a:rPr lang="en-US" sz="2400" dirty="0">
                <a:latin typeface="Times New Roman" panose="02020603050405020304" pitchFamily="18" charset="0"/>
                <a:cs typeface="Times New Roman" panose="02020603050405020304" pitchFamily="18" charset="0"/>
              </a:rPr>
              <a:t>residue analysis</a:t>
            </a:r>
          </a:p>
          <a:p>
            <a:pPr algn="just"/>
            <a:r>
              <a:rPr lang="en-US" sz="2400" dirty="0" smtClean="0">
                <a:latin typeface="Times New Roman" panose="02020603050405020304" pitchFamily="18" charset="0"/>
                <a:cs typeface="Times New Roman" panose="02020603050405020304" pitchFamily="18" charset="0"/>
              </a:rPr>
              <a:t>Firearms </a:t>
            </a:r>
            <a:r>
              <a:rPr lang="en-US" sz="2400" dirty="0">
                <a:latin typeface="Times New Roman" panose="02020603050405020304" pitchFamily="18" charset="0"/>
                <a:cs typeface="Times New Roman" panose="02020603050405020304" pitchFamily="18" charset="0"/>
              </a:rPr>
              <a:t>identification – bullet marking comparison</a:t>
            </a:r>
          </a:p>
          <a:p>
            <a:pPr algn="just"/>
            <a:r>
              <a:rPr lang="en-US" sz="2400" dirty="0" smtClean="0">
                <a:latin typeface="Times New Roman" panose="02020603050405020304" pitchFamily="18" charset="0"/>
                <a:cs typeface="Times New Roman" panose="02020603050405020304" pitchFamily="18" charset="0"/>
              </a:rPr>
              <a:t>Investigation </a:t>
            </a:r>
            <a:r>
              <a:rPr lang="en-US" sz="2400" dirty="0">
                <a:latin typeface="Times New Roman" panose="02020603050405020304" pitchFamily="18" charset="0"/>
                <a:cs typeface="Times New Roman" panose="02020603050405020304" pitchFamily="18" charset="0"/>
              </a:rPr>
              <a:t>of gemstones and </a:t>
            </a:r>
            <a:r>
              <a:rPr lang="en-US" sz="2400" dirty="0" err="1">
                <a:latin typeface="Times New Roman" panose="02020603050405020304" pitchFamily="18" charset="0"/>
                <a:cs typeface="Times New Roman" panose="02020603050405020304" pitchFamily="18" charset="0"/>
              </a:rPr>
              <a:t>jewellery</a:t>
            </a:r>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Examination </a:t>
            </a:r>
            <a:r>
              <a:rPr lang="en-US" sz="2400" dirty="0">
                <a:latin typeface="Times New Roman" panose="02020603050405020304" pitchFamily="18" charset="0"/>
                <a:cs typeface="Times New Roman" panose="02020603050405020304" pitchFamily="18" charset="0"/>
              </a:rPr>
              <a:t>of paint particles and fibers</a:t>
            </a:r>
          </a:p>
          <a:p>
            <a:pPr algn="just"/>
            <a:r>
              <a:rPr lang="en-US" sz="2400" dirty="0" smtClean="0">
                <a:latin typeface="Times New Roman" panose="02020603050405020304" pitchFamily="18" charset="0"/>
                <a:cs typeface="Times New Roman" panose="02020603050405020304" pitchFamily="18" charset="0"/>
              </a:rPr>
              <a:t>Filament </a:t>
            </a:r>
            <a:r>
              <a:rPr lang="en-US" sz="2400" dirty="0">
                <a:latin typeface="Times New Roman" panose="02020603050405020304" pitchFamily="18" charset="0"/>
                <a:cs typeface="Times New Roman" panose="02020603050405020304" pitchFamily="18" charset="0"/>
              </a:rPr>
              <a:t>bulb investigation at traffic signals</a:t>
            </a:r>
          </a:p>
          <a:p>
            <a:pPr algn="just"/>
            <a:r>
              <a:rPr lang="en-US" sz="2400" dirty="0" smtClean="0">
                <a:latin typeface="Times New Roman" panose="02020603050405020304" pitchFamily="18" charset="0"/>
                <a:cs typeface="Times New Roman" panose="02020603050405020304" pitchFamily="18" charset="0"/>
              </a:rPr>
              <a:t>Handwriting </a:t>
            </a:r>
            <a:r>
              <a:rPr lang="en-US" sz="2400" dirty="0">
                <a:latin typeface="Times New Roman" panose="02020603050405020304" pitchFamily="18" charset="0"/>
                <a:cs typeface="Times New Roman" panose="02020603050405020304" pitchFamily="18" charset="0"/>
              </a:rPr>
              <a:t>and print examination/forgery</a:t>
            </a:r>
          </a:p>
          <a:p>
            <a:pPr algn="just"/>
            <a:r>
              <a:rPr lang="en-US" sz="2400" dirty="0" smtClean="0">
                <a:latin typeface="Times New Roman" panose="02020603050405020304" pitchFamily="18" charset="0"/>
                <a:cs typeface="Times New Roman" panose="02020603050405020304" pitchFamily="18" charset="0"/>
              </a:rPr>
              <a:t>Counterfeit </a:t>
            </a:r>
            <a:r>
              <a:rPr lang="en-US" sz="2400" dirty="0">
                <a:latin typeface="Times New Roman" panose="02020603050405020304" pitchFamily="18" charset="0"/>
                <a:cs typeface="Times New Roman" panose="02020603050405020304" pitchFamily="18" charset="0"/>
              </a:rPr>
              <a:t>bank notes</a:t>
            </a:r>
          </a:p>
          <a:p>
            <a:pPr algn="just"/>
            <a:r>
              <a:rPr lang="en-US" sz="2400" dirty="0" smtClean="0">
                <a:latin typeface="Times New Roman" panose="02020603050405020304" pitchFamily="18" charset="0"/>
                <a:cs typeface="Times New Roman" panose="02020603050405020304" pitchFamily="18" charset="0"/>
              </a:rPr>
              <a:t>Trace </a:t>
            </a:r>
            <a:r>
              <a:rPr lang="en-US" sz="2400" dirty="0">
                <a:latin typeface="Times New Roman" panose="02020603050405020304" pitchFamily="18" charset="0"/>
                <a:cs typeface="Times New Roman" panose="02020603050405020304" pitchFamily="18" charset="0"/>
              </a:rPr>
              <a:t>comparison</a:t>
            </a:r>
          </a:p>
          <a:p>
            <a:pPr algn="just"/>
            <a:r>
              <a:rPr lang="en-US" sz="2400" dirty="0" smtClean="0">
                <a:latin typeface="Times New Roman" panose="02020603050405020304" pitchFamily="18" charset="0"/>
                <a:cs typeface="Times New Roman" panose="02020603050405020304" pitchFamily="18" charset="0"/>
              </a:rPr>
              <a:t>Examination </a:t>
            </a:r>
            <a:r>
              <a:rPr lang="en-US" sz="2400" dirty="0">
                <a:latin typeface="Times New Roman" panose="02020603050405020304" pitchFamily="18" charset="0"/>
                <a:cs typeface="Times New Roman" panose="02020603050405020304" pitchFamily="18" charset="0"/>
              </a:rPr>
              <a:t>of non-conducting materials</a:t>
            </a:r>
          </a:p>
          <a:p>
            <a:pPr algn="just"/>
            <a:r>
              <a:rPr lang="en-US" sz="2400" dirty="0" smtClean="0">
                <a:latin typeface="Times New Roman" panose="02020603050405020304" pitchFamily="18" charset="0"/>
                <a:cs typeface="Times New Roman" panose="02020603050405020304" pitchFamily="18" charset="0"/>
              </a:rPr>
              <a:t>High </a:t>
            </a:r>
            <a:r>
              <a:rPr lang="en-US" sz="2400" dirty="0">
                <a:latin typeface="Times New Roman" panose="02020603050405020304" pitchFamily="18" charset="0"/>
                <a:cs typeface="Times New Roman" panose="02020603050405020304" pitchFamily="18" charset="0"/>
              </a:rPr>
              <a:t>resolution surface imaging</a:t>
            </a:r>
          </a:p>
        </p:txBody>
      </p:sp>
    </p:spTree>
    <p:extLst>
      <p:ext uri="{BB962C8B-B14F-4D97-AF65-F5344CB8AC3E}">
        <p14:creationId xmlns:p14="http://schemas.microsoft.com/office/powerpoint/2010/main" val="2354257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7C275BA-302E-4F95-82EF-28AF685FC30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192"/>
          <a:stretch/>
        </p:blipFill>
        <p:spPr>
          <a:xfrm>
            <a:off x="546753" y="355512"/>
            <a:ext cx="10624009" cy="6226517"/>
          </a:xfrm>
        </p:spPr>
      </p:pic>
    </p:spTree>
    <p:extLst>
      <p:ext uri="{BB962C8B-B14F-4D97-AF65-F5344CB8AC3E}">
        <p14:creationId xmlns:p14="http://schemas.microsoft.com/office/powerpoint/2010/main" val="42002036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C7FAFBD-728A-45F4-9D50-2AAEC5EAC0B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78" t="13677" r="4424"/>
          <a:stretch/>
        </p:blipFill>
        <p:spPr>
          <a:xfrm>
            <a:off x="480767" y="631596"/>
            <a:ext cx="9030877" cy="5354706"/>
          </a:xfrm>
        </p:spPr>
      </p:pic>
    </p:spTree>
    <p:extLst>
      <p:ext uri="{BB962C8B-B14F-4D97-AF65-F5344CB8AC3E}">
        <p14:creationId xmlns:p14="http://schemas.microsoft.com/office/powerpoint/2010/main" val="2093644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FD0A382-979E-4CA0-A57C-588CB6D8DB2D}"/>
              </a:ext>
            </a:extLst>
          </p:cNvPr>
          <p:cNvSpPr>
            <a:spLocks noGrp="1"/>
          </p:cNvSpPr>
          <p:nvPr>
            <p:ph type="title"/>
          </p:nvPr>
        </p:nvSpPr>
        <p:spPr>
          <a:xfrm>
            <a:off x="421630" y="131726"/>
            <a:ext cx="10515600" cy="1325563"/>
          </a:xfrm>
        </p:spPr>
        <p:txBody>
          <a:bodyPr/>
          <a:lstStyle/>
          <a:p>
            <a:pPr algn="ctr"/>
            <a:r>
              <a:rPr lang="en-US" b="1" dirty="0"/>
              <a:t>COMPOUND MICROSCOPE</a:t>
            </a:r>
          </a:p>
        </p:txBody>
      </p:sp>
      <p:sp>
        <p:nvSpPr>
          <p:cNvPr id="3" name="Content Placeholder 2">
            <a:extLst>
              <a:ext uri="{FF2B5EF4-FFF2-40B4-BE49-F238E27FC236}">
                <a16:creationId xmlns:a16="http://schemas.microsoft.com/office/drawing/2014/main" id="{6A73265A-3823-4D84-81A7-B04646084FE4}"/>
              </a:ext>
            </a:extLst>
          </p:cNvPr>
          <p:cNvSpPr>
            <a:spLocks noGrp="1"/>
          </p:cNvSpPr>
          <p:nvPr>
            <p:ph idx="1"/>
          </p:nvPr>
        </p:nvSpPr>
        <p:spPr>
          <a:xfrm>
            <a:off x="330032" y="844296"/>
            <a:ext cx="11622024" cy="5468111"/>
          </a:xfrm>
        </p:spPr>
        <p:txBody>
          <a:bodyPr>
            <a:normAutofit/>
          </a:bodyPr>
          <a:lstStyle/>
          <a:p>
            <a:r>
              <a:rPr lang="en-US" sz="1600" dirty="0">
                <a:solidFill>
                  <a:schemeClr val="tx1"/>
                </a:solidFill>
                <a:latin typeface="Times New Roman" panose="02020603050405020304" pitchFamily="18" charset="0"/>
                <a:cs typeface="Times New Roman" panose="02020603050405020304" pitchFamily="18" charset="0"/>
              </a:rPr>
              <a:t>It is a type of </a:t>
            </a:r>
            <a:r>
              <a:rPr lang="en-US" sz="1600" dirty="0" err="1">
                <a:solidFill>
                  <a:schemeClr val="tx1"/>
                </a:solidFill>
                <a:latin typeface="Times New Roman" panose="02020603050405020304" pitchFamily="18" charset="0"/>
                <a:cs typeface="Times New Roman" panose="02020603050405020304" pitchFamily="18" charset="0"/>
              </a:rPr>
              <a:t>microscopе</a:t>
            </a:r>
            <a:r>
              <a:rPr lang="en-US" sz="1600" dirty="0">
                <a:solidFill>
                  <a:schemeClr val="tx1"/>
                </a:solidFill>
                <a:latin typeface="Times New Roman" panose="02020603050405020304" pitchFamily="18" charset="0"/>
                <a:cs typeface="Times New Roman" panose="02020603050405020304" pitchFamily="18" charset="0"/>
              </a:rPr>
              <a:t> which </a:t>
            </a:r>
            <a:r>
              <a:rPr lang="en-US" sz="1600" dirty="0" err="1">
                <a:solidFill>
                  <a:schemeClr val="tx1"/>
                </a:solidFill>
                <a:latin typeface="Times New Roman" panose="02020603050405020304" pitchFamily="18" charset="0"/>
                <a:cs typeface="Times New Roman" panose="02020603050405020304" pitchFamily="18" charset="0"/>
              </a:rPr>
              <a:t>utilise</a:t>
            </a:r>
            <a:r>
              <a:rPr lang="en-US" sz="1600" dirty="0">
                <a:solidFill>
                  <a:schemeClr val="tx1"/>
                </a:solidFill>
                <a:latin typeface="Times New Roman" panose="02020603050405020304" pitchFamily="18" charset="0"/>
                <a:cs typeface="Times New Roman" panose="02020603050405020304" pitchFamily="18" charset="0"/>
              </a:rPr>
              <a:t> multiple lenses in order to collect light from the sample and then to focus the light into the eye, separate set of lenses are used. These </a:t>
            </a:r>
            <a:r>
              <a:rPr lang="en-US" sz="1600" dirty="0" err="1">
                <a:solidFill>
                  <a:schemeClr val="tx1"/>
                </a:solidFill>
                <a:latin typeface="Times New Roman" panose="02020603050405020304" pitchFamily="18" charset="0"/>
                <a:cs typeface="Times New Roman" panose="02020603050405020304" pitchFamily="18" charset="0"/>
              </a:rPr>
              <a:t>microscopеs</a:t>
            </a:r>
            <a:r>
              <a:rPr lang="en-US" sz="1600" dirty="0">
                <a:solidFill>
                  <a:schemeClr val="tx1"/>
                </a:solidFill>
                <a:latin typeface="Times New Roman" panose="02020603050405020304" pitchFamily="18" charset="0"/>
                <a:cs typeface="Times New Roman" panose="02020603050405020304" pitchFamily="18" charset="0"/>
              </a:rPr>
              <a:t> are more heavy, large and expensive as compared to simple </a:t>
            </a:r>
            <a:r>
              <a:rPr lang="en-US" sz="1600" dirty="0" err="1">
                <a:solidFill>
                  <a:schemeClr val="tx1"/>
                </a:solidFill>
                <a:latin typeface="Times New Roman" panose="02020603050405020304" pitchFamily="18" charset="0"/>
                <a:cs typeface="Times New Roman" panose="02020603050405020304" pitchFamily="18" charset="0"/>
              </a:rPr>
              <a:t>microscopеs</a:t>
            </a:r>
            <a:r>
              <a:rPr lang="en-US" sz="1600" dirty="0">
                <a:solidFill>
                  <a:schemeClr val="tx1"/>
                </a:solidFill>
                <a:latin typeface="Times New Roman" panose="02020603050405020304" pitchFamily="18" charset="0"/>
                <a:cs typeface="Times New Roman" panose="02020603050405020304" pitchFamily="18" charset="0"/>
              </a:rPr>
              <a:t> because of the increase in number of lenses used in construction. The main benefits of multiple lenses are upgraded numerical, decreased chromatic aberration and exchangeable objective lenses to modify the magnification. </a:t>
            </a:r>
          </a:p>
          <a:p>
            <a:r>
              <a:rPr lang="en-US" sz="1600" b="1" dirty="0" smtClean="0">
                <a:solidFill>
                  <a:schemeClr val="tx1"/>
                </a:solidFill>
                <a:latin typeface="Times New Roman" panose="02020603050405020304" pitchFamily="18" charset="0"/>
                <a:cs typeface="Times New Roman" panose="02020603050405020304" pitchFamily="18" charset="0"/>
              </a:rPr>
              <a:t>PRINCIPLE:  </a:t>
            </a:r>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compound microscopes  works on the principle that when a tiny specimen to be magnified is placed just beyond the focus of its objective lens, a virtual, inverted and highly magnified image of the object are formed at the least distance of distinct vision from the eye held close to the eyepiece.</a:t>
            </a:r>
          </a:p>
          <a:p>
            <a:r>
              <a:rPr lang="en-US" sz="1600" b="1" dirty="0">
                <a:solidFill>
                  <a:schemeClr val="tx1"/>
                </a:solidFill>
                <a:latin typeface="Times New Roman" panose="02020603050405020304" pitchFamily="18" charset="0"/>
                <a:cs typeface="Times New Roman" panose="02020603050405020304" pitchFamily="18" charset="0"/>
              </a:rPr>
              <a:t>WORKING</a:t>
            </a:r>
          </a:p>
          <a:p>
            <a:r>
              <a:rPr lang="en-US" sz="1600" dirty="0">
                <a:solidFill>
                  <a:schemeClr val="tx1"/>
                </a:solidFill>
                <a:latin typeface="Times New Roman" panose="02020603050405020304" pitchFamily="18" charset="0"/>
                <a:cs typeface="Times New Roman" panose="02020603050405020304" pitchFamily="18" charset="0"/>
              </a:rPr>
              <a:t> Light is first emitted by the Light Source and is directed by the Condenser lens on to the Specimen.</a:t>
            </a:r>
          </a:p>
          <a:p>
            <a:r>
              <a:rPr lang="en-US" sz="1600" dirty="0">
                <a:solidFill>
                  <a:schemeClr val="tx1"/>
                </a:solidFill>
                <a:latin typeface="Times New Roman" panose="02020603050405020304" pitchFamily="18" charset="0"/>
                <a:cs typeface="Times New Roman" panose="02020603050405020304" pitchFamily="18" charset="0"/>
              </a:rPr>
              <a:t> The light from the Specimen then passes through the Objective lens. </a:t>
            </a:r>
          </a:p>
          <a:p>
            <a:r>
              <a:rPr lang="en-US" sz="1600" dirty="0">
                <a:solidFill>
                  <a:schemeClr val="tx1"/>
                </a:solidFill>
                <a:latin typeface="Times New Roman" panose="02020603050405020304" pitchFamily="18" charset="0"/>
                <a:cs typeface="Times New Roman" panose="02020603050405020304" pitchFamily="18" charset="0"/>
              </a:rPr>
              <a:t>Further light rays are passed to a Projector lens, which reverses their direction so that when the image reaches the eye it will not appear "upside-down". </a:t>
            </a:r>
          </a:p>
          <a:p>
            <a:r>
              <a:rPr lang="en-US" sz="1600" dirty="0">
                <a:solidFill>
                  <a:schemeClr val="tx1"/>
                </a:solidFill>
                <a:latin typeface="Times New Roman" panose="02020603050405020304" pitchFamily="18" charset="0"/>
                <a:cs typeface="Times New Roman" panose="02020603050405020304" pitchFamily="18" charset="0"/>
              </a:rPr>
              <a:t> Not all Microscopes have a Projector lens, so the viewer may be seeing a reverse image. In these cases, when the slide is moved, it will appear to be moving in the opposite direction to the viewer.</a:t>
            </a:r>
          </a:p>
          <a:p>
            <a:r>
              <a:rPr lang="en-US" sz="1600" dirty="0">
                <a:solidFill>
                  <a:schemeClr val="tx1"/>
                </a:solidFill>
                <a:latin typeface="Times New Roman" panose="02020603050405020304" pitchFamily="18" charset="0"/>
                <a:cs typeface="Times New Roman" panose="02020603050405020304" pitchFamily="18" charset="0"/>
              </a:rPr>
              <a:t> The light rays then travel to the Oracular lens or “Eye piece". This is often a 10X magnification lens, meaning it magnifies the magnified image an additional ten times.</a:t>
            </a:r>
          </a:p>
          <a:p>
            <a:r>
              <a:rPr lang="en-US" sz="1600" dirty="0">
                <a:solidFill>
                  <a:schemeClr val="tx1"/>
                </a:solidFill>
                <a:latin typeface="Times New Roman" panose="02020603050405020304" pitchFamily="18" charset="0"/>
                <a:cs typeface="Times New Roman" panose="02020603050405020304" pitchFamily="18" charset="0"/>
              </a:rPr>
              <a:t> The image is then projected into the Eye</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052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D9DFBA0-3138-42BD-AFCF-0C05A3D830AB}"/>
              </a:ext>
            </a:extLst>
          </p:cNvPr>
          <p:cNvSpPr>
            <a:spLocks noGrp="1"/>
          </p:cNvSpPr>
          <p:nvPr>
            <p:ph type="title"/>
          </p:nvPr>
        </p:nvSpPr>
        <p:spPr>
          <a:xfrm>
            <a:off x="347472" y="157796"/>
            <a:ext cx="11530584" cy="982848"/>
          </a:xfrm>
        </p:spPr>
        <p:txBody>
          <a:bodyPr>
            <a:normAutofit fontScale="90000"/>
          </a:bodyPr>
          <a:lstStyle/>
          <a:p>
            <a:r>
              <a:rPr lang="en-US" sz="2400" dirty="0"/>
              <a:t>PARTS:</a:t>
            </a:r>
            <a:r>
              <a:rPr lang="en-US" sz="2400" b="0" i="0" dirty="0">
                <a:solidFill>
                  <a:srgbClr val="3B3835"/>
                </a:solidFill>
                <a:effectLst/>
                <a:latin typeface="Times New Roman" panose="02020603050405020304" pitchFamily="18" charset="0"/>
                <a:cs typeface="Times New Roman" panose="02020603050405020304" pitchFamily="18" charset="0"/>
              </a:rPr>
              <a:t> Eye piece, Body Tube ,Arm Stage, Course adjustment knob ,Fine adjustment knob , Base ,Nosepiece, Objective lenses, Stage Clips, Diaphragm, Illuminator</a:t>
            </a:r>
            <a:r>
              <a:rPr lang="en-US" sz="2800" b="0" i="0" dirty="0">
                <a:solidFill>
                  <a:srgbClr val="3B3835"/>
                </a:solidFill>
                <a:effectLst/>
                <a:latin typeface="Times New Roman" panose="02020603050405020304" pitchFamily="18" charset="0"/>
                <a:cs typeface="Times New Roman" panose="02020603050405020304" pitchFamily="18" charset="0"/>
              </a:rPr>
              <a:t/>
            </a:r>
            <a:br>
              <a:rPr lang="en-US" sz="2800" b="0" i="0" dirty="0">
                <a:solidFill>
                  <a:srgbClr val="3B3835"/>
                </a:solidFill>
                <a:effectLst/>
                <a:latin typeface="Times New Roman" panose="02020603050405020304" pitchFamily="18" charset="0"/>
                <a:cs typeface="Times New Roman" panose="02020603050405020304" pitchFamily="18" charset="0"/>
              </a:rPr>
            </a:br>
            <a:endParaRPr lang="en-US" sz="2800" dirty="0"/>
          </a:p>
        </p:txBody>
      </p:sp>
      <p:sp>
        <p:nvSpPr>
          <p:cNvPr id="3" name="Content Placeholder 2">
            <a:extLst>
              <a:ext uri="{FF2B5EF4-FFF2-40B4-BE49-F238E27FC236}">
                <a16:creationId xmlns:a16="http://schemas.microsoft.com/office/drawing/2014/main" id="{35AC8680-D4F9-4A1D-8879-519554EF5539}"/>
              </a:ext>
            </a:extLst>
          </p:cNvPr>
          <p:cNvSpPr>
            <a:spLocks noGrp="1"/>
          </p:cNvSpPr>
          <p:nvPr>
            <p:ph idx="1"/>
          </p:nvPr>
        </p:nvSpPr>
        <p:spPr>
          <a:xfrm>
            <a:off x="200413" y="895706"/>
            <a:ext cx="11460543" cy="5652971"/>
          </a:xfrm>
        </p:spPr>
        <p:txBody>
          <a:bodyPr>
            <a:normAutofit/>
          </a:bodyPr>
          <a:lstStyle/>
          <a:p>
            <a:endParaRPr lang="en-US" sz="1800" dirty="0">
              <a:solidFill>
                <a:schemeClr val="tx1"/>
              </a:solidFill>
              <a:latin typeface="Times New Roman" panose="02020603050405020304" pitchFamily="18" charset="0"/>
              <a:cs typeface="Times New Roman" panose="02020603050405020304" pitchFamily="18" charset="0"/>
            </a:endParaRPr>
          </a:p>
          <a:p>
            <a:pPr algn="l">
              <a:buFont typeface="+mj-lt"/>
              <a:buAutoNum type="arabicPeriod"/>
            </a:pPr>
            <a:r>
              <a:rPr lang="en-US" sz="1800" b="0" i="0" dirty="0">
                <a:solidFill>
                  <a:schemeClr val="tx1"/>
                </a:solidFill>
                <a:effectLst/>
                <a:latin typeface="Times New Roman" panose="02020603050405020304" pitchFamily="18" charset="0"/>
                <a:cs typeface="Times New Roman" panose="02020603050405020304" pitchFamily="18" charset="0"/>
              </a:rPr>
              <a:t>Eye piece And Body Tube. •Eyepiece is the lens through which the viewer looks to see the specimen. </a:t>
            </a:r>
            <a:r>
              <a:rPr lang="en-US" sz="1800" b="0" i="0" dirty="0" smtClean="0">
                <a:solidFill>
                  <a:schemeClr val="tx1"/>
                </a:solidFill>
                <a:effectLst/>
                <a:latin typeface="Times New Roman" panose="02020603050405020304" pitchFamily="18" charset="0"/>
                <a:cs typeface="Times New Roman" panose="02020603050405020304" pitchFamily="18" charset="0"/>
              </a:rPr>
              <a:t>It </a:t>
            </a:r>
            <a:r>
              <a:rPr lang="en-US" sz="1800" b="0" i="0" dirty="0">
                <a:solidFill>
                  <a:schemeClr val="tx1"/>
                </a:solidFill>
                <a:effectLst/>
                <a:latin typeface="Times New Roman" panose="02020603050405020304" pitchFamily="18" charset="0"/>
                <a:cs typeface="Times New Roman" panose="02020603050405020304" pitchFamily="18" charset="0"/>
              </a:rPr>
              <a:t>usually contains a 10X or 15X power lens. The Body Tube connects the eyepiece to the objective lenses. </a:t>
            </a:r>
          </a:p>
          <a:p>
            <a:pPr algn="l">
              <a:buFont typeface="+mj-lt"/>
              <a:buAutoNum type="arabicPeriod"/>
            </a:pPr>
            <a:r>
              <a:rPr lang="en-US" sz="1800" b="0" i="0" dirty="0">
                <a:solidFill>
                  <a:schemeClr val="tx1"/>
                </a:solidFill>
                <a:effectLst/>
                <a:latin typeface="Times New Roman" panose="02020603050405020304" pitchFamily="18" charset="0"/>
                <a:cs typeface="Times New Roman" panose="02020603050405020304" pitchFamily="18" charset="0"/>
              </a:rPr>
              <a:t>Objectives And Stage Clips. •Objective Lenses are the one of the most important part of a Compound Microscope. They are the closet to the specimen. A standard Microscope has three to four Objective Lenses which range from 4X to 100X. •Stage Clips are metal clips that </a:t>
            </a:r>
            <a:r>
              <a:rPr lang="en-US" sz="1800" b="0" i="0" dirty="0" smtClean="0">
                <a:solidFill>
                  <a:schemeClr val="tx1"/>
                </a:solidFill>
                <a:effectLst/>
                <a:latin typeface="Times New Roman" panose="02020603050405020304" pitchFamily="18" charset="0"/>
                <a:cs typeface="Times New Roman" panose="02020603050405020304" pitchFamily="18" charset="0"/>
              </a:rPr>
              <a:t>holds </a:t>
            </a:r>
            <a:r>
              <a:rPr lang="en-US" sz="1800" b="0" i="0" dirty="0">
                <a:solidFill>
                  <a:schemeClr val="tx1"/>
                </a:solidFill>
                <a:effectLst/>
                <a:latin typeface="Times New Roman" panose="02020603050405020304" pitchFamily="18" charset="0"/>
                <a:cs typeface="Times New Roman" panose="02020603050405020304" pitchFamily="18" charset="0"/>
              </a:rPr>
              <a:t>the slide in a place. </a:t>
            </a:r>
          </a:p>
          <a:p>
            <a:pPr algn="l">
              <a:buFont typeface="+mj-lt"/>
              <a:buAutoNum type="arabicPeriod"/>
            </a:pPr>
            <a:r>
              <a:rPr lang="en-US" sz="1800" b="0" i="0" dirty="0">
                <a:solidFill>
                  <a:schemeClr val="tx1"/>
                </a:solidFill>
                <a:effectLst/>
                <a:latin typeface="Times New Roman" panose="02020603050405020304" pitchFamily="18" charset="0"/>
                <a:cs typeface="Times New Roman" panose="02020603050405020304" pitchFamily="18" charset="0"/>
              </a:rPr>
              <a:t>Arm And Base. •The Arm connects the Body Tube to the base of the Microscope. •The Base supports the Microscope and its where Illuminator. </a:t>
            </a:r>
            <a:endParaRPr lang="en-US" sz="1800" dirty="0">
              <a:solidFill>
                <a:schemeClr val="tx1"/>
              </a:solidFill>
              <a:latin typeface="Times New Roman" panose="02020603050405020304" pitchFamily="18" charset="0"/>
              <a:cs typeface="Times New Roman" panose="02020603050405020304" pitchFamily="18" charset="0"/>
            </a:endParaRPr>
          </a:p>
          <a:p>
            <a:pPr algn="l">
              <a:buFont typeface="+mj-lt"/>
              <a:buAutoNum type="arabicPeriod"/>
            </a:pPr>
            <a:r>
              <a:rPr lang="en-US" sz="1800" b="0" i="0" dirty="0">
                <a:solidFill>
                  <a:schemeClr val="tx1"/>
                </a:solidFill>
                <a:effectLst/>
                <a:latin typeface="Times New Roman" panose="02020603050405020304" pitchFamily="18" charset="0"/>
                <a:cs typeface="Times New Roman" panose="02020603050405020304" pitchFamily="18" charset="0"/>
              </a:rPr>
              <a:t>Illuminator And Stage. •Illuminator is the light source for a Microscope. A Compound Light Microscope uses a low voltage bulb as an Illuminator. •Stage is the flat platform where the slide is placed. </a:t>
            </a:r>
          </a:p>
          <a:p>
            <a:pPr algn="l">
              <a:buFont typeface="+mj-lt"/>
              <a:buAutoNum type="arabicPeriod"/>
            </a:pPr>
            <a:r>
              <a:rPr lang="en-US" sz="1800" b="0" i="0" dirty="0">
                <a:solidFill>
                  <a:schemeClr val="tx1"/>
                </a:solidFill>
                <a:effectLst/>
                <a:latin typeface="Times New Roman" panose="02020603050405020304" pitchFamily="18" charset="0"/>
                <a:cs typeface="Times New Roman" panose="02020603050405020304" pitchFamily="18" charset="0"/>
              </a:rPr>
              <a:t>Nosepiece And Aperture. •Nosepiece is a rotating turret that holds the Objective lenses. The viewer spins the Nosepiece to select different Objective lenses.</a:t>
            </a:r>
          </a:p>
          <a:p>
            <a:pPr algn="l">
              <a:buFont typeface="+mj-lt"/>
              <a:buAutoNum type="arabicPeriod"/>
            </a:pPr>
            <a:r>
              <a:rPr lang="en-US" sz="1800" b="0" i="0" dirty="0">
                <a:solidFill>
                  <a:schemeClr val="tx1"/>
                </a:solidFill>
                <a:effectLst/>
                <a:latin typeface="Times New Roman" panose="02020603050405020304" pitchFamily="18" charset="0"/>
                <a:cs typeface="Times New Roman" panose="02020603050405020304" pitchFamily="18" charset="0"/>
              </a:rPr>
              <a:t>The Aperture is the middle of the stage that allows light from the Illuminator to reach the specimen. </a:t>
            </a:r>
          </a:p>
          <a:p>
            <a:pPr algn="l">
              <a:buFont typeface="+mj-lt"/>
              <a:buAutoNum type="arabicPeriod"/>
            </a:pPr>
            <a:r>
              <a:rPr lang="en-US" sz="1800" b="0" i="0" dirty="0">
                <a:solidFill>
                  <a:schemeClr val="tx1"/>
                </a:solidFill>
                <a:effectLst/>
                <a:latin typeface="Times New Roman" panose="02020603050405020304" pitchFamily="18" charset="0"/>
                <a:cs typeface="Times New Roman" panose="02020603050405020304" pitchFamily="18" charset="0"/>
              </a:rPr>
              <a:t>Condenser And Diaphragm. •A Condenser gathers and focuses light from the Illuminator onto the specimen being viewed. •Diaphragm is a five holed disk placed under the stage. Each hole is of a different diameter. By turning it, you can vary the amount of light passing through the stage opening. </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4148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62DEC2D-2BA3-483B-AC4D-6924A86E27BA}"/>
              </a:ext>
            </a:extLst>
          </p:cNvPr>
          <p:cNvSpPr>
            <a:spLocks noGrp="1"/>
          </p:cNvSpPr>
          <p:nvPr>
            <p:ph type="title"/>
          </p:nvPr>
        </p:nvSpPr>
        <p:spPr>
          <a:xfrm>
            <a:off x="6910711" y="2139181"/>
            <a:ext cx="3297409" cy="1320800"/>
          </a:xfrm>
        </p:spPr>
        <p:txBody>
          <a:bodyPr/>
          <a:lstStyle/>
          <a:p>
            <a:pPr algn="ctr"/>
            <a:r>
              <a:rPr lang="en-US" b="1" dirty="0"/>
              <a:t>RAY DIAGRAM</a:t>
            </a:r>
          </a:p>
        </p:txBody>
      </p:sp>
      <p:pic>
        <p:nvPicPr>
          <p:cNvPr id="9" name="Content Placeholder 8">
            <a:extLst>
              <a:ext uri="{FF2B5EF4-FFF2-40B4-BE49-F238E27FC236}">
                <a16:creationId xmlns:a16="http://schemas.microsoft.com/office/drawing/2014/main" id="{720D5936-DE72-4468-9FF4-E7E0106DF52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767"/>
          <a:stretch/>
        </p:blipFill>
        <p:spPr>
          <a:xfrm>
            <a:off x="6056876" y="2922309"/>
            <a:ext cx="6014050" cy="3898381"/>
          </a:xfrm>
        </p:spPr>
      </p:pic>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7354"/>
          <a:stretch/>
        </p:blipFill>
        <p:spPr>
          <a:xfrm>
            <a:off x="224270" y="0"/>
            <a:ext cx="5478946" cy="3807020"/>
          </a:xfrm>
          <a:prstGeom prst="rect">
            <a:avLst/>
          </a:prstGeom>
        </p:spPr>
      </p:pic>
      <p:sp>
        <p:nvSpPr>
          <p:cNvPr id="3" name="TextBox 2"/>
          <p:cNvSpPr txBox="1"/>
          <p:nvPr/>
        </p:nvSpPr>
        <p:spPr>
          <a:xfrm>
            <a:off x="1007680" y="3988184"/>
            <a:ext cx="4497573" cy="461665"/>
          </a:xfrm>
          <a:prstGeom prst="rect">
            <a:avLst/>
          </a:prstGeom>
          <a:noFill/>
        </p:spPr>
        <p:txBody>
          <a:bodyPr wrap="square" rtlCol="0">
            <a:spAutoFit/>
          </a:bodyPr>
          <a:lstStyle/>
          <a:p>
            <a:r>
              <a:rPr lang="en-US" sz="2400" b="1" dirty="0" smtClean="0">
                <a:solidFill>
                  <a:schemeClr val="accent2"/>
                </a:solidFill>
              </a:rPr>
              <a:t>PARTS OF A MICROSCOPE</a:t>
            </a:r>
            <a:endParaRPr lang="en-IN" sz="2400" b="1" dirty="0">
              <a:solidFill>
                <a:schemeClr val="accent2"/>
              </a:solidFill>
            </a:endParaRPr>
          </a:p>
        </p:txBody>
      </p:sp>
    </p:spTree>
    <p:extLst>
      <p:ext uri="{BB962C8B-B14F-4D97-AF65-F5344CB8AC3E}">
        <p14:creationId xmlns:p14="http://schemas.microsoft.com/office/powerpoint/2010/main" val="4040929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996D-216D-40C2-AAD3-337309EA7C3C}"/>
              </a:ext>
            </a:extLst>
          </p:cNvPr>
          <p:cNvSpPr>
            <a:spLocks noGrp="1"/>
          </p:cNvSpPr>
          <p:nvPr>
            <p:ph type="title"/>
          </p:nvPr>
        </p:nvSpPr>
        <p:spPr>
          <a:xfrm>
            <a:off x="715651" y="-170230"/>
            <a:ext cx="10515600" cy="1325563"/>
          </a:xfrm>
        </p:spPr>
        <p:txBody>
          <a:bodyPr>
            <a:normAutofit/>
          </a:bodyPr>
          <a:lstStyle/>
          <a:p>
            <a:pPr algn="ctr"/>
            <a:r>
              <a:rPr lang="en-US" dirty="0"/>
              <a:t/>
            </a:r>
            <a:br>
              <a:rPr lang="en-US" dirty="0"/>
            </a:br>
            <a:r>
              <a:rPr lang="en-US" dirty="0"/>
              <a:t>STEREO MICROSCOPE</a:t>
            </a:r>
          </a:p>
        </p:txBody>
      </p:sp>
      <p:sp>
        <p:nvSpPr>
          <p:cNvPr id="3" name="Content Placeholder 2">
            <a:extLst>
              <a:ext uri="{FF2B5EF4-FFF2-40B4-BE49-F238E27FC236}">
                <a16:creationId xmlns:a16="http://schemas.microsoft.com/office/drawing/2014/main" id="{A2DE085F-9250-432C-BE0E-60332638BE03}"/>
              </a:ext>
            </a:extLst>
          </p:cNvPr>
          <p:cNvSpPr>
            <a:spLocks noGrp="1"/>
          </p:cNvSpPr>
          <p:nvPr>
            <p:ph idx="1"/>
          </p:nvPr>
        </p:nvSpPr>
        <p:spPr>
          <a:xfrm>
            <a:off x="243840" y="1033273"/>
            <a:ext cx="11704320" cy="5824727"/>
          </a:xfrm>
        </p:spPr>
        <p:txBody>
          <a:bodyPr>
            <a:noAutofit/>
          </a:bodyPr>
          <a:lstStyle/>
          <a:p>
            <a:pPr algn="just"/>
            <a:r>
              <a:rPr lang="en-US" sz="1600" dirty="0"/>
              <a:t>A stereo microscope is an optical microscope that provides a three-dimensional view of a specimen. It is also known by other names such as dissecting microscope and stereo zoom microscope. Dissecting microscope parts include separate objective lenses and eyepieces. As a result, you have two separate optical paths for each eye. The slightly different angling views to the left and right eyes produce a three-dimensional visual. Because it gives the three-dimensional view it is also called as the dissecting microscope.</a:t>
            </a:r>
          </a:p>
          <a:p>
            <a:pPr algn="just"/>
            <a:r>
              <a:rPr lang="en-US" sz="1600" b="1" dirty="0" smtClean="0"/>
              <a:t>PRINCIPLE: </a:t>
            </a:r>
            <a:r>
              <a:rPr lang="en-US" sz="1600" dirty="0" smtClean="0"/>
              <a:t>A </a:t>
            </a:r>
            <a:r>
              <a:rPr lang="en-US" sz="1600" dirty="0"/>
              <a:t>stereo or a dissecting microscope uses reflected light from the object. It magnifies at a low power hence ideal for amplifying opaque objects. Since it uses light that naturally reflects from the specimen, it is helpful to examine solid or thick samples. The magnification of a stereo microscope ranges between 10x and 50x. </a:t>
            </a:r>
          </a:p>
          <a:p>
            <a:pPr algn="just"/>
            <a:r>
              <a:rPr lang="en-US" sz="1600" b="1" dirty="0"/>
              <a:t>WORKING</a:t>
            </a:r>
          </a:p>
          <a:p>
            <a:pPr algn="just"/>
            <a:r>
              <a:rPr lang="en-US" sz="1600" dirty="0"/>
              <a:t>The principle of stereo microscope depends on the 2 different paths of light from objective lens and the eyepiece. Both these lights provides a different angle of viewing in which the bottom light is used for viewing the samples while the top light is used during dissecting.</a:t>
            </a:r>
          </a:p>
          <a:p>
            <a:pPr algn="just"/>
            <a:r>
              <a:rPr lang="en-US" sz="1600" dirty="0"/>
              <a:t>The two eyepieces enables in this microscope enables a comforting view of the sample from different angles simultaneously.</a:t>
            </a:r>
          </a:p>
          <a:p>
            <a:pPr algn="just"/>
            <a:r>
              <a:rPr lang="en-US" sz="1600" dirty="0"/>
              <a:t>It also consists of a digital camera that is used for viewing the images of the samples in the computer for a close observation. The image produced is a little larger than normal and is recorded.</a:t>
            </a:r>
          </a:p>
          <a:p>
            <a:pPr algn="just"/>
            <a:r>
              <a:rPr lang="en-US" sz="1600" dirty="0"/>
              <a:t>The dissecting microscope has two magnifications known as Fixed magnification and Zoom magnification. Fixed magnification is used in eyepiece to provide a degree of magnification while Zoom magnification offers different magnifications at different ranges.</a:t>
            </a:r>
          </a:p>
        </p:txBody>
      </p:sp>
    </p:spTree>
    <p:extLst>
      <p:ext uri="{BB962C8B-B14F-4D97-AF65-F5344CB8AC3E}">
        <p14:creationId xmlns:p14="http://schemas.microsoft.com/office/powerpoint/2010/main" val="93366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60EC-2D24-4B53-88DA-3EB713B02F65}"/>
              </a:ext>
            </a:extLst>
          </p:cNvPr>
          <p:cNvSpPr>
            <a:spLocks noGrp="1"/>
          </p:cNvSpPr>
          <p:nvPr>
            <p:ph type="title"/>
          </p:nvPr>
        </p:nvSpPr>
        <p:spPr>
          <a:xfrm>
            <a:off x="659090" y="672156"/>
            <a:ext cx="10515600" cy="1152779"/>
          </a:xfrm>
        </p:spPr>
        <p:txBody>
          <a:bodyPr>
            <a:normAutofit/>
          </a:bodyPr>
          <a:lstStyle/>
          <a:p>
            <a:pPr algn="ctr"/>
            <a:r>
              <a:rPr lang="en-US" dirty="0"/>
              <a:t>RAY DIAGRAM</a:t>
            </a:r>
          </a:p>
        </p:txBody>
      </p:sp>
      <p:pic>
        <p:nvPicPr>
          <p:cNvPr id="5" name="Content Placeholder 4">
            <a:extLst>
              <a:ext uri="{FF2B5EF4-FFF2-40B4-BE49-F238E27FC236}">
                <a16:creationId xmlns:a16="http://schemas.microsoft.com/office/drawing/2014/main" id="{8B05560E-4792-4E1A-88A7-267E54C8536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1835"/>
          <a:stretch/>
        </p:blipFill>
        <p:spPr>
          <a:xfrm>
            <a:off x="3662595" y="1689754"/>
            <a:ext cx="4279393" cy="5076101"/>
          </a:xfrm>
        </p:spPr>
      </p:pic>
    </p:spTree>
    <p:extLst>
      <p:ext uri="{BB962C8B-B14F-4D97-AF65-F5344CB8AC3E}">
        <p14:creationId xmlns:p14="http://schemas.microsoft.com/office/powerpoint/2010/main" val="13954115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633</TotalTime>
  <Words>2725</Words>
  <Application>Microsoft Office PowerPoint</Application>
  <PresentationFormat>Widescreen</PresentationFormat>
  <Paragraphs>120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Bahnschrift Condensed</vt:lpstr>
      <vt:lpstr>Times New Roman</vt:lpstr>
      <vt:lpstr>Trebuchet MS</vt:lpstr>
      <vt:lpstr>Wingdings 3</vt:lpstr>
      <vt:lpstr>Facet</vt:lpstr>
      <vt:lpstr>UNIT 2</vt:lpstr>
      <vt:lpstr>MICROSCOPE </vt:lpstr>
      <vt:lpstr>PowerPoint Presentation</vt:lpstr>
      <vt:lpstr>PowerPoint Presentation</vt:lpstr>
      <vt:lpstr>COMPOUND MICROSCOPE</vt:lpstr>
      <vt:lpstr>PARTS: Eye piece, Body Tube ,Arm Stage, Course adjustment knob ,Fine adjustment knob , Base ,Nosepiece, Objective lenses, Stage Clips, Diaphragm, Illuminator </vt:lpstr>
      <vt:lpstr>RAY DIAGRAM</vt:lpstr>
      <vt:lpstr> STEREO MICROSCOPE</vt:lpstr>
      <vt:lpstr>RAY DIAGRAM</vt:lpstr>
      <vt:lpstr>           POLARIZED LIGHT MICROSCOPE</vt:lpstr>
      <vt:lpstr>PowerPoint Presentation</vt:lpstr>
      <vt:lpstr>RAY DIAGRAM -POLARIZED LIGHT MICROSCOPY</vt:lpstr>
      <vt:lpstr>FLOURESCENCE MICROSCOPE</vt:lpstr>
      <vt:lpstr>WORKING</vt:lpstr>
      <vt:lpstr>COMPARISON MICROSCOPE</vt:lpstr>
      <vt:lpstr>PowerPoint Presentation</vt:lpstr>
      <vt:lpstr>DARK- FIELD MICROSCOPE</vt:lpstr>
      <vt:lpstr>RAY DIAGRAM- DARK FIELD MICROSCOPE</vt:lpstr>
      <vt:lpstr>ELECTRON MICROSCOPE</vt:lpstr>
      <vt:lpstr>WORKING</vt:lpstr>
      <vt:lpstr>PowerPoint Presentation</vt:lpstr>
      <vt:lpstr>FORENSIC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Amala</dc:creator>
  <cp:lastModifiedBy>Admin</cp:lastModifiedBy>
  <cp:revision>21</cp:revision>
  <dcterms:created xsi:type="dcterms:W3CDTF">2022-03-04T04:05:35Z</dcterms:created>
  <dcterms:modified xsi:type="dcterms:W3CDTF">2022-03-30T17:16:21Z</dcterms:modified>
</cp:coreProperties>
</file>