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90"/>
  </p:notesMasterIdLst>
  <p:handoutMasterIdLst>
    <p:handoutMasterId r:id="rId91"/>
  </p:handoutMasterIdLst>
  <p:sldIdLst>
    <p:sldId id="256" r:id="rId2"/>
    <p:sldId id="257" r:id="rId3"/>
    <p:sldId id="258" r:id="rId4"/>
    <p:sldId id="259" r:id="rId5"/>
    <p:sldId id="260" r:id="rId6"/>
    <p:sldId id="261" r:id="rId7"/>
    <p:sldId id="262" r:id="rId8"/>
    <p:sldId id="263" r:id="rId9"/>
    <p:sldId id="264" r:id="rId10"/>
    <p:sldId id="349"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5" r:id="rId39"/>
    <p:sldId id="296" r:id="rId40"/>
    <p:sldId id="297" r:id="rId41"/>
    <p:sldId id="298" r:id="rId42"/>
    <p:sldId id="299" r:id="rId43"/>
    <p:sldId id="306" r:id="rId44"/>
    <p:sldId id="300" r:id="rId45"/>
    <p:sldId id="305" r:id="rId46"/>
    <p:sldId id="301" r:id="rId47"/>
    <p:sldId id="304" r:id="rId48"/>
    <p:sldId id="302" r:id="rId49"/>
    <p:sldId id="303" r:id="rId50"/>
    <p:sldId id="343" r:id="rId51"/>
    <p:sldId id="344" r:id="rId52"/>
    <p:sldId id="345" r:id="rId53"/>
    <p:sldId id="346" r:id="rId54"/>
    <p:sldId id="347" r:id="rId55"/>
    <p:sldId id="348" r:id="rId56"/>
    <p:sldId id="319" r:id="rId57"/>
    <p:sldId id="327" r:id="rId58"/>
    <p:sldId id="328" r:id="rId59"/>
    <p:sldId id="329" r:id="rId60"/>
    <p:sldId id="330" r:id="rId61"/>
    <p:sldId id="331" r:id="rId62"/>
    <p:sldId id="332" r:id="rId63"/>
    <p:sldId id="333" r:id="rId64"/>
    <p:sldId id="334" r:id="rId65"/>
    <p:sldId id="335" r:id="rId66"/>
    <p:sldId id="336" r:id="rId67"/>
    <p:sldId id="337" r:id="rId68"/>
    <p:sldId id="338" r:id="rId69"/>
    <p:sldId id="339" r:id="rId70"/>
    <p:sldId id="321" r:id="rId71"/>
    <p:sldId id="340" r:id="rId72"/>
    <p:sldId id="341" r:id="rId73"/>
    <p:sldId id="342" r:id="rId74"/>
    <p:sldId id="292" r:id="rId75"/>
    <p:sldId id="307" r:id="rId76"/>
    <p:sldId id="308" r:id="rId77"/>
    <p:sldId id="309" r:id="rId78"/>
    <p:sldId id="293" r:id="rId79"/>
    <p:sldId id="310" r:id="rId80"/>
    <p:sldId id="311" r:id="rId81"/>
    <p:sldId id="312" r:id="rId82"/>
    <p:sldId id="294" r:id="rId83"/>
    <p:sldId id="313" r:id="rId84"/>
    <p:sldId id="315" r:id="rId85"/>
    <p:sldId id="317" r:id="rId86"/>
    <p:sldId id="314" r:id="rId87"/>
    <p:sldId id="316" r:id="rId88"/>
    <p:sldId id="318" r:id="rId8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notesMaster" Target="notesMasters/notesMaster1.xml"/><Relationship Id="rId95"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CE4328D-0904-434C-B118-F6BEF580E1D6}" type="datetimeFigureOut">
              <a:rPr lang="en-US" smtClean="0"/>
              <a:pPr/>
              <a:t>5/21/2021</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IN" smtClean="0"/>
              <a:t>AMJ</a:t>
            </a:r>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60789D2-CD2B-490B-87C2-52A0AE751970}" type="slidenum">
              <a:rPr lang="en-IN" smtClean="0"/>
              <a:pPr/>
              <a:t>‹#›</a:t>
            </a:fld>
            <a:endParaRPr lang="en-IN"/>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3C4C4F-E199-49FD-8419-5149820188BA}" type="datetimeFigureOut">
              <a:rPr lang="en-US" smtClean="0"/>
              <a:pPr/>
              <a:t>5/21/2021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IN" smtClean="0"/>
              <a:t>AMJ</a:t>
            </a:r>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ADE50A7-7E99-4598-8D9B-2F8DE200DE4F}" type="slidenum">
              <a:rPr lang="en-IN" smtClean="0"/>
              <a:pPr/>
              <a:t>‹#›</a:t>
            </a:fld>
            <a:endParaRPr lang="en-IN"/>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AAC79BD-ADAE-46D7-80B4-FCA3FB098C69}" type="datetime1">
              <a:rPr lang="en-US" smtClean="0"/>
              <a:pPr/>
              <a:t>5/21/2021</a:t>
            </a:fld>
            <a:endParaRPr lang="en-IN"/>
          </a:p>
        </p:txBody>
      </p:sp>
      <p:sp>
        <p:nvSpPr>
          <p:cNvPr id="19" name="Footer Placeholder 18"/>
          <p:cNvSpPr>
            <a:spLocks noGrp="1"/>
          </p:cNvSpPr>
          <p:nvPr>
            <p:ph type="ftr" sz="quarter" idx="11"/>
          </p:nvPr>
        </p:nvSpPr>
        <p:spPr/>
        <p:txBody>
          <a:bodyPr/>
          <a:lstStyle/>
          <a:p>
            <a:r>
              <a:rPr lang="en-IN" smtClean="0"/>
              <a:t>AMJ</a:t>
            </a:r>
            <a:endParaRPr lang="en-IN"/>
          </a:p>
        </p:txBody>
      </p:sp>
      <p:sp>
        <p:nvSpPr>
          <p:cNvPr id="27" name="Slide Number Placeholder 26"/>
          <p:cNvSpPr>
            <a:spLocks noGrp="1"/>
          </p:cNvSpPr>
          <p:nvPr>
            <p:ph type="sldNum" sz="quarter" idx="12"/>
          </p:nvPr>
        </p:nvSpPr>
        <p:spPr/>
        <p:txBody>
          <a:bodyPr/>
          <a:lstStyle/>
          <a:p>
            <a:fld id="{0C3D2B80-463D-4060-93BF-4C11AF74A633}"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FCEFA65-43DD-4C3C-9646-3F94973C5708}" type="datetime1">
              <a:rPr lang="en-US" smtClean="0"/>
              <a:pPr/>
              <a:t>5/21/2021</a:t>
            </a:fld>
            <a:endParaRPr lang="en-IN"/>
          </a:p>
        </p:txBody>
      </p:sp>
      <p:sp>
        <p:nvSpPr>
          <p:cNvPr id="5" name="Footer Placeholder 4"/>
          <p:cNvSpPr>
            <a:spLocks noGrp="1"/>
          </p:cNvSpPr>
          <p:nvPr>
            <p:ph type="ftr" sz="quarter" idx="11"/>
          </p:nvPr>
        </p:nvSpPr>
        <p:spPr/>
        <p:txBody>
          <a:bodyPr/>
          <a:lstStyle/>
          <a:p>
            <a:r>
              <a:rPr lang="en-IN" smtClean="0"/>
              <a:t>AMJ</a:t>
            </a:r>
            <a:endParaRPr lang="en-IN"/>
          </a:p>
        </p:txBody>
      </p:sp>
      <p:sp>
        <p:nvSpPr>
          <p:cNvPr id="6" name="Slide Number Placeholder 5"/>
          <p:cNvSpPr>
            <a:spLocks noGrp="1"/>
          </p:cNvSpPr>
          <p:nvPr>
            <p:ph type="sldNum" sz="quarter" idx="12"/>
          </p:nvPr>
        </p:nvSpPr>
        <p:spPr/>
        <p:txBody>
          <a:bodyPr/>
          <a:lstStyle/>
          <a:p>
            <a:fld id="{0C3D2B80-463D-4060-93BF-4C11AF74A633}"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9B230A1-16E9-4C2E-8926-CC5E0EB4F761}" type="datetime1">
              <a:rPr lang="en-US" smtClean="0"/>
              <a:pPr/>
              <a:t>5/21/2021</a:t>
            </a:fld>
            <a:endParaRPr lang="en-IN"/>
          </a:p>
        </p:txBody>
      </p:sp>
      <p:sp>
        <p:nvSpPr>
          <p:cNvPr id="5" name="Footer Placeholder 4"/>
          <p:cNvSpPr>
            <a:spLocks noGrp="1"/>
          </p:cNvSpPr>
          <p:nvPr>
            <p:ph type="ftr" sz="quarter" idx="11"/>
          </p:nvPr>
        </p:nvSpPr>
        <p:spPr/>
        <p:txBody>
          <a:bodyPr/>
          <a:lstStyle/>
          <a:p>
            <a:r>
              <a:rPr lang="en-IN" smtClean="0"/>
              <a:t>AMJ</a:t>
            </a:r>
            <a:endParaRPr lang="en-IN"/>
          </a:p>
        </p:txBody>
      </p:sp>
      <p:sp>
        <p:nvSpPr>
          <p:cNvPr id="6" name="Slide Number Placeholder 5"/>
          <p:cNvSpPr>
            <a:spLocks noGrp="1"/>
          </p:cNvSpPr>
          <p:nvPr>
            <p:ph type="sldNum" sz="quarter" idx="12"/>
          </p:nvPr>
        </p:nvSpPr>
        <p:spPr/>
        <p:txBody>
          <a:bodyPr/>
          <a:lstStyle/>
          <a:p>
            <a:fld id="{0C3D2B80-463D-4060-93BF-4C11AF74A633}"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57D2F44-1AD7-4532-BBE3-9E3DE3483679}" type="datetime1">
              <a:rPr lang="en-US" smtClean="0"/>
              <a:pPr/>
              <a:t>5/21/2021</a:t>
            </a:fld>
            <a:endParaRPr lang="en-IN"/>
          </a:p>
        </p:txBody>
      </p:sp>
      <p:sp>
        <p:nvSpPr>
          <p:cNvPr id="5" name="Footer Placeholder 4"/>
          <p:cNvSpPr>
            <a:spLocks noGrp="1"/>
          </p:cNvSpPr>
          <p:nvPr>
            <p:ph type="ftr" sz="quarter" idx="11"/>
          </p:nvPr>
        </p:nvSpPr>
        <p:spPr/>
        <p:txBody>
          <a:bodyPr/>
          <a:lstStyle/>
          <a:p>
            <a:r>
              <a:rPr lang="en-IN" smtClean="0"/>
              <a:t>AMJ</a:t>
            </a:r>
            <a:endParaRPr lang="en-IN"/>
          </a:p>
        </p:txBody>
      </p:sp>
      <p:sp>
        <p:nvSpPr>
          <p:cNvPr id="6" name="Slide Number Placeholder 5"/>
          <p:cNvSpPr>
            <a:spLocks noGrp="1"/>
          </p:cNvSpPr>
          <p:nvPr>
            <p:ph type="sldNum" sz="quarter" idx="12"/>
          </p:nvPr>
        </p:nvSpPr>
        <p:spPr/>
        <p:txBody>
          <a:bodyPr/>
          <a:lstStyle/>
          <a:p>
            <a:fld id="{0C3D2B80-463D-4060-93BF-4C11AF74A633}"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3E043A5-F49B-4AD6-9F56-D1063D6CF81E}" type="datetime1">
              <a:rPr lang="en-US" smtClean="0"/>
              <a:pPr/>
              <a:t>5/21/2021</a:t>
            </a:fld>
            <a:endParaRPr lang="en-IN"/>
          </a:p>
        </p:txBody>
      </p:sp>
      <p:sp>
        <p:nvSpPr>
          <p:cNvPr id="5" name="Footer Placeholder 4"/>
          <p:cNvSpPr>
            <a:spLocks noGrp="1"/>
          </p:cNvSpPr>
          <p:nvPr>
            <p:ph type="ftr" sz="quarter" idx="11"/>
          </p:nvPr>
        </p:nvSpPr>
        <p:spPr/>
        <p:txBody>
          <a:bodyPr/>
          <a:lstStyle/>
          <a:p>
            <a:r>
              <a:rPr lang="en-IN" smtClean="0"/>
              <a:t>AMJ</a:t>
            </a:r>
            <a:endParaRPr lang="en-IN"/>
          </a:p>
        </p:txBody>
      </p:sp>
      <p:sp>
        <p:nvSpPr>
          <p:cNvPr id="6" name="Slide Number Placeholder 5"/>
          <p:cNvSpPr>
            <a:spLocks noGrp="1"/>
          </p:cNvSpPr>
          <p:nvPr>
            <p:ph type="sldNum" sz="quarter" idx="12"/>
          </p:nvPr>
        </p:nvSpPr>
        <p:spPr/>
        <p:txBody>
          <a:bodyPr/>
          <a:lstStyle/>
          <a:p>
            <a:fld id="{0C3D2B80-463D-4060-93BF-4C11AF74A633}"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AA22F81-947A-4DD3-9E17-375B2EDCF47D}" type="datetime1">
              <a:rPr lang="en-US" smtClean="0"/>
              <a:pPr/>
              <a:t>5/21/2021</a:t>
            </a:fld>
            <a:endParaRPr lang="en-IN"/>
          </a:p>
        </p:txBody>
      </p:sp>
      <p:sp>
        <p:nvSpPr>
          <p:cNvPr id="6" name="Footer Placeholder 5"/>
          <p:cNvSpPr>
            <a:spLocks noGrp="1"/>
          </p:cNvSpPr>
          <p:nvPr>
            <p:ph type="ftr" sz="quarter" idx="11"/>
          </p:nvPr>
        </p:nvSpPr>
        <p:spPr/>
        <p:txBody>
          <a:bodyPr/>
          <a:lstStyle/>
          <a:p>
            <a:r>
              <a:rPr lang="en-IN" smtClean="0"/>
              <a:t>AMJ</a:t>
            </a:r>
            <a:endParaRPr lang="en-IN"/>
          </a:p>
        </p:txBody>
      </p:sp>
      <p:sp>
        <p:nvSpPr>
          <p:cNvPr id="7" name="Slide Number Placeholder 6"/>
          <p:cNvSpPr>
            <a:spLocks noGrp="1"/>
          </p:cNvSpPr>
          <p:nvPr>
            <p:ph type="sldNum" sz="quarter" idx="12"/>
          </p:nvPr>
        </p:nvSpPr>
        <p:spPr/>
        <p:txBody>
          <a:bodyPr/>
          <a:lstStyle/>
          <a:p>
            <a:fld id="{0C3D2B80-463D-4060-93BF-4C11AF74A633}"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0107497-B337-4685-B69C-D185B19E16A2}" type="datetime1">
              <a:rPr lang="en-US" smtClean="0"/>
              <a:pPr/>
              <a:t>5/21/2021</a:t>
            </a:fld>
            <a:endParaRPr lang="en-IN"/>
          </a:p>
        </p:txBody>
      </p:sp>
      <p:sp>
        <p:nvSpPr>
          <p:cNvPr id="8" name="Footer Placeholder 7"/>
          <p:cNvSpPr>
            <a:spLocks noGrp="1"/>
          </p:cNvSpPr>
          <p:nvPr>
            <p:ph type="ftr" sz="quarter" idx="11"/>
          </p:nvPr>
        </p:nvSpPr>
        <p:spPr/>
        <p:txBody>
          <a:bodyPr/>
          <a:lstStyle/>
          <a:p>
            <a:r>
              <a:rPr lang="en-IN" smtClean="0"/>
              <a:t>AMJ</a:t>
            </a:r>
            <a:endParaRPr lang="en-IN"/>
          </a:p>
        </p:txBody>
      </p:sp>
      <p:sp>
        <p:nvSpPr>
          <p:cNvPr id="9" name="Slide Number Placeholder 8"/>
          <p:cNvSpPr>
            <a:spLocks noGrp="1"/>
          </p:cNvSpPr>
          <p:nvPr>
            <p:ph type="sldNum" sz="quarter" idx="12"/>
          </p:nvPr>
        </p:nvSpPr>
        <p:spPr/>
        <p:txBody>
          <a:bodyPr/>
          <a:lstStyle/>
          <a:p>
            <a:fld id="{0C3D2B80-463D-4060-93BF-4C11AF74A633}"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6EBAE93-2E2A-4076-A7F8-472475DAA190}" type="datetime1">
              <a:rPr lang="en-US" smtClean="0"/>
              <a:pPr/>
              <a:t>5/21/2021</a:t>
            </a:fld>
            <a:endParaRPr lang="en-IN"/>
          </a:p>
        </p:txBody>
      </p:sp>
      <p:sp>
        <p:nvSpPr>
          <p:cNvPr id="4" name="Footer Placeholder 3"/>
          <p:cNvSpPr>
            <a:spLocks noGrp="1"/>
          </p:cNvSpPr>
          <p:nvPr>
            <p:ph type="ftr" sz="quarter" idx="11"/>
          </p:nvPr>
        </p:nvSpPr>
        <p:spPr/>
        <p:txBody>
          <a:bodyPr/>
          <a:lstStyle/>
          <a:p>
            <a:r>
              <a:rPr lang="en-IN" smtClean="0"/>
              <a:t>AMJ</a:t>
            </a:r>
            <a:endParaRPr lang="en-IN"/>
          </a:p>
        </p:txBody>
      </p:sp>
      <p:sp>
        <p:nvSpPr>
          <p:cNvPr id="5" name="Slide Number Placeholder 4"/>
          <p:cNvSpPr>
            <a:spLocks noGrp="1"/>
          </p:cNvSpPr>
          <p:nvPr>
            <p:ph type="sldNum" sz="quarter" idx="12"/>
          </p:nvPr>
        </p:nvSpPr>
        <p:spPr/>
        <p:txBody>
          <a:bodyPr/>
          <a:lstStyle/>
          <a:p>
            <a:fld id="{0C3D2B80-463D-4060-93BF-4C11AF74A633}"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0FEFF2-C2D3-45CA-8F9C-F384DF0CF4CB}" type="datetime1">
              <a:rPr lang="en-US" smtClean="0"/>
              <a:pPr/>
              <a:t>5/21/2021</a:t>
            </a:fld>
            <a:endParaRPr lang="en-IN"/>
          </a:p>
        </p:txBody>
      </p:sp>
      <p:sp>
        <p:nvSpPr>
          <p:cNvPr id="3" name="Footer Placeholder 2"/>
          <p:cNvSpPr>
            <a:spLocks noGrp="1"/>
          </p:cNvSpPr>
          <p:nvPr>
            <p:ph type="ftr" sz="quarter" idx="11"/>
          </p:nvPr>
        </p:nvSpPr>
        <p:spPr/>
        <p:txBody>
          <a:bodyPr/>
          <a:lstStyle/>
          <a:p>
            <a:r>
              <a:rPr lang="en-IN" smtClean="0"/>
              <a:t>AMJ</a:t>
            </a:r>
            <a:endParaRPr lang="en-IN"/>
          </a:p>
        </p:txBody>
      </p:sp>
      <p:sp>
        <p:nvSpPr>
          <p:cNvPr id="4" name="Slide Number Placeholder 3"/>
          <p:cNvSpPr>
            <a:spLocks noGrp="1"/>
          </p:cNvSpPr>
          <p:nvPr>
            <p:ph type="sldNum" sz="quarter" idx="12"/>
          </p:nvPr>
        </p:nvSpPr>
        <p:spPr/>
        <p:txBody>
          <a:bodyPr/>
          <a:lstStyle/>
          <a:p>
            <a:fld id="{0C3D2B80-463D-4060-93BF-4C11AF74A633}"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DDCADCF-0292-4C00-B3E5-008FA5577B63}" type="datetime1">
              <a:rPr lang="en-US" smtClean="0"/>
              <a:pPr/>
              <a:t>5/21/2021</a:t>
            </a:fld>
            <a:endParaRPr lang="en-IN"/>
          </a:p>
        </p:txBody>
      </p:sp>
      <p:sp>
        <p:nvSpPr>
          <p:cNvPr id="6" name="Footer Placeholder 5"/>
          <p:cNvSpPr>
            <a:spLocks noGrp="1"/>
          </p:cNvSpPr>
          <p:nvPr>
            <p:ph type="ftr" sz="quarter" idx="11"/>
          </p:nvPr>
        </p:nvSpPr>
        <p:spPr/>
        <p:txBody>
          <a:bodyPr/>
          <a:lstStyle/>
          <a:p>
            <a:r>
              <a:rPr lang="en-IN" smtClean="0"/>
              <a:t>AMJ</a:t>
            </a:r>
            <a:endParaRPr lang="en-IN"/>
          </a:p>
        </p:txBody>
      </p:sp>
      <p:sp>
        <p:nvSpPr>
          <p:cNvPr id="7" name="Slide Number Placeholder 6"/>
          <p:cNvSpPr>
            <a:spLocks noGrp="1"/>
          </p:cNvSpPr>
          <p:nvPr>
            <p:ph type="sldNum" sz="quarter" idx="12"/>
          </p:nvPr>
        </p:nvSpPr>
        <p:spPr/>
        <p:txBody>
          <a:bodyPr/>
          <a:lstStyle/>
          <a:p>
            <a:fld id="{0C3D2B80-463D-4060-93BF-4C11AF74A633}"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1430CA6-6D2C-49BA-BEBC-905262805403}" type="datetime1">
              <a:rPr lang="en-US" smtClean="0"/>
              <a:pPr/>
              <a:t>5/21/2021</a:t>
            </a:fld>
            <a:endParaRPr lang="en-IN"/>
          </a:p>
        </p:txBody>
      </p:sp>
      <p:sp>
        <p:nvSpPr>
          <p:cNvPr id="6" name="Footer Placeholder 5"/>
          <p:cNvSpPr>
            <a:spLocks noGrp="1"/>
          </p:cNvSpPr>
          <p:nvPr>
            <p:ph type="ftr" sz="quarter" idx="11"/>
          </p:nvPr>
        </p:nvSpPr>
        <p:spPr/>
        <p:txBody>
          <a:bodyPr/>
          <a:lstStyle/>
          <a:p>
            <a:r>
              <a:rPr lang="en-IN" smtClean="0"/>
              <a:t>AMJ</a:t>
            </a:r>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0C3D2B80-463D-4060-93BF-4C11AF74A633}" type="slidenum">
              <a:rPr lang="en-IN" smtClean="0"/>
              <a:pPr/>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E0DE017-559C-4575-9B5A-EAB5934BD2E1}" type="datetime1">
              <a:rPr lang="en-US" smtClean="0"/>
              <a:pPr/>
              <a:t>5/21/2021</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IN" smtClean="0"/>
              <a:t>AMJ</a:t>
            </a:r>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C3D2B80-463D-4060-93BF-4C11AF74A633}" type="slidenum">
              <a:rPr lang="en-IN" smtClean="0"/>
              <a:pPr/>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04800"/>
            <a:ext cx="7851648" cy="1219200"/>
          </a:xfrm>
        </p:spPr>
        <p:txBody>
          <a:bodyPr/>
          <a:lstStyle/>
          <a:p>
            <a:r>
              <a:rPr lang="en-US" dirty="0" smtClean="0">
                <a:solidFill>
                  <a:srgbClr val="C00000"/>
                </a:solidFill>
                <a:latin typeface="Monotype Corsiva" pitchFamily="66" charset="0"/>
              </a:rPr>
              <a:t>ELECTROPHORESIS</a:t>
            </a:r>
            <a:endParaRPr lang="en-IN" dirty="0">
              <a:solidFill>
                <a:srgbClr val="C00000"/>
              </a:solidFill>
              <a:latin typeface="Monotype Corsiva" pitchFamily="66" charset="0"/>
            </a:endParaRPr>
          </a:p>
        </p:txBody>
      </p:sp>
      <p:sp>
        <p:nvSpPr>
          <p:cNvPr id="3" name="Subtitle 2"/>
          <p:cNvSpPr>
            <a:spLocks noGrp="1"/>
          </p:cNvSpPr>
          <p:nvPr>
            <p:ph type="subTitle" idx="1"/>
          </p:nvPr>
        </p:nvSpPr>
        <p:spPr>
          <a:xfrm>
            <a:off x="533400" y="1676400"/>
            <a:ext cx="7854696" cy="4419600"/>
          </a:xfrm>
        </p:spPr>
        <p:txBody>
          <a:bodyPr>
            <a:normAutofit fontScale="92500" lnSpcReduction="10000"/>
          </a:bodyPr>
          <a:lstStyle/>
          <a:p>
            <a:pPr>
              <a:buFont typeface="Arial" pitchFamily="34" charset="0"/>
              <a:buChar char="•"/>
            </a:pPr>
            <a:endParaRPr lang="en-US" dirty="0" smtClean="0"/>
          </a:p>
          <a:p>
            <a:pPr>
              <a:buFont typeface="Arial" pitchFamily="34" charset="0"/>
              <a:buChar char="•"/>
            </a:pPr>
            <a:r>
              <a:rPr lang="en-US" dirty="0" smtClean="0"/>
              <a:t>General Principle</a:t>
            </a:r>
          </a:p>
          <a:p>
            <a:pPr>
              <a:buFont typeface="Arial" pitchFamily="34" charset="0"/>
              <a:buChar char="•"/>
            </a:pPr>
            <a:r>
              <a:rPr lang="en-US" dirty="0" smtClean="0"/>
              <a:t>Factors Affecting</a:t>
            </a:r>
          </a:p>
          <a:p>
            <a:pPr>
              <a:buFont typeface="Arial" pitchFamily="34" charset="0"/>
              <a:buChar char="•"/>
            </a:pPr>
            <a:r>
              <a:rPr lang="en-US" dirty="0" smtClean="0"/>
              <a:t>Types</a:t>
            </a:r>
          </a:p>
          <a:p>
            <a:pPr>
              <a:buFont typeface="Arial" pitchFamily="34" charset="0"/>
              <a:buChar char="•"/>
            </a:pPr>
            <a:r>
              <a:rPr lang="en-US" dirty="0" smtClean="0"/>
              <a:t>Forensic Applications</a:t>
            </a:r>
          </a:p>
          <a:p>
            <a:r>
              <a:rPr lang="en-US" sz="5600" dirty="0" smtClean="0">
                <a:solidFill>
                  <a:srgbClr val="FF0000"/>
                </a:solidFill>
                <a:effectLst>
                  <a:outerShdw blurRad="38100" dist="38100" dir="2700000" algn="tl">
                    <a:srgbClr val="000000">
                      <a:alpha val="43137"/>
                    </a:srgbClr>
                  </a:outerShdw>
                </a:effectLst>
                <a:latin typeface="Monotype Corsiva" pitchFamily="66" charset="0"/>
              </a:rPr>
              <a:t>GENETIC ANALYSER, AUTOCLAVE, LAMINAR AIR FLOW, INCUBATORS</a:t>
            </a:r>
            <a:endParaRPr lang="en-US" sz="6100" dirty="0" smtClean="0">
              <a:solidFill>
                <a:srgbClr val="FF0000"/>
              </a:solidFill>
              <a:effectLst>
                <a:outerShdw blurRad="38100" dist="38100" dir="2700000" algn="tl">
                  <a:srgbClr val="000000">
                    <a:alpha val="43137"/>
                  </a:srgbClr>
                </a:outerShdw>
              </a:effectLst>
              <a:latin typeface="Monotype Corsiva" pitchFamily="66" charset="0"/>
            </a:endParaRPr>
          </a:p>
          <a:p>
            <a:pPr>
              <a:buFont typeface="Arial" pitchFamily="34" charset="0"/>
              <a:buChar char="•"/>
            </a:pPr>
            <a:endParaRPr lang="en-IN" dirty="0"/>
          </a:p>
        </p:txBody>
      </p:sp>
      <p:sp>
        <p:nvSpPr>
          <p:cNvPr id="4" name="Footer Placeholder 3"/>
          <p:cNvSpPr>
            <a:spLocks noGrp="1"/>
          </p:cNvSpPr>
          <p:nvPr>
            <p:ph type="ftr" sz="quarter" idx="11"/>
          </p:nvPr>
        </p:nvSpPr>
        <p:spPr/>
        <p:txBody>
          <a:bodyPr/>
          <a:lstStyle/>
          <a:p>
            <a:r>
              <a:rPr lang="en-IN" smtClean="0"/>
              <a:t>AMJ</a:t>
            </a:r>
            <a:endParaRPr lang="en-I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600" dirty="0" smtClean="0">
                <a:solidFill>
                  <a:srgbClr val="FFC000"/>
                </a:solidFill>
                <a:latin typeface="+mn-lt"/>
              </a:rPr>
              <a:t>1. Sample</a:t>
            </a:r>
            <a:endParaRPr lang="en-IN" sz="2600" dirty="0">
              <a:solidFill>
                <a:srgbClr val="FFC000"/>
              </a:solidFill>
              <a:latin typeface="+mn-lt"/>
            </a:endParaRPr>
          </a:p>
        </p:txBody>
      </p:sp>
      <p:sp>
        <p:nvSpPr>
          <p:cNvPr id="3" name="Content Placeholder 2"/>
          <p:cNvSpPr>
            <a:spLocks noGrp="1"/>
          </p:cNvSpPr>
          <p:nvPr>
            <p:ph idx="1"/>
          </p:nvPr>
        </p:nvSpPr>
        <p:spPr/>
        <p:txBody>
          <a:bodyPr/>
          <a:lstStyle/>
          <a:p>
            <a:pPr>
              <a:buFont typeface="Wingdings" pitchFamily="2" charset="2"/>
              <a:buChar char="ü"/>
            </a:pPr>
            <a:r>
              <a:rPr lang="en-US" dirty="0" smtClean="0"/>
              <a:t>Size – smaller the size, faster the Mobility</a:t>
            </a:r>
          </a:p>
          <a:p>
            <a:pPr>
              <a:buFont typeface="Wingdings" pitchFamily="2" charset="2"/>
              <a:buChar char="ü"/>
            </a:pPr>
            <a:r>
              <a:rPr lang="en-US" dirty="0" smtClean="0"/>
              <a:t>Shape- depends upon surface area; lesser surface area, faster Mobility</a:t>
            </a:r>
          </a:p>
          <a:p>
            <a:pPr>
              <a:buFont typeface="Wingdings" pitchFamily="2" charset="2"/>
              <a:buChar char="ü"/>
            </a:pPr>
            <a:r>
              <a:rPr lang="en-US" dirty="0" smtClean="0"/>
              <a:t>Charge-  </a:t>
            </a:r>
            <a:r>
              <a:rPr lang="el-GR" dirty="0" smtClean="0">
                <a:solidFill>
                  <a:srgbClr val="00B0F0"/>
                </a:solidFill>
              </a:rPr>
              <a:t>μ</a:t>
            </a:r>
            <a:r>
              <a:rPr lang="en-US" dirty="0" smtClean="0">
                <a:solidFill>
                  <a:srgbClr val="00B0F0"/>
                </a:solidFill>
              </a:rPr>
              <a:t>= </a:t>
            </a:r>
            <a:r>
              <a:rPr lang="en-US" u="sng" dirty="0" smtClean="0">
                <a:solidFill>
                  <a:srgbClr val="00B0F0"/>
                </a:solidFill>
              </a:rPr>
              <a:t>q</a:t>
            </a:r>
          </a:p>
          <a:p>
            <a:pPr>
              <a:buNone/>
            </a:pPr>
            <a:r>
              <a:rPr lang="en-US" dirty="0" smtClean="0"/>
              <a:t>                         f  </a:t>
            </a:r>
          </a:p>
          <a:p>
            <a:pPr>
              <a:buNone/>
            </a:pPr>
            <a:r>
              <a:rPr lang="en-US" dirty="0" smtClean="0"/>
              <a:t>      Therefore, more the charge, faster the Mobility.</a:t>
            </a:r>
            <a:endParaRPr lang="en-IN" dirty="0" smtClean="0"/>
          </a:p>
          <a:p>
            <a:endParaRPr lang="en-IN" dirty="0"/>
          </a:p>
        </p:txBody>
      </p:sp>
      <p:sp>
        <p:nvSpPr>
          <p:cNvPr id="4" name="Footer Placeholder 3"/>
          <p:cNvSpPr>
            <a:spLocks noGrp="1"/>
          </p:cNvSpPr>
          <p:nvPr>
            <p:ph type="ftr" sz="quarter" idx="11"/>
          </p:nvPr>
        </p:nvSpPr>
        <p:spPr/>
        <p:txBody>
          <a:bodyPr/>
          <a:lstStyle/>
          <a:p>
            <a:r>
              <a:rPr lang="en-IN" smtClean="0"/>
              <a:t>AMJ</a:t>
            </a:r>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600" dirty="0" smtClean="0">
                <a:solidFill>
                  <a:srgbClr val="FFC000"/>
                </a:solidFill>
                <a:latin typeface="+mn-lt"/>
              </a:rPr>
              <a:t>2. Electric Field</a:t>
            </a:r>
            <a:endParaRPr lang="en-IN" sz="2600" dirty="0">
              <a:solidFill>
                <a:srgbClr val="FFC000"/>
              </a:solidFill>
              <a:latin typeface="+mn-lt"/>
            </a:endParaRPr>
          </a:p>
        </p:txBody>
      </p:sp>
      <p:sp>
        <p:nvSpPr>
          <p:cNvPr id="3" name="Content Placeholder 2"/>
          <p:cNvSpPr>
            <a:spLocks noGrp="1"/>
          </p:cNvSpPr>
          <p:nvPr>
            <p:ph idx="1"/>
          </p:nvPr>
        </p:nvSpPr>
        <p:spPr/>
        <p:txBody>
          <a:bodyPr/>
          <a:lstStyle/>
          <a:p>
            <a:pPr>
              <a:buFont typeface="Wingdings 2" pitchFamily="18" charset="2"/>
              <a:buChar char=""/>
            </a:pPr>
            <a:r>
              <a:rPr lang="en-US" dirty="0" smtClean="0"/>
              <a:t>Voltage(V) – </a:t>
            </a:r>
            <a:r>
              <a:rPr lang="en-US" dirty="0" err="1" smtClean="0"/>
              <a:t>Electrophoretic</a:t>
            </a:r>
            <a:r>
              <a:rPr lang="en-US" dirty="0" smtClean="0"/>
              <a:t> mobility increases with increase in Voltage</a:t>
            </a:r>
          </a:p>
          <a:p>
            <a:pPr>
              <a:buFont typeface="Wingdings 2" pitchFamily="18" charset="2"/>
              <a:buChar char=""/>
            </a:pPr>
            <a:r>
              <a:rPr lang="en-US" dirty="0" smtClean="0"/>
              <a:t>Current(I)- Current is directly proportional to </a:t>
            </a:r>
            <a:r>
              <a:rPr lang="en-US" dirty="0" err="1" smtClean="0"/>
              <a:t>electrophoretic</a:t>
            </a:r>
            <a:r>
              <a:rPr lang="en-US" dirty="0" smtClean="0"/>
              <a:t> mobility, given that resistance remains constant.</a:t>
            </a:r>
          </a:p>
          <a:p>
            <a:pPr>
              <a:buFont typeface="Wingdings 2" pitchFamily="18" charset="2"/>
              <a:buChar char=""/>
            </a:pPr>
            <a:r>
              <a:rPr lang="en-US" dirty="0" smtClean="0"/>
              <a:t>Resistance(R)- Resistance is indirectly proportional to </a:t>
            </a:r>
            <a:r>
              <a:rPr lang="en-US" dirty="0" err="1" smtClean="0"/>
              <a:t>Electrophoretic</a:t>
            </a:r>
            <a:r>
              <a:rPr lang="en-US" dirty="0" smtClean="0"/>
              <a:t> mobility.</a:t>
            </a:r>
          </a:p>
          <a:p>
            <a:pPr>
              <a:buNone/>
            </a:pPr>
            <a:r>
              <a:rPr lang="en-US" dirty="0" smtClean="0"/>
              <a:t> In the beginning, Resistance will increase the drag, but after sometime, when the heat starts to dissipate itself, it leads to decrease </a:t>
            </a:r>
            <a:r>
              <a:rPr lang="en-US" smtClean="0"/>
              <a:t>in Resistance</a:t>
            </a:r>
            <a:r>
              <a:rPr lang="en-US" dirty="0" smtClean="0"/>
              <a:t>.</a:t>
            </a:r>
            <a:endParaRPr lang="en-IN" dirty="0"/>
          </a:p>
        </p:txBody>
      </p:sp>
      <p:sp>
        <p:nvSpPr>
          <p:cNvPr id="4" name="Footer Placeholder 3"/>
          <p:cNvSpPr>
            <a:spLocks noGrp="1"/>
          </p:cNvSpPr>
          <p:nvPr>
            <p:ph type="ftr" sz="quarter" idx="11"/>
          </p:nvPr>
        </p:nvSpPr>
        <p:spPr/>
        <p:txBody>
          <a:bodyPr/>
          <a:lstStyle/>
          <a:p>
            <a:r>
              <a:rPr lang="en-IN" smtClean="0"/>
              <a:t>AMJ</a:t>
            </a:r>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600" dirty="0" smtClean="0">
                <a:solidFill>
                  <a:srgbClr val="FFC000"/>
                </a:solidFill>
                <a:latin typeface="+mn-lt"/>
              </a:rPr>
              <a:t>3. Supporting Media</a:t>
            </a:r>
            <a:endParaRPr lang="en-IN" sz="2600" dirty="0">
              <a:solidFill>
                <a:srgbClr val="FFC000"/>
              </a:solidFill>
              <a:latin typeface="+mn-lt"/>
            </a:endParaRPr>
          </a:p>
        </p:txBody>
      </p:sp>
      <p:sp>
        <p:nvSpPr>
          <p:cNvPr id="3" name="Content Placeholder 2"/>
          <p:cNvSpPr>
            <a:spLocks noGrp="1"/>
          </p:cNvSpPr>
          <p:nvPr>
            <p:ph idx="1"/>
          </p:nvPr>
        </p:nvSpPr>
        <p:spPr/>
        <p:txBody>
          <a:bodyPr/>
          <a:lstStyle/>
          <a:p>
            <a:pPr>
              <a:buFont typeface="Wingdings" pitchFamily="2" charset="2"/>
              <a:buChar char="ü"/>
            </a:pPr>
            <a:r>
              <a:rPr lang="en-US" dirty="0" smtClean="0"/>
              <a:t>Inert medium is always preferred.</a:t>
            </a:r>
          </a:p>
          <a:p>
            <a:pPr>
              <a:buFont typeface="Wingdings" pitchFamily="2" charset="2"/>
              <a:buChar char="ü"/>
            </a:pPr>
            <a:r>
              <a:rPr lang="en-US" dirty="0" smtClean="0"/>
              <a:t>Adsorption- </a:t>
            </a:r>
            <a:r>
              <a:rPr lang="en-US" dirty="0" err="1" smtClean="0"/>
              <a:t>Adsorbance</a:t>
            </a:r>
            <a:r>
              <a:rPr lang="en-US" dirty="0" smtClean="0"/>
              <a:t> increases, </a:t>
            </a:r>
            <a:r>
              <a:rPr lang="el-GR" dirty="0" smtClean="0"/>
              <a:t>μ</a:t>
            </a:r>
            <a:r>
              <a:rPr lang="en-US" dirty="0" smtClean="0"/>
              <a:t> decreases; causes tailing of the sample, instead of forming a band</a:t>
            </a:r>
          </a:p>
          <a:p>
            <a:pPr>
              <a:buFont typeface="Wingdings" pitchFamily="2" charset="2"/>
              <a:buChar char="ü"/>
            </a:pPr>
            <a:r>
              <a:rPr lang="en-US" dirty="0" smtClean="0"/>
              <a:t>Molecular </a:t>
            </a:r>
            <a:r>
              <a:rPr lang="en-US" dirty="0" err="1" smtClean="0"/>
              <a:t>Seiving</a:t>
            </a:r>
            <a:r>
              <a:rPr lang="en-US" dirty="0" smtClean="0"/>
              <a:t>- </a:t>
            </a:r>
            <a:r>
              <a:rPr lang="en-US" dirty="0" err="1" smtClean="0"/>
              <a:t>Seiving</a:t>
            </a:r>
            <a:r>
              <a:rPr lang="en-US" dirty="0" smtClean="0"/>
              <a:t> affected by type of gel used.</a:t>
            </a:r>
          </a:p>
          <a:p>
            <a:pPr>
              <a:buFont typeface="Wingdings" pitchFamily="2" charset="2"/>
              <a:buChar char="ü"/>
            </a:pPr>
            <a:r>
              <a:rPr lang="en-US" dirty="0" err="1" smtClean="0"/>
              <a:t>Electroendoosmosis</a:t>
            </a:r>
            <a:r>
              <a:rPr lang="en-US" dirty="0" smtClean="0"/>
              <a:t>- </a:t>
            </a:r>
            <a:r>
              <a:rPr lang="en-US" dirty="0" err="1" smtClean="0"/>
              <a:t>Electroendoosmosis</a:t>
            </a:r>
            <a:r>
              <a:rPr lang="en-US" dirty="0" smtClean="0"/>
              <a:t> is indirectly proportional to </a:t>
            </a:r>
            <a:r>
              <a:rPr lang="el-GR" dirty="0" smtClean="0"/>
              <a:t>μ</a:t>
            </a:r>
            <a:r>
              <a:rPr lang="en-US" dirty="0" smtClean="0"/>
              <a:t>.</a:t>
            </a:r>
          </a:p>
          <a:p>
            <a:pPr>
              <a:buNone/>
            </a:pPr>
            <a:endParaRPr lang="en-IN" dirty="0"/>
          </a:p>
        </p:txBody>
      </p:sp>
      <p:sp>
        <p:nvSpPr>
          <p:cNvPr id="4" name="Footer Placeholder 3"/>
          <p:cNvSpPr>
            <a:spLocks noGrp="1"/>
          </p:cNvSpPr>
          <p:nvPr>
            <p:ph type="ftr" sz="quarter" idx="11"/>
          </p:nvPr>
        </p:nvSpPr>
        <p:spPr/>
        <p:txBody>
          <a:bodyPr/>
          <a:lstStyle/>
          <a:p>
            <a:r>
              <a:rPr lang="en-IN" smtClean="0"/>
              <a:t>AMJ</a:t>
            </a:r>
            <a:endParaRPr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600" dirty="0" smtClean="0">
                <a:solidFill>
                  <a:srgbClr val="FFC000"/>
                </a:solidFill>
                <a:latin typeface="+mn-lt"/>
              </a:rPr>
              <a:t>4. BUFFER</a:t>
            </a:r>
            <a:endParaRPr lang="en-IN" sz="2600" dirty="0">
              <a:solidFill>
                <a:srgbClr val="FFC000"/>
              </a:solidFill>
              <a:latin typeface="+mn-lt"/>
            </a:endParaRPr>
          </a:p>
        </p:txBody>
      </p:sp>
      <p:sp>
        <p:nvSpPr>
          <p:cNvPr id="3" name="Content Placeholder 2"/>
          <p:cNvSpPr>
            <a:spLocks noGrp="1"/>
          </p:cNvSpPr>
          <p:nvPr>
            <p:ph idx="1"/>
          </p:nvPr>
        </p:nvSpPr>
        <p:spPr/>
        <p:txBody>
          <a:bodyPr/>
          <a:lstStyle/>
          <a:p>
            <a:pPr>
              <a:buFont typeface="Wingdings 2" pitchFamily="18" charset="2"/>
              <a:buChar char="P"/>
            </a:pPr>
            <a:r>
              <a:rPr lang="en-US" dirty="0" smtClean="0"/>
              <a:t>Ionic Composition- More the Ionic Composition, faster particle movement.</a:t>
            </a:r>
          </a:p>
          <a:p>
            <a:pPr>
              <a:buFont typeface="Wingdings 2" pitchFamily="18" charset="2"/>
              <a:buChar char="P"/>
            </a:pPr>
            <a:r>
              <a:rPr lang="en-US" dirty="0" smtClean="0"/>
              <a:t>pH- Ionization increases with increase in pH of an organic compound.</a:t>
            </a:r>
          </a:p>
          <a:p>
            <a:pPr>
              <a:buFont typeface="Wingdings 2" pitchFamily="18" charset="2"/>
              <a:buChar char="P"/>
            </a:pPr>
            <a:r>
              <a:rPr lang="en-US" dirty="0" smtClean="0"/>
              <a:t>    </a:t>
            </a:r>
            <a:endParaRPr lang="en-IN" dirty="0"/>
          </a:p>
        </p:txBody>
      </p:sp>
      <p:graphicFrame>
        <p:nvGraphicFramePr>
          <p:cNvPr id="4" name="Table 3"/>
          <p:cNvGraphicFramePr>
            <a:graphicFrameLocks noGrp="1"/>
          </p:cNvGraphicFramePr>
          <p:nvPr/>
        </p:nvGraphicFramePr>
        <p:xfrm>
          <a:off x="1219200" y="3657600"/>
          <a:ext cx="6096000" cy="276352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en-US" dirty="0" smtClean="0"/>
                        <a:t>Excess H</a:t>
                      </a:r>
                      <a:r>
                        <a:rPr lang="en-US" baseline="30000" dirty="0" smtClean="0"/>
                        <a:t>+</a:t>
                      </a:r>
                      <a:endParaRPr lang="en-IN" dirty="0"/>
                    </a:p>
                  </a:txBody>
                  <a:tcPr/>
                </a:tc>
                <a:tc>
                  <a:txBody>
                    <a:bodyPr/>
                    <a:lstStyle/>
                    <a:p>
                      <a:r>
                        <a:rPr lang="en-US" dirty="0" smtClean="0"/>
                        <a:t>Optimal H</a:t>
                      </a:r>
                      <a:r>
                        <a:rPr lang="en-US" baseline="30000" dirty="0" smtClean="0"/>
                        <a:t>+</a:t>
                      </a:r>
                      <a:endParaRPr lang="en-IN" dirty="0"/>
                    </a:p>
                  </a:txBody>
                  <a:tcPr/>
                </a:tc>
                <a:tc>
                  <a:txBody>
                    <a:bodyPr/>
                    <a:lstStyle/>
                    <a:p>
                      <a:r>
                        <a:rPr lang="en-US" dirty="0" smtClean="0"/>
                        <a:t>Less</a:t>
                      </a:r>
                      <a:r>
                        <a:rPr lang="en-US" baseline="0" dirty="0" smtClean="0"/>
                        <a:t> </a:t>
                      </a:r>
                      <a:r>
                        <a:rPr lang="en-US" dirty="0" smtClean="0"/>
                        <a:t>H</a:t>
                      </a:r>
                      <a:r>
                        <a:rPr lang="en-US" baseline="30000" dirty="0" smtClean="0"/>
                        <a:t>+</a:t>
                      </a:r>
                      <a:endParaRPr lang="en-IN" dirty="0"/>
                    </a:p>
                  </a:txBody>
                  <a:tcPr/>
                </a:tc>
              </a:tr>
              <a:tr h="370840">
                <a:tc>
                  <a:txBody>
                    <a:bodyPr/>
                    <a:lstStyle/>
                    <a:p>
                      <a:r>
                        <a:rPr lang="en-US" dirty="0" smtClean="0"/>
                        <a:t>O</a:t>
                      </a:r>
                      <a:r>
                        <a:rPr lang="en-US" baseline="30000" dirty="0" smtClean="0"/>
                        <a:t>-                   </a:t>
                      </a:r>
                      <a:r>
                        <a:rPr lang="en-US" baseline="0" dirty="0" smtClean="0"/>
                        <a:t>H</a:t>
                      </a:r>
                      <a:r>
                        <a:rPr lang="en-US" baseline="30000" dirty="0" smtClean="0"/>
                        <a:t>+         </a:t>
                      </a:r>
                      <a:r>
                        <a:rPr lang="en-US" baseline="0" dirty="0" smtClean="0"/>
                        <a:t>H</a:t>
                      </a:r>
                      <a:r>
                        <a:rPr lang="en-US" baseline="30000" dirty="0" smtClean="0"/>
                        <a:t>+</a:t>
                      </a:r>
                      <a:endParaRPr lang="en-IN" dirty="0"/>
                    </a:p>
                  </a:txBody>
                  <a:tcPr/>
                </a:tc>
                <a:tc>
                  <a:txBody>
                    <a:bodyPr/>
                    <a:lstStyle/>
                    <a:p>
                      <a:r>
                        <a:rPr lang="en-US" dirty="0" smtClean="0"/>
                        <a:t>O</a:t>
                      </a:r>
                      <a:r>
                        <a:rPr lang="en-US" baseline="30000" dirty="0" smtClean="0"/>
                        <a:t>-                           </a:t>
                      </a:r>
                      <a:r>
                        <a:rPr lang="en-US" baseline="0" dirty="0" smtClean="0"/>
                        <a:t>H</a:t>
                      </a:r>
                      <a:r>
                        <a:rPr lang="en-US" baseline="30000" dirty="0" smtClean="0"/>
                        <a:t>+</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a:t>
                      </a:r>
                      <a:r>
                        <a:rPr lang="en-US" baseline="30000" dirty="0" smtClean="0"/>
                        <a:t>-                              </a:t>
                      </a:r>
                      <a:r>
                        <a:rPr lang="en-US" baseline="0" dirty="0" smtClean="0"/>
                        <a:t>H</a:t>
                      </a:r>
                      <a:r>
                        <a:rPr lang="en-US" baseline="30000" dirty="0" smtClean="0"/>
                        <a:t>+</a:t>
                      </a:r>
                      <a:endParaRPr lang="en-IN"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a:t>
                      </a:r>
                      <a:r>
                        <a:rPr lang="en-US" baseline="30000" dirty="0" smtClean="0"/>
                        <a:t>-                   </a:t>
                      </a:r>
                      <a:r>
                        <a:rPr lang="en-US" baseline="0" dirty="0" smtClean="0"/>
                        <a:t>H</a:t>
                      </a:r>
                      <a:r>
                        <a:rPr lang="en-US" baseline="30000" dirty="0" smtClean="0"/>
                        <a:t>+</a:t>
                      </a:r>
                      <a:endParaRPr lang="en-IN" dirty="0" smtClean="0"/>
                    </a:p>
                  </a:txBody>
                  <a:tcPr/>
                </a:tc>
                <a:tc>
                  <a:txBody>
                    <a:bodyPr/>
                    <a:lstStyle/>
                    <a:p>
                      <a:r>
                        <a:rPr lang="en-US" dirty="0" smtClean="0"/>
                        <a:t>O</a:t>
                      </a:r>
                      <a:r>
                        <a:rPr lang="en-US" baseline="30000" dirty="0" smtClean="0"/>
                        <a:t>-                           </a:t>
                      </a:r>
                      <a:r>
                        <a:rPr lang="en-US" baseline="0" dirty="0" smtClean="0"/>
                        <a:t>H</a:t>
                      </a:r>
                      <a:r>
                        <a:rPr lang="en-US" baseline="30000" dirty="0" smtClean="0"/>
                        <a:t>+</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a:t>
                      </a:r>
                      <a:r>
                        <a:rPr lang="en-US" baseline="30000" dirty="0" smtClean="0"/>
                        <a:t>-                              </a:t>
                      </a:r>
                      <a:r>
                        <a:rPr lang="en-US" baseline="0" dirty="0" smtClean="0"/>
                        <a:t>H</a:t>
                      </a:r>
                      <a:r>
                        <a:rPr lang="en-US" baseline="30000" dirty="0" smtClean="0"/>
                        <a:t>+</a:t>
                      </a:r>
                      <a:endParaRPr lang="en-IN"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a:t>
                      </a:r>
                      <a:r>
                        <a:rPr lang="en-US" baseline="30000" dirty="0" smtClean="0"/>
                        <a:t>-                   </a:t>
                      </a:r>
                      <a:r>
                        <a:rPr lang="en-US" baseline="0" dirty="0" smtClean="0"/>
                        <a:t>H</a:t>
                      </a:r>
                      <a:r>
                        <a:rPr lang="en-US" baseline="30000" dirty="0" smtClean="0"/>
                        <a:t>+         </a:t>
                      </a:r>
                      <a:r>
                        <a:rPr lang="en-US" baseline="0" dirty="0" smtClean="0"/>
                        <a:t>H</a:t>
                      </a:r>
                      <a:r>
                        <a:rPr lang="en-US" baseline="30000" dirty="0" smtClean="0"/>
                        <a:t>+   </a:t>
                      </a:r>
                      <a:endParaRPr lang="en-IN" dirty="0" smtClean="0"/>
                    </a:p>
                  </a:txBody>
                  <a:tcPr/>
                </a:tc>
                <a:tc>
                  <a:txBody>
                    <a:bodyPr/>
                    <a:lstStyle/>
                    <a:p>
                      <a:r>
                        <a:rPr lang="en-US" dirty="0" smtClean="0"/>
                        <a:t>O</a:t>
                      </a:r>
                      <a:r>
                        <a:rPr lang="en-US" baseline="30000" dirty="0" smtClean="0"/>
                        <a:t>-                           </a:t>
                      </a:r>
                      <a:r>
                        <a:rPr lang="en-US" baseline="0" dirty="0" smtClean="0"/>
                        <a:t>H</a:t>
                      </a:r>
                      <a:r>
                        <a:rPr lang="en-US" baseline="30000" dirty="0" smtClean="0"/>
                        <a:t>+</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a:t>
                      </a:r>
                      <a:r>
                        <a:rPr lang="en-US" baseline="30000" dirty="0" smtClean="0"/>
                        <a:t>-                              </a:t>
                      </a:r>
                      <a:r>
                        <a:rPr lang="en-US" baseline="0" dirty="0" smtClean="0"/>
                        <a:t>H</a:t>
                      </a:r>
                      <a:r>
                        <a:rPr lang="en-US" baseline="30000" dirty="0" smtClean="0"/>
                        <a:t>+</a:t>
                      </a:r>
                      <a:endParaRPr lang="en-IN"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a:t>
                      </a:r>
                      <a:r>
                        <a:rPr lang="en-US" baseline="30000" dirty="0" smtClean="0"/>
                        <a:t>-                   </a:t>
                      </a:r>
                      <a:r>
                        <a:rPr lang="en-US" baseline="0" dirty="0" smtClean="0"/>
                        <a:t>H</a:t>
                      </a:r>
                      <a:r>
                        <a:rPr lang="en-US" baseline="30000" dirty="0" smtClean="0"/>
                        <a:t>+</a:t>
                      </a:r>
                      <a:endParaRPr lang="en-IN" dirty="0" smtClean="0"/>
                    </a:p>
                  </a:txBody>
                  <a:tcPr/>
                </a:tc>
                <a:tc>
                  <a:txBody>
                    <a:bodyPr/>
                    <a:lstStyle/>
                    <a:p>
                      <a:r>
                        <a:rPr lang="en-US" dirty="0" smtClean="0"/>
                        <a:t>O</a:t>
                      </a:r>
                      <a:r>
                        <a:rPr lang="en-US" baseline="30000" dirty="0" smtClean="0"/>
                        <a:t>-                        </a:t>
                      </a:r>
                      <a:r>
                        <a:rPr lang="en-US" baseline="0" dirty="0" smtClean="0"/>
                        <a:t>  H</a:t>
                      </a:r>
                      <a:r>
                        <a:rPr lang="en-US" baseline="30000" dirty="0" smtClean="0"/>
                        <a:t>+</a:t>
                      </a:r>
                      <a:endParaRPr lang="en-IN" dirty="0"/>
                    </a:p>
                  </a:txBody>
                  <a:tcPr/>
                </a:tc>
                <a:tc>
                  <a:txBody>
                    <a:bodyPr/>
                    <a:lstStyle/>
                    <a:p>
                      <a:r>
                        <a:rPr lang="en-US" dirty="0" smtClean="0"/>
                        <a:t>O</a:t>
                      </a:r>
                      <a:r>
                        <a:rPr lang="en-US" baseline="30000" dirty="0" smtClean="0"/>
                        <a:t>- </a:t>
                      </a:r>
                      <a:r>
                        <a:rPr lang="en-US" baseline="0" dirty="0" smtClean="0"/>
                        <a:t>   - used for electrophoresis</a:t>
                      </a:r>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a:t>
                      </a:r>
                      <a:r>
                        <a:rPr lang="en-US" baseline="30000" dirty="0" smtClean="0"/>
                        <a:t>-                   </a:t>
                      </a:r>
                      <a:r>
                        <a:rPr lang="en-US" baseline="0" dirty="0" smtClean="0"/>
                        <a:t>H</a:t>
                      </a:r>
                      <a:r>
                        <a:rPr lang="en-US" baseline="30000" dirty="0" smtClean="0"/>
                        <a:t>+</a:t>
                      </a:r>
                      <a:r>
                        <a:rPr lang="en-US" baseline="0" dirty="0" smtClean="0"/>
                        <a:t>      H</a:t>
                      </a:r>
                      <a:r>
                        <a:rPr lang="en-US" baseline="30000" dirty="0" smtClean="0"/>
                        <a:t>+</a:t>
                      </a:r>
                      <a:endParaRPr lang="en-IN" dirty="0" smtClean="0"/>
                    </a:p>
                  </a:txBody>
                  <a:tcPr/>
                </a:tc>
                <a:tc>
                  <a:txBody>
                    <a:bodyPr/>
                    <a:lstStyle/>
                    <a:p>
                      <a:r>
                        <a:rPr lang="en-US" dirty="0" smtClean="0"/>
                        <a:t>O</a:t>
                      </a:r>
                      <a:r>
                        <a:rPr lang="en-US" baseline="30000" dirty="0" smtClean="0"/>
                        <a:t>-                        </a:t>
                      </a:r>
                      <a:r>
                        <a:rPr lang="en-US" baseline="0" dirty="0" smtClean="0"/>
                        <a:t> </a:t>
                      </a:r>
                      <a:r>
                        <a:rPr lang="en-US" baseline="30000" dirty="0" smtClean="0"/>
                        <a:t> </a:t>
                      </a:r>
                      <a:r>
                        <a:rPr lang="en-US" baseline="0" dirty="0" smtClean="0"/>
                        <a:t>H</a:t>
                      </a:r>
                      <a:r>
                        <a:rPr lang="en-US" baseline="30000" dirty="0" smtClean="0"/>
                        <a:t>+</a:t>
                      </a:r>
                      <a:endParaRPr lang="en-IN" dirty="0"/>
                    </a:p>
                  </a:txBody>
                  <a:tcPr/>
                </a:tc>
                <a:tc>
                  <a:txBody>
                    <a:bodyPr/>
                    <a:lstStyle/>
                    <a:p>
                      <a:r>
                        <a:rPr lang="en-US" dirty="0" smtClean="0"/>
                        <a:t>O</a:t>
                      </a:r>
                      <a:r>
                        <a:rPr lang="en-US" baseline="30000" dirty="0" smtClean="0"/>
                        <a:t>-        </a:t>
                      </a:r>
                      <a:r>
                        <a:rPr lang="en-US" baseline="0" dirty="0" smtClean="0"/>
                        <a:t>- used for electrophoresis</a:t>
                      </a:r>
                      <a:endParaRPr lang="en-IN" dirty="0"/>
                    </a:p>
                  </a:txBody>
                  <a:tcPr/>
                </a:tc>
              </a:tr>
            </a:tbl>
          </a:graphicData>
        </a:graphic>
      </p:graphicFrame>
      <p:sp>
        <p:nvSpPr>
          <p:cNvPr id="5" name="Footer Placeholder 4"/>
          <p:cNvSpPr>
            <a:spLocks noGrp="1"/>
          </p:cNvSpPr>
          <p:nvPr>
            <p:ph type="ftr" sz="quarter" idx="11"/>
          </p:nvPr>
        </p:nvSpPr>
        <p:spPr/>
        <p:txBody>
          <a:bodyPr/>
          <a:lstStyle/>
          <a:p>
            <a:r>
              <a:rPr lang="en-IN" smtClean="0"/>
              <a:t>AMJ</a:t>
            </a:r>
            <a:endParaRPr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600" dirty="0" smtClean="0">
                <a:solidFill>
                  <a:srgbClr val="FFC000"/>
                </a:solidFill>
                <a:latin typeface="+mn-lt"/>
              </a:rPr>
              <a:t>5. OTHER/ MISCELLANEOUS</a:t>
            </a:r>
            <a:endParaRPr lang="en-IN" sz="2600" dirty="0">
              <a:solidFill>
                <a:srgbClr val="FFC000"/>
              </a:solidFill>
              <a:latin typeface="+mn-lt"/>
            </a:endParaRPr>
          </a:p>
        </p:txBody>
      </p:sp>
      <p:sp>
        <p:nvSpPr>
          <p:cNvPr id="3" name="Content Placeholder 2"/>
          <p:cNvSpPr>
            <a:spLocks noGrp="1"/>
          </p:cNvSpPr>
          <p:nvPr>
            <p:ph idx="1"/>
          </p:nvPr>
        </p:nvSpPr>
        <p:spPr/>
        <p:txBody>
          <a:bodyPr>
            <a:normAutofit lnSpcReduction="10000"/>
          </a:bodyPr>
          <a:lstStyle/>
          <a:p>
            <a:pPr>
              <a:buFont typeface="Wingdings" pitchFamily="2" charset="2"/>
              <a:buChar char="ü"/>
            </a:pPr>
            <a:r>
              <a:rPr lang="en-US" dirty="0" smtClean="0"/>
              <a:t>Buffer- Buffer affects migration rate of compound and stabilizes the pH of the supporting media.</a:t>
            </a:r>
          </a:p>
          <a:p>
            <a:pPr>
              <a:buFont typeface="Wingdings" pitchFamily="2" charset="2"/>
              <a:buChar char="ü"/>
            </a:pPr>
            <a:r>
              <a:rPr lang="en-US" dirty="0" smtClean="0"/>
              <a:t>Heat Generation- Generation of heat from resistive dissipation of energy in </a:t>
            </a:r>
            <a:r>
              <a:rPr lang="en-US" dirty="0" err="1" smtClean="0"/>
              <a:t>electrophoretic</a:t>
            </a:r>
            <a:r>
              <a:rPr lang="en-US" dirty="0" smtClean="0"/>
              <a:t> medium.</a:t>
            </a:r>
          </a:p>
          <a:p>
            <a:pPr>
              <a:buNone/>
            </a:pPr>
            <a:r>
              <a:rPr lang="en-US" dirty="0" smtClean="0"/>
              <a:t>  - Can result in Protein degeneration</a:t>
            </a:r>
          </a:p>
          <a:p>
            <a:pPr>
              <a:buNone/>
            </a:pPr>
            <a:r>
              <a:rPr lang="en-US" dirty="0" smtClean="0"/>
              <a:t>  - Inhibition of enzyme activity</a:t>
            </a:r>
          </a:p>
          <a:p>
            <a:pPr>
              <a:buNone/>
            </a:pPr>
            <a:r>
              <a:rPr lang="en-US" dirty="0" smtClean="0"/>
              <a:t>  - Gel can start melting</a:t>
            </a:r>
          </a:p>
          <a:p>
            <a:pPr>
              <a:buNone/>
            </a:pPr>
            <a:r>
              <a:rPr lang="en-US" dirty="0" smtClean="0"/>
              <a:t>  - Increase in diffusion and evaporation</a:t>
            </a:r>
          </a:p>
          <a:p>
            <a:pPr>
              <a:buNone/>
            </a:pPr>
            <a:r>
              <a:rPr lang="en-US" dirty="0" smtClean="0"/>
              <a:t>  - Convection Current( mixing up of liquid and sample that had to be separated)</a:t>
            </a:r>
            <a:endParaRPr lang="en-IN" dirty="0"/>
          </a:p>
        </p:txBody>
      </p:sp>
      <p:sp>
        <p:nvSpPr>
          <p:cNvPr id="4" name="Footer Placeholder 3"/>
          <p:cNvSpPr>
            <a:spLocks noGrp="1"/>
          </p:cNvSpPr>
          <p:nvPr>
            <p:ph type="ftr" sz="quarter" idx="11"/>
          </p:nvPr>
        </p:nvSpPr>
        <p:spPr/>
        <p:txBody>
          <a:bodyPr/>
          <a:lstStyle/>
          <a:p>
            <a:r>
              <a:rPr lang="en-IN" smtClean="0"/>
              <a:t>AMJ</a:t>
            </a:r>
            <a:endParaRPr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ELECTROPHORESIS APPARATUS</a:t>
            </a:r>
            <a:endParaRPr lang="en-IN" dirty="0"/>
          </a:p>
        </p:txBody>
      </p:sp>
      <p:sp>
        <p:nvSpPr>
          <p:cNvPr id="3" name="Content Placeholder 2"/>
          <p:cNvSpPr>
            <a:spLocks noGrp="1"/>
          </p:cNvSpPr>
          <p:nvPr>
            <p:ph idx="1"/>
          </p:nvPr>
        </p:nvSpPr>
        <p:spPr/>
        <p:txBody>
          <a:bodyPr/>
          <a:lstStyle/>
          <a:p>
            <a:r>
              <a:rPr lang="en-US" dirty="0" smtClean="0"/>
              <a:t>Buffer tank- to hold the buffer</a:t>
            </a:r>
          </a:p>
          <a:p>
            <a:r>
              <a:rPr lang="en-US" dirty="0" smtClean="0"/>
              <a:t>Buffer</a:t>
            </a:r>
          </a:p>
          <a:p>
            <a:r>
              <a:rPr lang="en-US" dirty="0" smtClean="0"/>
              <a:t>Electrodes- made up of platinum or carbon</a:t>
            </a:r>
          </a:p>
          <a:p>
            <a:r>
              <a:rPr lang="en-US" dirty="0" smtClean="0"/>
              <a:t>Power Supply</a:t>
            </a:r>
          </a:p>
          <a:p>
            <a:r>
              <a:rPr lang="en-US" dirty="0" smtClean="0"/>
              <a:t>Support Media</a:t>
            </a:r>
          </a:p>
          <a:p>
            <a:endParaRPr lang="en-US" dirty="0" smtClean="0"/>
          </a:p>
          <a:p>
            <a:r>
              <a:rPr lang="en-US" dirty="0" smtClean="0"/>
              <a:t>Choice of buffer depends on the nature of substance to be separated and the electricity is supplied at a constant current and voltage.</a:t>
            </a:r>
            <a:endParaRPr lang="en-IN" dirty="0"/>
          </a:p>
        </p:txBody>
      </p:sp>
      <p:sp>
        <p:nvSpPr>
          <p:cNvPr id="4" name="Footer Placeholder 3"/>
          <p:cNvSpPr>
            <a:spLocks noGrp="1"/>
          </p:cNvSpPr>
          <p:nvPr>
            <p:ph type="ftr" sz="quarter" idx="11"/>
          </p:nvPr>
        </p:nvSpPr>
        <p:spPr/>
        <p:txBody>
          <a:bodyPr/>
          <a:lstStyle/>
          <a:p>
            <a:r>
              <a:rPr lang="en-IN" smtClean="0"/>
              <a:t>AMJ</a:t>
            </a:r>
            <a:endParaRPr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GEL</a:t>
            </a:r>
            <a:endParaRPr lang="en-IN" dirty="0"/>
          </a:p>
        </p:txBody>
      </p:sp>
      <p:sp>
        <p:nvSpPr>
          <p:cNvPr id="3" name="Content Placeholder 2"/>
          <p:cNvSpPr>
            <a:spLocks noGrp="1"/>
          </p:cNvSpPr>
          <p:nvPr>
            <p:ph idx="1"/>
          </p:nvPr>
        </p:nvSpPr>
        <p:spPr/>
        <p:txBody>
          <a:bodyPr/>
          <a:lstStyle/>
          <a:p>
            <a:r>
              <a:rPr lang="en-US" dirty="0" smtClean="0"/>
              <a:t>Commonly used Supporting Medium.</a:t>
            </a:r>
          </a:p>
          <a:p>
            <a:r>
              <a:rPr lang="en-US" dirty="0" smtClean="0"/>
              <a:t>Supporting medium is a physical support through which the charged molecules get separated.</a:t>
            </a:r>
          </a:p>
          <a:p>
            <a:r>
              <a:rPr lang="en-US" dirty="0" smtClean="0"/>
              <a:t>Generally, two types of Gels are used nowadays-</a:t>
            </a:r>
          </a:p>
          <a:p>
            <a:pPr>
              <a:buNone/>
            </a:pPr>
            <a:r>
              <a:rPr lang="en-US" dirty="0" smtClean="0"/>
              <a:t>     - </a:t>
            </a:r>
            <a:r>
              <a:rPr lang="en-US" dirty="0" err="1" smtClean="0"/>
              <a:t>Agarose</a:t>
            </a:r>
            <a:r>
              <a:rPr lang="en-US" dirty="0" smtClean="0"/>
              <a:t> Gel</a:t>
            </a:r>
          </a:p>
          <a:p>
            <a:pPr>
              <a:buNone/>
            </a:pPr>
            <a:r>
              <a:rPr lang="en-US" dirty="0" smtClean="0"/>
              <a:t>     - </a:t>
            </a:r>
            <a:r>
              <a:rPr lang="en-US" dirty="0" err="1" smtClean="0"/>
              <a:t>Polyacrylamide</a:t>
            </a:r>
            <a:r>
              <a:rPr lang="en-US" dirty="0" smtClean="0"/>
              <a:t> Gel( PAA)  </a:t>
            </a:r>
            <a:endParaRPr lang="en-IN" dirty="0"/>
          </a:p>
        </p:txBody>
      </p:sp>
      <p:sp>
        <p:nvSpPr>
          <p:cNvPr id="4" name="Footer Placeholder 3"/>
          <p:cNvSpPr>
            <a:spLocks noGrp="1"/>
          </p:cNvSpPr>
          <p:nvPr>
            <p:ph type="ftr" sz="quarter" idx="11"/>
          </p:nvPr>
        </p:nvSpPr>
        <p:spPr/>
        <p:txBody>
          <a:bodyPr/>
          <a:lstStyle/>
          <a:p>
            <a:r>
              <a:rPr lang="en-IN" smtClean="0"/>
              <a:t>AMJ</a:t>
            </a:r>
            <a:endParaRPr lang="en-I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Characteristics of Ideal Gel</a:t>
            </a:r>
            <a:endParaRPr lang="en-IN" dirty="0"/>
          </a:p>
        </p:txBody>
      </p:sp>
      <p:sp>
        <p:nvSpPr>
          <p:cNvPr id="3" name="Content Placeholder 2"/>
          <p:cNvSpPr>
            <a:spLocks noGrp="1"/>
          </p:cNvSpPr>
          <p:nvPr>
            <p:ph idx="1"/>
          </p:nvPr>
        </p:nvSpPr>
        <p:spPr/>
        <p:txBody>
          <a:bodyPr/>
          <a:lstStyle/>
          <a:p>
            <a:r>
              <a:rPr lang="en-US" dirty="0" smtClean="0"/>
              <a:t>Gel matrix should be porous in nature</a:t>
            </a:r>
          </a:p>
          <a:p>
            <a:endParaRPr lang="en-US" dirty="0" smtClean="0"/>
          </a:p>
          <a:p>
            <a:r>
              <a:rPr lang="en-US" dirty="0" smtClean="0"/>
              <a:t>It should not react with the Sample or Buffer              (chemically).</a:t>
            </a:r>
          </a:p>
          <a:p>
            <a:endParaRPr lang="en-US" dirty="0" smtClean="0"/>
          </a:p>
          <a:p>
            <a:r>
              <a:rPr lang="en-US" dirty="0" smtClean="0"/>
              <a:t>It should not bind physically.  </a:t>
            </a:r>
            <a:endParaRPr lang="en-IN" dirty="0"/>
          </a:p>
        </p:txBody>
      </p:sp>
      <p:sp>
        <p:nvSpPr>
          <p:cNvPr id="4" name="Footer Placeholder 3"/>
          <p:cNvSpPr>
            <a:spLocks noGrp="1"/>
          </p:cNvSpPr>
          <p:nvPr>
            <p:ph type="ftr" sz="quarter" idx="11"/>
          </p:nvPr>
        </p:nvSpPr>
        <p:spPr/>
        <p:txBody>
          <a:bodyPr/>
          <a:lstStyle/>
          <a:p>
            <a:r>
              <a:rPr lang="en-IN" smtClean="0"/>
              <a:t>AMJ</a:t>
            </a:r>
            <a:endParaRPr lang="en-I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ELECTROPHORESIS</a:t>
            </a:r>
            <a:endParaRPr lang="en-IN" dirty="0"/>
          </a:p>
        </p:txBody>
      </p:sp>
      <p:sp>
        <p:nvSpPr>
          <p:cNvPr id="3" name="Content Placeholder 2"/>
          <p:cNvSpPr>
            <a:spLocks noGrp="1"/>
          </p:cNvSpPr>
          <p:nvPr>
            <p:ph idx="1"/>
          </p:nvPr>
        </p:nvSpPr>
        <p:spPr/>
        <p:txBody>
          <a:bodyPr/>
          <a:lstStyle/>
          <a:p>
            <a:pPr>
              <a:buFontTx/>
              <a:buChar char="-"/>
            </a:pPr>
            <a:r>
              <a:rPr lang="en-US" dirty="0" smtClean="0"/>
              <a:t>Horizontal &amp; Vertical</a:t>
            </a:r>
          </a:p>
          <a:p>
            <a:pPr>
              <a:buFontTx/>
              <a:buChar char="-"/>
            </a:pPr>
            <a:r>
              <a:rPr lang="en-US" dirty="0" smtClean="0"/>
              <a:t>SDS PAGE</a:t>
            </a:r>
            <a:endParaRPr lang="en-IN" dirty="0" smtClean="0"/>
          </a:p>
          <a:p>
            <a:pPr>
              <a:buFontTx/>
              <a:buChar char="-"/>
            </a:pPr>
            <a:r>
              <a:rPr lang="en-US" dirty="0" smtClean="0"/>
              <a:t> AGE</a:t>
            </a:r>
          </a:p>
          <a:p>
            <a:pPr>
              <a:buFontTx/>
              <a:buChar char="-"/>
            </a:pPr>
            <a:r>
              <a:rPr lang="en-US" dirty="0" smtClean="0"/>
              <a:t>Crossed Over Electrophoresis</a:t>
            </a:r>
          </a:p>
          <a:p>
            <a:pPr>
              <a:buFontTx/>
              <a:buChar char="-"/>
            </a:pPr>
            <a:r>
              <a:rPr lang="en-US" dirty="0" smtClean="0"/>
              <a:t>Capillary Electrophoresis</a:t>
            </a:r>
          </a:p>
          <a:p>
            <a:pPr>
              <a:buNone/>
            </a:pPr>
            <a:endParaRPr lang="en-US" dirty="0" smtClean="0"/>
          </a:p>
        </p:txBody>
      </p:sp>
      <p:sp>
        <p:nvSpPr>
          <p:cNvPr id="4" name="Footer Placeholder 3"/>
          <p:cNvSpPr>
            <a:spLocks noGrp="1"/>
          </p:cNvSpPr>
          <p:nvPr>
            <p:ph type="ftr" sz="quarter" idx="11"/>
          </p:nvPr>
        </p:nvSpPr>
        <p:spPr/>
        <p:txBody>
          <a:bodyPr/>
          <a:lstStyle/>
          <a:p>
            <a:r>
              <a:rPr lang="en-IN" smtClean="0"/>
              <a:t>AMJ</a:t>
            </a:r>
            <a:endParaRPr lang="en-I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HORIZONTAL &amp; VERTICAL</a:t>
            </a:r>
            <a:endParaRPr lang="en-IN" dirty="0"/>
          </a:p>
        </p:txBody>
      </p:sp>
      <p:sp>
        <p:nvSpPr>
          <p:cNvPr id="3" name="Content Placeholder 2"/>
          <p:cNvSpPr>
            <a:spLocks noGrp="1"/>
          </p:cNvSpPr>
          <p:nvPr>
            <p:ph sz="half" idx="1"/>
          </p:nvPr>
        </p:nvSpPr>
        <p:spPr/>
        <p:txBody>
          <a:bodyPr>
            <a:normAutofit fontScale="85000" lnSpcReduction="10000"/>
          </a:bodyPr>
          <a:lstStyle/>
          <a:p>
            <a:r>
              <a:rPr lang="en-US" dirty="0" smtClean="0"/>
              <a:t>Horizontal Electrophoresis-</a:t>
            </a:r>
          </a:p>
          <a:p>
            <a:pPr>
              <a:buFont typeface="Wingdings" pitchFamily="2" charset="2"/>
              <a:buChar char="Ø"/>
            </a:pPr>
            <a:r>
              <a:rPr lang="en-US" dirty="0" smtClean="0"/>
              <a:t>Orientation- Gel is horizontally placed</a:t>
            </a:r>
          </a:p>
          <a:p>
            <a:pPr>
              <a:buFont typeface="Wingdings" pitchFamily="2" charset="2"/>
              <a:buChar char="Ø"/>
            </a:pPr>
            <a:r>
              <a:rPr lang="en-US" dirty="0" smtClean="0"/>
              <a:t>Type of Gel used- </a:t>
            </a:r>
            <a:r>
              <a:rPr lang="en-US" dirty="0" err="1" smtClean="0"/>
              <a:t>Agarose</a:t>
            </a:r>
            <a:endParaRPr lang="en-US" dirty="0" smtClean="0"/>
          </a:p>
          <a:p>
            <a:pPr>
              <a:buFont typeface="Wingdings" pitchFamily="2" charset="2"/>
              <a:buChar char="Ø"/>
            </a:pPr>
            <a:r>
              <a:rPr lang="en-US" dirty="0" smtClean="0"/>
              <a:t>Buffer system used- Discontinuous Buffer System</a:t>
            </a:r>
          </a:p>
          <a:p>
            <a:pPr>
              <a:buFont typeface="Wingdings" pitchFamily="2" charset="2"/>
              <a:buChar char="Ø"/>
            </a:pPr>
            <a:r>
              <a:rPr lang="en-US" dirty="0" smtClean="0"/>
              <a:t>Type of Sample used for separation- 100-500nm long</a:t>
            </a:r>
          </a:p>
          <a:p>
            <a:pPr>
              <a:buNone/>
            </a:pPr>
            <a:r>
              <a:rPr lang="en-US" dirty="0" smtClean="0"/>
              <a:t>    </a:t>
            </a:r>
            <a:r>
              <a:rPr lang="en-US" dirty="0" err="1" smtClean="0"/>
              <a:t>eg</a:t>
            </a:r>
            <a:r>
              <a:rPr lang="en-US" dirty="0" smtClean="0"/>
              <a:t>- DNA, RNA</a:t>
            </a:r>
          </a:p>
          <a:p>
            <a:pPr>
              <a:buFont typeface="Wingdings" pitchFamily="2" charset="2"/>
              <a:buChar char="Ø"/>
            </a:pPr>
            <a:r>
              <a:rPr lang="en-US" dirty="0" err="1" smtClean="0"/>
              <a:t>Eg</a:t>
            </a:r>
            <a:r>
              <a:rPr lang="en-US" dirty="0" smtClean="0"/>
              <a:t> of Horizontal Electrophoresis- Horizontal </a:t>
            </a:r>
            <a:r>
              <a:rPr lang="en-US" dirty="0" err="1" smtClean="0"/>
              <a:t>Agarose</a:t>
            </a:r>
            <a:r>
              <a:rPr lang="en-US" dirty="0" smtClean="0"/>
              <a:t> Gel Instrument</a:t>
            </a:r>
            <a:endParaRPr lang="en-IN" dirty="0"/>
          </a:p>
        </p:txBody>
      </p:sp>
      <p:pic>
        <p:nvPicPr>
          <p:cNvPr id="3074" name="Picture 2"/>
          <p:cNvPicPr>
            <a:picLocks noGrp="1" noChangeAspect="1" noChangeArrowheads="1"/>
          </p:cNvPicPr>
          <p:nvPr>
            <p:ph sz="half" idx="2"/>
          </p:nvPr>
        </p:nvPicPr>
        <p:blipFill>
          <a:blip r:embed="rId2"/>
          <a:srcRect/>
          <a:stretch>
            <a:fillRect/>
          </a:stretch>
        </p:blipFill>
        <p:spPr bwMode="auto">
          <a:xfrm>
            <a:off x="4876800" y="2895600"/>
            <a:ext cx="3733800" cy="3048000"/>
          </a:xfrm>
          <a:prstGeom prst="rect">
            <a:avLst/>
          </a:prstGeom>
          <a:noFill/>
          <a:ln w="9525">
            <a:noFill/>
            <a:miter lim="800000"/>
            <a:headEnd/>
            <a:tailEnd/>
          </a:ln>
          <a:effectLst/>
        </p:spPr>
      </p:pic>
      <p:sp>
        <p:nvSpPr>
          <p:cNvPr id="5" name="Footer Placeholder 4"/>
          <p:cNvSpPr>
            <a:spLocks noGrp="1"/>
          </p:cNvSpPr>
          <p:nvPr>
            <p:ph type="ftr" sz="quarter" idx="11"/>
          </p:nvPr>
        </p:nvSpPr>
        <p:spPr/>
        <p:txBody>
          <a:bodyPr/>
          <a:lstStyle/>
          <a:p>
            <a:r>
              <a:rPr lang="en-IN" smtClean="0"/>
              <a:t>AMJ</a:t>
            </a:r>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Chromatography</a:t>
            </a:r>
            <a:endParaRPr lang="en-IN" dirty="0"/>
          </a:p>
        </p:txBody>
      </p:sp>
      <p:sp>
        <p:nvSpPr>
          <p:cNvPr id="3" name="Content Placeholder 2"/>
          <p:cNvSpPr>
            <a:spLocks noGrp="1"/>
          </p:cNvSpPr>
          <p:nvPr>
            <p:ph sz="half" idx="1"/>
          </p:nvPr>
        </p:nvSpPr>
        <p:spPr/>
        <p:txBody>
          <a:bodyPr>
            <a:normAutofit fontScale="85000" lnSpcReduction="20000"/>
          </a:bodyPr>
          <a:lstStyle/>
          <a:p>
            <a:r>
              <a:rPr lang="en-US" dirty="0" smtClean="0"/>
              <a:t>Separation of molecules without the use of current</a:t>
            </a:r>
          </a:p>
          <a:p>
            <a:endParaRPr lang="en-US" dirty="0" smtClean="0"/>
          </a:p>
          <a:p>
            <a:r>
              <a:rPr lang="en-US" dirty="0" smtClean="0"/>
              <a:t>Compounds need not have charge</a:t>
            </a:r>
          </a:p>
          <a:p>
            <a:endParaRPr lang="en-US" dirty="0" smtClean="0"/>
          </a:p>
          <a:p>
            <a:r>
              <a:rPr lang="en-US" dirty="0" smtClean="0"/>
              <a:t>Principle- Adsorption</a:t>
            </a:r>
            <a:r>
              <a:rPr lang="en-US" baseline="30000" dirty="0" smtClean="0"/>
              <a:t>*</a:t>
            </a:r>
            <a:r>
              <a:rPr lang="en-US" dirty="0" smtClean="0"/>
              <a:t>, Affinity</a:t>
            </a:r>
            <a:r>
              <a:rPr lang="en-US" baseline="30000" dirty="0" smtClean="0"/>
              <a:t>*</a:t>
            </a:r>
            <a:r>
              <a:rPr lang="en-US" dirty="0" smtClean="0"/>
              <a:t>, Capillary Action.</a:t>
            </a:r>
          </a:p>
          <a:p>
            <a:pPr>
              <a:buNone/>
            </a:pPr>
            <a:endParaRPr lang="en-US" dirty="0" smtClean="0"/>
          </a:p>
          <a:p>
            <a:pPr>
              <a:buNone/>
            </a:pPr>
            <a:r>
              <a:rPr lang="en-US" dirty="0" smtClean="0"/>
              <a:t>*Adsorption- adhesion of molecules to a surface</a:t>
            </a:r>
          </a:p>
          <a:p>
            <a:pPr>
              <a:buFont typeface="Arial" charset="0"/>
              <a:buChar char="•"/>
            </a:pPr>
            <a:endParaRPr lang="en-US" dirty="0" smtClean="0"/>
          </a:p>
          <a:p>
            <a:pPr>
              <a:buNone/>
            </a:pPr>
            <a:r>
              <a:rPr lang="en-US" dirty="0" smtClean="0"/>
              <a:t>*Affinity- Attraction between particles</a:t>
            </a:r>
          </a:p>
          <a:p>
            <a:pPr>
              <a:buNone/>
            </a:pPr>
            <a:endParaRPr lang="en-IN" dirty="0"/>
          </a:p>
        </p:txBody>
      </p:sp>
      <p:pic>
        <p:nvPicPr>
          <p:cNvPr id="1027" name="Picture 3"/>
          <p:cNvPicPr>
            <a:picLocks noGrp="1" noChangeAspect="1" noChangeArrowheads="1"/>
          </p:cNvPicPr>
          <p:nvPr>
            <p:ph sz="half" idx="2"/>
          </p:nvPr>
        </p:nvPicPr>
        <p:blipFill>
          <a:blip r:embed="rId2"/>
          <a:srcRect/>
          <a:stretch>
            <a:fillRect/>
          </a:stretch>
        </p:blipFill>
        <p:spPr bwMode="auto">
          <a:xfrm>
            <a:off x="4343400" y="2209800"/>
            <a:ext cx="4495800" cy="3886200"/>
          </a:xfrm>
          <a:prstGeom prst="rect">
            <a:avLst/>
          </a:prstGeom>
          <a:noFill/>
          <a:ln w="9525">
            <a:noFill/>
            <a:miter lim="800000"/>
            <a:headEnd/>
            <a:tailEnd/>
          </a:ln>
          <a:effectLst/>
        </p:spPr>
      </p:pic>
      <p:sp>
        <p:nvSpPr>
          <p:cNvPr id="5" name="Footer Placeholder 4"/>
          <p:cNvSpPr>
            <a:spLocks noGrp="1"/>
          </p:cNvSpPr>
          <p:nvPr>
            <p:ph type="ftr" sz="quarter" idx="11"/>
          </p:nvPr>
        </p:nvSpPr>
        <p:spPr/>
        <p:txBody>
          <a:bodyPr/>
          <a:lstStyle/>
          <a:p>
            <a:r>
              <a:rPr lang="en-IN" smtClean="0"/>
              <a:t>AMJ</a:t>
            </a:r>
            <a:endParaRPr lang="en-I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Vertical Electrophoresis</a:t>
            </a:r>
            <a:endParaRPr lang="en-IN" dirty="0"/>
          </a:p>
        </p:txBody>
      </p:sp>
      <p:sp>
        <p:nvSpPr>
          <p:cNvPr id="3" name="Content Placeholder 2"/>
          <p:cNvSpPr>
            <a:spLocks noGrp="1"/>
          </p:cNvSpPr>
          <p:nvPr>
            <p:ph sz="half" idx="1"/>
          </p:nvPr>
        </p:nvSpPr>
        <p:spPr/>
        <p:txBody>
          <a:bodyPr>
            <a:normAutofit fontScale="85000" lnSpcReduction="10000"/>
          </a:bodyPr>
          <a:lstStyle/>
          <a:p>
            <a:pPr>
              <a:buFont typeface="Wingdings 2" pitchFamily="18" charset="2"/>
              <a:buChar char="P"/>
            </a:pPr>
            <a:r>
              <a:rPr lang="en-US" dirty="0" smtClean="0"/>
              <a:t>Orientation- Gel is vertically placed</a:t>
            </a:r>
          </a:p>
          <a:p>
            <a:pPr>
              <a:buFont typeface="Wingdings 2" pitchFamily="18" charset="2"/>
              <a:buChar char="P"/>
            </a:pPr>
            <a:r>
              <a:rPr lang="en-US" dirty="0" smtClean="0"/>
              <a:t>Type of gel used- </a:t>
            </a:r>
            <a:r>
              <a:rPr lang="en-US" dirty="0" err="1" smtClean="0"/>
              <a:t>Polyacrlyamide</a:t>
            </a:r>
            <a:r>
              <a:rPr lang="en-US" dirty="0" smtClean="0"/>
              <a:t> Gel</a:t>
            </a:r>
          </a:p>
          <a:p>
            <a:pPr>
              <a:buFont typeface="Wingdings 2" pitchFamily="18" charset="2"/>
              <a:buChar char="P"/>
            </a:pPr>
            <a:r>
              <a:rPr lang="en-US" dirty="0" smtClean="0"/>
              <a:t>Buffer System used- Continuous Buffer System</a:t>
            </a:r>
          </a:p>
          <a:p>
            <a:pPr>
              <a:buFont typeface="Wingdings 2" pitchFamily="18" charset="2"/>
              <a:buChar char="P"/>
            </a:pPr>
            <a:r>
              <a:rPr lang="en-US" dirty="0" smtClean="0"/>
              <a:t>Type of Sample used for separation- 20-200nm</a:t>
            </a:r>
          </a:p>
          <a:p>
            <a:pPr>
              <a:buNone/>
            </a:pPr>
            <a:r>
              <a:rPr lang="en-US" dirty="0" smtClean="0"/>
              <a:t>    Amino acids, Polypeptides, Linear proteins, which requires smaller pore size.</a:t>
            </a:r>
          </a:p>
          <a:p>
            <a:pPr>
              <a:buFont typeface="Wingdings" pitchFamily="2" charset="2"/>
              <a:buChar char="ü"/>
            </a:pPr>
            <a:r>
              <a:rPr lang="en-US" dirty="0" smtClean="0"/>
              <a:t> </a:t>
            </a:r>
            <a:r>
              <a:rPr lang="en-US" dirty="0" err="1" smtClean="0"/>
              <a:t>Eg</a:t>
            </a:r>
            <a:r>
              <a:rPr lang="en-US" dirty="0" smtClean="0"/>
              <a:t> of Vertical Electrophoresis- SDS-PAGE</a:t>
            </a:r>
            <a:endParaRPr lang="en-IN" dirty="0"/>
          </a:p>
        </p:txBody>
      </p:sp>
      <p:pic>
        <p:nvPicPr>
          <p:cNvPr id="5" name="Content Placeholder 4" descr="vertical electrophoresis.jpeg"/>
          <p:cNvPicPr>
            <a:picLocks noGrp="1" noChangeAspect="1"/>
          </p:cNvPicPr>
          <p:nvPr>
            <p:ph sz="half" idx="2"/>
          </p:nvPr>
        </p:nvPicPr>
        <p:blipFill>
          <a:blip r:embed="rId2"/>
          <a:stretch>
            <a:fillRect/>
          </a:stretch>
        </p:blipFill>
        <p:spPr>
          <a:xfrm>
            <a:off x="4800600" y="2438400"/>
            <a:ext cx="4114799" cy="4038600"/>
          </a:xfrm>
        </p:spPr>
      </p:pic>
      <p:sp>
        <p:nvSpPr>
          <p:cNvPr id="6" name="Footer Placeholder 5"/>
          <p:cNvSpPr>
            <a:spLocks noGrp="1"/>
          </p:cNvSpPr>
          <p:nvPr>
            <p:ph type="ftr" sz="quarter" idx="11"/>
          </p:nvPr>
        </p:nvSpPr>
        <p:spPr/>
        <p:txBody>
          <a:bodyPr/>
          <a:lstStyle/>
          <a:p>
            <a:r>
              <a:rPr lang="en-IN" smtClean="0"/>
              <a:t>AMJ</a:t>
            </a:r>
            <a:endParaRPr lang="en-I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SDS -PAGE</a:t>
            </a:r>
            <a:endParaRPr lang="en-IN" dirty="0"/>
          </a:p>
        </p:txBody>
      </p:sp>
      <p:sp>
        <p:nvSpPr>
          <p:cNvPr id="3" name="Content Placeholder 2"/>
          <p:cNvSpPr>
            <a:spLocks noGrp="1"/>
          </p:cNvSpPr>
          <p:nvPr>
            <p:ph idx="1"/>
          </p:nvPr>
        </p:nvSpPr>
        <p:spPr/>
        <p:txBody>
          <a:bodyPr/>
          <a:lstStyle/>
          <a:p>
            <a:r>
              <a:rPr lang="en-US" dirty="0" smtClean="0"/>
              <a:t> Sodium </a:t>
            </a:r>
            <a:r>
              <a:rPr lang="en-US" dirty="0" err="1" smtClean="0"/>
              <a:t>Dodecyl</a:t>
            </a:r>
            <a:r>
              <a:rPr lang="en-US" dirty="0" smtClean="0"/>
              <a:t> </a:t>
            </a:r>
            <a:r>
              <a:rPr lang="en-US" dirty="0" err="1" smtClean="0"/>
              <a:t>Sulphate</a:t>
            </a:r>
            <a:r>
              <a:rPr lang="en-US" dirty="0" smtClean="0"/>
              <a:t>- </a:t>
            </a:r>
            <a:r>
              <a:rPr lang="en-US" dirty="0" err="1" smtClean="0"/>
              <a:t>Polyacrylamide</a:t>
            </a:r>
            <a:r>
              <a:rPr lang="en-US" dirty="0" smtClean="0"/>
              <a:t> Gel Electrophoresis.</a:t>
            </a:r>
          </a:p>
          <a:p>
            <a:r>
              <a:rPr lang="en-US" dirty="0" smtClean="0"/>
              <a:t>Most widely used method for </a:t>
            </a:r>
            <a:r>
              <a:rPr lang="en-US" dirty="0" err="1" smtClean="0"/>
              <a:t>analysing</a:t>
            </a:r>
            <a:r>
              <a:rPr lang="en-US" dirty="0" smtClean="0"/>
              <a:t> protein mixture qualitatively(biochemistry, forensics, genetics, molecular biology)</a:t>
            </a:r>
          </a:p>
          <a:p>
            <a:r>
              <a:rPr lang="en-US" dirty="0" smtClean="0"/>
              <a:t>Useful for monitoring protein purification- as separation of protein is based on the size of the particle.</a:t>
            </a:r>
          </a:p>
          <a:p>
            <a:r>
              <a:rPr lang="en-US" dirty="0" smtClean="0"/>
              <a:t>Can also be used for determining the relative molecular mass of a protein. </a:t>
            </a:r>
            <a:endParaRPr lang="en-IN" dirty="0"/>
          </a:p>
        </p:txBody>
      </p:sp>
      <p:sp>
        <p:nvSpPr>
          <p:cNvPr id="4" name="Footer Placeholder 3"/>
          <p:cNvSpPr>
            <a:spLocks noGrp="1"/>
          </p:cNvSpPr>
          <p:nvPr>
            <p:ph type="ftr" sz="quarter" idx="11"/>
          </p:nvPr>
        </p:nvSpPr>
        <p:spPr/>
        <p:txBody>
          <a:bodyPr/>
          <a:lstStyle/>
          <a:p>
            <a:r>
              <a:rPr lang="en-IN" smtClean="0"/>
              <a:t>AMJ</a:t>
            </a:r>
            <a:endParaRPr lang="en-I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IN" dirty="0"/>
          </a:p>
        </p:txBody>
      </p:sp>
      <p:sp>
        <p:nvSpPr>
          <p:cNvPr id="3" name="Content Placeholder 2"/>
          <p:cNvSpPr>
            <a:spLocks noGrp="1"/>
          </p:cNvSpPr>
          <p:nvPr>
            <p:ph idx="1"/>
          </p:nvPr>
        </p:nvSpPr>
        <p:spPr/>
        <p:txBody>
          <a:bodyPr>
            <a:normAutofit fontScale="92500" lnSpcReduction="10000"/>
          </a:bodyPr>
          <a:lstStyle/>
          <a:p>
            <a:r>
              <a:rPr lang="en-US" dirty="0" smtClean="0"/>
              <a:t>SDS is an anionic detergent. SDS is also called </a:t>
            </a:r>
            <a:r>
              <a:rPr lang="en-US" dirty="0" err="1" smtClean="0"/>
              <a:t>lauryl</a:t>
            </a:r>
            <a:r>
              <a:rPr lang="en-US" dirty="0" smtClean="0"/>
              <a:t> sulfate.</a:t>
            </a:r>
          </a:p>
          <a:p>
            <a:pPr>
              <a:buNone/>
            </a:pPr>
            <a:endParaRPr lang="en-US" dirty="0" smtClean="0"/>
          </a:p>
          <a:p>
            <a:r>
              <a:rPr lang="en-US" dirty="0" smtClean="0"/>
              <a:t>The sample is first boiled for 5 minutes in buffer containing Beta-</a:t>
            </a:r>
            <a:r>
              <a:rPr lang="en-US" dirty="0" err="1" smtClean="0"/>
              <a:t>Mercaptoethanol</a:t>
            </a:r>
            <a:r>
              <a:rPr lang="en-US" dirty="0" smtClean="0"/>
              <a:t> and then SDS is added.</a:t>
            </a:r>
          </a:p>
          <a:p>
            <a:endParaRPr lang="en-US" dirty="0" smtClean="0"/>
          </a:p>
          <a:p>
            <a:r>
              <a:rPr lang="en-US" dirty="0" err="1" smtClean="0"/>
              <a:t>Mercaptoethanol</a:t>
            </a:r>
            <a:r>
              <a:rPr lang="en-US" dirty="0" smtClean="0"/>
              <a:t> will break the disulphide bond present in the sample and denatures the protein</a:t>
            </a:r>
          </a:p>
          <a:p>
            <a:endParaRPr lang="en-US" dirty="0" smtClean="0"/>
          </a:p>
          <a:p>
            <a:r>
              <a:rPr lang="en-US" dirty="0" smtClean="0"/>
              <a:t>SDS strongly binds to the protein and makes it negatively charged </a:t>
            </a:r>
            <a:r>
              <a:rPr lang="en-US" smtClean="0"/>
              <a:t>protein completely</a:t>
            </a:r>
            <a:endParaRPr lang="en-IN" dirty="0"/>
          </a:p>
        </p:txBody>
      </p:sp>
      <p:sp>
        <p:nvSpPr>
          <p:cNvPr id="4" name="Footer Placeholder 3"/>
          <p:cNvSpPr>
            <a:spLocks noGrp="1"/>
          </p:cNvSpPr>
          <p:nvPr>
            <p:ph type="ftr" sz="quarter" idx="11"/>
          </p:nvPr>
        </p:nvSpPr>
        <p:spPr/>
        <p:txBody>
          <a:bodyPr/>
          <a:lstStyle/>
          <a:p>
            <a:r>
              <a:rPr lang="en-IN" smtClean="0"/>
              <a:t>AMJ</a:t>
            </a:r>
            <a:endParaRPr lang="en-I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Each protein is fully denatured and open into rod shape with series of negatively charged SDS molecule on polypeptide chain.</a:t>
            </a:r>
          </a:p>
          <a:p>
            <a:r>
              <a:rPr lang="en-US" dirty="0" smtClean="0"/>
              <a:t>Hence, original native charge is completely swamped by the negative charge of the SDS molecule.</a:t>
            </a:r>
          </a:p>
          <a:p>
            <a:endParaRPr lang="en-US" dirty="0" smtClean="0"/>
          </a:p>
          <a:p>
            <a:endParaRPr lang="en-US" dirty="0" smtClean="0"/>
          </a:p>
          <a:p>
            <a:endParaRPr lang="en-IN" dirty="0"/>
          </a:p>
        </p:txBody>
      </p:sp>
      <p:pic>
        <p:nvPicPr>
          <p:cNvPr id="6" name="Picture 5" descr="SDS b&amp;a.png"/>
          <p:cNvPicPr>
            <a:picLocks noChangeAspect="1"/>
          </p:cNvPicPr>
          <p:nvPr/>
        </p:nvPicPr>
        <p:blipFill>
          <a:blip r:embed="rId2"/>
          <a:stretch>
            <a:fillRect/>
          </a:stretch>
        </p:blipFill>
        <p:spPr>
          <a:xfrm>
            <a:off x="1524000" y="4114800"/>
            <a:ext cx="5410200" cy="2514600"/>
          </a:xfrm>
          <a:prstGeom prst="rect">
            <a:avLst/>
          </a:prstGeom>
        </p:spPr>
      </p:pic>
      <p:sp>
        <p:nvSpPr>
          <p:cNvPr id="5" name="Footer Placeholder 4"/>
          <p:cNvSpPr>
            <a:spLocks noGrp="1"/>
          </p:cNvSpPr>
          <p:nvPr>
            <p:ph type="ftr" sz="quarter" idx="11"/>
          </p:nvPr>
        </p:nvSpPr>
        <p:spPr/>
        <p:txBody>
          <a:bodyPr/>
          <a:lstStyle/>
          <a:p>
            <a:r>
              <a:rPr lang="en-IN" smtClean="0"/>
              <a:t>AMJ</a:t>
            </a:r>
            <a:endParaRPr lang="en-I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of SDS- PAGE</a:t>
            </a:r>
            <a:endParaRPr lang="en-IN" dirty="0"/>
          </a:p>
        </p:txBody>
      </p:sp>
      <p:sp>
        <p:nvSpPr>
          <p:cNvPr id="3" name="Content Placeholder 2"/>
          <p:cNvSpPr>
            <a:spLocks noGrp="1"/>
          </p:cNvSpPr>
          <p:nvPr>
            <p:ph sz="half" idx="1"/>
          </p:nvPr>
        </p:nvSpPr>
        <p:spPr/>
        <p:txBody>
          <a:bodyPr/>
          <a:lstStyle/>
          <a:p>
            <a:r>
              <a:rPr lang="en-US" dirty="0" smtClean="0"/>
              <a:t>Glass Plates</a:t>
            </a:r>
          </a:p>
          <a:p>
            <a:r>
              <a:rPr lang="en-US" dirty="0" smtClean="0"/>
              <a:t>Comb</a:t>
            </a:r>
          </a:p>
          <a:p>
            <a:r>
              <a:rPr lang="en-US" dirty="0" smtClean="0"/>
              <a:t>Clamp</a:t>
            </a:r>
          </a:p>
          <a:p>
            <a:r>
              <a:rPr lang="en-US" dirty="0" smtClean="0"/>
              <a:t>Sample Buffer</a:t>
            </a:r>
          </a:p>
          <a:p>
            <a:r>
              <a:rPr lang="en-US" dirty="0" smtClean="0"/>
              <a:t>SDS</a:t>
            </a:r>
          </a:p>
          <a:p>
            <a:r>
              <a:rPr lang="en-US" dirty="0" smtClean="0"/>
              <a:t>Glycerol</a:t>
            </a:r>
          </a:p>
          <a:p>
            <a:r>
              <a:rPr lang="en-US" dirty="0" err="1" smtClean="0"/>
              <a:t>Mercaptoethanol</a:t>
            </a:r>
            <a:endParaRPr lang="en-US" dirty="0" smtClean="0"/>
          </a:p>
          <a:p>
            <a:r>
              <a:rPr lang="en-US" dirty="0" smtClean="0"/>
              <a:t>Electrodes</a:t>
            </a:r>
          </a:p>
          <a:p>
            <a:r>
              <a:rPr lang="en-US" smtClean="0"/>
              <a:t>Staining Dye</a:t>
            </a:r>
          </a:p>
          <a:p>
            <a:endParaRPr lang="en-IN" dirty="0"/>
          </a:p>
        </p:txBody>
      </p:sp>
      <p:pic>
        <p:nvPicPr>
          <p:cNvPr id="5" name="Content Placeholder 4" descr="SDS Page.jpeg"/>
          <p:cNvPicPr>
            <a:picLocks noGrp="1" noChangeAspect="1"/>
          </p:cNvPicPr>
          <p:nvPr>
            <p:ph sz="half" idx="2"/>
          </p:nvPr>
        </p:nvPicPr>
        <p:blipFill>
          <a:blip r:embed="rId2"/>
          <a:stretch>
            <a:fillRect/>
          </a:stretch>
        </p:blipFill>
        <p:spPr>
          <a:xfrm>
            <a:off x="3962400" y="2438400"/>
            <a:ext cx="4724400" cy="3962399"/>
          </a:xfrm>
        </p:spPr>
      </p:pic>
      <p:sp>
        <p:nvSpPr>
          <p:cNvPr id="6" name="Footer Placeholder 5"/>
          <p:cNvSpPr>
            <a:spLocks noGrp="1"/>
          </p:cNvSpPr>
          <p:nvPr>
            <p:ph type="ftr" sz="quarter" idx="11"/>
          </p:nvPr>
        </p:nvSpPr>
        <p:spPr/>
        <p:txBody>
          <a:bodyPr/>
          <a:lstStyle/>
          <a:p>
            <a:r>
              <a:rPr lang="en-IN" smtClean="0"/>
              <a:t>AMJ</a:t>
            </a:r>
            <a:endParaRPr lang="en-I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IN" dirty="0"/>
          </a:p>
        </p:txBody>
      </p:sp>
      <p:sp>
        <p:nvSpPr>
          <p:cNvPr id="3" name="Content Placeholder 2"/>
          <p:cNvSpPr>
            <a:spLocks noGrp="1"/>
          </p:cNvSpPr>
          <p:nvPr>
            <p:ph idx="1"/>
          </p:nvPr>
        </p:nvSpPr>
        <p:spPr/>
        <p:txBody>
          <a:bodyPr/>
          <a:lstStyle/>
          <a:p>
            <a:r>
              <a:rPr lang="en-US" dirty="0" smtClean="0"/>
              <a:t>Stacking Gel: Ordering/ Arranging and concentrating the macromolecule before entering the field of separation(4% of </a:t>
            </a:r>
            <a:r>
              <a:rPr lang="en-US" dirty="0" err="1" smtClean="0"/>
              <a:t>acrylamide</a:t>
            </a:r>
            <a:r>
              <a:rPr lang="en-US" dirty="0" smtClean="0"/>
              <a:t>)</a:t>
            </a:r>
          </a:p>
          <a:p>
            <a:pPr>
              <a:buNone/>
            </a:pPr>
            <a:r>
              <a:rPr lang="en-US" dirty="0" smtClean="0"/>
              <a:t>    Purpose- to concentrate protein sample in sharp band before it enters the main separating gel.</a:t>
            </a:r>
          </a:p>
          <a:p>
            <a:pPr>
              <a:buNone/>
            </a:pPr>
            <a:endParaRPr lang="en-US" dirty="0" smtClean="0"/>
          </a:p>
          <a:p>
            <a:r>
              <a:rPr lang="en-US" dirty="0" smtClean="0"/>
              <a:t>Running Gel: The actual zone of separation of the particle/ molecules based on their mobility(15% of </a:t>
            </a:r>
            <a:r>
              <a:rPr lang="en-US" dirty="0" err="1" smtClean="0"/>
              <a:t>acrylamide</a:t>
            </a:r>
            <a:r>
              <a:rPr lang="en-US" dirty="0" smtClean="0"/>
              <a:t>)</a:t>
            </a:r>
          </a:p>
        </p:txBody>
      </p:sp>
      <p:sp>
        <p:nvSpPr>
          <p:cNvPr id="4" name="Footer Placeholder 3"/>
          <p:cNvSpPr>
            <a:spLocks noGrp="1"/>
          </p:cNvSpPr>
          <p:nvPr>
            <p:ph type="ftr" sz="quarter" idx="11"/>
          </p:nvPr>
        </p:nvSpPr>
        <p:spPr/>
        <p:txBody>
          <a:bodyPr/>
          <a:lstStyle/>
          <a:p>
            <a:r>
              <a:rPr lang="en-IN" smtClean="0"/>
              <a:t>AMJ</a:t>
            </a:r>
            <a:endParaRPr lang="en-I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Pore Size: routinely used as 3% to 30% which is of pore size 0.2nm to 0.5nm respectively.</a:t>
            </a:r>
            <a:endParaRPr lang="en-IN" dirty="0" smtClean="0"/>
          </a:p>
          <a:p>
            <a:endParaRPr lang="en-IN" dirty="0"/>
          </a:p>
        </p:txBody>
      </p:sp>
      <p:sp>
        <p:nvSpPr>
          <p:cNvPr id="4" name="Footer Placeholder 3"/>
          <p:cNvSpPr>
            <a:spLocks noGrp="1"/>
          </p:cNvSpPr>
          <p:nvPr>
            <p:ph type="ftr" sz="quarter" idx="11"/>
          </p:nvPr>
        </p:nvSpPr>
        <p:spPr/>
        <p:txBody>
          <a:bodyPr/>
          <a:lstStyle/>
          <a:p>
            <a:r>
              <a:rPr lang="en-IN" smtClean="0"/>
              <a:t>AMJ</a:t>
            </a:r>
            <a:endParaRPr lang="en-I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Principle:</a:t>
            </a:r>
            <a:endParaRPr lang="en-IN" dirty="0"/>
          </a:p>
        </p:txBody>
      </p:sp>
      <p:sp>
        <p:nvSpPr>
          <p:cNvPr id="3" name="Content Placeholder 2"/>
          <p:cNvSpPr>
            <a:spLocks noGrp="1"/>
          </p:cNvSpPr>
          <p:nvPr>
            <p:ph idx="1"/>
          </p:nvPr>
        </p:nvSpPr>
        <p:spPr/>
        <p:txBody>
          <a:bodyPr/>
          <a:lstStyle/>
          <a:p>
            <a:r>
              <a:rPr lang="en-US" dirty="0" smtClean="0"/>
              <a:t>Separates protein in an electric field</a:t>
            </a:r>
          </a:p>
          <a:p>
            <a:pPr>
              <a:buNone/>
            </a:pPr>
            <a:endParaRPr lang="en-US" dirty="0" smtClean="0"/>
          </a:p>
          <a:p>
            <a:r>
              <a:rPr lang="en-US" dirty="0" smtClean="0"/>
              <a:t>Migrates through a liquid or semisolid medium when subjected to an electric field from cathode to anode terminal.</a:t>
            </a:r>
          </a:p>
          <a:p>
            <a:pPr>
              <a:buNone/>
            </a:pPr>
            <a:endParaRPr lang="en-US" dirty="0" smtClean="0"/>
          </a:p>
          <a:p>
            <a:r>
              <a:rPr lang="en-US" dirty="0" smtClean="0"/>
              <a:t>Molecules flow at different rates depending upon the molecular size of the proteins. </a:t>
            </a:r>
          </a:p>
        </p:txBody>
      </p:sp>
      <p:sp>
        <p:nvSpPr>
          <p:cNvPr id="4" name="Footer Placeholder 3"/>
          <p:cNvSpPr>
            <a:spLocks noGrp="1"/>
          </p:cNvSpPr>
          <p:nvPr>
            <p:ph type="ftr" sz="quarter" idx="11"/>
          </p:nvPr>
        </p:nvSpPr>
        <p:spPr/>
        <p:txBody>
          <a:bodyPr/>
          <a:lstStyle/>
          <a:p>
            <a:r>
              <a:rPr lang="en-IN" smtClean="0"/>
              <a:t>AMJ</a:t>
            </a:r>
            <a:endParaRPr lang="en-I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SDS coated large protein molecules migrate slowly through the gel matrix and small proteins migrate quickly through the matrix.</a:t>
            </a:r>
          </a:p>
          <a:p>
            <a:endParaRPr lang="en-US" dirty="0" smtClean="0"/>
          </a:p>
          <a:p>
            <a:r>
              <a:rPr lang="en-US" dirty="0" smtClean="0"/>
              <a:t>The nearer the band to the well, the larger the molecular size of the protein.</a:t>
            </a:r>
            <a:endParaRPr lang="en-IN" dirty="0" smtClean="0"/>
          </a:p>
          <a:p>
            <a:endParaRPr lang="en-IN" dirty="0"/>
          </a:p>
        </p:txBody>
      </p:sp>
      <p:sp>
        <p:nvSpPr>
          <p:cNvPr id="4" name="Footer Placeholder 3"/>
          <p:cNvSpPr>
            <a:spLocks noGrp="1"/>
          </p:cNvSpPr>
          <p:nvPr>
            <p:ph type="ftr" sz="quarter" idx="11"/>
          </p:nvPr>
        </p:nvSpPr>
        <p:spPr/>
        <p:txBody>
          <a:bodyPr/>
          <a:lstStyle/>
          <a:p>
            <a:r>
              <a:rPr lang="en-IN" smtClean="0"/>
              <a:t>AMJ</a:t>
            </a:r>
            <a:endParaRPr lang="en-I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PAGE?</a:t>
            </a:r>
            <a:endParaRPr lang="en-IN" dirty="0"/>
          </a:p>
        </p:txBody>
      </p:sp>
      <p:sp>
        <p:nvSpPr>
          <p:cNvPr id="3" name="Content Placeholder 2"/>
          <p:cNvSpPr>
            <a:spLocks noGrp="1"/>
          </p:cNvSpPr>
          <p:nvPr>
            <p:ph idx="1"/>
          </p:nvPr>
        </p:nvSpPr>
        <p:spPr/>
        <p:txBody>
          <a:bodyPr/>
          <a:lstStyle/>
          <a:p>
            <a:r>
              <a:rPr lang="en-US" dirty="0" smtClean="0"/>
              <a:t>SDS- PAGE is differentiated into two systems-</a:t>
            </a:r>
          </a:p>
          <a:p>
            <a:pPr>
              <a:buNone/>
            </a:pPr>
            <a:r>
              <a:rPr lang="en-US" dirty="0" smtClean="0"/>
              <a:t>    </a:t>
            </a:r>
            <a:r>
              <a:rPr lang="en-US" dirty="0" err="1" smtClean="0"/>
              <a:t>Continous</a:t>
            </a:r>
            <a:r>
              <a:rPr lang="en-US" dirty="0" smtClean="0"/>
              <a:t> SDS-PAGE</a:t>
            </a:r>
          </a:p>
          <a:p>
            <a:pPr>
              <a:buNone/>
            </a:pPr>
            <a:r>
              <a:rPr lang="en-US" dirty="0" smtClean="0"/>
              <a:t>    </a:t>
            </a:r>
            <a:r>
              <a:rPr lang="en-US" dirty="0" err="1" smtClean="0"/>
              <a:t>Discontinuos</a:t>
            </a:r>
            <a:r>
              <a:rPr lang="en-US" dirty="0" smtClean="0"/>
              <a:t> SDS- PAGE</a:t>
            </a:r>
          </a:p>
          <a:p>
            <a:pPr>
              <a:buNone/>
            </a:pPr>
            <a:endParaRPr lang="en-US" dirty="0" smtClean="0"/>
          </a:p>
          <a:p>
            <a:r>
              <a:rPr lang="en-US" dirty="0" err="1" smtClean="0"/>
              <a:t>Polyacrylamide</a:t>
            </a:r>
            <a:r>
              <a:rPr lang="en-US" dirty="0" smtClean="0"/>
              <a:t> is used to form a gel, a matrix of pores which allow the molecules to migrate at different rates</a:t>
            </a:r>
          </a:p>
          <a:p>
            <a:endParaRPr lang="en-US" dirty="0" smtClean="0"/>
          </a:p>
          <a:p>
            <a:r>
              <a:rPr lang="en-US" dirty="0" smtClean="0"/>
              <a:t>The size of the pore is determined by the concentration of </a:t>
            </a:r>
            <a:r>
              <a:rPr lang="en-US" dirty="0" err="1" smtClean="0"/>
              <a:t>acrylamide</a:t>
            </a:r>
            <a:r>
              <a:rPr lang="en-US" dirty="0" smtClean="0"/>
              <a:t>. </a:t>
            </a:r>
            <a:endParaRPr lang="en-IN" dirty="0"/>
          </a:p>
        </p:txBody>
      </p:sp>
      <p:sp>
        <p:nvSpPr>
          <p:cNvPr id="4" name="Footer Placeholder 3"/>
          <p:cNvSpPr>
            <a:spLocks noGrp="1"/>
          </p:cNvSpPr>
          <p:nvPr>
            <p:ph type="ftr" sz="quarter" idx="11"/>
          </p:nvPr>
        </p:nvSpPr>
        <p:spPr/>
        <p:txBody>
          <a:bodyPr/>
          <a:lstStyle/>
          <a:p>
            <a:r>
              <a:rPr lang="en-IN" smtClean="0"/>
              <a:t>AMJ</a:t>
            </a: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Electrophoresis</a:t>
            </a:r>
            <a:endParaRPr lang="en-IN" dirty="0"/>
          </a:p>
        </p:txBody>
      </p:sp>
      <p:sp>
        <p:nvSpPr>
          <p:cNvPr id="3" name="Content Placeholder 2"/>
          <p:cNvSpPr>
            <a:spLocks noGrp="1"/>
          </p:cNvSpPr>
          <p:nvPr>
            <p:ph sz="half" idx="1"/>
          </p:nvPr>
        </p:nvSpPr>
        <p:spPr/>
        <p:txBody>
          <a:bodyPr>
            <a:normAutofit fontScale="77500" lnSpcReduction="20000"/>
          </a:bodyPr>
          <a:lstStyle/>
          <a:p>
            <a:r>
              <a:rPr lang="en-US" dirty="0" smtClean="0"/>
              <a:t>Separation of charged particles or molecules in a medium under the influence of an applied Electric Field.</a:t>
            </a:r>
          </a:p>
          <a:p>
            <a:endParaRPr lang="en-US" dirty="0" smtClean="0"/>
          </a:p>
          <a:p>
            <a:r>
              <a:rPr lang="en-US" dirty="0" smtClean="0"/>
              <a:t>Compounds which has charge can only be separated</a:t>
            </a:r>
          </a:p>
          <a:p>
            <a:endParaRPr lang="en-US" dirty="0" smtClean="0"/>
          </a:p>
          <a:p>
            <a:r>
              <a:rPr lang="en-US" dirty="0" smtClean="0"/>
              <a:t>Principle- Migration of colloidal particles through a solution under the influence of an electric filed / </a:t>
            </a:r>
            <a:r>
              <a:rPr lang="en-US" dirty="0" err="1" smtClean="0"/>
              <a:t>Electrophoretic</a:t>
            </a:r>
            <a:r>
              <a:rPr lang="en-US" smtClean="0"/>
              <a:t> Mobility</a:t>
            </a:r>
            <a:endParaRPr lang="en-US" dirty="0" smtClean="0"/>
          </a:p>
          <a:p>
            <a:pPr>
              <a:buNone/>
            </a:pPr>
            <a:endParaRPr lang="en-US" dirty="0" smtClean="0"/>
          </a:p>
          <a:p>
            <a:pPr>
              <a:buNone/>
            </a:pPr>
            <a:r>
              <a:rPr lang="en-US" dirty="0" smtClean="0"/>
              <a:t> </a:t>
            </a:r>
          </a:p>
          <a:p>
            <a:pPr>
              <a:buNone/>
            </a:pPr>
            <a:endParaRPr lang="en-IN" dirty="0"/>
          </a:p>
        </p:txBody>
      </p:sp>
      <p:pic>
        <p:nvPicPr>
          <p:cNvPr id="2050" name="Picture 2"/>
          <p:cNvPicPr>
            <a:picLocks noGrp="1" noChangeAspect="1" noChangeArrowheads="1"/>
          </p:cNvPicPr>
          <p:nvPr>
            <p:ph sz="half" idx="2"/>
          </p:nvPr>
        </p:nvPicPr>
        <p:blipFill>
          <a:blip r:embed="rId2"/>
          <a:srcRect/>
          <a:stretch>
            <a:fillRect/>
          </a:stretch>
        </p:blipFill>
        <p:spPr bwMode="auto">
          <a:xfrm>
            <a:off x="4724400" y="1905000"/>
            <a:ext cx="4191000" cy="3810000"/>
          </a:xfrm>
          <a:prstGeom prst="rect">
            <a:avLst/>
          </a:prstGeom>
          <a:noFill/>
          <a:ln w="9525">
            <a:noFill/>
            <a:miter lim="800000"/>
            <a:headEnd/>
            <a:tailEnd/>
          </a:ln>
          <a:effectLst/>
        </p:spPr>
      </p:pic>
      <p:sp>
        <p:nvSpPr>
          <p:cNvPr id="5" name="Footer Placeholder 4"/>
          <p:cNvSpPr>
            <a:spLocks noGrp="1"/>
          </p:cNvSpPr>
          <p:nvPr>
            <p:ph type="ftr" sz="quarter" idx="11"/>
          </p:nvPr>
        </p:nvSpPr>
        <p:spPr/>
        <p:txBody>
          <a:bodyPr/>
          <a:lstStyle/>
          <a:p>
            <a:r>
              <a:rPr lang="en-IN" smtClean="0"/>
              <a:t>AMJ</a:t>
            </a:r>
            <a:endParaRPr lang="en-IN"/>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r>
              <a:rPr lang="en-US" dirty="0" smtClean="0"/>
              <a:t>The higher the concentration, the smaller the size of the pores.</a:t>
            </a:r>
          </a:p>
          <a:p>
            <a:pPr>
              <a:buNone/>
            </a:pPr>
            <a:endParaRPr lang="en-US" dirty="0" smtClean="0"/>
          </a:p>
          <a:p>
            <a:r>
              <a:rPr lang="en-US" dirty="0" err="1" smtClean="0"/>
              <a:t>Discontinuos</a:t>
            </a:r>
            <a:r>
              <a:rPr lang="en-US" dirty="0" smtClean="0"/>
              <a:t> SDS-PAGE consists of two different gels-</a:t>
            </a:r>
          </a:p>
          <a:p>
            <a:pPr>
              <a:buNone/>
            </a:pPr>
            <a:r>
              <a:rPr lang="en-US" dirty="0" smtClean="0"/>
              <a:t>    Stacking Gel ( Top gel)</a:t>
            </a:r>
          </a:p>
          <a:p>
            <a:pPr>
              <a:buNone/>
            </a:pPr>
            <a:r>
              <a:rPr lang="en-US" dirty="0" smtClean="0"/>
              <a:t>    Separating Gel ( Bottom gel)</a:t>
            </a:r>
          </a:p>
          <a:p>
            <a:pPr>
              <a:buNone/>
            </a:pPr>
            <a:endParaRPr lang="en-US" dirty="0" smtClean="0"/>
          </a:p>
          <a:p>
            <a:pPr>
              <a:buNone/>
            </a:pPr>
            <a:r>
              <a:rPr lang="en-US" dirty="0" smtClean="0"/>
              <a:t>In Separating gel, protein separate owing to molecular </a:t>
            </a:r>
            <a:r>
              <a:rPr lang="en-US" dirty="0" err="1" smtClean="0"/>
              <a:t>seiving</a:t>
            </a:r>
            <a:r>
              <a:rPr lang="en-US" dirty="0" smtClean="0"/>
              <a:t> properties. </a:t>
            </a:r>
          </a:p>
          <a:p>
            <a:pPr>
              <a:buNone/>
            </a:pPr>
            <a:r>
              <a:rPr lang="en-US" dirty="0" smtClean="0"/>
              <a:t>Smaller particles pass more easily, larger ones retarded by friction. </a:t>
            </a:r>
            <a:endParaRPr lang="en-IN" dirty="0"/>
          </a:p>
        </p:txBody>
      </p:sp>
      <p:sp>
        <p:nvSpPr>
          <p:cNvPr id="4" name="Footer Placeholder 3"/>
          <p:cNvSpPr>
            <a:spLocks noGrp="1"/>
          </p:cNvSpPr>
          <p:nvPr>
            <p:ph type="ftr" sz="quarter" idx="11"/>
          </p:nvPr>
        </p:nvSpPr>
        <p:spPr/>
        <p:txBody>
          <a:bodyPr/>
          <a:lstStyle/>
          <a:p>
            <a:r>
              <a:rPr lang="en-IN" smtClean="0"/>
              <a:t>AMJ</a:t>
            </a:r>
            <a:endParaRPr lang="en-I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466088"/>
          </a:xfrm>
        </p:spPr>
        <p:txBody>
          <a:bodyPr>
            <a:normAutofit fontScale="90000"/>
          </a:bodyPr>
          <a:lstStyle/>
          <a:p>
            <a:r>
              <a:rPr lang="en-US" dirty="0" smtClean="0"/>
              <a:t>WHY POLYACRYLAMIDE  IS USED AS GEL?</a:t>
            </a:r>
            <a:endParaRPr lang="en-IN" dirty="0"/>
          </a:p>
        </p:txBody>
      </p:sp>
      <p:sp>
        <p:nvSpPr>
          <p:cNvPr id="3" name="Content Placeholder 2"/>
          <p:cNvSpPr>
            <a:spLocks noGrp="1"/>
          </p:cNvSpPr>
          <p:nvPr>
            <p:ph idx="1"/>
          </p:nvPr>
        </p:nvSpPr>
        <p:spPr/>
        <p:txBody>
          <a:bodyPr/>
          <a:lstStyle/>
          <a:p>
            <a:r>
              <a:rPr lang="en-US" dirty="0" smtClean="0"/>
              <a:t>Chemically Inert</a:t>
            </a:r>
          </a:p>
          <a:p>
            <a:endParaRPr lang="en-US" dirty="0" smtClean="0"/>
          </a:p>
          <a:p>
            <a:r>
              <a:rPr lang="en-US" dirty="0" smtClean="0"/>
              <a:t>Electrically neutral</a:t>
            </a:r>
          </a:p>
          <a:p>
            <a:endParaRPr lang="en-US" dirty="0" smtClean="0"/>
          </a:p>
          <a:p>
            <a:r>
              <a:rPr lang="en-US" dirty="0" err="1" smtClean="0"/>
              <a:t>Hydrophillic</a:t>
            </a:r>
            <a:endParaRPr lang="en-US" dirty="0" smtClean="0"/>
          </a:p>
          <a:p>
            <a:endParaRPr lang="en-US" dirty="0" smtClean="0"/>
          </a:p>
          <a:p>
            <a:r>
              <a:rPr lang="en-US" dirty="0" smtClean="0"/>
              <a:t>Transparent for optical detection</a:t>
            </a:r>
            <a:endParaRPr lang="en-IN" dirty="0"/>
          </a:p>
        </p:txBody>
      </p:sp>
      <p:sp>
        <p:nvSpPr>
          <p:cNvPr id="4" name="Footer Placeholder 3"/>
          <p:cNvSpPr>
            <a:spLocks noGrp="1"/>
          </p:cNvSpPr>
          <p:nvPr>
            <p:ph type="ftr" sz="quarter" idx="11"/>
          </p:nvPr>
        </p:nvSpPr>
        <p:spPr/>
        <p:txBody>
          <a:bodyPr/>
          <a:lstStyle/>
          <a:p>
            <a:r>
              <a:rPr lang="en-IN" smtClean="0"/>
              <a:t>AMJ</a:t>
            </a:r>
            <a:endParaRPr lang="en-I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Preparation of Gel</a:t>
            </a:r>
            <a:endParaRPr lang="en-IN" dirty="0"/>
          </a:p>
        </p:txBody>
      </p:sp>
      <p:sp>
        <p:nvSpPr>
          <p:cNvPr id="3" name="Content Placeholder 2"/>
          <p:cNvSpPr>
            <a:spLocks noGrp="1"/>
          </p:cNvSpPr>
          <p:nvPr>
            <p:ph idx="1"/>
          </p:nvPr>
        </p:nvSpPr>
        <p:spPr/>
        <p:txBody>
          <a:bodyPr/>
          <a:lstStyle/>
          <a:p>
            <a:r>
              <a:rPr lang="en-US" dirty="0" smtClean="0"/>
              <a:t>Clean the plates and combs </a:t>
            </a:r>
          </a:p>
          <a:p>
            <a:r>
              <a:rPr lang="en-US" dirty="0" smtClean="0"/>
              <a:t>Set-up the plates on the rack</a:t>
            </a:r>
          </a:p>
          <a:p>
            <a:r>
              <a:rPr lang="en-US" dirty="0" smtClean="0"/>
              <a:t>Pour the separating gel</a:t>
            </a:r>
          </a:p>
          <a:p>
            <a:r>
              <a:rPr lang="en-US" dirty="0" smtClean="0"/>
              <a:t>Pour the stacking gel</a:t>
            </a:r>
          </a:p>
          <a:p>
            <a:pPr>
              <a:buNone/>
            </a:pPr>
            <a:endParaRPr lang="en-IN" dirty="0"/>
          </a:p>
        </p:txBody>
      </p:sp>
      <p:sp>
        <p:nvSpPr>
          <p:cNvPr id="4" name="Footer Placeholder 3"/>
          <p:cNvSpPr>
            <a:spLocks noGrp="1"/>
          </p:cNvSpPr>
          <p:nvPr>
            <p:ph type="ftr" sz="quarter" idx="11"/>
          </p:nvPr>
        </p:nvSpPr>
        <p:spPr/>
        <p:txBody>
          <a:bodyPr/>
          <a:lstStyle/>
          <a:p>
            <a:r>
              <a:rPr lang="en-IN" smtClean="0"/>
              <a:t>AMJ</a:t>
            </a:r>
            <a:endParaRPr lang="en-I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it is Performed?</a:t>
            </a:r>
            <a:endParaRPr lang="en-IN" dirty="0"/>
          </a:p>
        </p:txBody>
      </p:sp>
      <p:sp>
        <p:nvSpPr>
          <p:cNvPr id="3" name="Content Placeholder 2"/>
          <p:cNvSpPr>
            <a:spLocks noGrp="1"/>
          </p:cNvSpPr>
          <p:nvPr>
            <p:ph idx="1"/>
          </p:nvPr>
        </p:nvSpPr>
        <p:spPr/>
        <p:txBody>
          <a:bodyPr/>
          <a:lstStyle/>
          <a:p>
            <a:r>
              <a:rPr lang="en-US" dirty="0" smtClean="0"/>
              <a:t>Boil the samples for 10 minutes to completely denature the protein.</a:t>
            </a:r>
          </a:p>
          <a:p>
            <a:r>
              <a:rPr lang="en-US" dirty="0" smtClean="0"/>
              <a:t> Assemble the gel into the apparatus</a:t>
            </a:r>
          </a:p>
          <a:p>
            <a:r>
              <a:rPr lang="en-US" dirty="0" smtClean="0"/>
              <a:t>Pour the buffer solution into the chamber</a:t>
            </a:r>
          </a:p>
          <a:p>
            <a:r>
              <a:rPr lang="en-US" dirty="0" smtClean="0"/>
              <a:t>Load 20uL of sample into the well </a:t>
            </a:r>
          </a:p>
          <a:p>
            <a:r>
              <a:rPr lang="en-US" dirty="0" smtClean="0"/>
              <a:t>Run electrophoresis by connecting the current supplies.</a:t>
            </a:r>
            <a:endParaRPr lang="en-IN" dirty="0"/>
          </a:p>
        </p:txBody>
      </p:sp>
      <p:sp>
        <p:nvSpPr>
          <p:cNvPr id="4" name="Footer Placeholder 3"/>
          <p:cNvSpPr>
            <a:spLocks noGrp="1"/>
          </p:cNvSpPr>
          <p:nvPr>
            <p:ph type="ftr" sz="quarter" idx="11"/>
          </p:nvPr>
        </p:nvSpPr>
        <p:spPr/>
        <p:txBody>
          <a:bodyPr/>
          <a:lstStyle/>
          <a:p>
            <a:r>
              <a:rPr lang="en-IN" smtClean="0"/>
              <a:t>AMJ</a:t>
            </a:r>
            <a:endParaRPr lang="en-IN"/>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Visualization of protein bands can be done under UV-light. </a:t>
            </a:r>
          </a:p>
          <a:p>
            <a:r>
              <a:rPr lang="en-US" dirty="0" err="1" smtClean="0"/>
              <a:t>Coomassie</a:t>
            </a:r>
            <a:r>
              <a:rPr lang="en-US" dirty="0" smtClean="0"/>
              <a:t> Blue and Silver Stain- stains that are  commonly used.</a:t>
            </a:r>
          </a:p>
          <a:p>
            <a:r>
              <a:rPr lang="en-US" dirty="0" err="1" smtClean="0"/>
              <a:t>Coomassie</a:t>
            </a:r>
            <a:r>
              <a:rPr lang="en-US" dirty="0" smtClean="0"/>
              <a:t> Blue is least sensitive and can detect only upto 100ng of protein.</a:t>
            </a:r>
          </a:p>
          <a:p>
            <a:r>
              <a:rPr lang="en-US" dirty="0" smtClean="0"/>
              <a:t>Silver Stain is the most sensitive and can detect upto 0.1-1.0 </a:t>
            </a:r>
            <a:r>
              <a:rPr lang="en-US" dirty="0" err="1" smtClean="0"/>
              <a:t>ng</a:t>
            </a:r>
            <a:r>
              <a:rPr lang="en-US" dirty="0" smtClean="0"/>
              <a:t> of protein</a:t>
            </a:r>
            <a:endParaRPr lang="en-IN" dirty="0"/>
          </a:p>
        </p:txBody>
      </p:sp>
      <p:sp>
        <p:nvSpPr>
          <p:cNvPr id="4" name="Footer Placeholder 3"/>
          <p:cNvSpPr>
            <a:spLocks noGrp="1"/>
          </p:cNvSpPr>
          <p:nvPr>
            <p:ph type="ftr" sz="quarter" idx="11"/>
          </p:nvPr>
        </p:nvSpPr>
        <p:spPr/>
        <p:txBody>
          <a:bodyPr/>
          <a:lstStyle/>
          <a:p>
            <a:r>
              <a:rPr lang="en-IN" smtClean="0"/>
              <a:t>AMJ</a:t>
            </a:r>
            <a:endParaRPr lang="en-IN"/>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a:t>
            </a:r>
            <a:endParaRPr lang="en-IN" dirty="0"/>
          </a:p>
        </p:txBody>
      </p:sp>
      <p:sp>
        <p:nvSpPr>
          <p:cNvPr id="3" name="Content Placeholder 2"/>
          <p:cNvSpPr>
            <a:spLocks noGrp="1"/>
          </p:cNvSpPr>
          <p:nvPr>
            <p:ph idx="1"/>
          </p:nvPr>
        </p:nvSpPr>
        <p:spPr/>
        <p:txBody>
          <a:bodyPr/>
          <a:lstStyle/>
          <a:p>
            <a:r>
              <a:rPr lang="en-US" dirty="0" smtClean="0"/>
              <a:t>To determine purity of protein samples</a:t>
            </a:r>
          </a:p>
          <a:p>
            <a:r>
              <a:rPr lang="en-US" dirty="0" smtClean="0"/>
              <a:t>Protein identification</a:t>
            </a:r>
          </a:p>
          <a:p>
            <a:r>
              <a:rPr lang="en-US" dirty="0" smtClean="0"/>
              <a:t>To determine molecular weight of protein</a:t>
            </a:r>
          </a:p>
          <a:p>
            <a:r>
              <a:rPr lang="en-US" dirty="0" smtClean="0"/>
              <a:t>To identify disulfide bonds between protein</a:t>
            </a:r>
          </a:p>
          <a:p>
            <a:pPr>
              <a:buNone/>
            </a:pPr>
            <a:endParaRPr lang="en-US" dirty="0" smtClean="0"/>
          </a:p>
          <a:p>
            <a:pPr>
              <a:buNone/>
            </a:pPr>
            <a:r>
              <a:rPr lang="en-US" dirty="0" smtClean="0"/>
              <a:t>Molecular weight is determined by comparing the result with a standard curve of relative motility of standard proteins. </a:t>
            </a:r>
            <a:endParaRPr lang="en-IN" dirty="0"/>
          </a:p>
        </p:txBody>
      </p:sp>
      <p:sp>
        <p:nvSpPr>
          <p:cNvPr id="4" name="Footer Placeholder 3"/>
          <p:cNvSpPr>
            <a:spLocks noGrp="1"/>
          </p:cNvSpPr>
          <p:nvPr>
            <p:ph type="ftr" sz="quarter" idx="11"/>
          </p:nvPr>
        </p:nvSpPr>
        <p:spPr/>
        <p:txBody>
          <a:bodyPr/>
          <a:lstStyle/>
          <a:p>
            <a:r>
              <a:rPr lang="en-IN" smtClean="0"/>
              <a:t>AMJ</a:t>
            </a:r>
            <a:endParaRPr lang="en-I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ADVANTAGES AND DISADVANTAGES</a:t>
            </a:r>
            <a:endParaRPr lang="en-IN" dirty="0"/>
          </a:p>
        </p:txBody>
      </p:sp>
      <p:sp>
        <p:nvSpPr>
          <p:cNvPr id="4" name="Text Placeholder 3"/>
          <p:cNvSpPr>
            <a:spLocks noGrp="1"/>
          </p:cNvSpPr>
          <p:nvPr>
            <p:ph type="body" idx="1"/>
          </p:nvPr>
        </p:nvSpPr>
        <p:spPr/>
        <p:txBody>
          <a:bodyPr/>
          <a:lstStyle/>
          <a:p>
            <a:r>
              <a:rPr lang="en-US" dirty="0" smtClean="0"/>
              <a:t>ADVANTAGES</a:t>
            </a:r>
            <a:endParaRPr lang="en-IN" dirty="0"/>
          </a:p>
        </p:txBody>
      </p:sp>
      <p:sp>
        <p:nvSpPr>
          <p:cNvPr id="6" name="Text Placeholder 5"/>
          <p:cNvSpPr>
            <a:spLocks noGrp="1"/>
          </p:cNvSpPr>
          <p:nvPr>
            <p:ph type="body" sz="half" idx="3"/>
          </p:nvPr>
        </p:nvSpPr>
        <p:spPr/>
        <p:txBody>
          <a:bodyPr/>
          <a:lstStyle/>
          <a:p>
            <a:r>
              <a:rPr lang="en-US" dirty="0" smtClean="0"/>
              <a:t>DISADVANTAGES</a:t>
            </a:r>
            <a:endParaRPr lang="en-IN" dirty="0"/>
          </a:p>
        </p:txBody>
      </p:sp>
      <p:sp>
        <p:nvSpPr>
          <p:cNvPr id="5" name="Content Placeholder 4"/>
          <p:cNvSpPr>
            <a:spLocks noGrp="1"/>
          </p:cNvSpPr>
          <p:nvPr>
            <p:ph sz="quarter" idx="2"/>
          </p:nvPr>
        </p:nvSpPr>
        <p:spPr/>
        <p:txBody>
          <a:bodyPr/>
          <a:lstStyle/>
          <a:p>
            <a:r>
              <a:rPr lang="en-US" dirty="0" smtClean="0"/>
              <a:t> Migration is proportional to the molecular weight</a:t>
            </a:r>
          </a:p>
          <a:p>
            <a:pPr>
              <a:buNone/>
            </a:pPr>
            <a:endParaRPr lang="en-US" dirty="0" smtClean="0"/>
          </a:p>
          <a:p>
            <a:r>
              <a:rPr lang="en-US" dirty="0" smtClean="0"/>
              <a:t>Highly Sensitive Test</a:t>
            </a:r>
          </a:p>
          <a:p>
            <a:pPr>
              <a:buNone/>
            </a:pPr>
            <a:endParaRPr lang="en-US" dirty="0" smtClean="0"/>
          </a:p>
          <a:p>
            <a:r>
              <a:rPr lang="en-US" dirty="0" smtClean="0"/>
              <a:t>Requires  small amount of sample</a:t>
            </a:r>
          </a:p>
          <a:p>
            <a:pPr>
              <a:buNone/>
            </a:pPr>
            <a:endParaRPr lang="en-IN" dirty="0"/>
          </a:p>
        </p:txBody>
      </p:sp>
      <p:sp>
        <p:nvSpPr>
          <p:cNvPr id="7" name="Content Placeholder 6"/>
          <p:cNvSpPr>
            <a:spLocks noGrp="1"/>
          </p:cNvSpPr>
          <p:nvPr>
            <p:ph sz="quarter" idx="4"/>
          </p:nvPr>
        </p:nvSpPr>
        <p:spPr/>
        <p:txBody>
          <a:bodyPr/>
          <a:lstStyle/>
          <a:p>
            <a:r>
              <a:rPr lang="en-US" dirty="0" err="1" smtClean="0"/>
              <a:t>Acrylamide</a:t>
            </a:r>
            <a:r>
              <a:rPr lang="en-US" dirty="0" smtClean="0"/>
              <a:t> Gel is potent neurotoxin chemical</a:t>
            </a:r>
          </a:p>
          <a:p>
            <a:endParaRPr lang="en-US" dirty="0" smtClean="0"/>
          </a:p>
          <a:p>
            <a:r>
              <a:rPr lang="en-US" dirty="0" smtClean="0"/>
              <a:t>Gel preparation is difficult and requires longer time</a:t>
            </a:r>
          </a:p>
          <a:p>
            <a:endParaRPr lang="en-US" dirty="0" smtClean="0"/>
          </a:p>
          <a:p>
            <a:r>
              <a:rPr lang="en-US" dirty="0" smtClean="0"/>
              <a:t>Expensive</a:t>
            </a:r>
            <a:endParaRPr lang="en-IN" dirty="0"/>
          </a:p>
        </p:txBody>
      </p:sp>
      <p:sp>
        <p:nvSpPr>
          <p:cNvPr id="8" name="Footer Placeholder 7"/>
          <p:cNvSpPr>
            <a:spLocks noGrp="1"/>
          </p:cNvSpPr>
          <p:nvPr>
            <p:ph type="ftr" sz="quarter" idx="11"/>
          </p:nvPr>
        </p:nvSpPr>
        <p:spPr/>
        <p:txBody>
          <a:bodyPr/>
          <a:lstStyle/>
          <a:p>
            <a:r>
              <a:rPr lang="en-IN" smtClean="0"/>
              <a:t>AMJ</a:t>
            </a:r>
            <a:endParaRPr lang="en-IN"/>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AGE</a:t>
            </a:r>
            <a:endParaRPr lang="en-IN" dirty="0"/>
          </a:p>
        </p:txBody>
      </p:sp>
      <p:sp>
        <p:nvSpPr>
          <p:cNvPr id="8" name="Content Placeholder 7"/>
          <p:cNvSpPr>
            <a:spLocks noGrp="1"/>
          </p:cNvSpPr>
          <p:nvPr>
            <p:ph idx="1"/>
          </p:nvPr>
        </p:nvSpPr>
        <p:spPr/>
        <p:txBody>
          <a:bodyPr/>
          <a:lstStyle/>
          <a:p>
            <a:r>
              <a:rPr lang="en-US" dirty="0" err="1" smtClean="0"/>
              <a:t>Agarose</a:t>
            </a:r>
            <a:r>
              <a:rPr lang="en-US" dirty="0" smtClean="0"/>
              <a:t> Gel Electrophoresis is a method to separate DNA or RNA molecules by size</a:t>
            </a:r>
          </a:p>
          <a:p>
            <a:endParaRPr lang="en-US" dirty="0" smtClean="0"/>
          </a:p>
          <a:p>
            <a:r>
              <a:rPr lang="en-US" dirty="0" smtClean="0"/>
              <a:t>Working method is same as that of SDS- PAGE; negatively charged nucleic acid molecules move through an </a:t>
            </a:r>
            <a:r>
              <a:rPr lang="en-US" dirty="0" err="1" smtClean="0"/>
              <a:t>agarose</a:t>
            </a:r>
            <a:r>
              <a:rPr lang="en-US" dirty="0" smtClean="0"/>
              <a:t> matrix within electric field.</a:t>
            </a:r>
          </a:p>
          <a:p>
            <a:endParaRPr lang="en-US" dirty="0" smtClean="0"/>
          </a:p>
          <a:p>
            <a:r>
              <a:rPr lang="en-US" dirty="0" smtClean="0"/>
              <a:t>Shorter molecules migrate faster than longer ones through the pores of the gel; process is called </a:t>
            </a:r>
            <a:r>
              <a:rPr lang="en-US" dirty="0" err="1" smtClean="0"/>
              <a:t>seiving</a:t>
            </a:r>
            <a:r>
              <a:rPr lang="en-US" dirty="0" smtClean="0"/>
              <a:t>.</a:t>
            </a:r>
            <a:endParaRPr lang="en-IN" dirty="0"/>
          </a:p>
        </p:txBody>
      </p:sp>
      <p:sp>
        <p:nvSpPr>
          <p:cNvPr id="4" name="Footer Placeholder 3"/>
          <p:cNvSpPr>
            <a:spLocks noGrp="1"/>
          </p:cNvSpPr>
          <p:nvPr>
            <p:ph type="ftr" sz="quarter" idx="11"/>
          </p:nvPr>
        </p:nvSpPr>
        <p:spPr/>
        <p:txBody>
          <a:bodyPr/>
          <a:lstStyle/>
          <a:p>
            <a:r>
              <a:rPr lang="en-IN" smtClean="0"/>
              <a:t>AMJ</a:t>
            </a:r>
            <a:endParaRPr lang="en-I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The gel might be used to look at the DNA in order to quantify it or to isolate a particular band.</a:t>
            </a:r>
          </a:p>
          <a:p>
            <a:endParaRPr lang="en-US" dirty="0" smtClean="0"/>
          </a:p>
          <a:p>
            <a:r>
              <a:rPr lang="en-US" dirty="0" smtClean="0"/>
              <a:t>The DNA can be visualized in the gel by the addition of </a:t>
            </a:r>
            <a:r>
              <a:rPr lang="en-US" dirty="0" err="1" smtClean="0"/>
              <a:t>Ethidium</a:t>
            </a:r>
            <a:r>
              <a:rPr lang="en-US" dirty="0" smtClean="0"/>
              <a:t> bromide.</a:t>
            </a:r>
          </a:p>
          <a:p>
            <a:endParaRPr lang="en-US" dirty="0" smtClean="0"/>
          </a:p>
          <a:p>
            <a:r>
              <a:rPr lang="en-US" dirty="0" err="1" smtClean="0"/>
              <a:t>Agarose</a:t>
            </a:r>
            <a:r>
              <a:rPr lang="en-US" dirty="0" smtClean="0"/>
              <a:t> is a polysaccharide( carbohydrate containing number of sugar molecules bonded together) obtained from the red algae </a:t>
            </a:r>
            <a:r>
              <a:rPr lang="en-US" dirty="0" err="1" smtClean="0"/>
              <a:t>Porphyra</a:t>
            </a:r>
            <a:r>
              <a:rPr lang="en-US" dirty="0" smtClean="0"/>
              <a:t> </a:t>
            </a:r>
            <a:r>
              <a:rPr lang="en-US" dirty="0" err="1" smtClean="0"/>
              <a:t>umbilicalis</a:t>
            </a:r>
            <a:r>
              <a:rPr lang="en-US" dirty="0" smtClean="0"/>
              <a:t>.</a:t>
            </a:r>
            <a:endParaRPr lang="en-IN" dirty="0"/>
          </a:p>
        </p:txBody>
      </p:sp>
      <p:sp>
        <p:nvSpPr>
          <p:cNvPr id="4" name="Footer Placeholder 3"/>
          <p:cNvSpPr>
            <a:spLocks noGrp="1"/>
          </p:cNvSpPr>
          <p:nvPr>
            <p:ph type="ftr" sz="quarter" idx="11"/>
          </p:nvPr>
        </p:nvSpPr>
        <p:spPr/>
        <p:txBody>
          <a:bodyPr/>
          <a:lstStyle/>
          <a:p>
            <a:r>
              <a:rPr lang="en-IN" smtClean="0"/>
              <a:t>AMJ</a:t>
            </a:r>
            <a:endParaRPr lang="en-IN"/>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IN" dirty="0"/>
          </a:p>
        </p:txBody>
      </p:sp>
      <p:sp>
        <p:nvSpPr>
          <p:cNvPr id="3" name="Content Placeholder 2"/>
          <p:cNvSpPr>
            <a:spLocks noGrp="1"/>
          </p:cNvSpPr>
          <p:nvPr>
            <p:ph sz="half" idx="1"/>
          </p:nvPr>
        </p:nvSpPr>
        <p:spPr/>
        <p:txBody>
          <a:bodyPr/>
          <a:lstStyle/>
          <a:p>
            <a:r>
              <a:rPr lang="en-US" dirty="0" err="1" smtClean="0"/>
              <a:t>Agarose</a:t>
            </a:r>
            <a:r>
              <a:rPr lang="en-US" dirty="0" smtClean="0"/>
              <a:t> makes an inert matrix.</a:t>
            </a:r>
          </a:p>
          <a:p>
            <a:r>
              <a:rPr lang="en-US" dirty="0" smtClean="0"/>
              <a:t>Most </a:t>
            </a:r>
            <a:r>
              <a:rPr lang="en-US" dirty="0" err="1" smtClean="0"/>
              <a:t>agarose</a:t>
            </a:r>
            <a:r>
              <a:rPr lang="en-US" dirty="0" smtClean="0"/>
              <a:t> gels are made between 0.7% and 2% </a:t>
            </a:r>
            <a:r>
              <a:rPr lang="en-US" dirty="0" err="1" smtClean="0"/>
              <a:t>agarose</a:t>
            </a:r>
            <a:r>
              <a:rPr lang="en-US" dirty="0" smtClean="0"/>
              <a:t>.</a:t>
            </a:r>
          </a:p>
          <a:p>
            <a:pPr>
              <a:buNone/>
            </a:pPr>
            <a:r>
              <a:rPr lang="en-US" dirty="0" smtClean="0"/>
              <a:t>   0.7% used to separate large fragments</a:t>
            </a:r>
          </a:p>
          <a:p>
            <a:pPr>
              <a:buNone/>
            </a:pPr>
            <a:r>
              <a:rPr lang="en-US" dirty="0" smtClean="0"/>
              <a:t>    2% used to separate smaller fragments</a:t>
            </a:r>
            <a:endParaRPr lang="en-IN" dirty="0"/>
          </a:p>
        </p:txBody>
      </p:sp>
      <p:pic>
        <p:nvPicPr>
          <p:cNvPr id="5" name="Content Placeholder 4" descr="AGE.jpeg"/>
          <p:cNvPicPr>
            <a:picLocks noGrp="1" noChangeAspect="1"/>
          </p:cNvPicPr>
          <p:nvPr>
            <p:ph sz="half" idx="2"/>
          </p:nvPr>
        </p:nvPicPr>
        <p:blipFill>
          <a:blip r:embed="rId2"/>
          <a:stretch>
            <a:fillRect/>
          </a:stretch>
        </p:blipFill>
        <p:spPr>
          <a:xfrm>
            <a:off x="4495800" y="1752600"/>
            <a:ext cx="4267200" cy="3962400"/>
          </a:xfrm>
        </p:spPr>
      </p:pic>
      <p:sp>
        <p:nvSpPr>
          <p:cNvPr id="6" name="Footer Placeholder 5"/>
          <p:cNvSpPr>
            <a:spLocks noGrp="1"/>
          </p:cNvSpPr>
          <p:nvPr>
            <p:ph type="ftr" sz="quarter" idx="11"/>
          </p:nvPr>
        </p:nvSpPr>
        <p:spPr/>
        <p:txBody>
          <a:bodyPr/>
          <a:lstStyle/>
          <a:p>
            <a:r>
              <a:rPr lang="en-IN" smtClean="0"/>
              <a:t>AMJ</a:t>
            </a: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IN" dirty="0"/>
          </a:p>
        </p:txBody>
      </p:sp>
      <p:sp>
        <p:nvSpPr>
          <p:cNvPr id="3" name="Content Placeholder 2"/>
          <p:cNvSpPr>
            <a:spLocks noGrp="1"/>
          </p:cNvSpPr>
          <p:nvPr>
            <p:ph idx="1"/>
          </p:nvPr>
        </p:nvSpPr>
        <p:spPr/>
        <p:txBody>
          <a:bodyPr>
            <a:normAutofit lnSpcReduction="10000"/>
          </a:bodyPr>
          <a:lstStyle/>
          <a:p>
            <a:r>
              <a:rPr lang="en-US" dirty="0" smtClean="0"/>
              <a:t>Commonly known as Electro-kinetic phenomena.</a:t>
            </a:r>
          </a:p>
          <a:p>
            <a:endParaRPr lang="en-US" dirty="0" smtClean="0"/>
          </a:p>
          <a:p>
            <a:r>
              <a:rPr lang="en-US" dirty="0" smtClean="0"/>
              <a:t>Discovered by </a:t>
            </a:r>
            <a:r>
              <a:rPr lang="en-US" dirty="0" err="1" smtClean="0"/>
              <a:t>Reuss</a:t>
            </a:r>
            <a:r>
              <a:rPr lang="en-US" dirty="0" smtClean="0"/>
              <a:t> in 1809</a:t>
            </a:r>
          </a:p>
          <a:p>
            <a:endParaRPr lang="en-US" dirty="0" smtClean="0"/>
          </a:p>
          <a:p>
            <a:r>
              <a:rPr lang="en-US" dirty="0" smtClean="0"/>
              <a:t>Appropriate only to Ionic or </a:t>
            </a:r>
            <a:r>
              <a:rPr lang="en-US" dirty="0" err="1" smtClean="0"/>
              <a:t>Ionogenic</a:t>
            </a:r>
            <a:r>
              <a:rPr lang="en-US" dirty="0" smtClean="0"/>
              <a:t> material.</a:t>
            </a:r>
          </a:p>
          <a:p>
            <a:endParaRPr lang="en-US" dirty="0" smtClean="0"/>
          </a:p>
          <a:p>
            <a:r>
              <a:rPr lang="en-US" dirty="0" smtClean="0"/>
              <a:t>Many important biological molecules such as amino acids, peptides, proteins, etc. possess </a:t>
            </a:r>
            <a:r>
              <a:rPr lang="en-US" dirty="0" err="1" smtClean="0"/>
              <a:t>ionizable</a:t>
            </a:r>
            <a:r>
              <a:rPr lang="en-US" dirty="0" smtClean="0"/>
              <a:t> groups, and therefore, at any given pH, exists in solution as electrically charged species either as </a:t>
            </a:r>
            <a:r>
              <a:rPr lang="en-US" dirty="0" err="1" smtClean="0"/>
              <a:t>cations</a:t>
            </a:r>
            <a:r>
              <a:rPr lang="en-US" dirty="0" smtClean="0"/>
              <a:t> or anions </a:t>
            </a:r>
            <a:endParaRPr lang="en-IN" dirty="0"/>
          </a:p>
        </p:txBody>
      </p:sp>
      <p:sp>
        <p:nvSpPr>
          <p:cNvPr id="4" name="Footer Placeholder 3"/>
          <p:cNvSpPr>
            <a:spLocks noGrp="1"/>
          </p:cNvSpPr>
          <p:nvPr>
            <p:ph type="ftr" sz="quarter" idx="11"/>
          </p:nvPr>
        </p:nvSpPr>
        <p:spPr/>
        <p:txBody>
          <a:bodyPr/>
          <a:lstStyle/>
          <a:p>
            <a:r>
              <a:rPr lang="en-IN" smtClean="0"/>
              <a:t>AMJ</a:t>
            </a:r>
            <a:endParaRPr lang="en-IN"/>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OF APPARATUS</a:t>
            </a:r>
            <a:endParaRPr lang="en-IN" dirty="0"/>
          </a:p>
        </p:txBody>
      </p:sp>
      <p:sp>
        <p:nvSpPr>
          <p:cNvPr id="3" name="Content Placeholder 2"/>
          <p:cNvSpPr>
            <a:spLocks noGrp="1"/>
          </p:cNvSpPr>
          <p:nvPr>
            <p:ph idx="1"/>
          </p:nvPr>
        </p:nvSpPr>
        <p:spPr/>
        <p:txBody>
          <a:bodyPr/>
          <a:lstStyle/>
          <a:p>
            <a:r>
              <a:rPr lang="en-US" dirty="0" smtClean="0"/>
              <a:t>Gel casting trays- available in variety of sizes and composed of UV transparent plastic.</a:t>
            </a:r>
          </a:p>
          <a:p>
            <a:pPr>
              <a:buNone/>
            </a:pPr>
            <a:endParaRPr lang="en-US" dirty="0" smtClean="0"/>
          </a:p>
          <a:p>
            <a:r>
              <a:rPr lang="en-US" dirty="0" smtClean="0"/>
              <a:t>Sample combs, around which molten </a:t>
            </a:r>
            <a:r>
              <a:rPr lang="en-US" dirty="0" err="1" smtClean="0"/>
              <a:t>agarose</a:t>
            </a:r>
            <a:r>
              <a:rPr lang="en-US" dirty="0" smtClean="0"/>
              <a:t> is poured to form sample wells in the gel.</a:t>
            </a:r>
          </a:p>
          <a:p>
            <a:pPr>
              <a:buNone/>
            </a:pPr>
            <a:endParaRPr lang="en-US" dirty="0" smtClean="0"/>
          </a:p>
          <a:p>
            <a:r>
              <a:rPr lang="en-US" dirty="0" smtClean="0"/>
              <a:t>Electrophoresis Buffer</a:t>
            </a:r>
          </a:p>
        </p:txBody>
      </p:sp>
      <p:sp>
        <p:nvSpPr>
          <p:cNvPr id="4" name="Footer Placeholder 3"/>
          <p:cNvSpPr>
            <a:spLocks noGrp="1"/>
          </p:cNvSpPr>
          <p:nvPr>
            <p:ph type="ftr" sz="quarter" idx="11"/>
          </p:nvPr>
        </p:nvSpPr>
        <p:spPr/>
        <p:txBody>
          <a:bodyPr/>
          <a:lstStyle/>
          <a:p>
            <a:r>
              <a:rPr lang="en-IN" smtClean="0"/>
              <a:t>AMJ</a:t>
            </a:r>
            <a:endParaRPr lang="en-IN"/>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IN"/>
          </a:p>
        </p:txBody>
      </p:sp>
      <p:sp>
        <p:nvSpPr>
          <p:cNvPr id="3" name="Content Placeholder 2"/>
          <p:cNvSpPr>
            <a:spLocks noGrp="1"/>
          </p:cNvSpPr>
          <p:nvPr>
            <p:ph sz="half" idx="1"/>
          </p:nvPr>
        </p:nvSpPr>
        <p:spPr/>
        <p:txBody>
          <a:bodyPr/>
          <a:lstStyle/>
          <a:p>
            <a:r>
              <a:rPr lang="en-US" dirty="0" smtClean="0"/>
              <a:t>Loading Buffer- which contains something dense(</a:t>
            </a:r>
            <a:r>
              <a:rPr lang="en-US" dirty="0" err="1" smtClean="0"/>
              <a:t>eg</a:t>
            </a:r>
            <a:r>
              <a:rPr lang="en-US" dirty="0" smtClean="0"/>
              <a:t>. Glycerol) to allow the sample to fall into the sample well </a:t>
            </a:r>
          </a:p>
          <a:p>
            <a:pPr>
              <a:buNone/>
            </a:pPr>
            <a:endParaRPr lang="en-US" dirty="0" smtClean="0"/>
          </a:p>
          <a:p>
            <a:r>
              <a:rPr lang="en-US" dirty="0" smtClean="0"/>
              <a:t>Tracking Dyes- migrates in the gel and allows visual monitoring of the entire process.</a:t>
            </a:r>
            <a:endParaRPr lang="en-IN" dirty="0" smtClean="0"/>
          </a:p>
          <a:p>
            <a:endParaRPr lang="en-IN" dirty="0"/>
          </a:p>
        </p:txBody>
      </p:sp>
      <p:pic>
        <p:nvPicPr>
          <p:cNvPr id="6" name="Content Placeholder 5" descr="images.png"/>
          <p:cNvPicPr>
            <a:picLocks noGrp="1" noChangeAspect="1"/>
          </p:cNvPicPr>
          <p:nvPr>
            <p:ph sz="half" idx="2"/>
          </p:nvPr>
        </p:nvPicPr>
        <p:blipFill>
          <a:blip r:embed="rId2"/>
          <a:stretch>
            <a:fillRect/>
          </a:stretch>
        </p:blipFill>
        <p:spPr>
          <a:xfrm>
            <a:off x="4876800" y="1981200"/>
            <a:ext cx="3810000" cy="3962400"/>
          </a:xfrm>
        </p:spPr>
      </p:pic>
      <p:sp>
        <p:nvSpPr>
          <p:cNvPr id="5" name="Footer Placeholder 4"/>
          <p:cNvSpPr>
            <a:spLocks noGrp="1"/>
          </p:cNvSpPr>
          <p:nvPr>
            <p:ph type="ftr" sz="quarter" idx="11"/>
          </p:nvPr>
        </p:nvSpPr>
        <p:spPr/>
        <p:txBody>
          <a:bodyPr/>
          <a:lstStyle/>
          <a:p>
            <a:r>
              <a:rPr lang="en-IN" smtClean="0"/>
              <a:t>AMJ</a:t>
            </a:r>
            <a:endParaRPr lang="en-IN"/>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AGE is Performed?</a:t>
            </a:r>
            <a:endParaRPr lang="en-IN" dirty="0"/>
          </a:p>
        </p:txBody>
      </p:sp>
      <p:sp>
        <p:nvSpPr>
          <p:cNvPr id="3" name="Content Placeholder 2"/>
          <p:cNvSpPr>
            <a:spLocks noGrp="1"/>
          </p:cNvSpPr>
          <p:nvPr>
            <p:ph idx="1"/>
          </p:nvPr>
        </p:nvSpPr>
        <p:spPr/>
        <p:txBody>
          <a:bodyPr/>
          <a:lstStyle/>
          <a:p>
            <a:r>
              <a:rPr lang="en-US" dirty="0" smtClean="0"/>
              <a:t>1. CASTING OF GEL</a:t>
            </a:r>
          </a:p>
          <a:p>
            <a:r>
              <a:rPr lang="en-US" dirty="0" smtClean="0"/>
              <a:t>Gel prepared by dissolving </a:t>
            </a:r>
            <a:r>
              <a:rPr lang="en-US" dirty="0" err="1" smtClean="0"/>
              <a:t>agarose</a:t>
            </a:r>
            <a:r>
              <a:rPr lang="en-US" dirty="0" smtClean="0"/>
              <a:t> powder in a buffer, such as TAE or TBE.</a:t>
            </a:r>
          </a:p>
          <a:p>
            <a:pPr>
              <a:buNone/>
            </a:pPr>
            <a:endParaRPr lang="en-US" dirty="0" smtClean="0"/>
          </a:p>
          <a:p>
            <a:r>
              <a:rPr lang="en-US" dirty="0" err="1" smtClean="0"/>
              <a:t>Agarose</a:t>
            </a:r>
            <a:r>
              <a:rPr lang="en-US" dirty="0" smtClean="0"/>
              <a:t>+ Buffer  heated till near boiling point; avoid boiling</a:t>
            </a:r>
          </a:p>
          <a:p>
            <a:pPr>
              <a:buNone/>
            </a:pPr>
            <a:endParaRPr lang="en-US" dirty="0" smtClean="0"/>
          </a:p>
          <a:p>
            <a:r>
              <a:rPr lang="en-US" dirty="0" err="1" smtClean="0"/>
              <a:t>Agarose</a:t>
            </a:r>
            <a:r>
              <a:rPr lang="en-US" dirty="0" smtClean="0"/>
              <a:t> allowed to cool sufficiently, before pouring to casting tray.</a:t>
            </a:r>
          </a:p>
        </p:txBody>
      </p:sp>
      <p:sp>
        <p:nvSpPr>
          <p:cNvPr id="4" name="Footer Placeholder 3"/>
          <p:cNvSpPr>
            <a:spLocks noGrp="1"/>
          </p:cNvSpPr>
          <p:nvPr>
            <p:ph type="ftr" sz="quarter" idx="11"/>
          </p:nvPr>
        </p:nvSpPr>
        <p:spPr/>
        <p:txBody>
          <a:bodyPr/>
          <a:lstStyle/>
          <a:p>
            <a:r>
              <a:rPr lang="en-IN" smtClean="0"/>
              <a:t>AMJ</a:t>
            </a:r>
            <a:endParaRPr lang="en-IN"/>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IN" dirty="0"/>
          </a:p>
        </p:txBody>
      </p:sp>
      <p:sp>
        <p:nvSpPr>
          <p:cNvPr id="3" name="Content Placeholder 2"/>
          <p:cNvSpPr>
            <a:spLocks noGrp="1"/>
          </p:cNvSpPr>
          <p:nvPr>
            <p:ph idx="1"/>
          </p:nvPr>
        </p:nvSpPr>
        <p:spPr/>
        <p:txBody>
          <a:bodyPr/>
          <a:lstStyle/>
          <a:p>
            <a:r>
              <a:rPr lang="en-US" dirty="0" smtClean="0"/>
              <a:t>Cast may warp or crack if </a:t>
            </a:r>
            <a:r>
              <a:rPr lang="en-US" dirty="0" err="1" smtClean="0"/>
              <a:t>Agarose</a:t>
            </a:r>
            <a:r>
              <a:rPr lang="en-US" dirty="0" smtClean="0"/>
              <a:t> solution is too hot. </a:t>
            </a:r>
            <a:endParaRPr lang="en-IN" dirty="0" smtClean="0"/>
          </a:p>
          <a:p>
            <a:pPr>
              <a:buNone/>
            </a:pPr>
            <a:endParaRPr lang="en-US" dirty="0" smtClean="0"/>
          </a:p>
          <a:p>
            <a:r>
              <a:rPr lang="en-US" dirty="0" smtClean="0"/>
              <a:t>Comb placed in the cast to create wells(loading of sample); gel should be completely set.</a:t>
            </a:r>
          </a:p>
          <a:p>
            <a:pPr>
              <a:buNone/>
            </a:pPr>
            <a:endParaRPr lang="en-US" dirty="0" smtClean="0"/>
          </a:p>
          <a:p>
            <a:r>
              <a:rPr lang="en-US" dirty="0" smtClean="0"/>
              <a:t>Concentration of gel affects the resolution of DNA separation. Increase in Concentration of Gel, decrease in pore size and vice- versa.</a:t>
            </a:r>
            <a:endParaRPr lang="en-IN" dirty="0"/>
          </a:p>
        </p:txBody>
      </p:sp>
      <p:sp>
        <p:nvSpPr>
          <p:cNvPr id="4" name="Footer Placeholder 3"/>
          <p:cNvSpPr>
            <a:spLocks noGrp="1"/>
          </p:cNvSpPr>
          <p:nvPr>
            <p:ph type="ftr" sz="quarter" idx="11"/>
          </p:nvPr>
        </p:nvSpPr>
        <p:spPr/>
        <p:txBody>
          <a:bodyPr/>
          <a:lstStyle/>
          <a:p>
            <a:r>
              <a:rPr lang="en-IN" smtClean="0"/>
              <a:t>AMJ</a:t>
            </a:r>
            <a:endParaRPr lang="en-IN"/>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LOADING OF SAMPLE</a:t>
            </a:r>
            <a:endParaRPr lang="en-IN" dirty="0"/>
          </a:p>
        </p:txBody>
      </p:sp>
      <p:sp>
        <p:nvSpPr>
          <p:cNvPr id="3" name="Content Placeholder 2"/>
          <p:cNvSpPr>
            <a:spLocks noGrp="1"/>
          </p:cNvSpPr>
          <p:nvPr>
            <p:ph sz="half" idx="1"/>
          </p:nvPr>
        </p:nvSpPr>
        <p:spPr/>
        <p:txBody>
          <a:bodyPr>
            <a:normAutofit fontScale="85000" lnSpcReduction="10000"/>
          </a:bodyPr>
          <a:lstStyle/>
          <a:p>
            <a:r>
              <a:rPr lang="en-US" dirty="0" smtClean="0"/>
              <a:t>Gel set- Comb is removed- creates wells where DNA samples can be loaded.</a:t>
            </a:r>
          </a:p>
          <a:p>
            <a:pPr>
              <a:buNone/>
            </a:pPr>
            <a:endParaRPr lang="en-US" dirty="0" smtClean="0"/>
          </a:p>
          <a:p>
            <a:r>
              <a:rPr lang="en-US" dirty="0" smtClean="0"/>
              <a:t>Loading Buffer mixed with the sample before the sample is loaded into the well</a:t>
            </a:r>
          </a:p>
          <a:p>
            <a:pPr>
              <a:buNone/>
            </a:pPr>
            <a:endParaRPr lang="en-US" dirty="0" smtClean="0"/>
          </a:p>
          <a:p>
            <a:r>
              <a:rPr lang="en-US" dirty="0" smtClean="0"/>
              <a:t>Loading Buffer can be Glycerol, Sucrose, </a:t>
            </a:r>
            <a:r>
              <a:rPr lang="en-US" dirty="0" err="1" smtClean="0"/>
              <a:t>Ficoll</a:t>
            </a:r>
            <a:r>
              <a:rPr lang="en-US" dirty="0" smtClean="0"/>
              <a:t>-  increases the density of the sample- so as to sink sample into the bottom of the well.</a:t>
            </a:r>
          </a:p>
        </p:txBody>
      </p:sp>
      <p:pic>
        <p:nvPicPr>
          <p:cNvPr id="5" name="Content Placeholder 4" descr="comb ).jpeg"/>
          <p:cNvPicPr>
            <a:picLocks noGrp="1" noChangeAspect="1"/>
          </p:cNvPicPr>
          <p:nvPr>
            <p:ph sz="half" idx="2"/>
          </p:nvPr>
        </p:nvPicPr>
        <p:blipFill>
          <a:blip r:embed="rId2"/>
          <a:stretch>
            <a:fillRect/>
          </a:stretch>
        </p:blipFill>
        <p:spPr>
          <a:xfrm>
            <a:off x="5105400" y="2362200"/>
            <a:ext cx="3429000" cy="3657600"/>
          </a:xfrm>
        </p:spPr>
      </p:pic>
      <p:sp>
        <p:nvSpPr>
          <p:cNvPr id="6" name="Footer Placeholder 5"/>
          <p:cNvSpPr>
            <a:spLocks noGrp="1"/>
          </p:cNvSpPr>
          <p:nvPr>
            <p:ph type="ftr" sz="quarter" idx="11"/>
          </p:nvPr>
        </p:nvSpPr>
        <p:spPr/>
        <p:txBody>
          <a:bodyPr/>
          <a:lstStyle/>
          <a:p>
            <a:r>
              <a:rPr lang="en-IN" smtClean="0"/>
              <a:t>AMJ</a:t>
            </a:r>
            <a:endParaRPr lang="en-IN"/>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IN" dirty="0"/>
          </a:p>
        </p:txBody>
      </p:sp>
      <p:sp>
        <p:nvSpPr>
          <p:cNvPr id="3" name="Content Placeholder 2"/>
          <p:cNvSpPr>
            <a:spLocks noGrp="1"/>
          </p:cNvSpPr>
          <p:nvPr>
            <p:ph idx="1"/>
          </p:nvPr>
        </p:nvSpPr>
        <p:spPr/>
        <p:txBody>
          <a:bodyPr/>
          <a:lstStyle/>
          <a:p>
            <a:r>
              <a:rPr lang="en-US" dirty="0" smtClean="0"/>
              <a:t>Loading Buffer can include colored dyes, such as </a:t>
            </a:r>
            <a:r>
              <a:rPr lang="en-US" dirty="0" err="1" smtClean="0"/>
              <a:t>Xylene</a:t>
            </a:r>
            <a:r>
              <a:rPr lang="en-US" dirty="0" smtClean="0"/>
              <a:t>, </a:t>
            </a:r>
            <a:r>
              <a:rPr lang="en-US" dirty="0" err="1" smtClean="0"/>
              <a:t>Cyanol</a:t>
            </a:r>
            <a:r>
              <a:rPr lang="en-US" dirty="0" smtClean="0"/>
              <a:t>, and </a:t>
            </a:r>
            <a:r>
              <a:rPr lang="en-US" dirty="0" err="1" smtClean="0"/>
              <a:t>Bromophenol</a:t>
            </a:r>
            <a:r>
              <a:rPr lang="en-US" dirty="0" smtClean="0"/>
              <a:t> blue- to monitor progress of electrophoresis.</a:t>
            </a:r>
            <a:endParaRPr lang="en-IN" dirty="0" smtClean="0"/>
          </a:p>
          <a:p>
            <a:endParaRPr lang="en-US" dirty="0" smtClean="0"/>
          </a:p>
          <a:p>
            <a:r>
              <a:rPr lang="en-US" dirty="0" smtClean="0"/>
              <a:t>Samples loaded into well using a micropipette.</a:t>
            </a:r>
            <a:endParaRPr lang="en-IN" dirty="0"/>
          </a:p>
        </p:txBody>
      </p:sp>
      <p:sp>
        <p:nvSpPr>
          <p:cNvPr id="4" name="Footer Placeholder 3"/>
          <p:cNvSpPr>
            <a:spLocks noGrp="1"/>
          </p:cNvSpPr>
          <p:nvPr>
            <p:ph type="ftr" sz="quarter" idx="11"/>
          </p:nvPr>
        </p:nvSpPr>
        <p:spPr/>
        <p:txBody>
          <a:bodyPr/>
          <a:lstStyle/>
          <a:p>
            <a:r>
              <a:rPr lang="en-IN" smtClean="0"/>
              <a:t>AMJ</a:t>
            </a:r>
            <a:endParaRPr lang="en-IN"/>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ELECTROPHORESIS</a:t>
            </a:r>
            <a:endParaRPr lang="en-IN" dirty="0"/>
          </a:p>
        </p:txBody>
      </p:sp>
      <p:sp>
        <p:nvSpPr>
          <p:cNvPr id="3" name="Content Placeholder 2"/>
          <p:cNvSpPr>
            <a:spLocks noGrp="1"/>
          </p:cNvSpPr>
          <p:nvPr>
            <p:ph idx="1"/>
          </p:nvPr>
        </p:nvSpPr>
        <p:spPr/>
        <p:txBody>
          <a:bodyPr>
            <a:normAutofit/>
          </a:bodyPr>
          <a:lstStyle/>
          <a:p>
            <a:r>
              <a:rPr lang="en-US" dirty="0" smtClean="0"/>
              <a:t>Most commonly done horizontally, in a submarine mode, where the slab gel is completely submerged in buffer during electrophoresis.</a:t>
            </a:r>
          </a:p>
          <a:p>
            <a:pPr>
              <a:buNone/>
            </a:pPr>
            <a:endParaRPr lang="en-US" dirty="0" smtClean="0"/>
          </a:p>
          <a:p>
            <a:endParaRPr lang="en-US" dirty="0" smtClean="0"/>
          </a:p>
          <a:p>
            <a:r>
              <a:rPr lang="en-US" dirty="0" smtClean="0"/>
              <a:t>Voltage can be applied. Should not be applied for prolonged period of time, as gel can start melting.</a:t>
            </a:r>
          </a:p>
          <a:p>
            <a:endParaRPr lang="en-US" dirty="0" smtClean="0"/>
          </a:p>
        </p:txBody>
      </p:sp>
      <p:sp>
        <p:nvSpPr>
          <p:cNvPr id="4" name="Footer Placeholder 3"/>
          <p:cNvSpPr>
            <a:spLocks noGrp="1"/>
          </p:cNvSpPr>
          <p:nvPr>
            <p:ph type="ftr" sz="quarter" idx="11"/>
          </p:nvPr>
        </p:nvSpPr>
        <p:spPr/>
        <p:txBody>
          <a:bodyPr/>
          <a:lstStyle/>
          <a:p>
            <a:r>
              <a:rPr lang="en-IN" smtClean="0"/>
              <a:t>AMJ</a:t>
            </a:r>
            <a:endParaRPr lang="en-IN"/>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IN" dirty="0"/>
          </a:p>
        </p:txBody>
      </p:sp>
      <p:sp>
        <p:nvSpPr>
          <p:cNvPr id="3" name="Content Placeholder 2"/>
          <p:cNvSpPr>
            <a:spLocks noGrp="1"/>
          </p:cNvSpPr>
          <p:nvPr>
            <p:ph idx="1"/>
          </p:nvPr>
        </p:nvSpPr>
        <p:spPr/>
        <p:txBody>
          <a:bodyPr/>
          <a:lstStyle/>
          <a:p>
            <a:r>
              <a:rPr lang="en-US" dirty="0" smtClean="0"/>
              <a:t>High Voltage- reduces resolution, causes band streaking( large DNA fragments)</a:t>
            </a:r>
          </a:p>
          <a:p>
            <a:pPr>
              <a:buNone/>
            </a:pPr>
            <a:endParaRPr lang="en-US" dirty="0" smtClean="0"/>
          </a:p>
          <a:p>
            <a:r>
              <a:rPr lang="en-US" dirty="0" smtClean="0"/>
              <a:t>Low Voltage- broadening of band, due to dispersion and diffusion( for smaller fragments)</a:t>
            </a:r>
          </a:p>
          <a:p>
            <a:endParaRPr lang="en-US" dirty="0" smtClean="0"/>
          </a:p>
          <a:p>
            <a:r>
              <a:rPr lang="en-US" dirty="0" smtClean="0"/>
              <a:t>DNA marker also run together to determine the molecular weight of the sample( DNA fragments).</a:t>
            </a:r>
          </a:p>
          <a:p>
            <a:endParaRPr lang="en-IN" dirty="0"/>
          </a:p>
        </p:txBody>
      </p:sp>
      <p:sp>
        <p:nvSpPr>
          <p:cNvPr id="4" name="Footer Placeholder 3"/>
          <p:cNvSpPr>
            <a:spLocks noGrp="1"/>
          </p:cNvSpPr>
          <p:nvPr>
            <p:ph type="ftr" sz="quarter" idx="11"/>
          </p:nvPr>
        </p:nvSpPr>
        <p:spPr/>
        <p:txBody>
          <a:bodyPr/>
          <a:lstStyle/>
          <a:p>
            <a:r>
              <a:rPr lang="en-IN" smtClean="0"/>
              <a:t>AMJ</a:t>
            </a:r>
            <a:endParaRPr lang="en-IN"/>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VISUALIZATION</a:t>
            </a:r>
            <a:endParaRPr lang="en-IN" dirty="0"/>
          </a:p>
        </p:txBody>
      </p:sp>
      <p:sp>
        <p:nvSpPr>
          <p:cNvPr id="3" name="Content Placeholder 2"/>
          <p:cNvSpPr>
            <a:spLocks noGrp="1"/>
          </p:cNvSpPr>
          <p:nvPr>
            <p:ph idx="1"/>
          </p:nvPr>
        </p:nvSpPr>
        <p:spPr/>
        <p:txBody>
          <a:bodyPr/>
          <a:lstStyle/>
          <a:p>
            <a:r>
              <a:rPr lang="en-US" dirty="0" smtClean="0"/>
              <a:t>DNA &amp; RNA- visualized by staining with </a:t>
            </a:r>
            <a:r>
              <a:rPr lang="en-US" dirty="0" err="1" smtClean="0"/>
              <a:t>Ethidium</a:t>
            </a:r>
            <a:r>
              <a:rPr lang="en-US" dirty="0" smtClean="0"/>
              <a:t> Bromide.</a:t>
            </a:r>
          </a:p>
          <a:p>
            <a:endParaRPr lang="en-US" dirty="0" smtClean="0"/>
          </a:p>
          <a:p>
            <a:r>
              <a:rPr lang="en-US" dirty="0" smtClean="0"/>
              <a:t>Stain goes and places itself in the major grooves of the nucleic acids and fluoresces under UV light.</a:t>
            </a:r>
          </a:p>
          <a:p>
            <a:pPr>
              <a:buNone/>
            </a:pPr>
            <a:endParaRPr lang="en-US" dirty="0" smtClean="0"/>
          </a:p>
          <a:p>
            <a:r>
              <a:rPr lang="en-US" dirty="0" err="1" smtClean="0"/>
              <a:t>Ethidium</a:t>
            </a:r>
            <a:r>
              <a:rPr lang="en-US" dirty="0" smtClean="0"/>
              <a:t> Bromide can be added to </a:t>
            </a:r>
            <a:r>
              <a:rPr lang="en-US" dirty="0" err="1" smtClean="0"/>
              <a:t>Agarose</a:t>
            </a:r>
            <a:r>
              <a:rPr lang="en-US" dirty="0" smtClean="0"/>
              <a:t> solution before it gels , or it can be added after electrophoresis is completed.</a:t>
            </a:r>
            <a:endParaRPr lang="en-IN" dirty="0"/>
          </a:p>
        </p:txBody>
      </p:sp>
      <p:sp>
        <p:nvSpPr>
          <p:cNvPr id="4" name="Footer Placeholder 3"/>
          <p:cNvSpPr>
            <a:spLocks noGrp="1"/>
          </p:cNvSpPr>
          <p:nvPr>
            <p:ph type="ftr" sz="quarter" idx="11"/>
          </p:nvPr>
        </p:nvSpPr>
        <p:spPr/>
        <p:txBody>
          <a:bodyPr/>
          <a:lstStyle/>
          <a:p>
            <a:r>
              <a:rPr lang="en-IN" smtClean="0"/>
              <a:t>AMJ</a:t>
            </a:r>
            <a:endParaRPr lang="en-IN"/>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a:t>
            </a:r>
            <a:endParaRPr lang="en-IN" dirty="0"/>
          </a:p>
        </p:txBody>
      </p:sp>
      <p:sp>
        <p:nvSpPr>
          <p:cNvPr id="3" name="Content Placeholder 2"/>
          <p:cNvSpPr>
            <a:spLocks noGrp="1"/>
          </p:cNvSpPr>
          <p:nvPr>
            <p:ph idx="1"/>
          </p:nvPr>
        </p:nvSpPr>
        <p:spPr/>
        <p:txBody>
          <a:bodyPr>
            <a:normAutofit lnSpcReduction="10000"/>
          </a:bodyPr>
          <a:lstStyle/>
          <a:p>
            <a:r>
              <a:rPr lang="en-US" dirty="0" smtClean="0"/>
              <a:t>AGE used in biochemistry, molecular biology, clinical chemistry- separates mixed population of DNA or proteins in a matrix of </a:t>
            </a:r>
            <a:r>
              <a:rPr lang="en-US" dirty="0" err="1" smtClean="0"/>
              <a:t>agarose</a:t>
            </a:r>
            <a:r>
              <a:rPr lang="en-US" dirty="0" smtClean="0"/>
              <a:t>.</a:t>
            </a:r>
          </a:p>
          <a:p>
            <a:pPr>
              <a:buNone/>
            </a:pPr>
            <a:endParaRPr lang="en-US" dirty="0" smtClean="0"/>
          </a:p>
          <a:p>
            <a:r>
              <a:rPr lang="en-US" dirty="0" smtClean="0"/>
              <a:t>Proteins separated based upon their charges/ size; DNA and RNA fragments by length.</a:t>
            </a:r>
          </a:p>
          <a:p>
            <a:pPr>
              <a:buNone/>
            </a:pPr>
            <a:endParaRPr lang="en-US" dirty="0" smtClean="0"/>
          </a:p>
          <a:p>
            <a:r>
              <a:rPr lang="en-US" dirty="0" smtClean="0"/>
              <a:t>Analysis of PCR products. </a:t>
            </a:r>
          </a:p>
          <a:p>
            <a:pPr>
              <a:buNone/>
            </a:pPr>
            <a:endParaRPr lang="en-US" dirty="0" smtClean="0"/>
          </a:p>
          <a:p>
            <a:r>
              <a:rPr lang="en-US" dirty="0" smtClean="0"/>
              <a:t>Estimation of size of DNA molecules.</a:t>
            </a:r>
            <a:endParaRPr lang="en-IN" dirty="0"/>
          </a:p>
        </p:txBody>
      </p:sp>
      <p:sp>
        <p:nvSpPr>
          <p:cNvPr id="4" name="Footer Placeholder 3"/>
          <p:cNvSpPr>
            <a:spLocks noGrp="1"/>
          </p:cNvSpPr>
          <p:nvPr>
            <p:ph type="ftr" sz="quarter" idx="11"/>
          </p:nvPr>
        </p:nvSpPr>
        <p:spPr/>
        <p:txBody>
          <a:bodyPr/>
          <a:lstStyle/>
          <a:p>
            <a:r>
              <a:rPr lang="en-IN" smtClean="0"/>
              <a:t>AMJ</a:t>
            </a: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IN" dirty="0"/>
          </a:p>
        </p:txBody>
      </p:sp>
      <p:sp>
        <p:nvSpPr>
          <p:cNvPr id="3" name="Content Placeholder 2"/>
          <p:cNvSpPr>
            <a:spLocks noGrp="1"/>
          </p:cNvSpPr>
          <p:nvPr>
            <p:ph idx="1"/>
          </p:nvPr>
        </p:nvSpPr>
        <p:spPr/>
        <p:txBody>
          <a:bodyPr/>
          <a:lstStyle/>
          <a:p>
            <a:r>
              <a:rPr lang="en-US" dirty="0" smtClean="0"/>
              <a:t>Under the charge of an electric field, these charged particles will migrate either to cathode or to anode, depending on the nature of their net charge.</a:t>
            </a:r>
          </a:p>
          <a:p>
            <a:endParaRPr lang="en-US" dirty="0" smtClean="0"/>
          </a:p>
          <a:p>
            <a:r>
              <a:rPr lang="en-US" dirty="0" smtClean="0"/>
              <a:t>Electric field is given by = </a:t>
            </a:r>
            <a:r>
              <a:rPr lang="en-US" u="sng" dirty="0" smtClean="0"/>
              <a:t>Voltage</a:t>
            </a:r>
          </a:p>
          <a:p>
            <a:pPr>
              <a:buNone/>
            </a:pPr>
            <a:r>
              <a:rPr lang="en-US" dirty="0" smtClean="0"/>
              <a:t>                                                 Distance</a:t>
            </a:r>
          </a:p>
          <a:p>
            <a:pPr>
              <a:buNone/>
            </a:pPr>
            <a:endParaRPr lang="en-US" dirty="0" smtClean="0"/>
          </a:p>
          <a:p>
            <a:pPr>
              <a:buNone/>
            </a:pPr>
            <a:endParaRPr lang="en-US" dirty="0" smtClean="0"/>
          </a:p>
          <a:p>
            <a:pPr>
              <a:buNone/>
            </a:pPr>
            <a:endParaRPr lang="en-US" dirty="0" smtClean="0"/>
          </a:p>
          <a:p>
            <a:pPr>
              <a:buNone/>
            </a:pPr>
            <a:endParaRPr lang="en-US" dirty="0" smtClean="0"/>
          </a:p>
          <a:p>
            <a:endParaRPr lang="en-US" dirty="0" smtClean="0"/>
          </a:p>
          <a:p>
            <a:endParaRPr lang="en-IN" dirty="0"/>
          </a:p>
        </p:txBody>
      </p:sp>
      <p:sp>
        <p:nvSpPr>
          <p:cNvPr id="4" name="Footer Placeholder 3"/>
          <p:cNvSpPr>
            <a:spLocks noGrp="1"/>
          </p:cNvSpPr>
          <p:nvPr>
            <p:ph type="ftr" sz="quarter" idx="11"/>
          </p:nvPr>
        </p:nvSpPr>
        <p:spPr/>
        <p:txBody>
          <a:bodyPr/>
          <a:lstStyle/>
          <a:p>
            <a:r>
              <a:rPr lang="en-IN" smtClean="0"/>
              <a:t>AMJ</a:t>
            </a:r>
            <a:endParaRPr lang="en-IN"/>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CROSSED OVER ELECTROPHORESIS</a:t>
            </a:r>
            <a:endParaRPr lang="en-IN" dirty="0"/>
          </a:p>
        </p:txBody>
      </p:sp>
      <p:sp>
        <p:nvSpPr>
          <p:cNvPr id="3" name="Content Placeholder 2"/>
          <p:cNvSpPr>
            <a:spLocks noGrp="1"/>
          </p:cNvSpPr>
          <p:nvPr>
            <p:ph idx="1"/>
          </p:nvPr>
        </p:nvSpPr>
        <p:spPr/>
        <p:txBody>
          <a:bodyPr>
            <a:normAutofit lnSpcReduction="10000"/>
          </a:bodyPr>
          <a:lstStyle/>
          <a:p>
            <a:r>
              <a:rPr lang="en-US" dirty="0" smtClean="0"/>
              <a:t>Also called as crossed </a:t>
            </a:r>
            <a:r>
              <a:rPr lang="en-US" dirty="0" err="1" smtClean="0"/>
              <a:t>immunoelectrophoresis</a:t>
            </a:r>
            <a:r>
              <a:rPr lang="en-US" dirty="0" smtClean="0"/>
              <a:t> or 2D </a:t>
            </a:r>
            <a:r>
              <a:rPr lang="en-US" dirty="0" err="1" smtClean="0"/>
              <a:t>immunoelectrophoresis</a:t>
            </a:r>
            <a:r>
              <a:rPr lang="en-US" dirty="0" smtClean="0"/>
              <a:t>.</a:t>
            </a:r>
          </a:p>
          <a:p>
            <a:pPr>
              <a:buNone/>
            </a:pPr>
            <a:endParaRPr lang="en-US" dirty="0" smtClean="0"/>
          </a:p>
          <a:p>
            <a:r>
              <a:rPr lang="en-US" dirty="0" smtClean="0"/>
              <a:t>Technique for </a:t>
            </a:r>
            <a:r>
              <a:rPr lang="en-US" dirty="0" err="1" smtClean="0"/>
              <a:t>quantitation</a:t>
            </a:r>
            <a:r>
              <a:rPr lang="en-US" dirty="0" smtClean="0"/>
              <a:t> of mixture of proteins and the analysis of the composition of protein mixtures</a:t>
            </a:r>
          </a:p>
          <a:p>
            <a:pPr>
              <a:buNone/>
            </a:pPr>
            <a:endParaRPr lang="en-US" dirty="0" smtClean="0"/>
          </a:p>
          <a:p>
            <a:r>
              <a:rPr lang="en-US" dirty="0" smtClean="0"/>
              <a:t>The method consists of two </a:t>
            </a:r>
            <a:r>
              <a:rPr lang="en-US" dirty="0" err="1" smtClean="0"/>
              <a:t>electrophoretic</a:t>
            </a:r>
            <a:r>
              <a:rPr lang="en-US" dirty="0" smtClean="0"/>
              <a:t> steps-</a:t>
            </a:r>
          </a:p>
          <a:p>
            <a:pPr marL="514350" indent="-514350">
              <a:buAutoNum type="arabicPeriod"/>
            </a:pPr>
            <a:r>
              <a:rPr lang="en-US" dirty="0" smtClean="0"/>
              <a:t>Antigen Separation using AGE </a:t>
            </a:r>
          </a:p>
          <a:p>
            <a:pPr marL="514350" indent="-514350">
              <a:buAutoNum type="arabicPeriod"/>
            </a:pPr>
            <a:r>
              <a:rPr lang="en-US" dirty="0" smtClean="0"/>
              <a:t>Antibody containing </a:t>
            </a:r>
            <a:r>
              <a:rPr lang="en-US" dirty="0" err="1" smtClean="0"/>
              <a:t>Agarose</a:t>
            </a:r>
            <a:r>
              <a:rPr lang="en-US" dirty="0" smtClean="0"/>
              <a:t> Gel is used for immune-precipitation</a:t>
            </a:r>
          </a:p>
          <a:p>
            <a:endParaRPr lang="en-IN" dirty="0" smtClean="0"/>
          </a:p>
          <a:p>
            <a:endParaRPr lang="en-IN" dirty="0"/>
          </a:p>
        </p:txBody>
      </p:sp>
      <p:sp>
        <p:nvSpPr>
          <p:cNvPr id="4" name="Footer Placeholder 3"/>
          <p:cNvSpPr>
            <a:spLocks noGrp="1"/>
          </p:cNvSpPr>
          <p:nvPr>
            <p:ph type="ftr" sz="quarter" idx="11"/>
          </p:nvPr>
        </p:nvSpPr>
        <p:spPr/>
        <p:txBody>
          <a:bodyPr/>
          <a:lstStyle/>
          <a:p>
            <a:r>
              <a:rPr lang="en-IN" smtClean="0"/>
              <a:t>AMJ</a:t>
            </a:r>
            <a:endParaRPr lang="en-IN"/>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1</a:t>
            </a:r>
            <a:endParaRPr lang="en-IN" dirty="0"/>
          </a:p>
        </p:txBody>
      </p:sp>
      <p:sp>
        <p:nvSpPr>
          <p:cNvPr id="3" name="Content Placeholder 2"/>
          <p:cNvSpPr>
            <a:spLocks noGrp="1"/>
          </p:cNvSpPr>
          <p:nvPr>
            <p:ph sz="half" idx="1"/>
          </p:nvPr>
        </p:nvSpPr>
        <p:spPr/>
        <p:txBody>
          <a:bodyPr>
            <a:normAutofit lnSpcReduction="10000"/>
          </a:bodyPr>
          <a:lstStyle/>
          <a:p>
            <a:r>
              <a:rPr lang="en-US" dirty="0" smtClean="0"/>
              <a:t>AGE is performed- Casting of Gel, Loading of Sample, Electrophoresis, Visualization</a:t>
            </a:r>
          </a:p>
          <a:p>
            <a:endParaRPr lang="en-US" dirty="0" smtClean="0"/>
          </a:p>
          <a:p>
            <a:r>
              <a:rPr lang="en-US" dirty="0" smtClean="0"/>
              <a:t>Antigen sample is </a:t>
            </a:r>
            <a:r>
              <a:rPr lang="en-US" dirty="0" err="1" smtClean="0"/>
              <a:t>electrophoresed</a:t>
            </a:r>
            <a:r>
              <a:rPr lang="en-US" dirty="0" smtClean="0"/>
              <a:t> , which separates the component antigens on the basis of charge.</a:t>
            </a:r>
            <a:endParaRPr lang="en-IN" dirty="0" smtClean="0"/>
          </a:p>
          <a:p>
            <a:endParaRPr lang="en-IN" dirty="0"/>
          </a:p>
        </p:txBody>
      </p:sp>
      <p:pic>
        <p:nvPicPr>
          <p:cNvPr id="5" name="Content Placeholder 4" descr="crossed over last).jpeg"/>
          <p:cNvPicPr>
            <a:picLocks noGrp="1" noChangeAspect="1"/>
          </p:cNvPicPr>
          <p:nvPr>
            <p:ph sz="half" idx="2"/>
          </p:nvPr>
        </p:nvPicPr>
        <p:blipFill>
          <a:blip r:embed="rId2"/>
          <a:stretch>
            <a:fillRect/>
          </a:stretch>
        </p:blipFill>
        <p:spPr>
          <a:xfrm>
            <a:off x="4267200" y="2286000"/>
            <a:ext cx="4876800" cy="2362200"/>
          </a:xfrm>
        </p:spPr>
      </p:pic>
      <p:sp>
        <p:nvSpPr>
          <p:cNvPr id="6" name="Footer Placeholder 5"/>
          <p:cNvSpPr>
            <a:spLocks noGrp="1"/>
          </p:cNvSpPr>
          <p:nvPr>
            <p:ph type="ftr" sz="quarter" idx="11"/>
          </p:nvPr>
        </p:nvSpPr>
        <p:spPr/>
        <p:txBody>
          <a:bodyPr/>
          <a:lstStyle/>
          <a:p>
            <a:r>
              <a:rPr lang="en-IN" smtClean="0"/>
              <a:t>AMJ</a:t>
            </a:r>
            <a:endParaRPr lang="en-IN"/>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 2</a:t>
            </a:r>
            <a:endParaRPr lang="en-IN" dirty="0"/>
          </a:p>
        </p:txBody>
      </p:sp>
      <p:sp>
        <p:nvSpPr>
          <p:cNvPr id="3" name="Content Placeholder 2"/>
          <p:cNvSpPr>
            <a:spLocks noGrp="1"/>
          </p:cNvSpPr>
          <p:nvPr>
            <p:ph idx="1"/>
          </p:nvPr>
        </p:nvSpPr>
        <p:spPr/>
        <p:txBody>
          <a:bodyPr/>
          <a:lstStyle/>
          <a:p>
            <a:r>
              <a:rPr lang="en-US" dirty="0" err="1" smtClean="0"/>
              <a:t>Agarose</a:t>
            </a:r>
            <a:r>
              <a:rPr lang="en-US" dirty="0" smtClean="0"/>
              <a:t> Gel Plate containing the antibody is prepared for electro-</a:t>
            </a:r>
            <a:r>
              <a:rPr lang="en-US" dirty="0" err="1" smtClean="0"/>
              <a:t>immunophoresis</a:t>
            </a:r>
            <a:r>
              <a:rPr lang="en-US" dirty="0" smtClean="0"/>
              <a:t>.</a:t>
            </a:r>
          </a:p>
          <a:p>
            <a:endParaRPr lang="en-US" dirty="0" smtClean="0"/>
          </a:p>
          <a:p>
            <a:r>
              <a:rPr lang="en-US" dirty="0" smtClean="0"/>
              <a:t>Two parallel cuts are made in the gel, </a:t>
            </a:r>
            <a:r>
              <a:rPr lang="en-US" dirty="0" err="1" smtClean="0"/>
              <a:t>paralle</a:t>
            </a:r>
            <a:r>
              <a:rPr lang="en-US" dirty="0" smtClean="0"/>
              <a:t> to </a:t>
            </a:r>
            <a:r>
              <a:rPr lang="en-US" dirty="0" err="1" smtClean="0"/>
              <a:t>cathodal</a:t>
            </a:r>
            <a:r>
              <a:rPr lang="en-US" dirty="0" smtClean="0"/>
              <a:t> edge of the plate.</a:t>
            </a:r>
          </a:p>
          <a:p>
            <a:endParaRPr lang="en-US" dirty="0" smtClean="0"/>
          </a:p>
          <a:p>
            <a:r>
              <a:rPr lang="en-US" dirty="0" smtClean="0"/>
              <a:t>The gel between the two cuts is removed and a ditch is formed.</a:t>
            </a:r>
          </a:p>
          <a:p>
            <a:endParaRPr lang="en-IN" dirty="0"/>
          </a:p>
        </p:txBody>
      </p:sp>
      <p:sp>
        <p:nvSpPr>
          <p:cNvPr id="4" name="Footer Placeholder 3"/>
          <p:cNvSpPr>
            <a:spLocks noGrp="1"/>
          </p:cNvSpPr>
          <p:nvPr>
            <p:ph type="ftr" sz="quarter" idx="11"/>
          </p:nvPr>
        </p:nvSpPr>
        <p:spPr/>
        <p:txBody>
          <a:bodyPr/>
          <a:lstStyle/>
          <a:p>
            <a:r>
              <a:rPr lang="en-IN" smtClean="0"/>
              <a:t>AMJ</a:t>
            </a:r>
            <a:endParaRPr lang="en-IN"/>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IN" dirty="0"/>
          </a:p>
        </p:txBody>
      </p:sp>
      <p:sp>
        <p:nvSpPr>
          <p:cNvPr id="3" name="Content Placeholder 2"/>
          <p:cNvSpPr>
            <a:spLocks noGrp="1"/>
          </p:cNvSpPr>
          <p:nvPr>
            <p:ph idx="1"/>
          </p:nvPr>
        </p:nvSpPr>
        <p:spPr/>
        <p:txBody>
          <a:bodyPr/>
          <a:lstStyle/>
          <a:p>
            <a:r>
              <a:rPr lang="en-US" dirty="0" smtClean="0"/>
              <a:t>After the proteins of sample( antigens) have been separated , a strip of the gel containing </a:t>
            </a:r>
            <a:r>
              <a:rPr lang="en-US" dirty="0" err="1" smtClean="0"/>
              <a:t>electrophoretic</a:t>
            </a:r>
            <a:r>
              <a:rPr lang="en-US" dirty="0" smtClean="0"/>
              <a:t> protein fraction is cut and transferred to the ditch of antibody gel.</a:t>
            </a:r>
          </a:p>
          <a:p>
            <a:endParaRPr lang="en-US" dirty="0" smtClean="0"/>
          </a:p>
          <a:p>
            <a:r>
              <a:rPr lang="en-US" dirty="0" smtClean="0"/>
              <a:t>Blocks, rulers and knife can be used to cut the antigen containing gel strip properly.</a:t>
            </a:r>
          </a:p>
          <a:p>
            <a:endParaRPr lang="en-US" dirty="0" smtClean="0"/>
          </a:p>
          <a:p>
            <a:r>
              <a:rPr lang="en-US" dirty="0" smtClean="0"/>
              <a:t>The gel is transferred to the edge of microscopic slide from the knife. </a:t>
            </a:r>
            <a:endParaRPr lang="en-IN" dirty="0" smtClean="0"/>
          </a:p>
          <a:p>
            <a:endParaRPr lang="en-IN" dirty="0"/>
          </a:p>
        </p:txBody>
      </p:sp>
      <p:sp>
        <p:nvSpPr>
          <p:cNvPr id="4" name="Footer Placeholder 3"/>
          <p:cNvSpPr>
            <a:spLocks noGrp="1"/>
          </p:cNvSpPr>
          <p:nvPr>
            <p:ph type="ftr" sz="quarter" idx="11"/>
          </p:nvPr>
        </p:nvSpPr>
        <p:spPr/>
        <p:txBody>
          <a:bodyPr/>
          <a:lstStyle/>
          <a:p>
            <a:r>
              <a:rPr lang="en-IN" smtClean="0"/>
              <a:t>AMJ</a:t>
            </a:r>
            <a:endParaRPr lang="en-IN"/>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IN" dirty="0"/>
          </a:p>
        </p:txBody>
      </p:sp>
      <p:sp>
        <p:nvSpPr>
          <p:cNvPr id="3" name="Content Placeholder 2"/>
          <p:cNvSpPr>
            <a:spLocks noGrp="1"/>
          </p:cNvSpPr>
          <p:nvPr>
            <p:ph idx="1"/>
          </p:nvPr>
        </p:nvSpPr>
        <p:spPr/>
        <p:txBody>
          <a:bodyPr/>
          <a:lstStyle/>
          <a:p>
            <a:r>
              <a:rPr lang="en-US" dirty="0" smtClean="0"/>
              <a:t>With the help of microscopic slide, this strip is placed in ditch in proper position. </a:t>
            </a:r>
          </a:p>
          <a:p>
            <a:endParaRPr lang="en-US" dirty="0" smtClean="0"/>
          </a:p>
          <a:p>
            <a:r>
              <a:rPr lang="en-US" dirty="0" smtClean="0"/>
              <a:t>Final electrophoresis is run with electric field perpendicular to the strip.</a:t>
            </a:r>
          </a:p>
          <a:p>
            <a:endParaRPr lang="en-US" dirty="0" smtClean="0"/>
          </a:p>
          <a:p>
            <a:r>
              <a:rPr lang="en-US" dirty="0" smtClean="0"/>
              <a:t>Electrophoresis is continued until all the antigen has been precipitated. It is then dried and  visualized using stain</a:t>
            </a:r>
            <a:endParaRPr lang="en-IN" dirty="0" smtClean="0"/>
          </a:p>
          <a:p>
            <a:endParaRPr lang="en-IN" dirty="0"/>
          </a:p>
        </p:txBody>
      </p:sp>
      <p:sp>
        <p:nvSpPr>
          <p:cNvPr id="4" name="Footer Placeholder 3"/>
          <p:cNvSpPr>
            <a:spLocks noGrp="1"/>
          </p:cNvSpPr>
          <p:nvPr>
            <p:ph type="ftr" sz="quarter" idx="11"/>
          </p:nvPr>
        </p:nvSpPr>
        <p:spPr/>
        <p:txBody>
          <a:bodyPr/>
          <a:lstStyle/>
          <a:p>
            <a:r>
              <a:rPr lang="en-IN" smtClean="0"/>
              <a:t>AMJ</a:t>
            </a:r>
            <a:endParaRPr lang="en-IN"/>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a:t>
            </a:r>
            <a:endParaRPr lang="en-IN" dirty="0"/>
          </a:p>
        </p:txBody>
      </p:sp>
      <p:sp>
        <p:nvSpPr>
          <p:cNvPr id="3" name="Content Placeholder 2"/>
          <p:cNvSpPr>
            <a:spLocks noGrp="1"/>
          </p:cNvSpPr>
          <p:nvPr>
            <p:ph idx="1"/>
          </p:nvPr>
        </p:nvSpPr>
        <p:spPr/>
        <p:txBody>
          <a:bodyPr/>
          <a:lstStyle/>
          <a:p>
            <a:r>
              <a:rPr lang="en-US" dirty="0" smtClean="0"/>
              <a:t>Antigen quantization</a:t>
            </a:r>
          </a:p>
          <a:p>
            <a:endParaRPr lang="en-US" dirty="0" smtClean="0"/>
          </a:p>
          <a:p>
            <a:r>
              <a:rPr lang="en-US" dirty="0" smtClean="0"/>
              <a:t>Studying immunochemical relationship between antigen and antibody.</a:t>
            </a:r>
          </a:p>
          <a:p>
            <a:endParaRPr lang="en-US" dirty="0" smtClean="0"/>
          </a:p>
          <a:p>
            <a:r>
              <a:rPr lang="en-US" dirty="0" smtClean="0"/>
              <a:t>Other biochemical and hereditary approaches.</a:t>
            </a:r>
          </a:p>
          <a:p>
            <a:endParaRPr lang="en-IN" dirty="0"/>
          </a:p>
        </p:txBody>
      </p:sp>
      <p:sp>
        <p:nvSpPr>
          <p:cNvPr id="4" name="Footer Placeholder 3"/>
          <p:cNvSpPr>
            <a:spLocks noGrp="1"/>
          </p:cNvSpPr>
          <p:nvPr>
            <p:ph type="ftr" sz="quarter" idx="11"/>
          </p:nvPr>
        </p:nvSpPr>
        <p:spPr/>
        <p:txBody>
          <a:bodyPr/>
          <a:lstStyle/>
          <a:p>
            <a:r>
              <a:rPr lang="en-IN" smtClean="0"/>
              <a:t>AMJ</a:t>
            </a:r>
            <a:endParaRPr lang="en-IN"/>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CAPILLARY ELECTROPHORESIS</a:t>
            </a:r>
            <a:endParaRPr lang="en-IN" dirty="0"/>
          </a:p>
        </p:txBody>
      </p:sp>
      <p:sp>
        <p:nvSpPr>
          <p:cNvPr id="3" name="Content Placeholder 2"/>
          <p:cNvSpPr>
            <a:spLocks noGrp="1"/>
          </p:cNvSpPr>
          <p:nvPr>
            <p:ph idx="1"/>
          </p:nvPr>
        </p:nvSpPr>
        <p:spPr/>
        <p:txBody>
          <a:bodyPr>
            <a:normAutofit fontScale="92500"/>
          </a:bodyPr>
          <a:lstStyle/>
          <a:p>
            <a:r>
              <a:rPr lang="en-US" dirty="0" smtClean="0"/>
              <a:t>Slab Electrophoresis- slow, labor intensive, difficult to automate, does not yield definitive quantitative results.</a:t>
            </a:r>
          </a:p>
          <a:p>
            <a:endParaRPr lang="en-US" dirty="0" smtClean="0"/>
          </a:p>
          <a:p>
            <a:r>
              <a:rPr lang="en-US" dirty="0" smtClean="0"/>
              <a:t>Capillary Electrophoresis-  Instrumental version</a:t>
            </a:r>
          </a:p>
          <a:p>
            <a:r>
              <a:rPr lang="en-US" dirty="0" smtClean="0"/>
              <a:t>Substitute for Slab </a:t>
            </a:r>
            <a:r>
              <a:rPr lang="en-US" dirty="0" err="1" smtClean="0"/>
              <a:t>ELectrophoresis</a:t>
            </a:r>
            <a:r>
              <a:rPr lang="en-US" dirty="0" smtClean="0"/>
              <a:t> </a:t>
            </a:r>
          </a:p>
          <a:p>
            <a:pPr marL="514350" indent="-514350">
              <a:buFont typeface="+mj-lt"/>
              <a:buAutoNum type="arabicPeriod"/>
            </a:pPr>
            <a:r>
              <a:rPr lang="en-US" dirty="0" smtClean="0"/>
              <a:t>   High speed Performance</a:t>
            </a:r>
          </a:p>
          <a:p>
            <a:pPr marL="514350" indent="-514350">
              <a:buFont typeface="+mj-lt"/>
              <a:buAutoNum type="arabicPeriod"/>
            </a:pPr>
            <a:r>
              <a:rPr lang="en-US" dirty="0" smtClean="0"/>
              <a:t>   High resolution separation</a:t>
            </a:r>
          </a:p>
          <a:p>
            <a:pPr marL="514350" indent="-514350">
              <a:buFont typeface="+mj-lt"/>
              <a:buAutoNum type="arabicPeriod"/>
            </a:pPr>
            <a:r>
              <a:rPr lang="en-US" dirty="0" smtClean="0"/>
              <a:t>   Small sample size required- 0.1-10nL</a:t>
            </a:r>
          </a:p>
          <a:p>
            <a:pPr marL="514350" indent="-514350">
              <a:buFont typeface="+mj-lt"/>
              <a:buAutoNum type="arabicPeriod"/>
            </a:pPr>
            <a:r>
              <a:rPr lang="en-US" dirty="0" smtClean="0"/>
              <a:t>   Quantitative detectors can be used instead of   staining  </a:t>
            </a:r>
            <a:endParaRPr lang="en-IN" dirty="0"/>
          </a:p>
        </p:txBody>
      </p:sp>
      <p:sp>
        <p:nvSpPr>
          <p:cNvPr id="4" name="Footer Placeholder 3"/>
          <p:cNvSpPr>
            <a:spLocks noGrp="1"/>
          </p:cNvSpPr>
          <p:nvPr>
            <p:ph type="ftr" sz="quarter" idx="11"/>
          </p:nvPr>
        </p:nvSpPr>
        <p:spPr/>
        <p:txBody>
          <a:bodyPr/>
          <a:lstStyle/>
          <a:p>
            <a:r>
              <a:rPr lang="en-IN" smtClean="0"/>
              <a:t>AMJ</a:t>
            </a:r>
            <a:endParaRPr lang="en-IN"/>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Migration Rate in CE</a:t>
            </a:r>
            <a:endParaRPr lang="en-IN" dirty="0"/>
          </a:p>
        </p:txBody>
      </p:sp>
      <p:sp>
        <p:nvSpPr>
          <p:cNvPr id="3" name="Content Placeholder 2"/>
          <p:cNvSpPr>
            <a:spLocks noGrp="1"/>
          </p:cNvSpPr>
          <p:nvPr>
            <p:ph idx="1"/>
          </p:nvPr>
        </p:nvSpPr>
        <p:spPr/>
        <p:txBody>
          <a:bodyPr/>
          <a:lstStyle/>
          <a:p>
            <a:pPr>
              <a:buNone/>
            </a:pPr>
            <a:r>
              <a:rPr lang="en-US" dirty="0" smtClean="0"/>
              <a:t> </a:t>
            </a:r>
          </a:p>
          <a:p>
            <a:r>
              <a:rPr lang="en-US" dirty="0" smtClean="0"/>
              <a:t>Migration rate of an Ion molecule ‘v’ depends upon the electric field strength.</a:t>
            </a:r>
          </a:p>
          <a:p>
            <a:r>
              <a:rPr lang="en-US" dirty="0" smtClean="0"/>
              <a:t>Electric field is in turn proportional to magnitude of applied Voltage ‘V’ and inversely proportional to Length ‘L’ over which it is applied.</a:t>
            </a:r>
          </a:p>
          <a:p>
            <a:r>
              <a:rPr lang="en-US" dirty="0" smtClean="0"/>
              <a:t>Therefore, Migration rate is product of </a:t>
            </a:r>
            <a:r>
              <a:rPr lang="en-US" dirty="0" err="1" smtClean="0"/>
              <a:t>electrophoretic</a:t>
            </a:r>
            <a:r>
              <a:rPr lang="en-US" dirty="0" smtClean="0"/>
              <a:t> mobility and applied voltage divided by length over which it is applied.</a:t>
            </a:r>
          </a:p>
          <a:p>
            <a:pPr>
              <a:buNone/>
            </a:pPr>
            <a:endParaRPr lang="en-US" dirty="0" smtClean="0"/>
          </a:p>
          <a:p>
            <a:endParaRPr lang="en-US" dirty="0" smtClean="0"/>
          </a:p>
          <a:p>
            <a:endParaRPr lang="en-US" dirty="0" smtClean="0"/>
          </a:p>
          <a:p>
            <a:endParaRPr lang="en-IN" dirty="0"/>
          </a:p>
        </p:txBody>
      </p:sp>
      <p:sp>
        <p:nvSpPr>
          <p:cNvPr id="4" name="Footer Placeholder 3"/>
          <p:cNvSpPr>
            <a:spLocks noGrp="1"/>
          </p:cNvSpPr>
          <p:nvPr>
            <p:ph type="ftr" sz="quarter" idx="11"/>
          </p:nvPr>
        </p:nvSpPr>
        <p:spPr/>
        <p:txBody>
          <a:bodyPr/>
          <a:lstStyle/>
          <a:p>
            <a:r>
              <a:rPr lang="en-IN" smtClean="0"/>
              <a:t>AMJ</a:t>
            </a:r>
            <a:endParaRPr lang="en-IN"/>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INFERENCE from Migration Rate</a:t>
            </a:r>
            <a:endParaRPr lang="en-IN" dirty="0"/>
          </a:p>
        </p:txBody>
      </p:sp>
      <p:sp>
        <p:nvSpPr>
          <p:cNvPr id="3" name="Content Placeholder 2"/>
          <p:cNvSpPr>
            <a:spLocks noGrp="1"/>
          </p:cNvSpPr>
          <p:nvPr>
            <p:ph idx="1"/>
          </p:nvPr>
        </p:nvSpPr>
        <p:spPr/>
        <p:txBody>
          <a:bodyPr/>
          <a:lstStyle/>
          <a:p>
            <a:r>
              <a:rPr lang="en-US" dirty="0" smtClean="0"/>
              <a:t>High applied voltage- rapid migration and faster separation.</a:t>
            </a:r>
          </a:p>
          <a:p>
            <a:endParaRPr lang="en-US" dirty="0" smtClean="0"/>
          </a:p>
          <a:p>
            <a:r>
              <a:rPr lang="en-US" dirty="0" smtClean="0"/>
              <a:t>High resolution</a:t>
            </a:r>
          </a:p>
          <a:p>
            <a:pPr>
              <a:buNone/>
            </a:pPr>
            <a:r>
              <a:rPr lang="en-US" dirty="0" smtClean="0"/>
              <a:t> </a:t>
            </a:r>
          </a:p>
          <a:p>
            <a:pPr>
              <a:buNone/>
            </a:pPr>
            <a:r>
              <a:rPr lang="en-US" dirty="0" smtClean="0"/>
              <a:t>Factors determining High Resolution-</a:t>
            </a:r>
          </a:p>
          <a:p>
            <a:pPr>
              <a:buNone/>
            </a:pPr>
            <a:r>
              <a:rPr lang="en-US" dirty="0" smtClean="0"/>
              <a:t>Plate Height</a:t>
            </a:r>
          </a:p>
          <a:p>
            <a:pPr>
              <a:buNone/>
            </a:pPr>
            <a:r>
              <a:rPr lang="en-US" dirty="0" smtClean="0"/>
              <a:t>Electro-osmotic Flow( Electro </a:t>
            </a:r>
            <a:r>
              <a:rPr lang="en-US" dirty="0" err="1" smtClean="0"/>
              <a:t>endo</a:t>
            </a:r>
            <a:r>
              <a:rPr lang="en-US" dirty="0" smtClean="0"/>
              <a:t>-osmosis)</a:t>
            </a:r>
          </a:p>
        </p:txBody>
      </p:sp>
      <p:sp>
        <p:nvSpPr>
          <p:cNvPr id="4" name="Footer Placeholder 3"/>
          <p:cNvSpPr>
            <a:spLocks noGrp="1"/>
          </p:cNvSpPr>
          <p:nvPr>
            <p:ph type="ftr" sz="quarter" idx="11"/>
          </p:nvPr>
        </p:nvSpPr>
        <p:spPr/>
        <p:txBody>
          <a:bodyPr/>
          <a:lstStyle/>
          <a:p>
            <a:r>
              <a:rPr lang="en-IN" smtClean="0"/>
              <a:t>AMJ</a:t>
            </a:r>
            <a:endParaRPr lang="en-IN"/>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PLATE HEIGHT</a:t>
            </a:r>
            <a:endParaRPr lang="en-IN" dirty="0"/>
          </a:p>
        </p:txBody>
      </p:sp>
      <p:sp>
        <p:nvSpPr>
          <p:cNvPr id="3" name="Content Placeholder 2"/>
          <p:cNvSpPr>
            <a:spLocks noGrp="1"/>
          </p:cNvSpPr>
          <p:nvPr>
            <p:ph idx="1"/>
          </p:nvPr>
        </p:nvSpPr>
        <p:spPr/>
        <p:txBody>
          <a:bodyPr/>
          <a:lstStyle/>
          <a:p>
            <a:endParaRPr lang="en-US" dirty="0" smtClean="0"/>
          </a:p>
          <a:p>
            <a:endParaRPr lang="en-US" dirty="0" smtClean="0"/>
          </a:p>
          <a:p>
            <a:endParaRPr lang="en-US" dirty="0" smtClean="0"/>
          </a:p>
          <a:p>
            <a:endParaRPr lang="en-US" dirty="0" smtClean="0"/>
          </a:p>
          <a:p>
            <a:r>
              <a:rPr lang="en-US" dirty="0" smtClean="0"/>
              <a:t>Single phase used- only Longitudinal diffusion</a:t>
            </a:r>
            <a:endParaRPr lang="en-IN" dirty="0"/>
          </a:p>
        </p:txBody>
      </p:sp>
      <p:sp>
        <p:nvSpPr>
          <p:cNvPr id="4" name="Footer Placeholder 3"/>
          <p:cNvSpPr>
            <a:spLocks noGrp="1"/>
          </p:cNvSpPr>
          <p:nvPr>
            <p:ph type="ftr" sz="quarter" idx="11"/>
          </p:nvPr>
        </p:nvSpPr>
        <p:spPr/>
        <p:txBody>
          <a:bodyPr/>
          <a:lstStyle/>
          <a:p>
            <a:r>
              <a:rPr lang="en-IN" smtClean="0"/>
              <a:t>AMJ</a:t>
            </a:r>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fontScale="92500" lnSpcReduction="20000"/>
          </a:bodyPr>
          <a:lstStyle/>
          <a:p>
            <a:r>
              <a:rPr lang="en-US" dirty="0" smtClean="0"/>
              <a:t>Electrical Force(F</a:t>
            </a:r>
            <a:r>
              <a:rPr lang="en-US" baseline="-25000" dirty="0" smtClean="0"/>
              <a:t>e</a:t>
            </a:r>
            <a:r>
              <a:rPr lang="en-US" dirty="0" smtClean="0"/>
              <a:t>) is given as the product of Electric Field and Charge.</a:t>
            </a:r>
          </a:p>
          <a:p>
            <a:pPr>
              <a:buNone/>
            </a:pPr>
            <a:r>
              <a:rPr lang="en-US" dirty="0" smtClean="0"/>
              <a:t> </a:t>
            </a:r>
          </a:p>
          <a:p>
            <a:pPr>
              <a:buNone/>
            </a:pPr>
            <a:r>
              <a:rPr lang="en-US" dirty="0" smtClean="0"/>
              <a:t>                   F</a:t>
            </a:r>
            <a:r>
              <a:rPr lang="en-US" baseline="-25000" dirty="0" smtClean="0"/>
              <a:t>e</a:t>
            </a:r>
            <a:r>
              <a:rPr lang="en-US" dirty="0" smtClean="0"/>
              <a:t> = </a:t>
            </a:r>
            <a:r>
              <a:rPr lang="az-Cyrl-AZ" dirty="0" smtClean="0"/>
              <a:t>Є</a:t>
            </a:r>
            <a:r>
              <a:rPr lang="en-US" dirty="0" smtClean="0"/>
              <a:t> x q</a:t>
            </a:r>
          </a:p>
          <a:p>
            <a:r>
              <a:rPr lang="en-US" dirty="0" smtClean="0"/>
              <a:t>Opposing force or Drag force exerted by the medium is given as the product of friction coefficient(f) and velocity of the particle.</a:t>
            </a:r>
          </a:p>
          <a:p>
            <a:endParaRPr lang="en-US" dirty="0" smtClean="0"/>
          </a:p>
          <a:p>
            <a:pPr>
              <a:buNone/>
            </a:pPr>
            <a:r>
              <a:rPr lang="en-US" dirty="0" smtClean="0"/>
              <a:t>                  </a:t>
            </a:r>
            <a:r>
              <a:rPr lang="en-US" dirty="0" err="1" smtClean="0"/>
              <a:t>F</a:t>
            </a:r>
            <a:r>
              <a:rPr lang="en-US" baseline="-25000" dirty="0" err="1" smtClean="0"/>
              <a:t>d</a:t>
            </a:r>
            <a:r>
              <a:rPr lang="en-US" dirty="0" smtClean="0"/>
              <a:t>=  f x v</a:t>
            </a:r>
          </a:p>
          <a:p>
            <a:pPr>
              <a:buNone/>
            </a:pPr>
            <a:endParaRPr lang="en-US" dirty="0" smtClean="0"/>
          </a:p>
          <a:p>
            <a:pPr>
              <a:buNone/>
            </a:pPr>
            <a:r>
              <a:rPr lang="en-US" dirty="0" smtClean="0"/>
              <a:t>*f=  6</a:t>
            </a:r>
            <a:r>
              <a:rPr lang="el-GR" dirty="0" smtClean="0"/>
              <a:t>π</a:t>
            </a:r>
            <a:r>
              <a:rPr lang="en-US" dirty="0" smtClean="0"/>
              <a:t> x r x </a:t>
            </a:r>
            <a:r>
              <a:rPr lang="el-GR" dirty="0" smtClean="0"/>
              <a:t>η</a:t>
            </a:r>
            <a:r>
              <a:rPr lang="en-US" dirty="0" smtClean="0"/>
              <a:t> ; r =radius of the particle</a:t>
            </a:r>
          </a:p>
          <a:p>
            <a:pPr>
              <a:buNone/>
            </a:pPr>
            <a:r>
              <a:rPr lang="en-US" dirty="0" smtClean="0"/>
              <a:t>                          </a:t>
            </a:r>
            <a:r>
              <a:rPr lang="el-GR" dirty="0" smtClean="0"/>
              <a:t>η</a:t>
            </a:r>
            <a:r>
              <a:rPr lang="en-US" dirty="0" smtClean="0"/>
              <a:t>= viscous coefficient</a:t>
            </a:r>
            <a:endParaRPr lang="en-IN" dirty="0"/>
          </a:p>
        </p:txBody>
      </p:sp>
      <p:sp>
        <p:nvSpPr>
          <p:cNvPr id="4" name="Footer Placeholder 3"/>
          <p:cNvSpPr>
            <a:spLocks noGrp="1"/>
          </p:cNvSpPr>
          <p:nvPr>
            <p:ph type="ftr" sz="quarter" idx="11"/>
          </p:nvPr>
        </p:nvSpPr>
        <p:spPr/>
        <p:txBody>
          <a:bodyPr/>
          <a:lstStyle/>
          <a:p>
            <a:r>
              <a:rPr lang="en-IN" smtClean="0"/>
              <a:t>AMJ</a:t>
            </a:r>
            <a:endParaRPr lang="en-IN"/>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ELECTRO- OSMOTIC FLOW(EOF)</a:t>
            </a:r>
            <a:endParaRPr lang="en-IN" dirty="0"/>
          </a:p>
        </p:txBody>
      </p:sp>
      <p:sp>
        <p:nvSpPr>
          <p:cNvPr id="3" name="Content Placeholder 2"/>
          <p:cNvSpPr>
            <a:spLocks noGrp="1"/>
          </p:cNvSpPr>
          <p:nvPr>
            <p:ph idx="1"/>
          </p:nvPr>
        </p:nvSpPr>
        <p:spPr/>
        <p:txBody>
          <a:bodyPr>
            <a:normAutofit lnSpcReduction="10000"/>
          </a:bodyPr>
          <a:lstStyle/>
          <a:p>
            <a:r>
              <a:rPr lang="en-US" dirty="0" smtClean="0"/>
              <a:t>EOF produced as a result of dominant surface charges</a:t>
            </a:r>
          </a:p>
          <a:p>
            <a:pPr>
              <a:buNone/>
            </a:pPr>
            <a:r>
              <a:rPr lang="en-US" dirty="0" smtClean="0"/>
              <a:t>( commonly negatively charged)</a:t>
            </a:r>
          </a:p>
          <a:p>
            <a:pPr>
              <a:buNone/>
            </a:pPr>
            <a:endParaRPr lang="en-US" dirty="0" smtClean="0"/>
          </a:p>
          <a:p>
            <a:r>
              <a:rPr lang="en-US" dirty="0" smtClean="0"/>
              <a:t>This causes positively charged </a:t>
            </a:r>
            <a:r>
              <a:rPr lang="en-US" dirty="0" err="1" smtClean="0"/>
              <a:t>cations</a:t>
            </a:r>
            <a:r>
              <a:rPr lang="en-US" dirty="0" smtClean="0"/>
              <a:t> in the double layer close to the channel walls</a:t>
            </a:r>
          </a:p>
          <a:p>
            <a:pPr>
              <a:buNone/>
            </a:pPr>
            <a:endParaRPr lang="en-US" dirty="0" smtClean="0"/>
          </a:p>
          <a:p>
            <a:r>
              <a:rPr lang="en-US" dirty="0" smtClean="0"/>
              <a:t>Under electric potential along the channel, the excess charges in the double layer are attracted by electrostatic forces and thus move towards negative electrode</a:t>
            </a:r>
            <a:endParaRPr lang="en-IN" dirty="0"/>
          </a:p>
        </p:txBody>
      </p:sp>
      <p:sp>
        <p:nvSpPr>
          <p:cNvPr id="4" name="Footer Placeholder 3"/>
          <p:cNvSpPr>
            <a:spLocks noGrp="1"/>
          </p:cNvSpPr>
          <p:nvPr>
            <p:ph type="ftr" sz="quarter" idx="11"/>
          </p:nvPr>
        </p:nvSpPr>
        <p:spPr/>
        <p:txBody>
          <a:bodyPr/>
          <a:lstStyle/>
          <a:p>
            <a:r>
              <a:rPr lang="en-IN" smtClean="0"/>
              <a:t>AMJ</a:t>
            </a:r>
            <a:endParaRPr lang="en-IN"/>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IN" dirty="0"/>
          </a:p>
        </p:txBody>
      </p:sp>
      <p:sp>
        <p:nvSpPr>
          <p:cNvPr id="3" name="Content Placeholder 2"/>
          <p:cNvSpPr>
            <a:spLocks noGrp="1"/>
          </p:cNvSpPr>
          <p:nvPr>
            <p:ph idx="1"/>
          </p:nvPr>
        </p:nvSpPr>
        <p:spPr/>
        <p:txBody>
          <a:bodyPr/>
          <a:lstStyle/>
          <a:p>
            <a:r>
              <a:rPr lang="en-US" dirty="0" smtClean="0"/>
              <a:t>More of </a:t>
            </a:r>
            <a:r>
              <a:rPr lang="en-US" dirty="0" err="1" smtClean="0"/>
              <a:t>cation</a:t>
            </a:r>
            <a:r>
              <a:rPr lang="en-US" dirty="0" smtClean="0"/>
              <a:t>- faster migration</a:t>
            </a:r>
          </a:p>
          <a:p>
            <a:endParaRPr lang="en-US" dirty="0" smtClean="0"/>
          </a:p>
          <a:p>
            <a:r>
              <a:rPr lang="en-US" dirty="0" smtClean="0"/>
              <a:t>Equal amount of </a:t>
            </a:r>
            <a:r>
              <a:rPr lang="en-US" dirty="0" err="1" smtClean="0"/>
              <a:t>cations</a:t>
            </a:r>
            <a:r>
              <a:rPr lang="en-US" dirty="0" smtClean="0"/>
              <a:t> and anions- no migration</a:t>
            </a:r>
          </a:p>
          <a:p>
            <a:endParaRPr lang="en-US" dirty="0" smtClean="0"/>
          </a:p>
          <a:p>
            <a:r>
              <a:rPr lang="en-US" dirty="0" smtClean="0"/>
              <a:t>More of anions- slower migration</a:t>
            </a:r>
            <a:endParaRPr lang="en-IN" dirty="0"/>
          </a:p>
        </p:txBody>
      </p:sp>
      <p:sp>
        <p:nvSpPr>
          <p:cNvPr id="4" name="Footer Placeholder 3"/>
          <p:cNvSpPr>
            <a:spLocks noGrp="1"/>
          </p:cNvSpPr>
          <p:nvPr>
            <p:ph type="ftr" sz="quarter" idx="11"/>
          </p:nvPr>
        </p:nvSpPr>
        <p:spPr/>
        <p:txBody>
          <a:bodyPr/>
          <a:lstStyle/>
          <a:p>
            <a:r>
              <a:rPr lang="en-IN" smtClean="0"/>
              <a:t>AMJ</a:t>
            </a:r>
            <a:endParaRPr lang="en-IN"/>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INSTRUMENTATION</a:t>
            </a:r>
            <a:endParaRPr lang="en-IN" dirty="0"/>
          </a:p>
        </p:txBody>
      </p:sp>
      <p:sp>
        <p:nvSpPr>
          <p:cNvPr id="3" name="Content Placeholder 2"/>
          <p:cNvSpPr>
            <a:spLocks noGrp="1"/>
          </p:cNvSpPr>
          <p:nvPr>
            <p:ph sz="half" idx="1"/>
          </p:nvPr>
        </p:nvSpPr>
        <p:spPr/>
        <p:txBody>
          <a:bodyPr>
            <a:normAutofit fontScale="92500" lnSpcReduction="10000"/>
          </a:bodyPr>
          <a:lstStyle/>
          <a:p>
            <a:r>
              <a:rPr lang="en-US" dirty="0" smtClean="0"/>
              <a:t>Buffer filled fused silica capillary 10-100 micrometers in internal diameter and 40-60 cm long.</a:t>
            </a:r>
          </a:p>
          <a:p>
            <a:r>
              <a:rPr lang="en-US" dirty="0" smtClean="0"/>
              <a:t>Two platinum electrodes</a:t>
            </a:r>
          </a:p>
          <a:p>
            <a:r>
              <a:rPr lang="en-US" dirty="0" smtClean="0"/>
              <a:t>High Voltage supply</a:t>
            </a:r>
          </a:p>
          <a:p>
            <a:r>
              <a:rPr lang="en-US" dirty="0" smtClean="0"/>
              <a:t>Sample Injector</a:t>
            </a:r>
          </a:p>
          <a:p>
            <a:r>
              <a:rPr lang="en-US" dirty="0" smtClean="0"/>
              <a:t>Sample inlet and outlet vial</a:t>
            </a:r>
          </a:p>
          <a:p>
            <a:r>
              <a:rPr lang="en-US" dirty="0" smtClean="0"/>
              <a:t>Detector</a:t>
            </a:r>
          </a:p>
          <a:p>
            <a:r>
              <a:rPr lang="en-US" dirty="0" smtClean="0"/>
              <a:t>Buffer solution </a:t>
            </a:r>
            <a:endParaRPr lang="en-IN" dirty="0"/>
          </a:p>
        </p:txBody>
      </p:sp>
      <p:pic>
        <p:nvPicPr>
          <p:cNvPr id="5" name="Content Placeholder 4" descr="download.png"/>
          <p:cNvPicPr>
            <a:picLocks noGrp="1" noChangeAspect="1"/>
          </p:cNvPicPr>
          <p:nvPr>
            <p:ph sz="half" idx="2"/>
          </p:nvPr>
        </p:nvPicPr>
        <p:blipFill>
          <a:blip r:embed="rId2"/>
          <a:stretch>
            <a:fillRect/>
          </a:stretch>
        </p:blipFill>
        <p:spPr>
          <a:xfrm>
            <a:off x="4343400" y="1981200"/>
            <a:ext cx="4495800" cy="2819401"/>
          </a:xfrm>
        </p:spPr>
      </p:pic>
      <p:sp>
        <p:nvSpPr>
          <p:cNvPr id="6" name="Footer Placeholder 5"/>
          <p:cNvSpPr>
            <a:spLocks noGrp="1"/>
          </p:cNvSpPr>
          <p:nvPr>
            <p:ph type="ftr" sz="quarter" idx="11"/>
          </p:nvPr>
        </p:nvSpPr>
        <p:spPr/>
        <p:txBody>
          <a:bodyPr/>
          <a:lstStyle/>
          <a:p>
            <a:r>
              <a:rPr lang="en-IN" smtClean="0"/>
              <a:t>AMJ</a:t>
            </a:r>
            <a:endParaRPr lang="en-IN"/>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INJECTION</a:t>
            </a:r>
            <a:endParaRPr lang="en-IN" dirty="0"/>
          </a:p>
        </p:txBody>
      </p:sp>
      <p:sp>
        <p:nvSpPr>
          <p:cNvPr id="3" name="Content Placeholder 2"/>
          <p:cNvSpPr>
            <a:spLocks noGrp="1"/>
          </p:cNvSpPr>
          <p:nvPr>
            <p:ph idx="1"/>
          </p:nvPr>
        </p:nvSpPr>
        <p:spPr/>
        <p:txBody>
          <a:bodyPr/>
          <a:lstStyle/>
          <a:p>
            <a:r>
              <a:rPr lang="en-US" dirty="0" smtClean="0"/>
              <a:t>Hydrodynamic Injection-</a:t>
            </a:r>
          </a:p>
          <a:p>
            <a:pPr marL="514350" indent="-514350">
              <a:buFont typeface="+mj-lt"/>
              <a:buAutoNum type="arabicPeriod"/>
            </a:pPr>
            <a:r>
              <a:rPr lang="en-US" dirty="0" smtClean="0"/>
              <a:t>By applying pressure</a:t>
            </a:r>
          </a:p>
          <a:p>
            <a:pPr marL="514350" indent="-514350">
              <a:buFont typeface="+mj-lt"/>
              <a:buAutoNum type="arabicPeriod"/>
            </a:pPr>
            <a:r>
              <a:rPr lang="en-US" dirty="0" smtClean="0"/>
              <a:t>By applying vacuum</a:t>
            </a:r>
          </a:p>
          <a:p>
            <a:pPr marL="514350" indent="-514350">
              <a:buFont typeface="+mj-lt"/>
              <a:buAutoNum type="arabicPeriod"/>
            </a:pPr>
            <a:r>
              <a:rPr lang="en-US" dirty="0" smtClean="0"/>
              <a:t>By gravitation </a:t>
            </a:r>
          </a:p>
          <a:p>
            <a:pPr marL="514350" indent="-514350">
              <a:buNone/>
            </a:pPr>
            <a:endParaRPr lang="en-US" dirty="0" smtClean="0"/>
          </a:p>
          <a:p>
            <a:pPr marL="514350" indent="-514350"/>
            <a:r>
              <a:rPr lang="en-US" dirty="0" err="1" smtClean="0"/>
              <a:t>Electrokinetic</a:t>
            </a:r>
            <a:r>
              <a:rPr lang="en-US" dirty="0" smtClean="0"/>
              <a:t> injection- By using electric supply   </a:t>
            </a:r>
            <a:endParaRPr lang="en-IN" dirty="0"/>
          </a:p>
        </p:txBody>
      </p:sp>
      <p:sp>
        <p:nvSpPr>
          <p:cNvPr id="4" name="Footer Placeholder 3"/>
          <p:cNvSpPr>
            <a:spLocks noGrp="1"/>
          </p:cNvSpPr>
          <p:nvPr>
            <p:ph type="ftr" sz="quarter" idx="11"/>
          </p:nvPr>
        </p:nvSpPr>
        <p:spPr/>
        <p:txBody>
          <a:bodyPr/>
          <a:lstStyle/>
          <a:p>
            <a:r>
              <a:rPr lang="en-IN" smtClean="0"/>
              <a:t>AMJ</a:t>
            </a:r>
            <a:endParaRPr lang="en-IN"/>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DETECTORS</a:t>
            </a:r>
            <a:endParaRPr lang="en-IN" dirty="0"/>
          </a:p>
        </p:txBody>
      </p:sp>
      <p:sp>
        <p:nvSpPr>
          <p:cNvPr id="3" name="Content Placeholder 2"/>
          <p:cNvSpPr>
            <a:spLocks noGrp="1"/>
          </p:cNvSpPr>
          <p:nvPr>
            <p:ph idx="1"/>
          </p:nvPr>
        </p:nvSpPr>
        <p:spPr/>
        <p:txBody>
          <a:bodyPr>
            <a:normAutofit lnSpcReduction="10000"/>
          </a:bodyPr>
          <a:lstStyle/>
          <a:p>
            <a:r>
              <a:rPr lang="en-US" dirty="0" smtClean="0"/>
              <a:t>UV-Vis Absorption Spectrometric detectors</a:t>
            </a:r>
          </a:p>
          <a:p>
            <a:pPr>
              <a:buNone/>
            </a:pPr>
            <a:endParaRPr lang="en-US" dirty="0" smtClean="0"/>
          </a:p>
          <a:p>
            <a:r>
              <a:rPr lang="en-US" dirty="0" smtClean="0"/>
              <a:t>Other detectors include- Fluorescence, </a:t>
            </a:r>
            <a:r>
              <a:rPr lang="en-US" dirty="0" err="1" smtClean="0"/>
              <a:t>amperometric</a:t>
            </a:r>
            <a:r>
              <a:rPr lang="en-US" dirty="0" smtClean="0"/>
              <a:t>, </a:t>
            </a:r>
            <a:r>
              <a:rPr lang="en-US" dirty="0" err="1" smtClean="0"/>
              <a:t>electrochemiluminiscence</a:t>
            </a:r>
            <a:r>
              <a:rPr lang="en-US" dirty="0" smtClean="0"/>
              <a:t> detectors</a:t>
            </a:r>
          </a:p>
          <a:p>
            <a:pPr>
              <a:buNone/>
            </a:pPr>
            <a:endParaRPr lang="en-US" dirty="0" smtClean="0"/>
          </a:p>
          <a:p>
            <a:r>
              <a:rPr lang="en-US" dirty="0" smtClean="0"/>
              <a:t>Mass Spectrometer </a:t>
            </a:r>
          </a:p>
          <a:p>
            <a:endParaRPr lang="en-US" dirty="0" smtClean="0"/>
          </a:p>
          <a:p>
            <a:r>
              <a:rPr lang="en-US" dirty="0" smtClean="0"/>
              <a:t>ELECTROPHEROGRAM- similar to chromatogram, plot of time from injection on X-axis </a:t>
            </a:r>
            <a:r>
              <a:rPr lang="en-US" dirty="0" err="1" smtClean="0"/>
              <a:t>vs</a:t>
            </a:r>
            <a:r>
              <a:rPr lang="en-US" dirty="0" smtClean="0"/>
              <a:t> the detector signal on Y- axis</a:t>
            </a:r>
            <a:endParaRPr lang="en-IN" dirty="0"/>
          </a:p>
        </p:txBody>
      </p:sp>
      <p:sp>
        <p:nvSpPr>
          <p:cNvPr id="4" name="Footer Placeholder 3"/>
          <p:cNvSpPr>
            <a:spLocks noGrp="1"/>
          </p:cNvSpPr>
          <p:nvPr>
            <p:ph type="ftr" sz="quarter" idx="11"/>
          </p:nvPr>
        </p:nvSpPr>
        <p:spPr/>
        <p:txBody>
          <a:bodyPr/>
          <a:lstStyle/>
          <a:p>
            <a:r>
              <a:rPr lang="en-IN" smtClean="0"/>
              <a:t>AMJ</a:t>
            </a:r>
            <a:endParaRPr lang="en-IN"/>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a:t>
            </a:r>
            <a:endParaRPr lang="en-IN" dirty="0"/>
          </a:p>
        </p:txBody>
      </p:sp>
      <p:sp>
        <p:nvSpPr>
          <p:cNvPr id="3" name="Content Placeholder 2"/>
          <p:cNvSpPr>
            <a:spLocks noGrp="1"/>
          </p:cNvSpPr>
          <p:nvPr>
            <p:ph idx="1"/>
          </p:nvPr>
        </p:nvSpPr>
        <p:spPr/>
        <p:txBody>
          <a:bodyPr/>
          <a:lstStyle/>
          <a:p>
            <a:r>
              <a:rPr lang="en-US" dirty="0" smtClean="0"/>
              <a:t>Components include sample vial, source and destination vials, capillary, electrodes, data output and handling device</a:t>
            </a:r>
          </a:p>
          <a:p>
            <a:endParaRPr lang="en-US" dirty="0" smtClean="0"/>
          </a:p>
          <a:p>
            <a:r>
              <a:rPr lang="en-US" dirty="0" smtClean="0"/>
              <a:t>Source vial, destination vial and capillary are filled with an electrolyte( buffer solution)</a:t>
            </a:r>
          </a:p>
          <a:p>
            <a:endParaRPr lang="en-US" dirty="0" smtClean="0"/>
          </a:p>
          <a:p>
            <a:r>
              <a:rPr lang="en-US" dirty="0" smtClean="0"/>
              <a:t>To introduce the sample, capillary inlet is placed into the sample vial</a:t>
            </a:r>
            <a:endParaRPr lang="en-IN" dirty="0"/>
          </a:p>
        </p:txBody>
      </p:sp>
      <p:sp>
        <p:nvSpPr>
          <p:cNvPr id="4" name="Footer Placeholder 3"/>
          <p:cNvSpPr>
            <a:spLocks noGrp="1"/>
          </p:cNvSpPr>
          <p:nvPr>
            <p:ph type="ftr" sz="quarter" idx="11"/>
          </p:nvPr>
        </p:nvSpPr>
        <p:spPr/>
        <p:txBody>
          <a:bodyPr/>
          <a:lstStyle/>
          <a:p>
            <a:r>
              <a:rPr lang="en-IN" smtClean="0"/>
              <a:t>AMJ</a:t>
            </a:r>
            <a:endParaRPr lang="en-IN"/>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IN" dirty="0"/>
          </a:p>
        </p:txBody>
      </p:sp>
      <p:sp>
        <p:nvSpPr>
          <p:cNvPr id="3" name="Content Placeholder 2"/>
          <p:cNvSpPr>
            <a:spLocks noGrp="1"/>
          </p:cNvSpPr>
          <p:nvPr>
            <p:ph idx="1"/>
          </p:nvPr>
        </p:nvSpPr>
        <p:spPr/>
        <p:txBody>
          <a:bodyPr>
            <a:normAutofit/>
          </a:bodyPr>
          <a:lstStyle/>
          <a:p>
            <a:r>
              <a:rPr lang="en-US" dirty="0" smtClean="0"/>
              <a:t>Sample is introduced in capillary via capillary action, pressure, or </a:t>
            </a:r>
            <a:r>
              <a:rPr lang="en-US" dirty="0" err="1" smtClean="0"/>
              <a:t>electrokinetically</a:t>
            </a:r>
            <a:r>
              <a:rPr lang="en-US" dirty="0" smtClean="0"/>
              <a:t> and then capillary is returned to source vial.</a:t>
            </a:r>
          </a:p>
          <a:p>
            <a:endParaRPr lang="en-US" dirty="0" smtClean="0"/>
          </a:p>
          <a:p>
            <a:pPr>
              <a:buNone/>
            </a:pPr>
            <a:endParaRPr lang="en-US" dirty="0" smtClean="0"/>
          </a:p>
          <a:p>
            <a:r>
              <a:rPr lang="en-US" dirty="0" smtClean="0"/>
              <a:t>Migration of </a:t>
            </a:r>
            <a:r>
              <a:rPr lang="en-US" dirty="0" err="1" smtClean="0"/>
              <a:t>analytes</a:t>
            </a:r>
            <a:r>
              <a:rPr lang="en-US" dirty="0" smtClean="0"/>
              <a:t> is initiated by electric field applied between the source and destination vials and is supplied to electrodes by high voltage supply.</a:t>
            </a:r>
          </a:p>
          <a:p>
            <a:endParaRPr lang="en-US" dirty="0" smtClean="0"/>
          </a:p>
        </p:txBody>
      </p:sp>
      <p:sp>
        <p:nvSpPr>
          <p:cNvPr id="4" name="Footer Placeholder 3"/>
          <p:cNvSpPr>
            <a:spLocks noGrp="1"/>
          </p:cNvSpPr>
          <p:nvPr>
            <p:ph type="ftr" sz="quarter" idx="11"/>
          </p:nvPr>
        </p:nvSpPr>
        <p:spPr/>
        <p:txBody>
          <a:bodyPr/>
          <a:lstStyle/>
          <a:p>
            <a:r>
              <a:rPr lang="en-IN" smtClean="0"/>
              <a:t>AMJ</a:t>
            </a:r>
            <a:endParaRPr lang="en-IN"/>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IN" dirty="0"/>
          </a:p>
        </p:txBody>
      </p:sp>
      <p:sp>
        <p:nvSpPr>
          <p:cNvPr id="3" name="Content Placeholder 2"/>
          <p:cNvSpPr>
            <a:spLocks noGrp="1"/>
          </p:cNvSpPr>
          <p:nvPr>
            <p:ph idx="1"/>
          </p:nvPr>
        </p:nvSpPr>
        <p:spPr/>
        <p:txBody>
          <a:bodyPr/>
          <a:lstStyle/>
          <a:p>
            <a:r>
              <a:rPr lang="en-US" dirty="0" smtClean="0"/>
              <a:t>Often in CE, all the ions, be it be negative or positive are pulled through the capillary in same direction, because of EOF</a:t>
            </a:r>
          </a:p>
          <a:p>
            <a:endParaRPr lang="en-US" dirty="0" smtClean="0"/>
          </a:p>
          <a:p>
            <a:r>
              <a:rPr lang="en-US" dirty="0" err="1" smtClean="0"/>
              <a:t>Analytes</a:t>
            </a:r>
            <a:r>
              <a:rPr lang="en-US" dirty="0" smtClean="0"/>
              <a:t> separated as they migrate due to </a:t>
            </a:r>
            <a:r>
              <a:rPr lang="en-US" dirty="0" err="1" smtClean="0"/>
              <a:t>electrophoretic</a:t>
            </a:r>
            <a:r>
              <a:rPr lang="en-US" dirty="0" smtClean="0"/>
              <a:t> mobility and are detected using detector near the outlet end of capillary.</a:t>
            </a:r>
          </a:p>
          <a:p>
            <a:endParaRPr lang="en-US" dirty="0" smtClean="0"/>
          </a:p>
          <a:p>
            <a:r>
              <a:rPr lang="en-US" dirty="0" smtClean="0"/>
              <a:t>Output sent to data output an handling device such as integrator or computer.</a:t>
            </a:r>
            <a:endParaRPr lang="en-IN" dirty="0" smtClean="0"/>
          </a:p>
          <a:p>
            <a:endParaRPr lang="en-IN" dirty="0"/>
          </a:p>
        </p:txBody>
      </p:sp>
      <p:sp>
        <p:nvSpPr>
          <p:cNvPr id="4" name="Footer Placeholder 3"/>
          <p:cNvSpPr>
            <a:spLocks noGrp="1"/>
          </p:cNvSpPr>
          <p:nvPr>
            <p:ph type="ftr" sz="quarter" idx="11"/>
          </p:nvPr>
        </p:nvSpPr>
        <p:spPr/>
        <p:txBody>
          <a:bodyPr/>
          <a:lstStyle/>
          <a:p>
            <a:r>
              <a:rPr lang="en-IN" smtClean="0"/>
              <a:t>AMJ</a:t>
            </a:r>
            <a:endParaRPr lang="en-IN"/>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IN" dirty="0"/>
          </a:p>
        </p:txBody>
      </p:sp>
      <p:sp>
        <p:nvSpPr>
          <p:cNvPr id="3" name="Content Placeholder 2"/>
          <p:cNvSpPr>
            <a:spLocks noGrp="1"/>
          </p:cNvSpPr>
          <p:nvPr>
            <p:ph idx="1"/>
          </p:nvPr>
        </p:nvSpPr>
        <p:spPr/>
        <p:txBody>
          <a:bodyPr/>
          <a:lstStyle/>
          <a:p>
            <a:r>
              <a:rPr lang="en-US" dirty="0" smtClean="0"/>
              <a:t>Data displayed as </a:t>
            </a:r>
            <a:r>
              <a:rPr lang="en-US" dirty="0" err="1" smtClean="0"/>
              <a:t>electropherogram</a:t>
            </a:r>
            <a:r>
              <a:rPr lang="en-US" dirty="0" smtClean="0"/>
              <a:t>.</a:t>
            </a:r>
          </a:p>
          <a:p>
            <a:endParaRPr lang="en-US" dirty="0" smtClean="0"/>
          </a:p>
          <a:p>
            <a:r>
              <a:rPr lang="en-US" dirty="0" smtClean="0"/>
              <a:t>Separated compounds appear as peaks with different retention time in </a:t>
            </a:r>
            <a:r>
              <a:rPr lang="en-US" dirty="0" err="1" smtClean="0"/>
              <a:t>electropherogram</a:t>
            </a:r>
            <a:r>
              <a:rPr lang="en-US" dirty="0" smtClean="0"/>
              <a:t>.</a:t>
            </a:r>
          </a:p>
          <a:p>
            <a:endParaRPr lang="en-US" dirty="0" smtClean="0"/>
          </a:p>
          <a:p>
            <a:r>
              <a:rPr lang="en-US" dirty="0" smtClean="0"/>
              <a:t>Retention time = Time taken for a solute to pass through the column.</a:t>
            </a:r>
            <a:endParaRPr lang="en-IN" dirty="0"/>
          </a:p>
        </p:txBody>
      </p:sp>
      <p:sp>
        <p:nvSpPr>
          <p:cNvPr id="4" name="Footer Placeholder 3"/>
          <p:cNvSpPr>
            <a:spLocks noGrp="1"/>
          </p:cNvSpPr>
          <p:nvPr>
            <p:ph type="ftr" sz="quarter" idx="11"/>
          </p:nvPr>
        </p:nvSpPr>
        <p:spPr/>
        <p:txBody>
          <a:bodyPr/>
          <a:lstStyle/>
          <a:p>
            <a:r>
              <a:rPr lang="en-IN" smtClean="0"/>
              <a:t>AMJ</a:t>
            </a:r>
            <a:endParaRPr lang="en-IN"/>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a:t>
            </a:r>
            <a:endParaRPr lang="en-IN" dirty="0"/>
          </a:p>
        </p:txBody>
      </p:sp>
      <p:sp>
        <p:nvSpPr>
          <p:cNvPr id="3" name="Content Placeholder 2"/>
          <p:cNvSpPr>
            <a:spLocks noGrp="1"/>
          </p:cNvSpPr>
          <p:nvPr>
            <p:ph idx="1"/>
          </p:nvPr>
        </p:nvSpPr>
        <p:spPr/>
        <p:txBody>
          <a:bodyPr>
            <a:normAutofit fontScale="92500" lnSpcReduction="10000"/>
          </a:bodyPr>
          <a:lstStyle/>
          <a:p>
            <a:r>
              <a:rPr lang="en-US" dirty="0" smtClean="0"/>
              <a:t>Illicit drug analysis</a:t>
            </a:r>
          </a:p>
          <a:p>
            <a:pPr>
              <a:buNone/>
            </a:pPr>
            <a:endParaRPr lang="en-US" dirty="0" smtClean="0"/>
          </a:p>
          <a:p>
            <a:r>
              <a:rPr lang="en-US" dirty="0" smtClean="0"/>
              <a:t>Analysis of GSR and Explosive Constituents</a:t>
            </a:r>
          </a:p>
          <a:p>
            <a:pPr>
              <a:buNone/>
            </a:pPr>
            <a:endParaRPr lang="en-US" dirty="0" smtClean="0"/>
          </a:p>
          <a:p>
            <a:r>
              <a:rPr lang="en-US" dirty="0" smtClean="0"/>
              <a:t>To investigate Ink composition</a:t>
            </a:r>
          </a:p>
          <a:p>
            <a:pPr>
              <a:buNone/>
            </a:pPr>
            <a:endParaRPr lang="en-US" dirty="0" smtClean="0"/>
          </a:p>
          <a:p>
            <a:r>
              <a:rPr lang="en-US" dirty="0" smtClean="0"/>
              <a:t>Analysis of small molecule pharmaceuticals and in their preparations</a:t>
            </a:r>
          </a:p>
          <a:p>
            <a:pPr>
              <a:buNone/>
            </a:pPr>
            <a:endParaRPr lang="en-US" dirty="0" smtClean="0"/>
          </a:p>
          <a:p>
            <a:r>
              <a:rPr lang="en-US" dirty="0" smtClean="0"/>
              <a:t>Presence of pharmaceutical products in standard solutions and biological fluids.</a:t>
            </a:r>
          </a:p>
        </p:txBody>
      </p:sp>
      <p:sp>
        <p:nvSpPr>
          <p:cNvPr id="4" name="Footer Placeholder 3"/>
          <p:cNvSpPr>
            <a:spLocks noGrp="1"/>
          </p:cNvSpPr>
          <p:nvPr>
            <p:ph type="ftr" sz="quarter" idx="11"/>
          </p:nvPr>
        </p:nvSpPr>
        <p:spPr/>
        <p:txBody>
          <a:bodyPr/>
          <a:lstStyle/>
          <a:p>
            <a:r>
              <a:rPr lang="en-IN" smtClean="0"/>
              <a:t>AMJ</a:t>
            </a:r>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US" dirty="0" smtClean="0"/>
              <a:t>These two forces act in opposite directions and ultimately at some point of time, will balance each other, leading to the uniform motion of the particle in the medium. </a:t>
            </a:r>
          </a:p>
          <a:p>
            <a:r>
              <a:rPr lang="en-US" dirty="0" smtClean="0"/>
              <a:t>  Therefore, </a:t>
            </a:r>
          </a:p>
          <a:p>
            <a:pPr>
              <a:buNone/>
            </a:pPr>
            <a:r>
              <a:rPr lang="en-US" dirty="0" smtClean="0"/>
              <a:t>                          F</a:t>
            </a:r>
            <a:r>
              <a:rPr lang="en-US" baseline="-25000" dirty="0" smtClean="0"/>
              <a:t>e </a:t>
            </a:r>
            <a:r>
              <a:rPr lang="en-US" dirty="0" smtClean="0"/>
              <a:t>= </a:t>
            </a:r>
            <a:r>
              <a:rPr lang="en-US" dirty="0" err="1" smtClean="0"/>
              <a:t>F</a:t>
            </a:r>
            <a:r>
              <a:rPr lang="en-US" baseline="-25000" dirty="0" err="1" smtClean="0"/>
              <a:t>d</a:t>
            </a:r>
            <a:endParaRPr lang="en-US" baseline="-25000" dirty="0" smtClean="0"/>
          </a:p>
          <a:p>
            <a:pPr>
              <a:buNone/>
            </a:pPr>
            <a:r>
              <a:rPr lang="en-US" baseline="-25000" dirty="0" smtClean="0"/>
              <a:t>                        </a:t>
            </a:r>
            <a:r>
              <a:rPr lang="en-US" dirty="0" smtClean="0"/>
              <a:t>       </a:t>
            </a:r>
            <a:r>
              <a:rPr lang="az-Cyrl-AZ" dirty="0" smtClean="0"/>
              <a:t>Є</a:t>
            </a:r>
            <a:r>
              <a:rPr lang="en-US" dirty="0" smtClean="0"/>
              <a:t> x q= 6</a:t>
            </a:r>
            <a:r>
              <a:rPr lang="el-GR" dirty="0" smtClean="0"/>
              <a:t>π</a:t>
            </a:r>
            <a:r>
              <a:rPr lang="en-US" dirty="0" smtClean="0"/>
              <a:t> x r x </a:t>
            </a:r>
            <a:r>
              <a:rPr lang="el-GR" dirty="0" smtClean="0"/>
              <a:t>η</a:t>
            </a:r>
            <a:r>
              <a:rPr lang="en-US" dirty="0" smtClean="0"/>
              <a:t> x v  or</a:t>
            </a:r>
          </a:p>
          <a:p>
            <a:pPr>
              <a:buNone/>
            </a:pPr>
            <a:r>
              <a:rPr lang="en-US" baseline="-25000" dirty="0" smtClean="0"/>
              <a:t>                                     </a:t>
            </a:r>
          </a:p>
          <a:p>
            <a:pPr>
              <a:buNone/>
            </a:pPr>
            <a:r>
              <a:rPr lang="en-US" dirty="0" smtClean="0"/>
              <a:t>                       </a:t>
            </a:r>
            <a:r>
              <a:rPr lang="az-Cyrl-AZ" dirty="0" smtClean="0"/>
              <a:t>Є</a:t>
            </a:r>
            <a:r>
              <a:rPr lang="en-US" dirty="0" smtClean="0"/>
              <a:t> x q = f x v</a:t>
            </a:r>
            <a:endParaRPr lang="en-US" baseline="-25000" dirty="0" smtClean="0"/>
          </a:p>
          <a:p>
            <a:pPr>
              <a:buNone/>
            </a:pPr>
            <a:endParaRPr lang="en-IN" dirty="0"/>
          </a:p>
        </p:txBody>
      </p:sp>
      <p:sp>
        <p:nvSpPr>
          <p:cNvPr id="4" name="Footer Placeholder 3"/>
          <p:cNvSpPr>
            <a:spLocks noGrp="1"/>
          </p:cNvSpPr>
          <p:nvPr>
            <p:ph type="ftr" sz="quarter" idx="11"/>
          </p:nvPr>
        </p:nvSpPr>
        <p:spPr/>
        <p:txBody>
          <a:bodyPr/>
          <a:lstStyle/>
          <a:p>
            <a:r>
              <a:rPr lang="en-IN" smtClean="0"/>
              <a:t>AMJ</a:t>
            </a:r>
            <a:endParaRPr lang="en-IN"/>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GENETIC ANALYSER</a:t>
            </a:r>
            <a:endParaRPr lang="en-IN" dirty="0"/>
          </a:p>
        </p:txBody>
      </p:sp>
      <p:sp>
        <p:nvSpPr>
          <p:cNvPr id="3" name="Content Placeholder 2"/>
          <p:cNvSpPr>
            <a:spLocks noGrp="1"/>
          </p:cNvSpPr>
          <p:nvPr>
            <p:ph idx="1"/>
          </p:nvPr>
        </p:nvSpPr>
        <p:spPr/>
        <p:txBody>
          <a:bodyPr/>
          <a:lstStyle/>
          <a:p>
            <a:r>
              <a:rPr lang="en-US" dirty="0" smtClean="0"/>
              <a:t>Instrument generally used in Life Sciences.</a:t>
            </a:r>
          </a:p>
          <a:p>
            <a:endParaRPr lang="en-US" dirty="0" smtClean="0"/>
          </a:p>
          <a:p>
            <a:pPr>
              <a:buNone/>
            </a:pPr>
            <a:endParaRPr lang="en-US" dirty="0" smtClean="0"/>
          </a:p>
          <a:p>
            <a:r>
              <a:rPr lang="en-US" dirty="0" smtClean="0"/>
              <a:t>As the name indicates, genetic </a:t>
            </a:r>
            <a:r>
              <a:rPr lang="en-US" dirty="0" err="1" smtClean="0"/>
              <a:t>analyser</a:t>
            </a:r>
            <a:r>
              <a:rPr lang="en-US" dirty="0" smtClean="0"/>
              <a:t> is used to </a:t>
            </a:r>
            <a:r>
              <a:rPr lang="en-US" dirty="0" err="1" smtClean="0"/>
              <a:t>analyse</a:t>
            </a:r>
            <a:r>
              <a:rPr lang="en-US" dirty="0" smtClean="0"/>
              <a:t> the genetic material, mainly DNA fragments. </a:t>
            </a:r>
          </a:p>
          <a:p>
            <a:endParaRPr lang="en-US" dirty="0" smtClean="0"/>
          </a:p>
          <a:p>
            <a:pPr>
              <a:buNone/>
            </a:pPr>
            <a:endParaRPr lang="en-US" dirty="0" smtClean="0"/>
          </a:p>
          <a:p>
            <a:r>
              <a:rPr lang="en-US" dirty="0" smtClean="0"/>
              <a:t>Utilizes the technique of Capillary Electrophoresis </a:t>
            </a:r>
            <a:endParaRPr lang="en-IN" dirty="0"/>
          </a:p>
        </p:txBody>
      </p:sp>
      <p:sp>
        <p:nvSpPr>
          <p:cNvPr id="4" name="Footer Placeholder 3"/>
          <p:cNvSpPr>
            <a:spLocks noGrp="1"/>
          </p:cNvSpPr>
          <p:nvPr>
            <p:ph type="ftr" sz="quarter" idx="11"/>
          </p:nvPr>
        </p:nvSpPr>
        <p:spPr/>
        <p:txBody>
          <a:bodyPr/>
          <a:lstStyle/>
          <a:p>
            <a:r>
              <a:rPr lang="en-IN" smtClean="0"/>
              <a:t>AMJ</a:t>
            </a:r>
            <a:endParaRPr lang="en-IN"/>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IN" dirty="0"/>
          </a:p>
        </p:txBody>
      </p:sp>
      <p:sp>
        <p:nvSpPr>
          <p:cNvPr id="3" name="Content Placeholder 2"/>
          <p:cNvSpPr>
            <a:spLocks noGrp="1"/>
          </p:cNvSpPr>
          <p:nvPr>
            <p:ph idx="1"/>
          </p:nvPr>
        </p:nvSpPr>
        <p:spPr/>
        <p:txBody>
          <a:bodyPr>
            <a:normAutofit/>
          </a:bodyPr>
          <a:lstStyle/>
          <a:p>
            <a:r>
              <a:rPr lang="en-US" dirty="0" smtClean="0"/>
              <a:t>Capillary Electrophoresis Sample inlet system is used, as, minute amount of samples can be taken for separation using capillary. </a:t>
            </a:r>
          </a:p>
          <a:p>
            <a:endParaRPr lang="en-US" dirty="0" smtClean="0"/>
          </a:p>
          <a:p>
            <a:r>
              <a:rPr lang="en-US" dirty="0" smtClean="0"/>
              <a:t>Sample required is too small; 10-15ng of DNA fragments can yield good results.</a:t>
            </a:r>
          </a:p>
          <a:p>
            <a:endParaRPr lang="en-US" dirty="0" smtClean="0"/>
          </a:p>
          <a:p>
            <a:r>
              <a:rPr lang="en-US" dirty="0" smtClean="0"/>
              <a:t>Used to mark required genes and to compare with their set primers. </a:t>
            </a:r>
            <a:endParaRPr lang="en-IN" dirty="0"/>
          </a:p>
        </p:txBody>
      </p:sp>
      <p:sp>
        <p:nvSpPr>
          <p:cNvPr id="4" name="Footer Placeholder 3"/>
          <p:cNvSpPr>
            <a:spLocks noGrp="1"/>
          </p:cNvSpPr>
          <p:nvPr>
            <p:ph type="ftr" sz="quarter" idx="11"/>
          </p:nvPr>
        </p:nvSpPr>
        <p:spPr/>
        <p:txBody>
          <a:bodyPr/>
          <a:lstStyle/>
          <a:p>
            <a:r>
              <a:rPr lang="en-IN" smtClean="0"/>
              <a:t>AMJ</a:t>
            </a:r>
            <a:endParaRPr lang="en-IN"/>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IN" dirty="0"/>
          </a:p>
        </p:txBody>
      </p:sp>
      <p:sp>
        <p:nvSpPr>
          <p:cNvPr id="3" name="Content Placeholder 2"/>
          <p:cNvSpPr>
            <a:spLocks noGrp="1"/>
          </p:cNvSpPr>
          <p:nvPr>
            <p:ph idx="1"/>
          </p:nvPr>
        </p:nvSpPr>
        <p:spPr>
          <a:xfrm>
            <a:off x="457200" y="1935480"/>
            <a:ext cx="8229600" cy="4770120"/>
          </a:xfrm>
        </p:spPr>
        <p:txBody>
          <a:bodyPr>
            <a:normAutofit fontScale="92500" lnSpcReduction="10000"/>
          </a:bodyPr>
          <a:lstStyle/>
          <a:p>
            <a:r>
              <a:rPr lang="en-US" dirty="0" smtClean="0"/>
              <a:t>For example, a person is suffering from Cancer,  and we need to check if a gene called, say, BRAC1 marker is present in him or not.</a:t>
            </a:r>
          </a:p>
          <a:p>
            <a:endParaRPr lang="en-US" dirty="0" smtClean="0"/>
          </a:p>
          <a:p>
            <a:r>
              <a:rPr lang="en-US" dirty="0" smtClean="0"/>
              <a:t>So we will collect his blood, isolate the DNA, and then inject the sample into the Genetic </a:t>
            </a:r>
            <a:r>
              <a:rPr lang="en-US" dirty="0" err="1" smtClean="0"/>
              <a:t>Analyser</a:t>
            </a:r>
            <a:r>
              <a:rPr lang="en-US" dirty="0" smtClean="0"/>
              <a:t>. </a:t>
            </a:r>
          </a:p>
          <a:p>
            <a:endParaRPr lang="en-US" dirty="0" smtClean="0"/>
          </a:p>
          <a:p>
            <a:r>
              <a:rPr lang="en-US" dirty="0" smtClean="0"/>
              <a:t>Already set primers are kept in the </a:t>
            </a:r>
            <a:r>
              <a:rPr lang="en-US" dirty="0" err="1" smtClean="0"/>
              <a:t>analyser</a:t>
            </a:r>
            <a:r>
              <a:rPr lang="en-US" dirty="0" smtClean="0"/>
              <a:t>, and then will check whether  BRAC1 is a match with the primer or not.</a:t>
            </a:r>
          </a:p>
          <a:p>
            <a:endParaRPr lang="en-US" dirty="0" smtClean="0"/>
          </a:p>
          <a:p>
            <a:r>
              <a:rPr lang="en-US" dirty="0" smtClean="0"/>
              <a:t>  If it is a match, it will be detected by the </a:t>
            </a:r>
            <a:r>
              <a:rPr lang="en-US" dirty="0" err="1" smtClean="0"/>
              <a:t>analyser</a:t>
            </a:r>
            <a:r>
              <a:rPr lang="en-US" dirty="0" smtClean="0"/>
              <a:t>  and will be shown in the  system. </a:t>
            </a:r>
            <a:endParaRPr lang="en-IN" dirty="0" smtClean="0"/>
          </a:p>
          <a:p>
            <a:endParaRPr lang="en-IN" dirty="0"/>
          </a:p>
        </p:txBody>
      </p:sp>
      <p:sp>
        <p:nvSpPr>
          <p:cNvPr id="4" name="Footer Placeholder 3"/>
          <p:cNvSpPr>
            <a:spLocks noGrp="1"/>
          </p:cNvSpPr>
          <p:nvPr>
            <p:ph type="ftr" sz="quarter" idx="11"/>
          </p:nvPr>
        </p:nvSpPr>
        <p:spPr/>
        <p:txBody>
          <a:bodyPr/>
          <a:lstStyle/>
          <a:p>
            <a:r>
              <a:rPr lang="en-IN" smtClean="0"/>
              <a:t>AMJ</a:t>
            </a:r>
            <a:endParaRPr lang="en-IN"/>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a:t>
            </a:r>
            <a:endParaRPr lang="en-IN" dirty="0"/>
          </a:p>
        </p:txBody>
      </p:sp>
      <p:sp>
        <p:nvSpPr>
          <p:cNvPr id="3" name="Content Placeholder 2"/>
          <p:cNvSpPr>
            <a:spLocks noGrp="1"/>
          </p:cNvSpPr>
          <p:nvPr>
            <p:ph idx="1"/>
          </p:nvPr>
        </p:nvSpPr>
        <p:spPr/>
        <p:txBody>
          <a:bodyPr/>
          <a:lstStyle/>
          <a:p>
            <a:r>
              <a:rPr lang="en-US" dirty="0" smtClean="0"/>
              <a:t>Mainly used in Life Sciences- </a:t>
            </a:r>
          </a:p>
          <a:p>
            <a:pPr>
              <a:buNone/>
            </a:pPr>
            <a:r>
              <a:rPr lang="en-US" dirty="0" smtClean="0"/>
              <a:t>  Genetic studies, Genetic Mutational studies( VNTR, STR, Chromosomal deletions, etc.)</a:t>
            </a:r>
          </a:p>
          <a:p>
            <a:pPr>
              <a:buNone/>
            </a:pPr>
            <a:endParaRPr lang="en-US" dirty="0" smtClean="0"/>
          </a:p>
          <a:p>
            <a:r>
              <a:rPr lang="en-US" dirty="0" smtClean="0"/>
              <a:t>Can be used in Forensics for personal identification, </a:t>
            </a:r>
          </a:p>
          <a:p>
            <a:pPr>
              <a:buNone/>
            </a:pPr>
            <a:r>
              <a:rPr lang="en-US" dirty="0" smtClean="0"/>
              <a:t>     and for other DNA related findings or purposes. </a:t>
            </a:r>
          </a:p>
          <a:p>
            <a:pPr>
              <a:buNone/>
            </a:pPr>
            <a:endParaRPr lang="en-US" dirty="0" smtClean="0"/>
          </a:p>
          <a:p>
            <a:pPr>
              <a:buNone/>
            </a:pPr>
            <a:r>
              <a:rPr lang="en-US" dirty="0" smtClean="0"/>
              <a:t> </a:t>
            </a:r>
            <a:endParaRPr lang="en-IN" dirty="0"/>
          </a:p>
        </p:txBody>
      </p:sp>
      <p:sp>
        <p:nvSpPr>
          <p:cNvPr id="4" name="Footer Placeholder 3"/>
          <p:cNvSpPr>
            <a:spLocks noGrp="1"/>
          </p:cNvSpPr>
          <p:nvPr>
            <p:ph type="ftr" sz="quarter" idx="11"/>
          </p:nvPr>
        </p:nvSpPr>
        <p:spPr/>
        <p:txBody>
          <a:bodyPr/>
          <a:lstStyle/>
          <a:p>
            <a:r>
              <a:rPr lang="en-IN" smtClean="0"/>
              <a:t>AMJ</a:t>
            </a:r>
            <a:endParaRPr lang="en-IN"/>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AUTOCLAVE</a:t>
            </a:r>
            <a:endParaRPr lang="en-IN" dirty="0"/>
          </a:p>
        </p:txBody>
      </p:sp>
      <p:sp>
        <p:nvSpPr>
          <p:cNvPr id="3" name="Content Placeholder 2"/>
          <p:cNvSpPr>
            <a:spLocks noGrp="1"/>
          </p:cNvSpPr>
          <p:nvPr>
            <p:ph sz="half" idx="1"/>
          </p:nvPr>
        </p:nvSpPr>
        <p:spPr/>
        <p:txBody>
          <a:bodyPr>
            <a:normAutofit fontScale="85000" lnSpcReduction="10000"/>
          </a:bodyPr>
          <a:lstStyle/>
          <a:p>
            <a:r>
              <a:rPr lang="en-US" dirty="0" smtClean="0"/>
              <a:t>Instrument used to sterilize various equipments of the lab by wet sterilization method.</a:t>
            </a:r>
          </a:p>
          <a:p>
            <a:endParaRPr lang="en-US" dirty="0" smtClean="0"/>
          </a:p>
          <a:p>
            <a:r>
              <a:rPr lang="en-US" dirty="0" smtClean="0"/>
              <a:t>Derived from Greek name, Auto- Self; </a:t>
            </a:r>
            <a:r>
              <a:rPr lang="en-US" dirty="0" err="1" smtClean="0"/>
              <a:t>Clavis</a:t>
            </a:r>
            <a:r>
              <a:rPr lang="en-US" dirty="0" smtClean="0"/>
              <a:t>- Self locking device </a:t>
            </a:r>
          </a:p>
          <a:p>
            <a:endParaRPr lang="en-US" dirty="0" smtClean="0"/>
          </a:p>
          <a:p>
            <a:r>
              <a:rPr lang="en-US" dirty="0" smtClean="0"/>
              <a:t>Sterilization means destruction of all forms of life, present in inanimate objects by physical, chemical or gaseous methods.</a:t>
            </a:r>
            <a:endParaRPr lang="en-IN" dirty="0"/>
          </a:p>
        </p:txBody>
      </p:sp>
      <p:pic>
        <p:nvPicPr>
          <p:cNvPr id="5" name="Content Placeholder 4" descr="Autoclave.jpeg"/>
          <p:cNvPicPr>
            <a:picLocks noGrp="1" noChangeAspect="1"/>
          </p:cNvPicPr>
          <p:nvPr>
            <p:ph sz="half" idx="2"/>
          </p:nvPr>
        </p:nvPicPr>
        <p:blipFill>
          <a:blip r:embed="rId2"/>
          <a:stretch>
            <a:fillRect/>
          </a:stretch>
        </p:blipFill>
        <p:spPr>
          <a:xfrm>
            <a:off x="4419600" y="1981200"/>
            <a:ext cx="4114799" cy="4343400"/>
          </a:xfrm>
        </p:spPr>
      </p:pic>
      <p:sp>
        <p:nvSpPr>
          <p:cNvPr id="6" name="Footer Placeholder 5"/>
          <p:cNvSpPr>
            <a:spLocks noGrp="1"/>
          </p:cNvSpPr>
          <p:nvPr>
            <p:ph type="ftr" sz="quarter" idx="11"/>
          </p:nvPr>
        </p:nvSpPr>
        <p:spPr/>
        <p:txBody>
          <a:bodyPr/>
          <a:lstStyle/>
          <a:p>
            <a:r>
              <a:rPr lang="en-IN" smtClean="0"/>
              <a:t>AMJ</a:t>
            </a:r>
            <a:endParaRPr lang="en-IN"/>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IN" dirty="0"/>
          </a:p>
        </p:txBody>
      </p:sp>
      <p:sp>
        <p:nvSpPr>
          <p:cNvPr id="3" name="Content Placeholder 2"/>
          <p:cNvSpPr>
            <a:spLocks noGrp="1"/>
          </p:cNvSpPr>
          <p:nvPr>
            <p:ph idx="1"/>
          </p:nvPr>
        </p:nvSpPr>
        <p:spPr/>
        <p:txBody>
          <a:bodyPr/>
          <a:lstStyle/>
          <a:p>
            <a:r>
              <a:rPr lang="en-US" dirty="0" smtClean="0"/>
              <a:t>Pressurized device designed to heat aqueous solution above their boiling point at normal atmospheric pressure to achieve sterilization</a:t>
            </a:r>
          </a:p>
          <a:p>
            <a:endParaRPr lang="en-US" dirty="0" smtClean="0"/>
          </a:p>
          <a:p>
            <a:r>
              <a:rPr lang="en-US" dirty="0" smtClean="0"/>
              <a:t>Principle- Water heated in closed container- saturated steam is produced under pressure</a:t>
            </a:r>
          </a:p>
          <a:p>
            <a:pPr>
              <a:buNone/>
            </a:pPr>
            <a:endParaRPr lang="en-US" dirty="0" smtClean="0"/>
          </a:p>
          <a:p>
            <a:r>
              <a:rPr lang="en-US" dirty="0" smtClean="0"/>
              <a:t>According to Boyle’s Law, if volume of steam is kept constant, temperature is directly proportional to pressure.</a:t>
            </a:r>
          </a:p>
          <a:p>
            <a:endParaRPr lang="en-IN" dirty="0"/>
          </a:p>
        </p:txBody>
      </p:sp>
      <p:sp>
        <p:nvSpPr>
          <p:cNvPr id="4" name="Footer Placeholder 3"/>
          <p:cNvSpPr>
            <a:spLocks noGrp="1"/>
          </p:cNvSpPr>
          <p:nvPr>
            <p:ph type="ftr" sz="quarter" idx="11"/>
          </p:nvPr>
        </p:nvSpPr>
        <p:spPr/>
        <p:txBody>
          <a:bodyPr/>
          <a:lstStyle/>
          <a:p>
            <a:r>
              <a:rPr lang="en-IN" smtClean="0"/>
              <a:t>AMJ</a:t>
            </a:r>
            <a:endParaRPr lang="en-IN"/>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IN" dirty="0"/>
          </a:p>
        </p:txBody>
      </p:sp>
      <p:sp>
        <p:nvSpPr>
          <p:cNvPr id="3" name="Content Placeholder 2"/>
          <p:cNvSpPr>
            <a:spLocks noGrp="1"/>
          </p:cNvSpPr>
          <p:nvPr>
            <p:ph idx="1"/>
          </p:nvPr>
        </p:nvSpPr>
        <p:spPr/>
        <p:txBody>
          <a:bodyPr/>
          <a:lstStyle/>
          <a:p>
            <a:r>
              <a:rPr lang="en-US" dirty="0" smtClean="0"/>
              <a:t>Moist heat coagulates all cell proteins of the microorganisms and hence kills off all the living entities in 15-20 minutes.</a:t>
            </a:r>
          </a:p>
          <a:p>
            <a:endParaRPr lang="en-US" dirty="0" smtClean="0"/>
          </a:p>
          <a:p>
            <a:r>
              <a:rPr lang="en-US" dirty="0" smtClean="0"/>
              <a:t>This method is efficient in destroying microorganisms, as it penetrates rapidly and gives the heat as it condenses on cooler objects.  </a:t>
            </a:r>
            <a:endParaRPr lang="en-IN" dirty="0"/>
          </a:p>
        </p:txBody>
      </p:sp>
      <p:sp>
        <p:nvSpPr>
          <p:cNvPr id="4" name="Footer Placeholder 3"/>
          <p:cNvSpPr>
            <a:spLocks noGrp="1"/>
          </p:cNvSpPr>
          <p:nvPr>
            <p:ph type="ftr" sz="quarter" idx="11"/>
          </p:nvPr>
        </p:nvSpPr>
        <p:spPr/>
        <p:txBody>
          <a:bodyPr/>
          <a:lstStyle/>
          <a:p>
            <a:r>
              <a:rPr lang="en-IN" smtClean="0"/>
              <a:t>AMJ</a:t>
            </a:r>
            <a:endParaRPr lang="en-IN"/>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a:t>
            </a:r>
            <a:endParaRPr lang="en-IN" dirty="0"/>
          </a:p>
        </p:txBody>
      </p:sp>
      <p:sp>
        <p:nvSpPr>
          <p:cNvPr id="3" name="Content Placeholder 2"/>
          <p:cNvSpPr>
            <a:spLocks noGrp="1"/>
          </p:cNvSpPr>
          <p:nvPr>
            <p:ph idx="1"/>
          </p:nvPr>
        </p:nvSpPr>
        <p:spPr/>
        <p:txBody>
          <a:bodyPr>
            <a:normAutofit lnSpcReduction="10000"/>
          </a:bodyPr>
          <a:lstStyle/>
          <a:p>
            <a:r>
              <a:rPr lang="en-US" dirty="0" smtClean="0"/>
              <a:t>Hospitals and Medical officers use it to sterilize instruments before use.</a:t>
            </a:r>
          </a:p>
          <a:p>
            <a:endParaRPr lang="en-US" dirty="0" smtClean="0"/>
          </a:p>
          <a:p>
            <a:r>
              <a:rPr lang="en-US" dirty="0" smtClean="0"/>
              <a:t>Scientists use it to sterilize their equipment while carrying out experiments.</a:t>
            </a:r>
          </a:p>
          <a:p>
            <a:endParaRPr lang="en-US" dirty="0" smtClean="0"/>
          </a:p>
          <a:p>
            <a:r>
              <a:rPr lang="en-US" dirty="0" smtClean="0"/>
              <a:t>To sterilize waste material prior to discharge</a:t>
            </a:r>
          </a:p>
          <a:p>
            <a:endParaRPr lang="en-US" dirty="0" smtClean="0"/>
          </a:p>
          <a:p>
            <a:r>
              <a:rPr lang="en-US" dirty="0" smtClean="0"/>
              <a:t>To sterilize equipments and instruments used for different lab works.</a:t>
            </a:r>
            <a:endParaRPr lang="en-IN" dirty="0"/>
          </a:p>
        </p:txBody>
      </p:sp>
      <p:sp>
        <p:nvSpPr>
          <p:cNvPr id="4" name="Footer Placeholder 3"/>
          <p:cNvSpPr>
            <a:spLocks noGrp="1"/>
          </p:cNvSpPr>
          <p:nvPr>
            <p:ph type="ftr" sz="quarter" idx="11"/>
          </p:nvPr>
        </p:nvSpPr>
        <p:spPr/>
        <p:txBody>
          <a:bodyPr/>
          <a:lstStyle/>
          <a:p>
            <a:r>
              <a:rPr lang="en-IN" smtClean="0"/>
              <a:t>AMJ</a:t>
            </a:r>
            <a:endParaRPr lang="en-IN"/>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LAMINAR AIR FLOW</a:t>
            </a:r>
            <a:endParaRPr lang="en-IN" dirty="0"/>
          </a:p>
        </p:txBody>
      </p:sp>
      <p:sp>
        <p:nvSpPr>
          <p:cNvPr id="3" name="Content Placeholder 2"/>
          <p:cNvSpPr>
            <a:spLocks noGrp="1"/>
          </p:cNvSpPr>
          <p:nvPr>
            <p:ph sz="half" idx="1"/>
          </p:nvPr>
        </p:nvSpPr>
        <p:spPr/>
        <p:txBody>
          <a:bodyPr>
            <a:normAutofit fontScale="92500" lnSpcReduction="20000"/>
          </a:bodyPr>
          <a:lstStyle/>
          <a:p>
            <a:r>
              <a:rPr lang="en-US" dirty="0" smtClean="0"/>
              <a:t>This instrument is an enclosed bench – made to prevent contamination of laboratory equipments, biological samples, or any particle sensitive material.</a:t>
            </a:r>
          </a:p>
          <a:p>
            <a:endParaRPr lang="en-US" dirty="0" smtClean="0"/>
          </a:p>
          <a:p>
            <a:r>
              <a:rPr lang="en-US" dirty="0" smtClean="0"/>
              <a:t>Air is passed from HEPA( High Efficiency Particulates Air) filter – removes all airborne contamination t maintain sterile conditions.</a:t>
            </a:r>
            <a:endParaRPr lang="en-IN" dirty="0"/>
          </a:p>
        </p:txBody>
      </p:sp>
      <p:sp>
        <p:nvSpPr>
          <p:cNvPr id="5" name="Content Placeholder 4"/>
          <p:cNvSpPr>
            <a:spLocks noGrp="1"/>
          </p:cNvSpPr>
          <p:nvPr>
            <p:ph sz="half" idx="2"/>
          </p:nvPr>
        </p:nvSpPr>
        <p:spPr/>
        <p:txBody>
          <a:bodyPr>
            <a:normAutofit fontScale="92500" lnSpcReduction="20000"/>
          </a:bodyPr>
          <a:lstStyle/>
          <a:p>
            <a:endParaRPr lang="en-IN" dirty="0"/>
          </a:p>
        </p:txBody>
      </p:sp>
      <p:pic>
        <p:nvPicPr>
          <p:cNvPr id="4" name="Picture 3" descr="LAF).jpeg"/>
          <p:cNvPicPr>
            <a:picLocks noChangeAspect="1"/>
          </p:cNvPicPr>
          <p:nvPr/>
        </p:nvPicPr>
        <p:blipFill>
          <a:blip r:embed="rId2"/>
          <a:stretch>
            <a:fillRect/>
          </a:stretch>
        </p:blipFill>
        <p:spPr>
          <a:xfrm>
            <a:off x="4648200" y="1905000"/>
            <a:ext cx="4038600" cy="4419600"/>
          </a:xfrm>
          <a:prstGeom prst="rect">
            <a:avLst/>
          </a:prstGeom>
        </p:spPr>
      </p:pic>
      <p:sp>
        <p:nvSpPr>
          <p:cNvPr id="6" name="Footer Placeholder 5"/>
          <p:cNvSpPr>
            <a:spLocks noGrp="1"/>
          </p:cNvSpPr>
          <p:nvPr>
            <p:ph type="ftr" sz="quarter" idx="11"/>
          </p:nvPr>
        </p:nvSpPr>
        <p:spPr/>
        <p:txBody>
          <a:bodyPr/>
          <a:lstStyle/>
          <a:p>
            <a:r>
              <a:rPr lang="en-IN" smtClean="0"/>
              <a:t>AMJ</a:t>
            </a:r>
            <a:endParaRPr lang="en-IN"/>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PARTS OF LAF</a:t>
            </a:r>
            <a:endParaRPr lang="en-IN" dirty="0"/>
          </a:p>
        </p:txBody>
      </p:sp>
      <p:sp>
        <p:nvSpPr>
          <p:cNvPr id="3" name="Content Placeholder 2"/>
          <p:cNvSpPr>
            <a:spLocks noGrp="1"/>
          </p:cNvSpPr>
          <p:nvPr>
            <p:ph idx="1"/>
          </p:nvPr>
        </p:nvSpPr>
        <p:spPr/>
        <p:txBody>
          <a:bodyPr/>
          <a:lstStyle/>
          <a:p>
            <a:r>
              <a:rPr lang="en-US" dirty="0" smtClean="0"/>
              <a:t>LAF Hood consists of filter pad, a fan, and a HEPA filter</a:t>
            </a:r>
          </a:p>
          <a:p>
            <a:endParaRPr lang="en-US" dirty="0" smtClean="0"/>
          </a:p>
          <a:p>
            <a:r>
              <a:rPr lang="en-US" dirty="0" smtClean="0"/>
              <a:t>The fan sucks the air through the filter pad where dust is trapped.</a:t>
            </a:r>
          </a:p>
          <a:p>
            <a:endParaRPr lang="en-US" dirty="0" smtClean="0"/>
          </a:p>
          <a:p>
            <a:r>
              <a:rPr lang="en-US" dirty="0" smtClean="0"/>
              <a:t>Pre-filtered air has to pass from HEPA filter, where contaminating fungi, bacteria, dust, etc are all removed. </a:t>
            </a:r>
            <a:endParaRPr lang="en-IN" dirty="0"/>
          </a:p>
        </p:txBody>
      </p:sp>
      <p:sp>
        <p:nvSpPr>
          <p:cNvPr id="4" name="Footer Placeholder 3"/>
          <p:cNvSpPr>
            <a:spLocks noGrp="1"/>
          </p:cNvSpPr>
          <p:nvPr>
            <p:ph type="ftr" sz="quarter" idx="11"/>
          </p:nvPr>
        </p:nvSpPr>
        <p:spPr/>
        <p:txBody>
          <a:bodyPr/>
          <a:lstStyle/>
          <a:p>
            <a:r>
              <a:rPr lang="en-IN" smtClean="0"/>
              <a:t>AMJ</a:t>
            </a: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457200" y="1935480"/>
            <a:ext cx="8229600" cy="4922520"/>
          </a:xfrm>
          <a:noFill/>
        </p:spPr>
        <p:txBody>
          <a:bodyPr>
            <a:normAutofit lnSpcReduction="10000"/>
          </a:bodyPr>
          <a:lstStyle/>
          <a:p>
            <a:pPr algn="ctr">
              <a:buNone/>
            </a:pPr>
            <a:r>
              <a:rPr lang="az-Cyrl-AZ" dirty="0" smtClean="0"/>
              <a:t>Є</a:t>
            </a:r>
            <a:r>
              <a:rPr lang="en-US" dirty="0" smtClean="0"/>
              <a:t> x q = f x v</a:t>
            </a:r>
          </a:p>
          <a:p>
            <a:pPr algn="ctr">
              <a:buNone/>
            </a:pPr>
            <a:r>
              <a:rPr lang="en-US" dirty="0" smtClean="0"/>
              <a:t>Rearranging the terms,</a:t>
            </a:r>
          </a:p>
          <a:p>
            <a:pPr algn="ctr">
              <a:buNone/>
            </a:pPr>
            <a:r>
              <a:rPr lang="en-US" u="sng" dirty="0" smtClean="0"/>
              <a:t>v</a:t>
            </a:r>
            <a:r>
              <a:rPr lang="en-US" dirty="0" smtClean="0"/>
              <a:t>= </a:t>
            </a:r>
            <a:r>
              <a:rPr lang="en-US" u="sng" dirty="0" smtClean="0"/>
              <a:t>q</a:t>
            </a:r>
          </a:p>
          <a:p>
            <a:pPr>
              <a:buNone/>
            </a:pPr>
            <a:r>
              <a:rPr lang="en-US" dirty="0" smtClean="0"/>
              <a:t>                                             </a:t>
            </a:r>
            <a:r>
              <a:rPr lang="az-Cyrl-AZ" dirty="0" smtClean="0"/>
              <a:t>Є</a:t>
            </a:r>
            <a:r>
              <a:rPr lang="en-US" dirty="0" smtClean="0"/>
              <a:t>   f</a:t>
            </a:r>
          </a:p>
          <a:p>
            <a:pPr>
              <a:buNone/>
            </a:pPr>
            <a:endParaRPr lang="en-US" u="sng" dirty="0" smtClean="0"/>
          </a:p>
          <a:p>
            <a:pPr>
              <a:buNone/>
            </a:pPr>
            <a:r>
              <a:rPr lang="en-US" u="sng" dirty="0" smtClean="0"/>
              <a:t>v </a:t>
            </a:r>
            <a:r>
              <a:rPr lang="en-US" dirty="0" smtClean="0"/>
              <a:t>  =  </a:t>
            </a:r>
            <a:r>
              <a:rPr lang="en-US" dirty="0" err="1" smtClean="0"/>
              <a:t>Electrophoretic</a:t>
            </a:r>
            <a:r>
              <a:rPr lang="en-US" dirty="0" smtClean="0"/>
              <a:t> Mobility (</a:t>
            </a:r>
            <a:r>
              <a:rPr lang="el-GR" dirty="0" smtClean="0"/>
              <a:t>μ</a:t>
            </a:r>
            <a:r>
              <a:rPr lang="en-US" dirty="0" smtClean="0"/>
              <a:t>)</a:t>
            </a:r>
          </a:p>
          <a:p>
            <a:pPr>
              <a:buNone/>
            </a:pPr>
            <a:r>
              <a:rPr lang="az-Cyrl-AZ" dirty="0" smtClean="0"/>
              <a:t>Є</a:t>
            </a:r>
            <a:r>
              <a:rPr lang="en-US" dirty="0" smtClean="0"/>
              <a:t>      (Different components in a mixture will </a:t>
            </a:r>
            <a:r>
              <a:rPr lang="en-US" dirty="0" err="1" smtClean="0"/>
              <a:t>hsve</a:t>
            </a:r>
            <a:r>
              <a:rPr lang="en-US" dirty="0" smtClean="0"/>
              <a:t>     different </a:t>
            </a:r>
            <a:r>
              <a:rPr lang="el-GR" dirty="0" smtClean="0"/>
              <a:t>μ</a:t>
            </a:r>
            <a:r>
              <a:rPr lang="en-US" dirty="0" smtClean="0"/>
              <a:t>, and hence they can be separated.)</a:t>
            </a:r>
          </a:p>
          <a:p>
            <a:pPr>
              <a:buNone/>
            </a:pPr>
            <a:endParaRPr lang="en-US" dirty="0" smtClean="0"/>
          </a:p>
          <a:p>
            <a:pPr>
              <a:buNone/>
            </a:pPr>
            <a:endParaRPr lang="en-US" u="sng" dirty="0" smtClean="0"/>
          </a:p>
          <a:p>
            <a:pPr>
              <a:buNone/>
            </a:pPr>
            <a:r>
              <a:rPr lang="en-US" dirty="0" smtClean="0"/>
              <a:t>                         </a:t>
            </a:r>
          </a:p>
          <a:p>
            <a:endParaRPr lang="en-IN" u="sng" dirty="0"/>
          </a:p>
        </p:txBody>
      </p:sp>
      <p:sp>
        <p:nvSpPr>
          <p:cNvPr id="6" name="Bevel 5"/>
          <p:cNvSpPr/>
          <p:nvPr/>
        </p:nvSpPr>
        <p:spPr>
          <a:xfrm>
            <a:off x="990600" y="5486400"/>
            <a:ext cx="7315200" cy="1143000"/>
          </a:xfrm>
          <a:prstGeom prst="beve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US" sz="2400" dirty="0" smtClean="0">
                <a:solidFill>
                  <a:srgbClr val="C00000"/>
                </a:solidFill>
              </a:rPr>
              <a:t>                Therefore, </a:t>
            </a:r>
            <a:r>
              <a:rPr lang="el-GR" sz="2400" dirty="0" smtClean="0">
                <a:solidFill>
                  <a:srgbClr val="C00000"/>
                </a:solidFill>
              </a:rPr>
              <a:t>μ</a:t>
            </a:r>
            <a:r>
              <a:rPr lang="en-US" sz="2400" dirty="0" smtClean="0">
                <a:solidFill>
                  <a:srgbClr val="C00000"/>
                </a:solidFill>
              </a:rPr>
              <a:t>= </a:t>
            </a:r>
            <a:r>
              <a:rPr lang="en-US" sz="2400" u="sng" dirty="0" smtClean="0">
                <a:solidFill>
                  <a:srgbClr val="C00000"/>
                </a:solidFill>
              </a:rPr>
              <a:t>q</a:t>
            </a:r>
            <a:r>
              <a:rPr lang="en-US" sz="2400" dirty="0" smtClean="0">
                <a:solidFill>
                  <a:srgbClr val="C00000"/>
                </a:solidFill>
              </a:rPr>
              <a:t>       or     </a:t>
            </a:r>
            <a:r>
              <a:rPr lang="el-GR" sz="2400" dirty="0" smtClean="0">
                <a:solidFill>
                  <a:srgbClr val="C00000"/>
                </a:solidFill>
              </a:rPr>
              <a:t>μ</a:t>
            </a:r>
            <a:r>
              <a:rPr lang="en-US" sz="2400" dirty="0" smtClean="0">
                <a:solidFill>
                  <a:srgbClr val="C00000"/>
                </a:solidFill>
              </a:rPr>
              <a:t> =  </a:t>
            </a:r>
            <a:r>
              <a:rPr lang="en-US" sz="2400" u="sng" dirty="0" smtClean="0">
                <a:solidFill>
                  <a:srgbClr val="C00000"/>
                </a:solidFill>
              </a:rPr>
              <a:t>          q______                      </a:t>
            </a:r>
            <a:r>
              <a:rPr lang="en-US" sz="2400" dirty="0" smtClean="0">
                <a:solidFill>
                  <a:srgbClr val="C00000"/>
                </a:solidFill>
              </a:rPr>
              <a:t>       </a:t>
            </a:r>
            <a:r>
              <a:rPr lang="en-US" sz="2400" u="sng" dirty="0" smtClean="0">
                <a:solidFill>
                  <a:srgbClr val="C00000"/>
                </a:solidFill>
              </a:rPr>
              <a:t>  </a:t>
            </a:r>
            <a:r>
              <a:rPr lang="en-US" sz="2400" dirty="0" smtClean="0">
                <a:solidFill>
                  <a:srgbClr val="C00000"/>
                </a:solidFill>
              </a:rPr>
              <a:t>     </a:t>
            </a:r>
            <a:r>
              <a:rPr lang="en-US" sz="2400" u="sng" dirty="0" smtClean="0">
                <a:solidFill>
                  <a:srgbClr val="C00000"/>
                </a:solidFill>
              </a:rPr>
              <a:t> </a:t>
            </a:r>
          </a:p>
          <a:p>
            <a:pPr>
              <a:buNone/>
            </a:pPr>
            <a:r>
              <a:rPr lang="en-US" sz="2400" dirty="0" smtClean="0">
                <a:solidFill>
                  <a:srgbClr val="C00000"/>
                </a:solidFill>
              </a:rPr>
              <a:t>                                         f                         6</a:t>
            </a:r>
            <a:r>
              <a:rPr lang="el-GR" sz="2400" dirty="0" smtClean="0">
                <a:solidFill>
                  <a:srgbClr val="C00000"/>
                </a:solidFill>
              </a:rPr>
              <a:t>π</a:t>
            </a:r>
            <a:r>
              <a:rPr lang="en-US" sz="2400" dirty="0" smtClean="0">
                <a:solidFill>
                  <a:srgbClr val="C00000"/>
                </a:solidFill>
              </a:rPr>
              <a:t> x r x </a:t>
            </a:r>
            <a:r>
              <a:rPr lang="el-GR" sz="2400" dirty="0" smtClean="0">
                <a:solidFill>
                  <a:srgbClr val="C00000"/>
                </a:solidFill>
              </a:rPr>
              <a:t>η</a:t>
            </a:r>
            <a:r>
              <a:rPr lang="en-US" sz="2400" dirty="0" smtClean="0">
                <a:solidFill>
                  <a:srgbClr val="C00000"/>
                </a:solidFill>
              </a:rPr>
              <a:t> x v </a:t>
            </a:r>
          </a:p>
        </p:txBody>
      </p:sp>
      <p:sp>
        <p:nvSpPr>
          <p:cNvPr id="5" name="Footer Placeholder 4"/>
          <p:cNvSpPr>
            <a:spLocks noGrp="1"/>
          </p:cNvSpPr>
          <p:nvPr>
            <p:ph type="ftr" sz="quarter" idx="11"/>
          </p:nvPr>
        </p:nvSpPr>
        <p:spPr/>
        <p:txBody>
          <a:bodyPr/>
          <a:lstStyle/>
          <a:p>
            <a:r>
              <a:rPr lang="en-IN" smtClean="0"/>
              <a:t>AMJ</a:t>
            </a:r>
            <a:endParaRPr lang="en-IN"/>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IN" dirty="0"/>
          </a:p>
        </p:txBody>
      </p:sp>
      <p:sp>
        <p:nvSpPr>
          <p:cNvPr id="3" name="Content Placeholder 2"/>
          <p:cNvSpPr>
            <a:spLocks noGrp="1"/>
          </p:cNvSpPr>
          <p:nvPr>
            <p:ph idx="1"/>
          </p:nvPr>
        </p:nvSpPr>
        <p:spPr/>
        <p:txBody>
          <a:bodyPr/>
          <a:lstStyle/>
          <a:p>
            <a:r>
              <a:rPr lang="en-US" dirty="0" smtClean="0"/>
              <a:t>Sterile air passes into the working area – where all the </a:t>
            </a:r>
            <a:r>
              <a:rPr lang="en-US" dirty="0" err="1" smtClean="0"/>
              <a:t>flasking</a:t>
            </a:r>
            <a:r>
              <a:rPr lang="en-US" dirty="0" smtClean="0"/>
              <a:t> work can be done without the fear of contamination.</a:t>
            </a:r>
          </a:p>
          <a:p>
            <a:pPr>
              <a:buNone/>
            </a:pPr>
            <a:endParaRPr lang="en-US" dirty="0" smtClean="0"/>
          </a:p>
          <a:p>
            <a:r>
              <a:rPr lang="en-US" dirty="0" smtClean="0"/>
              <a:t> LAF chamber or cabinet is usually made up of stainless steel with no gaps or joints- prevents build up off bacteria in any place.</a:t>
            </a:r>
          </a:p>
          <a:p>
            <a:pPr>
              <a:buNone/>
            </a:pPr>
            <a:endParaRPr lang="en-US" dirty="0" smtClean="0"/>
          </a:p>
          <a:p>
            <a:r>
              <a:rPr lang="en-US" smtClean="0"/>
              <a:t>Air  for </a:t>
            </a:r>
            <a:r>
              <a:rPr lang="en-US" dirty="0" smtClean="0"/>
              <a:t>the working environment is thoroughly cleaned by filtration process.</a:t>
            </a:r>
          </a:p>
          <a:p>
            <a:endParaRPr lang="en-IN" dirty="0"/>
          </a:p>
        </p:txBody>
      </p:sp>
      <p:sp>
        <p:nvSpPr>
          <p:cNvPr id="4" name="Footer Placeholder 3"/>
          <p:cNvSpPr>
            <a:spLocks noGrp="1"/>
          </p:cNvSpPr>
          <p:nvPr>
            <p:ph type="ftr" sz="quarter" idx="11"/>
          </p:nvPr>
        </p:nvSpPr>
        <p:spPr/>
        <p:txBody>
          <a:bodyPr/>
          <a:lstStyle/>
          <a:p>
            <a:r>
              <a:rPr lang="en-IN" smtClean="0"/>
              <a:t>AMJ</a:t>
            </a:r>
            <a:endParaRPr lang="en-IN"/>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a:t>
            </a:r>
            <a:endParaRPr lang="en-IN" dirty="0"/>
          </a:p>
        </p:txBody>
      </p:sp>
      <p:sp>
        <p:nvSpPr>
          <p:cNvPr id="3" name="Content Placeholder 2"/>
          <p:cNvSpPr>
            <a:spLocks noGrp="1"/>
          </p:cNvSpPr>
          <p:nvPr>
            <p:ph idx="1"/>
          </p:nvPr>
        </p:nvSpPr>
        <p:spPr/>
        <p:txBody>
          <a:bodyPr/>
          <a:lstStyle/>
          <a:p>
            <a:r>
              <a:rPr lang="en-US" dirty="0" smtClean="0"/>
              <a:t>To clean particle sensitive electronic devices. </a:t>
            </a:r>
          </a:p>
          <a:p>
            <a:pPr>
              <a:buNone/>
            </a:pPr>
            <a:endParaRPr lang="en-US" dirty="0" smtClean="0"/>
          </a:p>
          <a:p>
            <a:r>
              <a:rPr lang="en-US" dirty="0" smtClean="0"/>
              <a:t>In forensic labs, LAF is used while dealing with biological, chemical and toxicological samples.</a:t>
            </a:r>
          </a:p>
          <a:p>
            <a:pPr>
              <a:buNone/>
            </a:pPr>
            <a:endParaRPr lang="en-US" dirty="0" smtClean="0"/>
          </a:p>
          <a:p>
            <a:r>
              <a:rPr lang="en-US" dirty="0" smtClean="0"/>
              <a:t>Ideal for general lab work, in the areas of medical, pharmaceutical, electronic and industrial sectors.</a:t>
            </a:r>
          </a:p>
          <a:p>
            <a:endParaRPr lang="en-IN" dirty="0"/>
          </a:p>
        </p:txBody>
      </p:sp>
      <p:sp>
        <p:nvSpPr>
          <p:cNvPr id="4" name="Footer Placeholder 3"/>
          <p:cNvSpPr>
            <a:spLocks noGrp="1"/>
          </p:cNvSpPr>
          <p:nvPr>
            <p:ph type="ftr" sz="quarter" idx="11"/>
          </p:nvPr>
        </p:nvSpPr>
        <p:spPr/>
        <p:txBody>
          <a:bodyPr/>
          <a:lstStyle/>
          <a:p>
            <a:r>
              <a:rPr lang="en-IN" smtClean="0"/>
              <a:t>AMJ</a:t>
            </a:r>
            <a:endParaRPr lang="en-IN"/>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INCUBATORS</a:t>
            </a:r>
            <a:endParaRPr lang="en-IN" dirty="0"/>
          </a:p>
        </p:txBody>
      </p:sp>
      <p:sp>
        <p:nvSpPr>
          <p:cNvPr id="3" name="Content Placeholder 2"/>
          <p:cNvSpPr>
            <a:spLocks noGrp="1"/>
          </p:cNvSpPr>
          <p:nvPr>
            <p:ph idx="1"/>
          </p:nvPr>
        </p:nvSpPr>
        <p:spPr/>
        <p:txBody>
          <a:bodyPr>
            <a:normAutofit/>
          </a:bodyPr>
          <a:lstStyle/>
          <a:p>
            <a:r>
              <a:rPr lang="en-US" dirty="0" smtClean="0"/>
              <a:t>Instrument used to grow and develop microorganisms or biological cells.</a:t>
            </a:r>
          </a:p>
          <a:p>
            <a:endParaRPr lang="en-US" dirty="0" smtClean="0"/>
          </a:p>
          <a:p>
            <a:pPr>
              <a:buNone/>
            </a:pPr>
            <a:endParaRPr lang="en-US" dirty="0" smtClean="0"/>
          </a:p>
          <a:p>
            <a:r>
              <a:rPr lang="en-US" dirty="0" smtClean="0"/>
              <a:t> All incubators are based on the principle that when organisms are provided with the conditions of temperature, humidity, oxygen, and carbon dioxide levels, cells grow and divide to form more organisms.</a:t>
            </a:r>
            <a:endParaRPr lang="en-IN" dirty="0"/>
          </a:p>
        </p:txBody>
      </p:sp>
      <p:sp>
        <p:nvSpPr>
          <p:cNvPr id="4" name="Footer Placeholder 3"/>
          <p:cNvSpPr>
            <a:spLocks noGrp="1"/>
          </p:cNvSpPr>
          <p:nvPr>
            <p:ph type="ftr" sz="quarter" idx="11"/>
          </p:nvPr>
        </p:nvSpPr>
        <p:spPr/>
        <p:txBody>
          <a:bodyPr/>
          <a:lstStyle/>
          <a:p>
            <a:r>
              <a:rPr lang="en-IN" smtClean="0"/>
              <a:t>AMJ</a:t>
            </a:r>
            <a:endParaRPr lang="en-IN"/>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IN" dirty="0"/>
          </a:p>
        </p:txBody>
      </p:sp>
      <p:sp>
        <p:nvSpPr>
          <p:cNvPr id="3" name="Content Placeholder 2"/>
          <p:cNvSpPr>
            <a:spLocks noGrp="1"/>
          </p:cNvSpPr>
          <p:nvPr>
            <p:ph idx="1"/>
          </p:nvPr>
        </p:nvSpPr>
        <p:spPr/>
        <p:txBody>
          <a:bodyPr/>
          <a:lstStyle/>
          <a:p>
            <a:r>
              <a:rPr lang="en-US" dirty="0" smtClean="0"/>
              <a:t>Thermostat maintains constant temperature- can be read from outside via thermometer</a:t>
            </a:r>
          </a:p>
          <a:p>
            <a:endParaRPr lang="en-US" dirty="0" smtClean="0"/>
          </a:p>
          <a:p>
            <a:r>
              <a:rPr lang="en-US" dirty="0" smtClean="0"/>
              <a:t>Temperature maintained by utilizing heating and no-heating cycles.</a:t>
            </a:r>
          </a:p>
          <a:p>
            <a:endParaRPr lang="en-US" dirty="0" smtClean="0"/>
          </a:p>
          <a:p>
            <a:r>
              <a:rPr lang="en-US" dirty="0" smtClean="0"/>
              <a:t>Heating cycle- thermostat heats the incubator</a:t>
            </a:r>
          </a:p>
          <a:p>
            <a:r>
              <a:rPr lang="en-US" dirty="0" smtClean="0"/>
              <a:t>No- heating cycle- heating stopped; cooled by radiating heat to the surrounding</a:t>
            </a:r>
            <a:endParaRPr lang="en-IN" dirty="0"/>
          </a:p>
        </p:txBody>
      </p:sp>
      <p:sp>
        <p:nvSpPr>
          <p:cNvPr id="4" name="Footer Placeholder 3"/>
          <p:cNvSpPr>
            <a:spLocks noGrp="1"/>
          </p:cNvSpPr>
          <p:nvPr>
            <p:ph type="ftr" sz="quarter" idx="11"/>
          </p:nvPr>
        </p:nvSpPr>
        <p:spPr/>
        <p:txBody>
          <a:bodyPr/>
          <a:lstStyle/>
          <a:p>
            <a:r>
              <a:rPr lang="en-IN" smtClean="0"/>
              <a:t>AMJ</a:t>
            </a:r>
            <a:endParaRPr lang="en-IN"/>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Similarly, other parameters are also maintained through different mechanisms that create an environment similar to that of natural environment.</a:t>
            </a:r>
            <a:endParaRPr lang="en-IN" dirty="0"/>
          </a:p>
        </p:txBody>
      </p:sp>
      <p:sp>
        <p:nvSpPr>
          <p:cNvPr id="4" name="Footer Placeholder 3"/>
          <p:cNvSpPr>
            <a:spLocks noGrp="1"/>
          </p:cNvSpPr>
          <p:nvPr>
            <p:ph type="ftr" sz="quarter" idx="11"/>
          </p:nvPr>
        </p:nvSpPr>
        <p:spPr/>
        <p:txBody>
          <a:bodyPr/>
          <a:lstStyle/>
          <a:p>
            <a:r>
              <a:rPr lang="en-IN" smtClean="0"/>
              <a:t>AMJ</a:t>
            </a:r>
            <a:endParaRPr lang="en-IN"/>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INCUBATORS</a:t>
            </a:r>
            <a:endParaRPr lang="en-IN" dirty="0"/>
          </a:p>
        </p:txBody>
      </p:sp>
      <p:sp>
        <p:nvSpPr>
          <p:cNvPr id="3" name="Content Placeholder 2"/>
          <p:cNvSpPr>
            <a:spLocks noGrp="1"/>
          </p:cNvSpPr>
          <p:nvPr>
            <p:ph sz="half" idx="1"/>
          </p:nvPr>
        </p:nvSpPr>
        <p:spPr/>
        <p:txBody>
          <a:bodyPr>
            <a:normAutofit fontScale="92500"/>
          </a:bodyPr>
          <a:lstStyle/>
          <a:p>
            <a:r>
              <a:rPr lang="en-US" dirty="0" smtClean="0"/>
              <a:t>BENCHTOP INCUBATORS</a:t>
            </a:r>
          </a:p>
          <a:p>
            <a:pPr>
              <a:buNone/>
            </a:pPr>
            <a:endParaRPr lang="en-US" dirty="0" smtClean="0"/>
          </a:p>
          <a:p>
            <a:r>
              <a:rPr lang="en-US" dirty="0" smtClean="0"/>
              <a:t>CO2 INCUBATORS</a:t>
            </a:r>
          </a:p>
          <a:p>
            <a:pPr>
              <a:buNone/>
            </a:pPr>
            <a:endParaRPr lang="en-US" dirty="0" smtClean="0"/>
          </a:p>
          <a:p>
            <a:r>
              <a:rPr lang="en-US" dirty="0" smtClean="0"/>
              <a:t>COOLED INCUBATORS</a:t>
            </a:r>
          </a:p>
          <a:p>
            <a:pPr>
              <a:buNone/>
            </a:pPr>
            <a:endParaRPr lang="en-US" dirty="0" smtClean="0"/>
          </a:p>
          <a:p>
            <a:r>
              <a:rPr lang="en-US" dirty="0" smtClean="0"/>
              <a:t>SHAKER INCUBATORS</a:t>
            </a:r>
          </a:p>
          <a:p>
            <a:pPr>
              <a:buNone/>
            </a:pPr>
            <a:endParaRPr lang="en-US" dirty="0" smtClean="0"/>
          </a:p>
          <a:p>
            <a:r>
              <a:rPr lang="en-US" dirty="0" smtClean="0"/>
              <a:t>PORTABLE INCUBATORS</a:t>
            </a:r>
            <a:endParaRPr lang="en-IN" dirty="0"/>
          </a:p>
        </p:txBody>
      </p:sp>
      <p:pic>
        <p:nvPicPr>
          <p:cNvPr id="5" name="Content Placeholder 4" descr="incubators.jpeg"/>
          <p:cNvPicPr>
            <a:picLocks noGrp="1" noChangeAspect="1"/>
          </p:cNvPicPr>
          <p:nvPr>
            <p:ph sz="half" idx="2"/>
          </p:nvPr>
        </p:nvPicPr>
        <p:blipFill>
          <a:blip r:embed="rId2"/>
          <a:stretch>
            <a:fillRect/>
          </a:stretch>
        </p:blipFill>
        <p:spPr>
          <a:xfrm>
            <a:off x="4800600" y="2209800"/>
            <a:ext cx="4038600" cy="3733800"/>
          </a:xfrm>
        </p:spPr>
      </p:pic>
      <p:sp>
        <p:nvSpPr>
          <p:cNvPr id="6" name="Footer Placeholder 5"/>
          <p:cNvSpPr>
            <a:spLocks noGrp="1"/>
          </p:cNvSpPr>
          <p:nvPr>
            <p:ph type="ftr" sz="quarter" idx="11"/>
          </p:nvPr>
        </p:nvSpPr>
        <p:spPr/>
        <p:txBody>
          <a:bodyPr/>
          <a:lstStyle/>
          <a:p>
            <a:r>
              <a:rPr lang="en-IN" smtClean="0"/>
              <a:t>AMJ</a:t>
            </a:r>
            <a:endParaRPr lang="en-IN"/>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a:t>
            </a:r>
            <a:r>
              <a:rPr lang="en-US" baseline="-25000" dirty="0" smtClean="0"/>
              <a:t>2</a:t>
            </a:r>
            <a:r>
              <a:rPr lang="en-US" dirty="0" smtClean="0"/>
              <a:t> INCUBATORS</a:t>
            </a:r>
            <a:endParaRPr lang="en-IN" dirty="0"/>
          </a:p>
        </p:txBody>
      </p:sp>
      <p:sp>
        <p:nvSpPr>
          <p:cNvPr id="3" name="Content Placeholder 2"/>
          <p:cNvSpPr>
            <a:spLocks noGrp="1"/>
          </p:cNvSpPr>
          <p:nvPr>
            <p:ph idx="1"/>
          </p:nvPr>
        </p:nvSpPr>
        <p:spPr/>
        <p:txBody>
          <a:bodyPr>
            <a:normAutofit/>
          </a:bodyPr>
          <a:lstStyle/>
          <a:p>
            <a:pPr>
              <a:buFont typeface="Wingdings" pitchFamily="2" charset="2"/>
              <a:buChar char="v"/>
            </a:pPr>
            <a:r>
              <a:rPr lang="en-US" dirty="0" smtClean="0"/>
              <a:t>Sealed, climate controlled boxes used in labs, to grow biological cell cultures.</a:t>
            </a:r>
          </a:p>
          <a:p>
            <a:pPr>
              <a:buFont typeface="Wingdings" pitchFamily="2" charset="2"/>
              <a:buChar char="v"/>
            </a:pPr>
            <a:r>
              <a:rPr lang="en-US" dirty="0" smtClean="0"/>
              <a:t> They are required to maintain the same condition as inside the human body, i.e.</a:t>
            </a:r>
          </a:p>
          <a:p>
            <a:pPr>
              <a:buNone/>
            </a:pPr>
            <a:r>
              <a:rPr lang="en-US" dirty="0" smtClean="0"/>
              <a:t>                       7.4 pH neutral</a:t>
            </a:r>
          </a:p>
          <a:p>
            <a:pPr>
              <a:buNone/>
            </a:pPr>
            <a:r>
              <a:rPr lang="en-US" dirty="0" smtClean="0"/>
              <a:t>                       98.6°F (37 °C)</a:t>
            </a:r>
          </a:p>
          <a:p>
            <a:pPr>
              <a:buNone/>
            </a:pPr>
            <a:r>
              <a:rPr lang="en-US" dirty="0" smtClean="0"/>
              <a:t>                        &gt;90% relative humidity</a:t>
            </a:r>
          </a:p>
          <a:p>
            <a:pPr>
              <a:buNone/>
            </a:pPr>
            <a:r>
              <a:rPr lang="en-US" dirty="0" smtClean="0"/>
              <a:t>Optimum conditions for cell  growth</a:t>
            </a:r>
            <a:endParaRPr lang="en-IN" dirty="0" smtClean="0"/>
          </a:p>
          <a:p>
            <a:endParaRPr lang="en-IN" dirty="0"/>
          </a:p>
        </p:txBody>
      </p:sp>
      <p:sp>
        <p:nvSpPr>
          <p:cNvPr id="4" name="Footer Placeholder 3"/>
          <p:cNvSpPr>
            <a:spLocks noGrp="1"/>
          </p:cNvSpPr>
          <p:nvPr>
            <p:ph type="ftr" sz="quarter" idx="11"/>
          </p:nvPr>
        </p:nvSpPr>
        <p:spPr/>
        <p:txBody>
          <a:bodyPr/>
          <a:lstStyle/>
          <a:p>
            <a:r>
              <a:rPr lang="en-IN" smtClean="0"/>
              <a:t>AMJ</a:t>
            </a:r>
            <a:endParaRPr lang="en-IN"/>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To culture cells under optimum conditions, media in which they are grown should have neutral </a:t>
            </a:r>
            <a:r>
              <a:rPr lang="en-US" dirty="0" err="1" smtClean="0"/>
              <a:t>pH.</a:t>
            </a:r>
            <a:endParaRPr lang="en-US" dirty="0" smtClean="0"/>
          </a:p>
          <a:p>
            <a:endParaRPr lang="en-US" dirty="0" smtClean="0"/>
          </a:p>
          <a:p>
            <a:r>
              <a:rPr lang="en-US" dirty="0" smtClean="0"/>
              <a:t>The H2O in the cells can be turned into carbonic acid buffer by adding additional CO2.</a:t>
            </a:r>
          </a:p>
          <a:p>
            <a:endParaRPr lang="en-US" dirty="0" smtClean="0"/>
          </a:p>
          <a:p>
            <a:r>
              <a:rPr lang="en-US" dirty="0" smtClean="0"/>
              <a:t>The combination of H2O and CO2 results in bicarbonate(HCO3) and H2CO3, which keeps the pH neutral-  and hence allowing the growth of biological cells</a:t>
            </a:r>
          </a:p>
          <a:p>
            <a:endParaRPr lang="en-IN" dirty="0"/>
          </a:p>
        </p:txBody>
      </p:sp>
      <p:sp>
        <p:nvSpPr>
          <p:cNvPr id="4" name="Footer Placeholder 3"/>
          <p:cNvSpPr>
            <a:spLocks noGrp="1"/>
          </p:cNvSpPr>
          <p:nvPr>
            <p:ph type="ftr" sz="quarter" idx="11"/>
          </p:nvPr>
        </p:nvSpPr>
        <p:spPr/>
        <p:txBody>
          <a:bodyPr/>
          <a:lstStyle/>
          <a:p>
            <a:r>
              <a:rPr lang="en-IN" smtClean="0"/>
              <a:t>AMJ</a:t>
            </a:r>
            <a:endParaRPr lang="en-IN"/>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IN" dirty="0"/>
          </a:p>
        </p:txBody>
      </p:sp>
      <p:sp>
        <p:nvSpPr>
          <p:cNvPr id="3" name="Content Placeholder 2"/>
          <p:cNvSpPr>
            <a:spLocks noGrp="1"/>
          </p:cNvSpPr>
          <p:nvPr>
            <p:ph idx="1"/>
          </p:nvPr>
        </p:nvSpPr>
        <p:spPr/>
        <p:txBody>
          <a:bodyPr/>
          <a:lstStyle/>
          <a:p>
            <a:r>
              <a:rPr lang="en-US" dirty="0" smtClean="0"/>
              <a:t>Special kind of incubators provided with automatic control of CO2 and humidity.</a:t>
            </a:r>
          </a:p>
          <a:p>
            <a:pPr>
              <a:buNone/>
            </a:pPr>
            <a:endParaRPr lang="en-US" dirty="0" smtClean="0"/>
          </a:p>
          <a:p>
            <a:r>
              <a:rPr lang="en-US" dirty="0" smtClean="0"/>
              <a:t>Used for cultivation of bacteria or cells which require 5-10% of CO2 concentration.</a:t>
            </a:r>
          </a:p>
          <a:p>
            <a:pPr>
              <a:buNone/>
            </a:pPr>
            <a:endParaRPr lang="en-US" dirty="0" smtClean="0"/>
          </a:p>
          <a:p>
            <a:r>
              <a:rPr lang="en-US" dirty="0" smtClean="0"/>
              <a:t>For humidity control, water is kept underneath the cabinet of the incubator.</a:t>
            </a:r>
            <a:endParaRPr lang="en-IN" dirty="0"/>
          </a:p>
        </p:txBody>
      </p:sp>
      <p:sp>
        <p:nvSpPr>
          <p:cNvPr id="4" name="Footer Placeholder 3"/>
          <p:cNvSpPr>
            <a:spLocks noGrp="1"/>
          </p:cNvSpPr>
          <p:nvPr>
            <p:ph type="ftr" sz="quarter" idx="11"/>
          </p:nvPr>
        </p:nvSpPr>
        <p:spPr/>
        <p:txBody>
          <a:bodyPr/>
          <a:lstStyle/>
          <a:p>
            <a:r>
              <a:rPr lang="en-IN" smtClean="0"/>
              <a:t>AMJ</a:t>
            </a:r>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466088"/>
          </a:xfrm>
        </p:spPr>
        <p:txBody>
          <a:bodyPr>
            <a:normAutofit fontScale="90000"/>
          </a:bodyPr>
          <a:lstStyle/>
          <a:p>
            <a:r>
              <a:rPr lang="en-US" dirty="0" smtClean="0"/>
              <a:t>Factors affecting Electrophoresis/ </a:t>
            </a:r>
            <a:r>
              <a:rPr lang="en-US" dirty="0" err="1" smtClean="0"/>
              <a:t>Electrophoretic</a:t>
            </a:r>
            <a:r>
              <a:rPr lang="en-US" dirty="0" smtClean="0"/>
              <a:t> Mobility</a:t>
            </a:r>
            <a:endParaRPr lang="en-IN" dirty="0"/>
          </a:p>
        </p:txBody>
      </p:sp>
      <p:pic>
        <p:nvPicPr>
          <p:cNvPr id="4" name="Content Placeholder 3" descr="download.jpeg"/>
          <p:cNvPicPr>
            <a:picLocks noGrp="1" noChangeAspect="1"/>
          </p:cNvPicPr>
          <p:nvPr>
            <p:ph idx="1"/>
          </p:nvPr>
        </p:nvPicPr>
        <p:blipFill>
          <a:blip r:embed="rId2"/>
          <a:stretch>
            <a:fillRect/>
          </a:stretch>
        </p:blipFill>
        <p:spPr>
          <a:xfrm>
            <a:off x="2819400" y="1981200"/>
            <a:ext cx="3962400" cy="4648200"/>
          </a:xfrm>
        </p:spPr>
      </p:pic>
      <p:sp>
        <p:nvSpPr>
          <p:cNvPr id="5" name="Footer Placeholder 4"/>
          <p:cNvSpPr>
            <a:spLocks noGrp="1"/>
          </p:cNvSpPr>
          <p:nvPr>
            <p:ph type="ftr" sz="quarter" idx="11"/>
          </p:nvPr>
        </p:nvSpPr>
        <p:spPr/>
        <p:txBody>
          <a:bodyPr/>
          <a:lstStyle/>
          <a:p>
            <a:r>
              <a:rPr lang="en-IN" smtClean="0"/>
              <a:t>AMJ</a:t>
            </a:r>
            <a:endParaRPr lang="en-IN"/>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1444</TotalTime>
  <Words>4019</Words>
  <Application>Microsoft Office PowerPoint</Application>
  <PresentationFormat>On-screen Show (4:3)</PresentationFormat>
  <Paragraphs>670</Paragraphs>
  <Slides>88</Slides>
  <Notes>1</Notes>
  <HiddenSlides>0</HiddenSlides>
  <MMClips>0</MMClips>
  <ScaleCrop>false</ScaleCrop>
  <HeadingPairs>
    <vt:vector size="4" baseType="variant">
      <vt:variant>
        <vt:lpstr>Theme</vt:lpstr>
      </vt:variant>
      <vt:variant>
        <vt:i4>1</vt:i4>
      </vt:variant>
      <vt:variant>
        <vt:lpstr>Slide Titles</vt:lpstr>
      </vt:variant>
      <vt:variant>
        <vt:i4>88</vt:i4>
      </vt:variant>
    </vt:vector>
  </HeadingPairs>
  <TitlesOfParts>
    <vt:vector size="89" baseType="lpstr">
      <vt:lpstr>Flow</vt:lpstr>
      <vt:lpstr>ELECTROPHORESIS</vt:lpstr>
      <vt:lpstr>Chromatography</vt:lpstr>
      <vt:lpstr>Electrophoresis</vt:lpstr>
      <vt:lpstr>Continued…….</vt:lpstr>
      <vt:lpstr>Continued….</vt:lpstr>
      <vt:lpstr>Slide 6</vt:lpstr>
      <vt:lpstr>Slide 7</vt:lpstr>
      <vt:lpstr>Slide 8</vt:lpstr>
      <vt:lpstr>Factors affecting Electrophoresis/ Electrophoretic Mobility</vt:lpstr>
      <vt:lpstr>1. Sample</vt:lpstr>
      <vt:lpstr>2. Electric Field</vt:lpstr>
      <vt:lpstr>3. Supporting Media</vt:lpstr>
      <vt:lpstr>4. BUFFER</vt:lpstr>
      <vt:lpstr>5. OTHER/ MISCELLANEOUS</vt:lpstr>
      <vt:lpstr>ELECTROPHORESIS APPARATUS</vt:lpstr>
      <vt:lpstr>GEL</vt:lpstr>
      <vt:lpstr>Characteristics of Ideal Gel</vt:lpstr>
      <vt:lpstr>TYPES OF ELECTROPHORESIS</vt:lpstr>
      <vt:lpstr>HORIZONTAL &amp; VERTICAL</vt:lpstr>
      <vt:lpstr>Vertical Electrophoresis</vt:lpstr>
      <vt:lpstr>SDS -PAGE</vt:lpstr>
      <vt:lpstr>Continued….</vt:lpstr>
      <vt:lpstr>Slide 23</vt:lpstr>
      <vt:lpstr>Components of SDS- PAGE</vt:lpstr>
      <vt:lpstr>Continued…..</vt:lpstr>
      <vt:lpstr>Slide 26</vt:lpstr>
      <vt:lpstr>Principle:</vt:lpstr>
      <vt:lpstr>Slide 28</vt:lpstr>
      <vt:lpstr>PAGE?</vt:lpstr>
      <vt:lpstr>Slide 30</vt:lpstr>
      <vt:lpstr>WHY POLYACRYLAMIDE  IS USED AS GEL?</vt:lpstr>
      <vt:lpstr>Preparation of Gel</vt:lpstr>
      <vt:lpstr>How it is Performed?</vt:lpstr>
      <vt:lpstr>Slide 34</vt:lpstr>
      <vt:lpstr>APPLICATIONS</vt:lpstr>
      <vt:lpstr>ADVANTAGES AND DISADVANTAGES</vt:lpstr>
      <vt:lpstr>AGE</vt:lpstr>
      <vt:lpstr>Slide 38</vt:lpstr>
      <vt:lpstr>Continued…</vt:lpstr>
      <vt:lpstr>COMPONENTS OF APPARATUS</vt:lpstr>
      <vt:lpstr>Slide 41</vt:lpstr>
      <vt:lpstr>How AGE is Performed?</vt:lpstr>
      <vt:lpstr>Continued…</vt:lpstr>
      <vt:lpstr>2. LOADING OF SAMPLE</vt:lpstr>
      <vt:lpstr>Continued….</vt:lpstr>
      <vt:lpstr>3. ELECTROPHORESIS</vt:lpstr>
      <vt:lpstr>Continued….</vt:lpstr>
      <vt:lpstr>4. VISUALIZATION</vt:lpstr>
      <vt:lpstr>APPLICATIONS</vt:lpstr>
      <vt:lpstr>CROSSED OVER ELECTROPHORESIS</vt:lpstr>
      <vt:lpstr>STEP 1</vt:lpstr>
      <vt:lpstr>STEP 2</vt:lpstr>
      <vt:lpstr>Continued….</vt:lpstr>
      <vt:lpstr>Continued….</vt:lpstr>
      <vt:lpstr>APPLICATIONS</vt:lpstr>
      <vt:lpstr>CAPILLARY ELECTROPHORESIS</vt:lpstr>
      <vt:lpstr>Migration Rate in CE</vt:lpstr>
      <vt:lpstr>INFERENCE from Migration Rate</vt:lpstr>
      <vt:lpstr>PLATE HEIGHT</vt:lpstr>
      <vt:lpstr>ELECTRO- OSMOTIC FLOW(EOF)</vt:lpstr>
      <vt:lpstr>Continued……</vt:lpstr>
      <vt:lpstr>INSTRUMENTATION</vt:lpstr>
      <vt:lpstr>SAMPLE INJECTION</vt:lpstr>
      <vt:lpstr>DETECTORS</vt:lpstr>
      <vt:lpstr>WORKING</vt:lpstr>
      <vt:lpstr>Continued….</vt:lpstr>
      <vt:lpstr>Continued….</vt:lpstr>
      <vt:lpstr>Continued….</vt:lpstr>
      <vt:lpstr>APPLICATIONS</vt:lpstr>
      <vt:lpstr>GENETIC ANALYSER</vt:lpstr>
      <vt:lpstr>Continued….</vt:lpstr>
      <vt:lpstr>Continued….</vt:lpstr>
      <vt:lpstr>APPLICATIONS</vt:lpstr>
      <vt:lpstr>AUTOCLAVE</vt:lpstr>
      <vt:lpstr>Continued….</vt:lpstr>
      <vt:lpstr>Continued…</vt:lpstr>
      <vt:lpstr>APPLICATIONS</vt:lpstr>
      <vt:lpstr>LAMINAR AIR FLOW</vt:lpstr>
      <vt:lpstr>PARTS OF LAF</vt:lpstr>
      <vt:lpstr>Continued….</vt:lpstr>
      <vt:lpstr>APPLICATION</vt:lpstr>
      <vt:lpstr>INCUBATORS</vt:lpstr>
      <vt:lpstr>Continued….</vt:lpstr>
      <vt:lpstr>Slide 84</vt:lpstr>
      <vt:lpstr>TYPES OF INCUBATORS</vt:lpstr>
      <vt:lpstr>CO2 INCUBATORS</vt:lpstr>
      <vt:lpstr>Slide 87</vt:lpstr>
      <vt:lpstr>Continued….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ELECTROPHORESIS</dc:title>
  <dc:creator>THIS PC</dc:creator>
  <cp:lastModifiedBy>THIS PC</cp:lastModifiedBy>
  <cp:revision>165</cp:revision>
  <dcterms:created xsi:type="dcterms:W3CDTF">2021-04-23T10:32:53Z</dcterms:created>
  <dcterms:modified xsi:type="dcterms:W3CDTF">2021-05-21T07:23:41Z</dcterms:modified>
</cp:coreProperties>
</file>