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6" r:id="rId4"/>
    <p:sldId id="267" r:id="rId5"/>
    <p:sldId id="264" r:id="rId6"/>
    <p:sldId id="263" r:id="rId7"/>
    <p:sldId id="265" r:id="rId8"/>
    <p:sldId id="268" r:id="rId9"/>
    <p:sldId id="257" r:id="rId10"/>
    <p:sldId id="258" r:id="rId11"/>
    <p:sldId id="259" r:id="rId12"/>
    <p:sldId id="271" r:id="rId13"/>
    <p:sldId id="260" r:id="rId14"/>
    <p:sldId id="26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95F8F41-2B3C-4A42-8264-487D6AE8A43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85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4E17AD-B100-429D-A417-4FCFB85EA463}"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76667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1800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690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89064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1566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47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486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417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31533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E17AD-B100-429D-A417-4FCFB85EA463}" type="datetimeFigureOut">
              <a:rPr lang="en-US" smtClean="0"/>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F8F41-2B3C-4A42-8264-487D6AE8A43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3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4E17AD-B100-429D-A417-4FCFB85EA463}"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87028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E17AD-B100-429D-A417-4FCFB85EA463}" type="datetimeFigureOut">
              <a:rPr lang="en-US" smtClean="0"/>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F8F41-2B3C-4A42-8264-487D6AE8A43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54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4E17AD-B100-429D-A417-4FCFB85EA463}" type="datetimeFigureOut">
              <a:rPr lang="en-US" smtClean="0"/>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F8F41-2B3C-4A42-8264-487D6AE8A43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665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E17AD-B100-429D-A417-4FCFB85EA463}" type="datetimeFigureOut">
              <a:rPr lang="en-US" smtClean="0"/>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159974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4E17AD-B100-429D-A417-4FCFB85EA463}"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F8F41-2B3C-4A42-8264-487D6AE8A43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888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4E17AD-B100-429D-A417-4FCFB85EA463}" type="datetimeFigureOut">
              <a:rPr lang="en-US" smtClean="0"/>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F8F41-2B3C-4A42-8264-487D6AE8A430}" type="slidenum">
              <a:rPr lang="en-US" smtClean="0"/>
              <a:t>‹#›</a:t>
            </a:fld>
            <a:endParaRPr lang="en-US"/>
          </a:p>
        </p:txBody>
      </p:sp>
    </p:spTree>
    <p:extLst>
      <p:ext uri="{BB962C8B-B14F-4D97-AF65-F5344CB8AC3E}">
        <p14:creationId xmlns:p14="http://schemas.microsoft.com/office/powerpoint/2010/main" val="82490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4E17AD-B100-429D-A417-4FCFB85EA463}" type="datetimeFigureOut">
              <a:rPr lang="en-US" smtClean="0"/>
              <a:t>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5F8F41-2B3C-4A42-8264-487D6AE8A430}" type="slidenum">
              <a:rPr lang="en-US" smtClean="0"/>
              <a:t>‹#›</a:t>
            </a:fld>
            <a:endParaRPr lang="en-US"/>
          </a:p>
        </p:txBody>
      </p:sp>
    </p:spTree>
    <p:extLst>
      <p:ext uri="{BB962C8B-B14F-4D97-AF65-F5344CB8AC3E}">
        <p14:creationId xmlns:p14="http://schemas.microsoft.com/office/powerpoint/2010/main" val="2030842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entrifuge" TargetMode="External" /><Relationship Id="rId2" Type="http://schemas.openxmlformats.org/officeDocument/2006/relationships/hyperlink" Target="https://www.genfollower.com/centrifuge-tubes/"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books.google.co.in/books?id=cKiRDwAAQBAJ&amp;pg=PA47&amp;lpg=PA47&amp;dq=temperature+range+of+refrigerated+centrifuges+is+between+-20+and+-40&amp;source=bl&amp;ots=lUELJrD8gt&amp;sig=ACfU3U1597x74zhTpiImPyuClrlh_EisWg&amp;hl=en&amp;sa=X&amp;ved=2ahUKEwiQ3oaVs6jmAhWPxzgGHbCiAR8Q6AEwEXoECAgQAQ#v=onepage&amp;q=temperature%20range%20of%20refrigerated%20centrifuges%20is%20between%20-20%20and%20-40&amp;f=false"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Ultracentrifuge"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E83D-9834-4B02-845C-D7A174438943}"/>
              </a:ext>
            </a:extLst>
          </p:cNvPr>
          <p:cNvSpPr>
            <a:spLocks noGrp="1"/>
          </p:cNvSpPr>
          <p:nvPr>
            <p:ph type="ctrTitle"/>
          </p:nvPr>
        </p:nvSpPr>
        <p:spPr>
          <a:xfrm>
            <a:off x="2017336" y="2592371"/>
            <a:ext cx="8085056" cy="2053980"/>
          </a:xfrm>
        </p:spPr>
        <p:txBody>
          <a:bodyPr>
            <a:noAutofit/>
          </a:bodyPr>
          <a:lstStyle/>
          <a:p>
            <a:r>
              <a:rPr lang="en-US" sz="3600" b="1" dirty="0">
                <a:solidFill>
                  <a:schemeClr val="accent5">
                    <a:lumMod val="75000"/>
                  </a:schemeClr>
                </a:solidFill>
              </a:rPr>
              <a:t>UNIT 1:</a:t>
            </a:r>
            <a:br>
              <a:rPr lang="en-US" sz="1600" dirty="0"/>
            </a:br>
            <a:r>
              <a:rPr lang="en-US" sz="1800" b="1" dirty="0">
                <a:solidFill>
                  <a:srgbClr val="002060"/>
                </a:solidFill>
                <a:latin typeface="Cambria" panose="02040503050406030204" pitchFamily="18" charset="0"/>
                <a:ea typeface="Cambria" panose="02040503050406030204" pitchFamily="18" charset="0"/>
              </a:rPr>
              <a:t>General Physical and Biological concepts- Mass, Density, range of</a:t>
            </a:r>
            <a:br>
              <a:rPr lang="en-US" sz="1800" b="1" dirty="0">
                <a:solidFill>
                  <a:srgbClr val="002060"/>
                </a:solidFill>
                <a:latin typeface="Cambria" panose="02040503050406030204" pitchFamily="18" charset="0"/>
                <a:ea typeface="Cambria" panose="02040503050406030204" pitchFamily="18" charset="0"/>
              </a:rPr>
            </a:br>
            <a:r>
              <a:rPr lang="en-US" sz="1800" b="1" dirty="0">
                <a:solidFill>
                  <a:srgbClr val="002060"/>
                </a:solidFill>
                <a:latin typeface="Cambria" panose="02040503050406030204" pitchFamily="18" charset="0"/>
                <a:ea typeface="Cambria" panose="02040503050406030204" pitchFamily="18" charset="0"/>
              </a:rPr>
              <a:t>electromagnetic radiation, interaction between matter and radiation, fluorescence, phosphorescence. </a:t>
            </a:r>
            <a:br>
              <a:rPr lang="en-US" sz="1800" b="1" dirty="0">
                <a:solidFill>
                  <a:srgbClr val="002060"/>
                </a:solidFill>
                <a:latin typeface="Cambria" panose="02040503050406030204" pitchFamily="18" charset="0"/>
                <a:ea typeface="Cambria" panose="02040503050406030204" pitchFamily="18" charset="0"/>
              </a:rPr>
            </a:br>
            <a:br>
              <a:rPr lang="en-US" sz="1800" b="1" dirty="0">
                <a:solidFill>
                  <a:srgbClr val="FF0000"/>
                </a:solidFill>
                <a:latin typeface="Cambria" panose="02040503050406030204" pitchFamily="18" charset="0"/>
                <a:ea typeface="Cambria" panose="02040503050406030204" pitchFamily="18" charset="0"/>
              </a:rPr>
            </a:br>
            <a:r>
              <a:rPr lang="en-US" sz="1800" b="1" dirty="0">
                <a:solidFill>
                  <a:srgbClr val="002060"/>
                </a:solidFill>
                <a:latin typeface="Cambria" panose="02040503050406030204" pitchFamily="18" charset="0"/>
                <a:ea typeface="Cambria" panose="02040503050406030204" pitchFamily="18" charset="0"/>
              </a:rPr>
              <a:t>pH and buffers. </a:t>
            </a:r>
            <a:br>
              <a:rPr lang="en-US" sz="1800" b="1" dirty="0">
                <a:solidFill>
                  <a:srgbClr val="002060"/>
                </a:solidFill>
                <a:latin typeface="Cambria" panose="02040503050406030204" pitchFamily="18" charset="0"/>
                <a:ea typeface="Cambria" panose="02040503050406030204" pitchFamily="18" charset="0"/>
              </a:rPr>
            </a:br>
            <a:br>
              <a:rPr lang="en-US" sz="1800" b="1" dirty="0">
                <a:solidFill>
                  <a:srgbClr val="002060"/>
                </a:solidFill>
                <a:latin typeface="Cambria" panose="02040503050406030204" pitchFamily="18" charset="0"/>
                <a:ea typeface="Cambria" panose="02040503050406030204" pitchFamily="18" charset="0"/>
              </a:rPr>
            </a:br>
            <a:r>
              <a:rPr lang="en-US" sz="1800" b="1" dirty="0">
                <a:solidFill>
                  <a:srgbClr val="002060"/>
                </a:solidFill>
                <a:latin typeface="Cambria" panose="02040503050406030204" pitchFamily="18" charset="0"/>
                <a:ea typeface="Cambria" panose="02040503050406030204" pitchFamily="18" charset="0"/>
              </a:rPr>
              <a:t>Significance of instrumentation in Forensic Science. </a:t>
            </a:r>
            <a:br>
              <a:rPr lang="en-US" sz="1800" b="1" dirty="0">
                <a:solidFill>
                  <a:srgbClr val="FF0000"/>
                </a:solidFill>
                <a:latin typeface="Cambria" panose="02040503050406030204" pitchFamily="18" charset="0"/>
                <a:ea typeface="Cambria" panose="02040503050406030204" pitchFamily="18" charset="0"/>
              </a:rPr>
            </a:br>
            <a:br>
              <a:rPr lang="en-US" sz="1800" b="1" dirty="0">
                <a:solidFill>
                  <a:srgbClr val="FF0000"/>
                </a:solidFill>
                <a:latin typeface="Cambria" panose="02040503050406030204" pitchFamily="18" charset="0"/>
                <a:ea typeface="Cambria" panose="02040503050406030204" pitchFamily="18" charset="0"/>
              </a:rPr>
            </a:br>
            <a:r>
              <a:rPr lang="en-US" sz="1800" b="1" dirty="0">
                <a:solidFill>
                  <a:srgbClr val="002060"/>
                </a:solidFill>
                <a:latin typeface="Cambria" panose="02040503050406030204" pitchFamily="18" charset="0"/>
                <a:ea typeface="Cambria" panose="02040503050406030204" pitchFamily="18" charset="0"/>
              </a:rPr>
              <a:t>Centrifuge- Principles, types and Forensic applications</a:t>
            </a:r>
            <a:endParaRPr lang="en-US" b="1" dirty="0">
              <a:solidFill>
                <a:srgbClr val="00206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4427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9BE9-A497-4BAC-9BE5-36DE278E2AAE}"/>
              </a:ext>
            </a:extLst>
          </p:cNvPr>
          <p:cNvSpPr>
            <a:spLocks noGrp="1"/>
          </p:cNvSpPr>
          <p:nvPr>
            <p:ph type="title"/>
          </p:nvPr>
        </p:nvSpPr>
        <p:spPr>
          <a:xfrm>
            <a:off x="899476" y="275121"/>
            <a:ext cx="9601196" cy="1303867"/>
          </a:xfrm>
        </p:spPr>
        <p:txBody>
          <a:bodyPr/>
          <a:lstStyle/>
          <a:p>
            <a:pPr algn="ctr"/>
            <a:r>
              <a:rPr lang="en-US" dirty="0">
                <a:solidFill>
                  <a:srgbClr val="FF0000"/>
                </a:solidFill>
                <a:latin typeface="Algerian" panose="04020705040A02060702" pitchFamily="82" charset="0"/>
              </a:rPr>
              <a:t>principle</a:t>
            </a:r>
          </a:p>
        </p:txBody>
      </p:sp>
      <p:sp>
        <p:nvSpPr>
          <p:cNvPr id="3" name="Content Placeholder 2">
            <a:extLst>
              <a:ext uri="{FF2B5EF4-FFF2-40B4-BE49-F238E27FC236}">
                <a16:creationId xmlns:a16="http://schemas.microsoft.com/office/drawing/2014/main" id="{5DF26A41-AAB4-429C-AC8A-E979266179CA}"/>
              </a:ext>
            </a:extLst>
          </p:cNvPr>
          <p:cNvSpPr>
            <a:spLocks noGrp="1"/>
          </p:cNvSpPr>
          <p:nvPr>
            <p:ph idx="1"/>
          </p:nvPr>
        </p:nvSpPr>
        <p:spPr>
          <a:xfrm>
            <a:off x="629926" y="1192448"/>
            <a:ext cx="10795359" cy="4887840"/>
          </a:xfrm>
        </p:spPr>
        <p:txBody>
          <a:bodyPr>
            <a:noAutofit/>
          </a:bodyPr>
          <a:lstStyle/>
          <a:p>
            <a:pPr algn="just"/>
            <a:r>
              <a:rPr lang="en-US" sz="1600" b="1" dirty="0"/>
              <a:t>The centrifuge encompasses principle of sedimentation, where the acceleration at centripetal force reasons denser constituents to isolate out beside the radiating direction at the bottom most of the tube. With the similar theory lighter substances will be likely to move to the top of the tube. Particle with more density than the solvent residue and the particle with lesser density than, it drift the solution to the top.</a:t>
            </a:r>
          </a:p>
          <a:p>
            <a:pPr algn="just"/>
            <a:r>
              <a:rPr lang="en-US" sz="1600" b="1" dirty="0"/>
              <a:t> The greater the difference in density, the faster they move. In Isopycnic conditions, i.e., where there is no difference in density, the particles remains stable. To take benefit of even minute differences in density to separate different particles in a solution, gravity can be substituted with the much more potent “centrifugal force” delivered by a separator. </a:t>
            </a:r>
          </a:p>
          <a:p>
            <a:pPr algn="just"/>
            <a:r>
              <a:rPr lang="en-US" sz="1600" b="1" dirty="0"/>
              <a:t>According to the Sedimentation Theory, sedimentation is the affinity of particles in suspension to settle down in the fluid where they are pulled and come to rest against a barrier. This is on account of their motion through the fluid in response to the forces acting on them. These forces are due to of gravity, centrifugal speeding up or electromagnetism. </a:t>
            </a:r>
          </a:p>
          <a:p>
            <a:pPr algn="just"/>
            <a:r>
              <a:rPr lang="en-US" sz="1600" b="1" dirty="0"/>
              <a:t>The value for a molecular sedimentation velocity in a centrifugal field is called as its Svedberg constant or S. </a:t>
            </a:r>
          </a:p>
          <a:p>
            <a:pPr marL="0" indent="0" algn="just">
              <a:buNone/>
            </a:pPr>
            <a:r>
              <a:rPr lang="en-US" sz="1600" b="1" dirty="0">
                <a:solidFill>
                  <a:srgbClr val="C00000"/>
                </a:solidFill>
              </a:rPr>
              <a:t>FORENSIC APPLICATIONS</a:t>
            </a:r>
          </a:p>
          <a:p>
            <a:pPr marL="0" indent="0" algn="just">
              <a:buNone/>
            </a:pPr>
            <a:r>
              <a:rPr lang="en-US" sz="1600" b="1" dirty="0"/>
              <a:t>Centrifuges are widely used in the field of forensic biology &amp; serology and forensic chemistry. the technique is employed to isolate and determine specific </a:t>
            </a:r>
            <a:r>
              <a:rPr lang="en-US" sz="1600" b="1" dirty="0" err="1"/>
              <a:t>analytes</a:t>
            </a:r>
            <a:r>
              <a:rPr lang="en-US" sz="1600" b="1" dirty="0"/>
              <a:t> in samples of blood, urine, poisons, toxins, DNA and other compounds for trace analysis, drug analysis, DNA profiling, elemental analysis, analysis of unknown chemicals, toxin and heavy metal evaluation, fingerprinting identification, and compound determination.</a:t>
            </a:r>
          </a:p>
          <a:p>
            <a:pPr marL="0" indent="0" algn="just">
              <a:buNone/>
            </a:pPr>
            <a:endParaRPr lang="en-US" sz="1600" b="1" dirty="0"/>
          </a:p>
        </p:txBody>
      </p:sp>
    </p:spTree>
    <p:extLst>
      <p:ext uri="{BB962C8B-B14F-4D97-AF65-F5344CB8AC3E}">
        <p14:creationId xmlns:p14="http://schemas.microsoft.com/office/powerpoint/2010/main" val="179799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8EFF-EEB7-4D17-82F5-513E84E053B4}"/>
              </a:ext>
            </a:extLst>
          </p:cNvPr>
          <p:cNvSpPr>
            <a:spLocks noGrp="1"/>
          </p:cNvSpPr>
          <p:nvPr>
            <p:ph type="title"/>
          </p:nvPr>
        </p:nvSpPr>
        <p:spPr>
          <a:xfrm>
            <a:off x="1333110" y="386821"/>
            <a:ext cx="9601196" cy="1303867"/>
          </a:xfrm>
        </p:spPr>
        <p:txBody>
          <a:bodyPr>
            <a:normAutofit/>
          </a:bodyPr>
          <a:lstStyle/>
          <a:p>
            <a:r>
              <a:rPr lang="en-US" sz="4000" dirty="0">
                <a:solidFill>
                  <a:srgbClr val="FF0000"/>
                </a:solidFill>
              </a:rPr>
              <a:t>Types of centrifuges</a:t>
            </a:r>
          </a:p>
        </p:txBody>
      </p:sp>
      <p:sp>
        <p:nvSpPr>
          <p:cNvPr id="3" name="Content Placeholder 2">
            <a:extLst>
              <a:ext uri="{FF2B5EF4-FFF2-40B4-BE49-F238E27FC236}">
                <a16:creationId xmlns:a16="http://schemas.microsoft.com/office/drawing/2014/main" id="{065E8A4B-7D56-4395-82A7-104442279AD0}"/>
              </a:ext>
            </a:extLst>
          </p:cNvPr>
          <p:cNvSpPr>
            <a:spLocks noGrp="1"/>
          </p:cNvSpPr>
          <p:nvPr>
            <p:ph idx="1"/>
          </p:nvPr>
        </p:nvSpPr>
        <p:spPr>
          <a:xfrm>
            <a:off x="678730" y="1319749"/>
            <a:ext cx="10699423" cy="4760537"/>
          </a:xfrm>
        </p:spPr>
        <p:txBody>
          <a:bodyPr>
            <a:normAutofit/>
          </a:bodyPr>
          <a:lstStyle/>
          <a:p>
            <a:pPr algn="just"/>
            <a:r>
              <a:rPr lang="en-US" sz="1800" b="1" dirty="0"/>
              <a:t>Broadly, Centrifuges are classified into two categories:</a:t>
            </a:r>
          </a:p>
          <a:p>
            <a:pPr algn="just">
              <a:buFont typeface="Wingdings" panose="05000000000000000000" pitchFamily="2" charset="2"/>
              <a:buChar char="q"/>
            </a:pPr>
            <a:r>
              <a:rPr lang="en-US" sz="1800" b="1" dirty="0"/>
              <a:t>Laboratory Centrifugation</a:t>
            </a:r>
          </a:p>
          <a:p>
            <a:pPr algn="just">
              <a:buFont typeface="Wingdings" panose="05000000000000000000" pitchFamily="2" charset="2"/>
              <a:buChar char="q"/>
            </a:pPr>
            <a:r>
              <a:rPr lang="en-US" sz="1800" b="1" dirty="0"/>
              <a:t> Preparative Centrifugation</a:t>
            </a:r>
          </a:p>
          <a:p>
            <a:pPr algn="just"/>
            <a:r>
              <a:rPr lang="en-US" sz="1800" b="1" dirty="0">
                <a:solidFill>
                  <a:srgbClr val="FF0000"/>
                </a:solidFill>
              </a:rPr>
              <a:t>Laboratory Centrifugation: </a:t>
            </a:r>
            <a:r>
              <a:rPr lang="en-US" sz="1800" b="1" dirty="0"/>
              <a:t>Laboratory centrifuges are used for small-scale separation and clarification. Characteristic liquid capacities controlled by such devices are in the range of 1 - 5000 ml. The solid to be centrifuged is dispersed into suitable numbers of centrifuge tubes (that appears as test tubes) which is joined in a symmetric method to a revolving block known as the rotor. There are two kinds of rotors i.e., fixed angle rotors and swing out rotors. The fixed angle rotor grips the centrifuge in an immovable way at specific angle to the axis of rotation whereas swing out rotors clamp the tubes analogous to the axis of rotation though the rotor is immobile but when the rotor comes in motion, the tubes blow out in a way that they are aligned perpendicular to the axis of rotation.</a:t>
            </a:r>
          </a:p>
          <a:p>
            <a:pPr algn="just"/>
            <a:r>
              <a:rPr lang="en-US" sz="1800" b="1" dirty="0"/>
              <a:t> </a:t>
            </a:r>
            <a:r>
              <a:rPr lang="en-US" sz="1800" b="1" dirty="0">
                <a:solidFill>
                  <a:srgbClr val="FF0000"/>
                </a:solidFill>
              </a:rPr>
              <a:t>Preparative Centrifugation: </a:t>
            </a:r>
            <a:r>
              <a:rPr lang="en-US" sz="1800" b="1" dirty="0"/>
              <a:t>Preparative centrifuges can handle considerably more liquid capacities as compare to the laboratory centrifuges, which characteristically fluctuating from unit liter to some thousand </a:t>
            </a:r>
            <a:r>
              <a:rPr lang="en-US" sz="1800" b="1" dirty="0" err="1"/>
              <a:t>litres</a:t>
            </a:r>
            <a:r>
              <a:rPr lang="en-US" sz="1800" b="1" dirty="0"/>
              <a:t>. Its various types are discussed further.</a:t>
            </a:r>
          </a:p>
        </p:txBody>
      </p:sp>
    </p:spTree>
    <p:extLst>
      <p:ext uri="{BB962C8B-B14F-4D97-AF65-F5344CB8AC3E}">
        <p14:creationId xmlns:p14="http://schemas.microsoft.com/office/powerpoint/2010/main" val="106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BFD19-555F-46BD-B040-3BF2A49003DB}"/>
              </a:ext>
            </a:extLst>
          </p:cNvPr>
          <p:cNvSpPr>
            <a:spLocks noGrp="1"/>
          </p:cNvSpPr>
          <p:nvPr>
            <p:ph idx="1"/>
          </p:nvPr>
        </p:nvSpPr>
        <p:spPr>
          <a:xfrm>
            <a:off x="655455" y="639271"/>
            <a:ext cx="10698345" cy="5521508"/>
          </a:xfrm>
        </p:spPr>
        <p:txBody>
          <a:bodyPr>
            <a:normAutofit/>
          </a:bodyPr>
          <a:lstStyle/>
          <a:p>
            <a:pPr marL="0" indent="0" algn="l">
              <a:buNone/>
            </a:pPr>
            <a:r>
              <a:rPr lang="en-US" sz="1600" b="1" i="0" dirty="0">
                <a:solidFill>
                  <a:srgbClr val="333333"/>
                </a:solidFill>
                <a:effectLst/>
                <a:latin typeface="Cambria" panose="02040503050406030204" pitchFamily="18" charset="0"/>
                <a:ea typeface="Cambria" panose="02040503050406030204" pitchFamily="18" charset="0"/>
              </a:rPr>
              <a:t>Types of Centrifuges Used in Laboratories and Their Uses</a:t>
            </a:r>
          </a:p>
          <a:p>
            <a:pPr algn="l"/>
            <a:r>
              <a:rPr lang="en-US" sz="1600" b="0" i="0" dirty="0">
                <a:solidFill>
                  <a:srgbClr val="595959"/>
                </a:solidFill>
                <a:effectLst/>
                <a:latin typeface="Cambria" panose="02040503050406030204" pitchFamily="18" charset="0"/>
                <a:ea typeface="Cambria" panose="02040503050406030204" pitchFamily="18" charset="0"/>
              </a:rPr>
              <a:t>A centrifuge is a piece of equipment that puts an object in rotation (spins it in a circle) around a fixed axis. This is done by applying a force perpendicular to the axis of the spin. This force can be extremely strong.</a:t>
            </a:r>
          </a:p>
          <a:p>
            <a:pPr algn="l"/>
            <a:r>
              <a:rPr lang="en-US" sz="1600" b="0" i="0" dirty="0">
                <a:solidFill>
                  <a:srgbClr val="595959"/>
                </a:solidFill>
                <a:effectLst/>
                <a:latin typeface="Cambria" panose="02040503050406030204" pitchFamily="18" charset="0"/>
                <a:ea typeface="Cambria" panose="02040503050406030204" pitchFamily="18" charset="0"/>
              </a:rPr>
              <a:t>While different </a:t>
            </a:r>
            <a:r>
              <a:rPr lang="en-US" sz="1600" b="0" i="0" u="none" strike="noStrike" dirty="0">
                <a:solidFill>
                  <a:schemeClr val="tx1"/>
                </a:solidFill>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types of centrifuges</a:t>
            </a:r>
            <a:r>
              <a:rPr lang="en-US" sz="1600" b="0" i="0" dirty="0">
                <a:solidFill>
                  <a:schemeClr val="tx1"/>
                </a:solidFill>
                <a:effectLst/>
                <a:latin typeface="Cambria" panose="02040503050406030204" pitchFamily="18" charset="0"/>
                <a:ea typeface="Cambria" panose="02040503050406030204" pitchFamily="18" charset="0"/>
              </a:rPr>
              <a:t> </a:t>
            </a:r>
            <a:r>
              <a:rPr lang="en-US" sz="1600" b="0" i="0" dirty="0">
                <a:solidFill>
                  <a:srgbClr val="595959"/>
                </a:solidFill>
                <a:effectLst/>
                <a:latin typeface="Cambria" panose="02040503050406030204" pitchFamily="18" charset="0"/>
                <a:ea typeface="Cambria" panose="02040503050406030204" pitchFamily="18" charset="0"/>
              </a:rPr>
              <a:t>exist, they all work on the same sedimentation principle.</a:t>
            </a:r>
          </a:p>
          <a:p>
            <a:pPr marL="0" indent="0" algn="l">
              <a:buNone/>
            </a:pPr>
            <a:endParaRPr lang="en-US" sz="1600" b="1" i="0" dirty="0">
              <a:solidFill>
                <a:srgbClr val="333333"/>
              </a:solidFill>
              <a:effectLst/>
              <a:latin typeface="Cambria" panose="02040503050406030204" pitchFamily="18" charset="0"/>
              <a:ea typeface="Cambria" panose="02040503050406030204" pitchFamily="18" charset="0"/>
            </a:endParaRPr>
          </a:p>
          <a:p>
            <a:pPr marL="0" indent="0" algn="just">
              <a:buNone/>
            </a:pPr>
            <a:r>
              <a:rPr lang="en-US" sz="1600" b="1" i="0" dirty="0">
                <a:solidFill>
                  <a:srgbClr val="333333"/>
                </a:solidFill>
                <a:effectLst/>
                <a:latin typeface="Cambria" panose="02040503050406030204" pitchFamily="18" charset="0"/>
                <a:ea typeface="Cambria" panose="02040503050406030204" pitchFamily="18" charset="0"/>
              </a:rPr>
              <a:t>How Do Different Types of Centrifuges Work?</a:t>
            </a:r>
          </a:p>
          <a:p>
            <a:pPr algn="just"/>
            <a:r>
              <a:rPr lang="en-US" sz="1600" b="0" i="0" dirty="0">
                <a:solidFill>
                  <a:srgbClr val="595959"/>
                </a:solidFill>
                <a:effectLst/>
                <a:latin typeface="Cambria" panose="02040503050406030204" pitchFamily="18" charset="0"/>
                <a:ea typeface="Cambria" panose="02040503050406030204" pitchFamily="18" charset="0"/>
              </a:rPr>
              <a:t>In laboratories, </a:t>
            </a:r>
            <a:r>
              <a:rPr lang="en-US" sz="1600" b="0" i="0" strike="noStrike" dirty="0">
                <a:solidFill>
                  <a:schemeClr val="tx1"/>
                </a:solidFill>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centrifuges</a:t>
            </a:r>
            <a:r>
              <a:rPr lang="en-US" sz="1600" b="0" i="0" dirty="0">
                <a:solidFill>
                  <a:schemeClr val="tx1"/>
                </a:solidFill>
                <a:effectLst/>
                <a:latin typeface="Cambria" panose="02040503050406030204" pitchFamily="18" charset="0"/>
                <a:ea typeface="Cambria" panose="02040503050406030204" pitchFamily="18" charset="0"/>
              </a:rPr>
              <a:t> </a:t>
            </a:r>
            <a:r>
              <a:rPr lang="en-US" sz="1600" b="0" i="0" dirty="0">
                <a:solidFill>
                  <a:srgbClr val="595959"/>
                </a:solidFill>
                <a:effectLst/>
                <a:latin typeface="Cambria" panose="02040503050406030204" pitchFamily="18" charset="0"/>
                <a:ea typeface="Cambria" panose="02040503050406030204" pitchFamily="18" charset="0"/>
              </a:rPr>
              <a:t>are used for separating two materials that have similar densities, or when insoluble particulates exist in a dissolved solution.</a:t>
            </a:r>
          </a:p>
          <a:p>
            <a:pPr algn="just"/>
            <a:r>
              <a:rPr lang="en-US" sz="1600" b="0" i="0" dirty="0">
                <a:solidFill>
                  <a:srgbClr val="595959"/>
                </a:solidFill>
                <a:effectLst/>
                <a:latin typeface="Cambria" panose="02040503050406030204" pitchFamily="18" charset="0"/>
                <a:ea typeface="Cambria" panose="02040503050406030204" pitchFamily="18" charset="0"/>
              </a:rPr>
              <a:t>As mentioned, </a:t>
            </a:r>
            <a:r>
              <a:rPr lang="en-US" sz="1600" b="0" i="1" dirty="0">
                <a:solidFill>
                  <a:srgbClr val="595959"/>
                </a:solidFill>
                <a:effectLst/>
                <a:latin typeface="Cambria" panose="02040503050406030204" pitchFamily="18" charset="0"/>
                <a:ea typeface="Cambria" panose="02040503050406030204" pitchFamily="18" charset="0"/>
              </a:rPr>
              <a:t>all</a:t>
            </a:r>
            <a:r>
              <a:rPr lang="en-US" sz="1600" b="0" i="0" dirty="0">
                <a:solidFill>
                  <a:srgbClr val="595959"/>
                </a:solidFill>
                <a:effectLst/>
                <a:latin typeface="Cambria" panose="02040503050406030204" pitchFamily="18" charset="0"/>
                <a:ea typeface="Cambria" panose="02040503050406030204" pitchFamily="18" charset="0"/>
              </a:rPr>
              <a:t> types of centrifuges work on the sedimentation principle, where the acceleration of the rotor causes a centripetal force to act upon the rotor and centrifuge tubes. Due to this action, the denser substances in the tubes are forced to outward in a circular direction, while the lighter particles move towards the center.</a:t>
            </a:r>
          </a:p>
          <a:p>
            <a:pPr algn="just"/>
            <a:r>
              <a:rPr lang="en-US" sz="1600" b="0" i="0" dirty="0">
                <a:solidFill>
                  <a:srgbClr val="595959"/>
                </a:solidFill>
                <a:effectLst/>
                <a:latin typeface="Cambria" panose="02040503050406030204" pitchFamily="18" charset="0"/>
                <a:ea typeface="Cambria" panose="02040503050406030204" pitchFamily="18" charset="0"/>
              </a:rPr>
              <a:t>Sometimes, several particles stick to the bottom of the centrifuge tubes. These particles are called pellets, and the clear solution is known as the supernatant.</a:t>
            </a:r>
          </a:p>
          <a:p>
            <a:pPr algn="just"/>
            <a:r>
              <a:rPr lang="en-US" sz="1600" b="0" i="0" dirty="0">
                <a:solidFill>
                  <a:srgbClr val="595959"/>
                </a:solidFill>
                <a:effectLst/>
                <a:latin typeface="Cambria" panose="02040503050406030204" pitchFamily="18" charset="0"/>
                <a:ea typeface="Cambria" panose="02040503050406030204" pitchFamily="18" charset="0"/>
              </a:rPr>
              <a:t>Typically, a centrifuge is set to spin at a certain number of revolutions per minute (rpm) or rotational speed. However, two rotors can have the same rotational speed despite different diameters. The acceleration of such rotors will differ too due to the differing radii and angular momentums. </a:t>
            </a:r>
          </a:p>
          <a:p>
            <a:pPr algn="just"/>
            <a:r>
              <a:rPr lang="en-US" sz="1600" b="0" i="0" dirty="0">
                <a:solidFill>
                  <a:srgbClr val="595959"/>
                </a:solidFill>
                <a:effectLst/>
                <a:latin typeface="Cambria" panose="02040503050406030204" pitchFamily="18" charset="0"/>
                <a:ea typeface="Cambria" panose="02040503050406030204" pitchFamily="18" charset="0"/>
              </a:rPr>
              <a:t>The size of the rotor also has an impact. This is why, Relative Centrifugal Force (RCF) is the accepted standard unit.</a:t>
            </a:r>
          </a:p>
          <a:p>
            <a:pPr marL="0" indent="0" algn="l">
              <a:buNone/>
            </a:pPr>
            <a:endParaRPr lang="en-US" sz="1600" b="1" dirty="0">
              <a:latin typeface="Cambria" panose="02040503050406030204" pitchFamily="18" charset="0"/>
              <a:ea typeface="Cambria" panose="02040503050406030204" pitchFamily="18" charset="0"/>
            </a:endParaRPr>
          </a:p>
          <a:p>
            <a:pPr marL="0" indent="0" algn="just">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148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B134E-6EE3-4EA1-BA61-8CC48AA35046}"/>
              </a:ext>
            </a:extLst>
          </p:cNvPr>
          <p:cNvSpPr>
            <a:spLocks noGrp="1"/>
          </p:cNvSpPr>
          <p:nvPr>
            <p:ph idx="1"/>
          </p:nvPr>
        </p:nvSpPr>
        <p:spPr>
          <a:xfrm>
            <a:off x="684654" y="744716"/>
            <a:ext cx="10721779" cy="6113282"/>
          </a:xfrm>
        </p:spPr>
        <p:txBody>
          <a:bodyPr>
            <a:normAutofit/>
          </a:bodyPr>
          <a:lstStyle/>
          <a:p>
            <a:pPr marL="0" indent="0" algn="l">
              <a:buNone/>
            </a:pPr>
            <a:r>
              <a:rPr lang="en-US" sz="1600" b="1" i="0" dirty="0">
                <a:solidFill>
                  <a:srgbClr val="333333"/>
                </a:solidFill>
                <a:effectLst/>
                <a:latin typeface="Open Sans" panose="020B0604020202020204" pitchFamily="34" charset="0"/>
              </a:rPr>
              <a:t>1. </a:t>
            </a:r>
            <a:r>
              <a:rPr lang="en-US" sz="1600" b="1" i="0" dirty="0">
                <a:solidFill>
                  <a:srgbClr val="333333"/>
                </a:solidFill>
                <a:effectLst/>
                <a:latin typeface="Times New Roman" panose="02020603050405020304" pitchFamily="18" charset="0"/>
                <a:cs typeface="Times New Roman" panose="02020603050405020304" pitchFamily="18" charset="0"/>
              </a:rPr>
              <a:t>Microcentrifuge</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As the name suggests, these are extremely compact in design and, therefore, have a smaller footprint that takes up little space on the workbench.</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These are apt for use with small tubes (up to 2.0 ml) and often find use in biological applications.</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Some of these come with a different rotor or rotor adaptors that can accommodate tubes of various sizes.</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These are used for holding pelleting nucleic acids, and for pelleting proteins from solutions as well as microfiltration of minor aqueous samples</a:t>
            </a:r>
          </a:p>
          <a:p>
            <a:pPr marL="0" indent="0" algn="l">
              <a:buNone/>
            </a:pPr>
            <a:r>
              <a:rPr lang="en-US" sz="1600" b="1" i="0" dirty="0">
                <a:solidFill>
                  <a:srgbClr val="333333"/>
                </a:solidFill>
                <a:effectLst/>
                <a:latin typeface="Times New Roman" panose="02020603050405020304" pitchFamily="18" charset="0"/>
                <a:cs typeface="Times New Roman" panose="02020603050405020304" pitchFamily="18" charset="0"/>
              </a:rPr>
              <a:t>2. Refrigerated Centrifuges</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These are used for samples that need to be stored at a consistent temperature. It is important that these centrifuges function at maximum speeds while maintaining a steady temperature.</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 temperature range of refrigerated centrifuges is between </a:t>
            </a:r>
            <a:r>
              <a:rPr lang="en-US" sz="1500" b="0" i="0" u="none" strike="noStrike" dirty="0">
                <a:solidFill>
                  <a:schemeClr val="tx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-20 and -40</a:t>
            </a:r>
            <a:r>
              <a:rPr lang="en-US" sz="1500" b="0" i="0" dirty="0">
                <a:solidFill>
                  <a:schemeClr val="tx1"/>
                </a:solidFill>
                <a:effectLst/>
                <a:latin typeface="Times New Roman" panose="02020603050405020304" pitchFamily="18" charset="0"/>
                <a:cs typeface="Times New Roman" panose="02020603050405020304" pitchFamily="18" charset="0"/>
              </a:rPr>
              <a:t> </a:t>
            </a:r>
            <a:r>
              <a:rPr lang="en-US" sz="1500" b="0" i="0" dirty="0">
                <a:solidFill>
                  <a:srgbClr val="595959"/>
                </a:solidFill>
                <a:effectLst/>
                <a:latin typeface="Times New Roman" panose="02020603050405020304" pitchFamily="18" charset="0"/>
                <a:cs typeface="Times New Roman" panose="02020603050405020304" pitchFamily="18" charset="0"/>
              </a:rPr>
              <a:t>degrees Celsius, which makes them perfect for analyzing DNA, RNA, PCR, and antibodies.</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 compartments of refrigerated centrifuges are sealed as needed by the material.</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They can be found in varying configurations such as the swing bucket, fixed angle or both.</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Small and large capacity refrigerated centrifuges have different uses.</a:t>
            </a:r>
          </a:p>
          <a:p>
            <a:pPr algn="l">
              <a:buFont typeface="Arial" panose="020B0604020202020204" pitchFamily="34" charset="0"/>
              <a:buChar char="•"/>
            </a:pPr>
            <a:r>
              <a:rPr lang="en-US" sz="1500" b="0" i="0" dirty="0">
                <a:solidFill>
                  <a:srgbClr val="595959"/>
                </a:solidFill>
                <a:effectLst/>
                <a:latin typeface="Times New Roman" panose="02020603050405020304" pitchFamily="18" charset="0"/>
                <a:cs typeface="Times New Roman" panose="02020603050405020304" pitchFamily="18" charset="0"/>
              </a:rPr>
              <a:t>They are typically used for gathering materials that sediment swiftly such as yeast cells, chloroplast, and more.</a:t>
            </a:r>
          </a:p>
          <a:p>
            <a:pPr marL="0" indent="0" algn="l">
              <a:buNone/>
            </a:pPr>
            <a:endParaRPr lang="en-US" sz="1600" b="0" i="0" dirty="0">
              <a:solidFill>
                <a:srgbClr val="595959"/>
              </a:solidFill>
              <a:effectLst/>
              <a:latin typeface="Nunito" panose="020B0604020202020204" pitchFamily="2" charset="0"/>
            </a:endParaRPr>
          </a:p>
        </p:txBody>
      </p:sp>
    </p:spTree>
    <p:extLst>
      <p:ext uri="{BB962C8B-B14F-4D97-AF65-F5344CB8AC3E}">
        <p14:creationId xmlns:p14="http://schemas.microsoft.com/office/powerpoint/2010/main" val="298297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BFD19-555F-46BD-B040-3BF2A49003DB}"/>
              </a:ext>
            </a:extLst>
          </p:cNvPr>
          <p:cNvSpPr>
            <a:spLocks noGrp="1"/>
          </p:cNvSpPr>
          <p:nvPr>
            <p:ph idx="1"/>
          </p:nvPr>
        </p:nvSpPr>
        <p:spPr>
          <a:xfrm>
            <a:off x="655455" y="639271"/>
            <a:ext cx="10698345" cy="5521508"/>
          </a:xfrm>
        </p:spPr>
        <p:txBody>
          <a:bodyPr>
            <a:normAutofit/>
          </a:bodyPr>
          <a:lstStyle/>
          <a:p>
            <a:pPr marL="0" indent="0" algn="l">
              <a:buNone/>
            </a:pPr>
            <a:r>
              <a:rPr lang="en-US" sz="1800" b="1" i="0" dirty="0">
                <a:solidFill>
                  <a:srgbClr val="333333"/>
                </a:solidFill>
                <a:effectLst/>
                <a:latin typeface="Cambria" panose="02040503050406030204" pitchFamily="18" charset="0"/>
                <a:ea typeface="Cambria" panose="02040503050406030204" pitchFamily="18" charset="0"/>
              </a:rPr>
              <a:t>3. High-Speed Refrigerated Centrifuges</a:t>
            </a:r>
          </a:p>
          <a:p>
            <a:pPr algn="l">
              <a:buFont typeface="Arial" panose="020B0604020202020204" pitchFamily="34" charset="0"/>
              <a:buChar char="•"/>
            </a:pPr>
            <a:r>
              <a:rPr lang="en-US" sz="1800" b="0" i="0" dirty="0">
                <a:solidFill>
                  <a:srgbClr val="595959"/>
                </a:solidFill>
                <a:effectLst/>
                <a:latin typeface="Cambria" panose="02040503050406030204" pitchFamily="18" charset="0"/>
                <a:ea typeface="Cambria" panose="02040503050406030204" pitchFamily="18" charset="0"/>
              </a:rPr>
              <a:t>Among the different types of centrifuges, these ones can produce substantial force for gathering cellular debris, micro-organisms, larger cell organelles, and proteins.</a:t>
            </a:r>
          </a:p>
          <a:p>
            <a:pPr algn="l">
              <a:buFont typeface="Arial" panose="020B0604020202020204" pitchFamily="34" charset="0"/>
              <a:buChar char="•"/>
            </a:pPr>
            <a:r>
              <a:rPr lang="en-US" sz="1800" b="0" i="0" dirty="0">
                <a:solidFill>
                  <a:srgbClr val="595959"/>
                </a:solidFill>
                <a:effectLst/>
                <a:latin typeface="Cambria" panose="02040503050406030204" pitchFamily="18" charset="0"/>
                <a:ea typeface="Cambria" panose="02040503050406030204" pitchFamily="18" charset="0"/>
              </a:rPr>
              <a:t>High-speed refrigerated centrifuges come in an array of sizes and holding capacities.</a:t>
            </a:r>
          </a:p>
          <a:p>
            <a:pPr algn="l">
              <a:buFont typeface="Arial" panose="020B0604020202020204" pitchFamily="34" charset="0"/>
              <a:buChar char="•"/>
            </a:pPr>
            <a:endParaRPr lang="en-US" sz="1800" b="0" i="0" dirty="0">
              <a:solidFill>
                <a:srgbClr val="595959"/>
              </a:solidFill>
              <a:effectLst/>
              <a:latin typeface="Cambria" panose="02040503050406030204" pitchFamily="18" charset="0"/>
              <a:ea typeface="Cambria" panose="02040503050406030204" pitchFamily="18" charset="0"/>
            </a:endParaRPr>
          </a:p>
          <a:p>
            <a:pPr marL="0" indent="0" algn="l">
              <a:buNone/>
            </a:pPr>
            <a:r>
              <a:rPr lang="en-US" sz="1800" b="1" i="0" dirty="0">
                <a:solidFill>
                  <a:srgbClr val="333333"/>
                </a:solidFill>
                <a:effectLst/>
                <a:latin typeface="Cambria" panose="02040503050406030204" pitchFamily="18" charset="0"/>
                <a:ea typeface="Cambria" panose="02040503050406030204" pitchFamily="18" charset="0"/>
              </a:rPr>
              <a:t>4. Ultracentrifuges</a:t>
            </a:r>
          </a:p>
          <a:p>
            <a:pPr algn="l">
              <a:buFont typeface="Arial" panose="020B0604020202020204" pitchFamily="34" charset="0"/>
              <a:buChar char="•"/>
            </a:pPr>
            <a:r>
              <a:rPr lang="en-US" sz="1800" b="0" i="0" dirty="0">
                <a:solidFill>
                  <a:srgbClr val="595959"/>
                </a:solidFill>
                <a:effectLst/>
                <a:latin typeface="Cambria" panose="02040503050406030204" pitchFamily="18" charset="0"/>
                <a:ea typeface="Cambria" panose="02040503050406030204" pitchFamily="18" charset="0"/>
              </a:rPr>
              <a:t>These centrifuges can generate acceleration of up to 1,000,000 g, which is extremely high.</a:t>
            </a:r>
          </a:p>
          <a:p>
            <a:pPr algn="l">
              <a:buFont typeface="Arial" panose="020B0604020202020204" pitchFamily="34" charset="0"/>
              <a:buChar char="•"/>
            </a:pPr>
            <a:r>
              <a:rPr lang="en-US" sz="1800" b="0" i="0" dirty="0">
                <a:solidFill>
                  <a:srgbClr val="595959"/>
                </a:solidFill>
                <a:effectLst/>
                <a:latin typeface="Cambria" panose="02040503050406030204" pitchFamily="18" charset="0"/>
                <a:ea typeface="Cambria" panose="02040503050406030204" pitchFamily="18" charset="0"/>
              </a:rPr>
              <a:t>With </a:t>
            </a:r>
            <a:r>
              <a:rPr lang="en-US" sz="1800" b="0" i="0" u="sng" strike="noStrike" dirty="0">
                <a:solidFill>
                  <a:schemeClr val="tx1"/>
                </a:solidFill>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ultracentrifuges</a:t>
            </a:r>
            <a:r>
              <a:rPr lang="en-US" sz="1800" b="0" i="0" u="sng" dirty="0">
                <a:solidFill>
                  <a:schemeClr val="tx1"/>
                </a:solidFill>
                <a:effectLst/>
                <a:latin typeface="Cambria" panose="02040503050406030204" pitchFamily="18" charset="0"/>
                <a:ea typeface="Cambria" panose="02040503050406030204" pitchFamily="18" charset="0"/>
              </a:rPr>
              <a:t>, </a:t>
            </a:r>
            <a:r>
              <a:rPr lang="en-US" sz="1800" b="0" i="0" dirty="0">
                <a:solidFill>
                  <a:srgbClr val="595959"/>
                </a:solidFill>
                <a:effectLst/>
                <a:latin typeface="Cambria" panose="02040503050406030204" pitchFamily="18" charset="0"/>
                <a:ea typeface="Cambria" panose="02040503050406030204" pitchFamily="18" charset="0"/>
              </a:rPr>
              <a:t>users can take advantage of the tiny differences between molecules such as proteins and nucleic acids for the separation</a:t>
            </a:r>
          </a:p>
          <a:p>
            <a:pPr marL="0" indent="0" algn="l">
              <a:buNone/>
            </a:pPr>
            <a:endParaRPr lang="en-US" sz="1800" b="0" i="0" dirty="0">
              <a:solidFill>
                <a:srgbClr val="595959"/>
              </a:solidFill>
              <a:effectLst/>
              <a:latin typeface="Cambria" panose="02040503050406030204" pitchFamily="18" charset="0"/>
              <a:ea typeface="Cambria" panose="02040503050406030204" pitchFamily="18" charset="0"/>
            </a:endParaRPr>
          </a:p>
          <a:p>
            <a:pPr marL="0" indent="0" algn="just">
              <a:buNone/>
            </a:pPr>
            <a:r>
              <a:rPr lang="en-US" sz="1800" b="1" dirty="0">
                <a:latin typeface="Cambria" panose="02040503050406030204" pitchFamily="18" charset="0"/>
                <a:ea typeface="Cambria" panose="02040503050406030204" pitchFamily="18" charset="0"/>
              </a:rPr>
              <a:t>Preparative ultracentrifuges are employed to purify macromolecules such as proteins and nucleic acids based on their physical properties such as size, molecular weight, density and mobility. The high rotating speeds used in ultracentrifuges can generate substantial amount of heat requiring cooling measures to be attached with these devices.</a:t>
            </a: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908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BFD19-555F-46BD-B040-3BF2A49003DB}"/>
              </a:ext>
            </a:extLst>
          </p:cNvPr>
          <p:cNvSpPr>
            <a:spLocks noGrp="1"/>
          </p:cNvSpPr>
          <p:nvPr>
            <p:ph idx="1"/>
          </p:nvPr>
        </p:nvSpPr>
        <p:spPr>
          <a:xfrm>
            <a:off x="655455" y="639271"/>
            <a:ext cx="10698345" cy="5521508"/>
          </a:xfrm>
        </p:spPr>
        <p:txBody>
          <a:bodyPr>
            <a:normAutofit/>
          </a:bodyPr>
          <a:lstStyle/>
          <a:p>
            <a:pPr marL="0" indent="0" algn="l">
              <a:buNone/>
            </a:pPr>
            <a:r>
              <a:rPr lang="en-US" sz="1700" b="0" i="0" dirty="0">
                <a:solidFill>
                  <a:srgbClr val="595959"/>
                </a:solidFill>
                <a:effectLst/>
                <a:latin typeface="Cambria" panose="02040503050406030204" pitchFamily="18" charset="0"/>
                <a:ea typeface="Cambria" panose="02040503050406030204" pitchFamily="18" charset="0"/>
              </a:rPr>
              <a:t>There are two types of ultracentrifuges:</a:t>
            </a:r>
          </a:p>
          <a:p>
            <a:pPr algn="l"/>
            <a:r>
              <a:rPr lang="en-US" sz="1700" b="1" i="0" dirty="0">
                <a:solidFill>
                  <a:srgbClr val="333333"/>
                </a:solidFill>
                <a:effectLst/>
                <a:latin typeface="Cambria" panose="02040503050406030204" pitchFamily="18" charset="0"/>
                <a:ea typeface="Cambria" panose="02040503050406030204" pitchFamily="18" charset="0"/>
              </a:rPr>
              <a:t>a. Preparative Ultracentrifuges</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These are most commonly used to separate particles on the basis of their densities, isolation of denser particles for pellet collection as well as clarifying suspensions that contain particles.</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They help isolate macromolecules and lipoprotein elements from plasma as well as perform de-</a:t>
            </a:r>
            <a:r>
              <a:rPr lang="en-US" sz="1700" b="0" i="0" dirty="0" err="1">
                <a:solidFill>
                  <a:srgbClr val="595959"/>
                </a:solidFill>
                <a:effectLst/>
                <a:latin typeface="Cambria" panose="02040503050406030204" pitchFamily="18" charset="0"/>
                <a:ea typeface="Cambria" panose="02040503050406030204" pitchFamily="18" charset="0"/>
              </a:rPr>
              <a:t>protonisation</a:t>
            </a:r>
            <a:r>
              <a:rPr lang="en-US" sz="1700" b="0" i="0" dirty="0">
                <a:solidFill>
                  <a:srgbClr val="595959"/>
                </a:solidFill>
                <a:effectLst/>
                <a:latin typeface="Cambria" panose="02040503050406030204" pitchFamily="18" charset="0"/>
                <a:ea typeface="Cambria" panose="02040503050406030204" pitchFamily="18" charset="0"/>
              </a:rPr>
              <a:t> of physiological fluids for studying amino acids.</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A preparative ultracentrifuge can be furnished with different types of rotors that spin numerous samples at different angles and speeds.</a:t>
            </a:r>
          </a:p>
          <a:p>
            <a:pPr algn="l"/>
            <a:r>
              <a:rPr lang="en-US" sz="1700" b="1" i="0" dirty="0">
                <a:solidFill>
                  <a:srgbClr val="333333"/>
                </a:solidFill>
                <a:effectLst/>
                <a:latin typeface="Cambria" panose="02040503050406030204" pitchFamily="18" charset="0"/>
                <a:ea typeface="Cambria" panose="02040503050406030204" pitchFamily="18" charset="0"/>
              </a:rPr>
              <a:t>b. Analytical Ultracentrifuges</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These come with a light-based optical detection system, which enables real-time monitoring of samples as they spin.</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Users can actually see the sedimentation process. They can look at the sample as it concentrates with increasing centrifugal force.</a:t>
            </a:r>
          </a:p>
          <a:p>
            <a:pPr algn="l">
              <a:buFont typeface="Arial" panose="020B0604020202020204" pitchFamily="34" charset="0"/>
              <a:buChar char="•"/>
            </a:pPr>
            <a:r>
              <a:rPr lang="en-US" sz="1700" b="0" i="0" dirty="0">
                <a:solidFill>
                  <a:srgbClr val="595959"/>
                </a:solidFill>
                <a:effectLst/>
                <a:latin typeface="Cambria" panose="02040503050406030204" pitchFamily="18" charset="0"/>
                <a:ea typeface="Cambria" panose="02040503050406030204" pitchFamily="18" charset="0"/>
              </a:rPr>
              <a:t>Some of the optical systems used for analysis include the light absorption system, the alternative Schlieren system, and the Rayleigh interferometric system.</a:t>
            </a:r>
          </a:p>
          <a:p>
            <a:pPr marL="0" indent="0" algn="l">
              <a:buNone/>
            </a:pPr>
            <a:endParaRPr lang="en-US" sz="1800" b="1" dirty="0">
              <a:latin typeface="Cambria" panose="02040503050406030204" pitchFamily="18" charset="0"/>
              <a:ea typeface="Cambria" panose="02040503050406030204" pitchFamily="18" charset="0"/>
            </a:endParaRP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803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AC5DF-7E05-45E3-B09F-95662A25DABC}"/>
              </a:ext>
            </a:extLst>
          </p:cNvPr>
          <p:cNvSpPr>
            <a:spLocks noGrp="1"/>
          </p:cNvSpPr>
          <p:nvPr>
            <p:ph idx="1"/>
          </p:nvPr>
        </p:nvSpPr>
        <p:spPr>
          <a:xfrm>
            <a:off x="226577" y="339865"/>
            <a:ext cx="11741543" cy="6400800"/>
          </a:xfrm>
        </p:spPr>
        <p:txBody>
          <a:bodyPr>
            <a:normAutofit/>
          </a:bodyPr>
          <a:lstStyle/>
          <a:p>
            <a:endParaRPr lang="en-US" sz="2000" dirty="0"/>
          </a:p>
          <a:p>
            <a:r>
              <a:rPr lang="en-US" sz="2000" b="1" dirty="0"/>
              <a:t>Mass: </a:t>
            </a:r>
            <a:r>
              <a:rPr lang="en-US" sz="2000" dirty="0"/>
              <a:t>Mass is the quantity of matter in a substance. S. I UNIT: KG</a:t>
            </a:r>
          </a:p>
          <a:p>
            <a:pPr marL="0" indent="0">
              <a:buNone/>
            </a:pPr>
            <a:endParaRPr lang="en-US" sz="2000" dirty="0"/>
          </a:p>
          <a:p>
            <a:r>
              <a:rPr lang="en-US" sz="2000" b="1" dirty="0"/>
              <a:t>Density: </a:t>
            </a:r>
            <a:r>
              <a:rPr lang="en-US" sz="2000" dirty="0"/>
              <a:t>The density, of a substance is its mass per unit volume. The symbol most often used for density is ρ, density is defined as mass divided by volume.  S I UNIT: KG/M3</a:t>
            </a:r>
          </a:p>
          <a:p>
            <a:pPr marL="0" indent="0">
              <a:buNone/>
            </a:pPr>
            <a:endParaRPr lang="en-US" sz="1800" dirty="0"/>
          </a:p>
          <a:p>
            <a:r>
              <a:rPr lang="en-US" b="1" dirty="0">
                <a:solidFill>
                  <a:srgbClr val="FF0000"/>
                </a:solidFill>
              </a:rPr>
              <a:t>Interaction between matter and radiation</a:t>
            </a:r>
          </a:p>
          <a:p>
            <a:endParaRPr lang="en-US" sz="1800" dirty="0"/>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The term radiation applies to the emission and propagation of energy through space or a material.</a:t>
            </a:r>
            <a:r>
              <a:rPr lang="en-US" sz="1800" b="1" i="0" dirty="0">
                <a:solidFill>
                  <a:srgbClr val="3B3835"/>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1800" b="1" dirty="0">
                <a:solidFill>
                  <a:srgbClr val="3B3835"/>
                </a:solidFill>
                <a:latin typeface="Times New Roman" panose="02020603050405020304" pitchFamily="18" charset="0"/>
                <a:cs typeface="Times New Roman" panose="02020603050405020304" pitchFamily="18" charset="0"/>
              </a:rPr>
              <a:t>N</a:t>
            </a:r>
            <a:r>
              <a:rPr lang="en-US" sz="1800" b="1" i="0" dirty="0">
                <a:solidFill>
                  <a:srgbClr val="3B3835"/>
                </a:solidFill>
                <a:effectLst/>
                <a:latin typeface="Times New Roman" panose="02020603050405020304" pitchFamily="18" charset="0"/>
                <a:cs typeface="Times New Roman" panose="02020603050405020304" pitchFamily="18" charset="0"/>
              </a:rPr>
              <a:t>o mass or physical form.</a:t>
            </a:r>
          </a:p>
          <a:p>
            <a:pPr>
              <a:buFont typeface="Wingdings" panose="05000000000000000000" pitchFamily="2" charset="2"/>
              <a:buChar char="v"/>
            </a:pPr>
            <a:r>
              <a:rPr lang="en-US" sz="1800" b="1" i="0" dirty="0">
                <a:solidFill>
                  <a:srgbClr val="3B3835"/>
                </a:solidFill>
                <a:effectLst/>
                <a:latin typeface="Times New Roman" panose="02020603050405020304" pitchFamily="18" charset="0"/>
                <a:cs typeface="Times New Roman" panose="02020603050405020304" pitchFamily="18" charset="0"/>
              </a:rPr>
              <a:t> Travel at speed of light ( c ) in a vacuum (or air) </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Unaffected by electric or magnetic fields and  gravity</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In Passing through the matter, the intensity is reduced, because of absorption &amp; scattering .</a:t>
            </a:r>
          </a:p>
          <a:p>
            <a:pPr>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Radiation intensity is inversely proportional to the square of the distance from the source at any place</a:t>
            </a:r>
          </a:p>
        </p:txBody>
      </p:sp>
    </p:spTree>
    <p:extLst>
      <p:ext uri="{BB962C8B-B14F-4D97-AF65-F5344CB8AC3E}">
        <p14:creationId xmlns:p14="http://schemas.microsoft.com/office/powerpoint/2010/main" val="238286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0B2F-9DCE-40C4-BDEB-59E5FE0254E4}"/>
              </a:ext>
            </a:extLst>
          </p:cNvPr>
          <p:cNvSpPr>
            <a:spLocks noGrp="1"/>
          </p:cNvSpPr>
          <p:nvPr>
            <p:ph type="title"/>
          </p:nvPr>
        </p:nvSpPr>
        <p:spPr/>
        <p:txBody>
          <a:bodyPr>
            <a:normAutofit fontScale="90000"/>
          </a:bodyPr>
          <a:lstStyle/>
          <a:p>
            <a:pPr algn="ctr"/>
            <a:r>
              <a:rPr lang="en-US" dirty="0"/>
              <a:t>Range of electromagnetic radiation</a:t>
            </a:r>
            <a:br>
              <a:rPr lang="en-US" dirty="0"/>
            </a:br>
            <a:endParaRPr lang="en-US" dirty="0"/>
          </a:p>
        </p:txBody>
      </p:sp>
      <p:pic>
        <p:nvPicPr>
          <p:cNvPr id="4" name="Content Placeholder 3">
            <a:extLst>
              <a:ext uri="{FF2B5EF4-FFF2-40B4-BE49-F238E27FC236}">
                <a16:creationId xmlns:a16="http://schemas.microsoft.com/office/drawing/2014/main" id="{900EDDC5-7751-4E0E-9A84-E8BF5368AF0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512" t="13982" r="10472"/>
          <a:stretch/>
        </p:blipFill>
        <p:spPr>
          <a:xfrm>
            <a:off x="772998" y="1979628"/>
            <a:ext cx="10426045" cy="3974106"/>
          </a:xfrm>
          <a:prstGeom prst="rect">
            <a:avLst/>
          </a:prstGeom>
        </p:spPr>
      </p:pic>
    </p:spTree>
    <p:extLst>
      <p:ext uri="{BB962C8B-B14F-4D97-AF65-F5344CB8AC3E}">
        <p14:creationId xmlns:p14="http://schemas.microsoft.com/office/powerpoint/2010/main" val="1337094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DB1DB-0CD5-42DF-9A41-15AE97A0AF8C}"/>
              </a:ext>
            </a:extLst>
          </p:cNvPr>
          <p:cNvSpPr>
            <a:spLocks noGrp="1"/>
          </p:cNvSpPr>
          <p:nvPr>
            <p:ph idx="1"/>
          </p:nvPr>
        </p:nvSpPr>
        <p:spPr>
          <a:xfrm>
            <a:off x="678819" y="688157"/>
            <a:ext cx="10595640" cy="5828173"/>
          </a:xfrm>
        </p:spPr>
        <p:txBody>
          <a:bodyPr>
            <a:normAutofit/>
          </a:bodyPr>
          <a:lstStyle/>
          <a:p>
            <a:pPr marL="0" indent="0">
              <a:buNone/>
            </a:pPr>
            <a:r>
              <a:rPr lang="en-US" b="1" dirty="0">
                <a:solidFill>
                  <a:srgbClr val="FF0000"/>
                </a:solidFill>
              </a:rPr>
              <a:t>Electromagnetic spectrum</a:t>
            </a:r>
          </a:p>
          <a:p>
            <a:r>
              <a:rPr lang="en-US" dirty="0"/>
              <a:t>The EM spectrum is generally divided into seven regions, in order of </a:t>
            </a:r>
            <a:r>
              <a:rPr lang="en-US" b="1" dirty="0"/>
              <a:t>decreasing wavelength and increasing energy and frequency.</a:t>
            </a:r>
            <a:r>
              <a:rPr lang="en-US" dirty="0"/>
              <a:t> The common designations are: radio waves, </a:t>
            </a:r>
            <a:r>
              <a:rPr lang="en-US" b="1" dirty="0"/>
              <a:t>microwaves</a:t>
            </a:r>
            <a:r>
              <a:rPr lang="en-US" dirty="0"/>
              <a:t>, infrared (IR), visible light, ultraviolet (UV), X-rays and gamma rays.</a:t>
            </a:r>
          </a:p>
          <a:p>
            <a:r>
              <a:rPr lang="en-US" dirty="0"/>
              <a:t>The </a:t>
            </a:r>
            <a:r>
              <a:rPr lang="en-US" b="1" dirty="0"/>
              <a:t>electromagnetic spectrum</a:t>
            </a:r>
            <a:r>
              <a:rPr lang="en-US" dirty="0"/>
              <a:t> includes, from </a:t>
            </a:r>
            <a:r>
              <a:rPr lang="en-US" b="1" dirty="0"/>
              <a:t>longest wavelength</a:t>
            </a:r>
            <a:r>
              <a:rPr lang="en-US" dirty="0"/>
              <a:t> to </a:t>
            </a:r>
            <a:r>
              <a:rPr lang="en-US" b="1" dirty="0"/>
              <a:t>shortest</a:t>
            </a:r>
            <a:r>
              <a:rPr lang="en-US" dirty="0"/>
              <a:t>: radio waves, microwaves, infrared, optical, ultraviolet, X-rays, and gamma-rays.</a:t>
            </a:r>
          </a:p>
          <a:p>
            <a:r>
              <a:rPr lang="en-US" dirty="0"/>
              <a:t>Which lists the waves in order of frequency from highest to lowest?</a:t>
            </a:r>
          </a:p>
          <a:p>
            <a:r>
              <a:rPr lang="en-US" dirty="0"/>
              <a:t>The correct </a:t>
            </a:r>
            <a:r>
              <a:rPr lang="en-US" b="1" dirty="0"/>
              <a:t>order</a:t>
            </a:r>
            <a:r>
              <a:rPr lang="en-US" dirty="0"/>
              <a:t> of </a:t>
            </a:r>
            <a:r>
              <a:rPr lang="en-US" b="1" dirty="0"/>
              <a:t>waves</a:t>
            </a:r>
            <a:r>
              <a:rPr lang="en-US" dirty="0"/>
              <a:t> in the descending </a:t>
            </a:r>
            <a:r>
              <a:rPr lang="en-US" b="1" dirty="0"/>
              <a:t>order of frequency</a:t>
            </a:r>
            <a:r>
              <a:rPr lang="en-US" dirty="0"/>
              <a:t> is - Visible </a:t>
            </a:r>
            <a:r>
              <a:rPr lang="en-US" dirty="0" err="1"/>
              <a:t>light,infrared</a:t>
            </a:r>
            <a:r>
              <a:rPr lang="en-US" dirty="0"/>
              <a:t> ,micro </a:t>
            </a:r>
            <a:r>
              <a:rPr lang="en-US" b="1" dirty="0"/>
              <a:t>wave</a:t>
            </a:r>
            <a:r>
              <a:rPr lang="en-US" dirty="0"/>
              <a:t>. </a:t>
            </a:r>
          </a:p>
          <a:p>
            <a:r>
              <a:rPr lang="en-US" dirty="0"/>
              <a:t>As per electromagnetic spectrum, the gamma </a:t>
            </a:r>
            <a:r>
              <a:rPr lang="en-US" b="1" dirty="0"/>
              <a:t>wave</a:t>
            </a:r>
            <a:r>
              <a:rPr lang="en-US" dirty="0"/>
              <a:t> has the maximum </a:t>
            </a:r>
            <a:r>
              <a:rPr lang="en-US" b="1" dirty="0"/>
              <a:t>frequency</a:t>
            </a:r>
            <a:r>
              <a:rPr lang="en-US" dirty="0"/>
              <a:t> and radio </a:t>
            </a:r>
            <a:r>
              <a:rPr lang="en-US" b="1" dirty="0"/>
              <a:t>wave</a:t>
            </a:r>
            <a:r>
              <a:rPr lang="en-US" dirty="0"/>
              <a:t> has the least </a:t>
            </a:r>
            <a:r>
              <a:rPr lang="en-US" b="1" dirty="0"/>
              <a:t>frequency</a:t>
            </a:r>
            <a:r>
              <a:rPr lang="en-US" dirty="0"/>
              <a:t>. Gamma rays &gt; X- ray &gt; U.V ray &gt; Visible light &gt; Infrared </a:t>
            </a:r>
            <a:r>
              <a:rPr lang="en-US" b="1" dirty="0"/>
              <a:t>wave</a:t>
            </a:r>
            <a:r>
              <a:rPr lang="en-US" dirty="0"/>
              <a:t> &gt; Micro </a:t>
            </a:r>
            <a:r>
              <a:rPr lang="en-US" b="1" dirty="0"/>
              <a:t>wave</a:t>
            </a:r>
            <a:r>
              <a:rPr lang="en-US" dirty="0"/>
              <a:t> &gt; Radio </a:t>
            </a:r>
            <a:r>
              <a:rPr lang="en-US" b="1" dirty="0"/>
              <a:t>wave</a:t>
            </a:r>
            <a:r>
              <a:rPr lang="en-US" dirty="0"/>
              <a:t>.</a:t>
            </a:r>
          </a:p>
          <a:p>
            <a:endParaRPr lang="en-US" sz="1800" dirty="0"/>
          </a:p>
        </p:txBody>
      </p:sp>
    </p:spTree>
    <p:extLst>
      <p:ext uri="{BB962C8B-B14F-4D97-AF65-F5344CB8AC3E}">
        <p14:creationId xmlns:p14="http://schemas.microsoft.com/office/powerpoint/2010/main" val="192376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3E987-AB5B-4D17-A1E0-F9CAFC682978}"/>
              </a:ext>
            </a:extLst>
          </p:cNvPr>
          <p:cNvSpPr>
            <a:spLocks noGrp="1"/>
          </p:cNvSpPr>
          <p:nvPr>
            <p:ph idx="1"/>
          </p:nvPr>
        </p:nvSpPr>
        <p:spPr>
          <a:xfrm>
            <a:off x="711680" y="947516"/>
            <a:ext cx="10924922" cy="5634797"/>
          </a:xfrm>
        </p:spPr>
        <p:txBody>
          <a:bodyPr>
            <a:normAutofit/>
          </a:bodyPr>
          <a:lstStyle/>
          <a:p>
            <a:r>
              <a:rPr lang="en-US" sz="2800" b="1" dirty="0">
                <a:solidFill>
                  <a:srgbClr val="FF0000"/>
                </a:solidFill>
              </a:rPr>
              <a:t>Fluorescence</a:t>
            </a:r>
          </a:p>
          <a:p>
            <a:pPr marL="0" indent="0" algn="just">
              <a:buNone/>
            </a:pPr>
            <a:r>
              <a:rPr lang="en-US" sz="2000" dirty="0"/>
              <a:t>Fluorescence is the emission of light by a substance that has absorbed light or other electromagnetic radiation. It is a form of luminescence. In most cases, the emitted light has a longer wavelength, and therefore a lower photon energy, than the absorbed radiation.</a:t>
            </a:r>
          </a:p>
          <a:p>
            <a:r>
              <a:rPr lang="en-US" sz="2800" b="1" dirty="0">
                <a:solidFill>
                  <a:srgbClr val="FF0000"/>
                </a:solidFill>
              </a:rPr>
              <a:t>Phosphorescence</a:t>
            </a:r>
          </a:p>
          <a:p>
            <a:pPr marL="0" indent="0" algn="just">
              <a:buNone/>
            </a:pPr>
            <a:r>
              <a:rPr lang="en-US" sz="2000" dirty="0"/>
              <a:t>Phosphorescence is a type of </a:t>
            </a:r>
            <a:r>
              <a:rPr lang="en-US" sz="2000" b="1" dirty="0"/>
              <a:t>photoluminescence</a:t>
            </a:r>
            <a:r>
              <a:rPr lang="en-US" sz="2000" dirty="0"/>
              <a:t> related to fluorescence. When exposed to light of a </a:t>
            </a:r>
            <a:r>
              <a:rPr lang="en-US" sz="2000" b="1" dirty="0"/>
              <a:t>shorter wavelength, a phosphorescent substance will glow, absorbing the light and reemitting it at a longer wavelength. </a:t>
            </a:r>
            <a:r>
              <a:rPr lang="en-US" sz="2000" dirty="0"/>
              <a:t>Unlike fluorescence, a phosphorescent material does not immediately reemit the radiation it absorbs.</a:t>
            </a:r>
          </a:p>
          <a:p>
            <a:pPr marL="0" indent="0" algn="just">
              <a:buNone/>
            </a:pPr>
            <a:r>
              <a:rPr lang="en-US" sz="2000" dirty="0"/>
              <a:t>Both fluorescence and phosphorescence are based on the ability of a substance to absorb light and emit light of a longer wavelength and therefore lower energy.</a:t>
            </a:r>
          </a:p>
          <a:p>
            <a:pPr marL="0" indent="0" algn="just">
              <a:buNone/>
            </a:pPr>
            <a:r>
              <a:rPr lang="en-US" sz="2000" dirty="0"/>
              <a:t>Emission of photons from electronically excited states is known as </a:t>
            </a:r>
            <a:r>
              <a:rPr lang="en-US" sz="2000" b="1" dirty="0"/>
              <a:t>luminescence.</a:t>
            </a:r>
          </a:p>
        </p:txBody>
      </p:sp>
    </p:spTree>
    <p:extLst>
      <p:ext uri="{BB962C8B-B14F-4D97-AF65-F5344CB8AC3E}">
        <p14:creationId xmlns:p14="http://schemas.microsoft.com/office/powerpoint/2010/main" val="82572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4046D-7008-402D-8263-3BEFAC4D1A8D}"/>
              </a:ext>
            </a:extLst>
          </p:cNvPr>
          <p:cNvSpPr>
            <a:spLocks noGrp="1"/>
          </p:cNvSpPr>
          <p:nvPr>
            <p:ph idx="1"/>
          </p:nvPr>
        </p:nvSpPr>
        <p:spPr>
          <a:xfrm>
            <a:off x="658958" y="485272"/>
            <a:ext cx="11062487" cy="5861374"/>
          </a:xfrm>
        </p:spPr>
        <p:txBody>
          <a:bodyPr>
            <a:normAutofit fontScale="92500" lnSpcReduction="2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2600" b="1" dirty="0">
                <a:solidFill>
                  <a:srgbClr val="FF0000"/>
                </a:solidFill>
                <a:latin typeface="Times New Roman" panose="02020603050405020304" pitchFamily="18" charset="0"/>
                <a:cs typeface="Times New Roman" panose="02020603050405020304" pitchFamily="18" charset="0"/>
              </a:rPr>
              <a:t>pH and buffers</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pH is a measure of the concentration of H+ [H3O+] ions in a solution. Only the concentration of H+ and OH- molecules determine the </a:t>
            </a:r>
            <a:r>
              <a:rPr lang="en-US" sz="1800" dirty="0" err="1">
                <a:latin typeface="Cambria" panose="02040503050406030204" pitchFamily="18" charset="0"/>
                <a:ea typeface="Cambria" panose="02040503050406030204" pitchFamily="18" charset="0"/>
                <a:cs typeface="Times New Roman" panose="02020603050405020304" pitchFamily="18" charset="0"/>
              </a:rPr>
              <a:t>pH.</a:t>
            </a:r>
            <a:r>
              <a:rPr lang="en-US" sz="1800" dirty="0">
                <a:latin typeface="Cambria" panose="02040503050406030204" pitchFamily="18" charset="0"/>
                <a:ea typeface="Cambria" panose="02040503050406030204" pitchFamily="18" charset="0"/>
                <a:cs typeface="Times New Roman" panose="02020603050405020304" pitchFamily="18" charset="0"/>
              </a:rPr>
              <a:t> When the concentration of H+ and OH- ions are equal, the solution is said to be neutral. If there are more H+ than OH- molecules the solution is acidic, and if there are more OH- than H+ molecules, the solution is basic.</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The pH in cells (6.8) and the blood (7.4) are both very close to neutral, whereas the environment in the stomach is highly acidic, with a pH of 1 to 2.</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The </a:t>
            </a:r>
            <a:r>
              <a:rPr lang="en-US" sz="1800" b="1" dirty="0">
                <a:latin typeface="Cambria" panose="02040503050406030204" pitchFamily="18" charset="0"/>
                <a:ea typeface="Cambria" panose="02040503050406030204" pitchFamily="18" charset="0"/>
                <a:cs typeface="Times New Roman" panose="02020603050405020304" pitchFamily="18" charset="0"/>
              </a:rPr>
              <a:t>pH scale </a:t>
            </a:r>
            <a:r>
              <a:rPr lang="en-US" sz="1800" dirty="0">
                <a:latin typeface="Cambria" panose="02040503050406030204" pitchFamily="18" charset="0"/>
                <a:ea typeface="Cambria" panose="02040503050406030204" pitchFamily="18" charset="0"/>
                <a:cs typeface="Times New Roman" panose="02020603050405020304" pitchFamily="18" charset="0"/>
              </a:rPr>
              <a:t>measures the concentration of hydrogen ions (H+) in a solution.</a:t>
            </a:r>
          </a:p>
          <a:p>
            <a:pPr marL="0" indent="0">
              <a:buNone/>
            </a:pPr>
            <a:r>
              <a:rPr lang="en-US" sz="1800" dirty="0">
                <a:latin typeface="Cambria" panose="02040503050406030204" pitchFamily="18" charset="0"/>
                <a:ea typeface="Cambria" panose="02040503050406030204" pitchFamily="18" charset="0"/>
                <a:cs typeface="Times New Roman" panose="02020603050405020304" pitchFamily="18" charset="0"/>
              </a:rPr>
              <a:t>An acid is a substance that increases the concentration of hydrogen ions (H+) in a solution, usually by dissociating one of its hydrogen atoms. A base provides either hydroxide ions (OH–) or other negatively-charged ions that react with hydrogen ions in solution, thereby reducing the concentration of H+ and raising the </a:t>
            </a:r>
            <a:r>
              <a:rPr lang="en-US" sz="1800" dirty="0" err="1">
                <a:latin typeface="Cambria" panose="02040503050406030204" pitchFamily="18" charset="0"/>
                <a:ea typeface="Cambria" panose="02040503050406030204" pitchFamily="18" charset="0"/>
                <a:cs typeface="Times New Roman" panose="02020603050405020304" pitchFamily="18" charset="0"/>
              </a:rPr>
              <a:t>pH.</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r>
              <a:rPr lang="en-US" sz="22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BUFFER</a:t>
            </a:r>
          </a:p>
          <a:p>
            <a:pPr algn="l" fontAlgn="base"/>
            <a:r>
              <a:rPr lang="en-US" sz="1800" b="0" i="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Buffers usually consist of a weak acid and its conjugate base(basically an acid that loses its hydrogen ion); this enables them to readily absorb excess H</a:t>
            </a:r>
            <a:r>
              <a:rPr lang="en-US" sz="1800" b="0" i="0" baseline="3000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a:t>
            </a:r>
            <a:r>
              <a:rPr lang="en-US" sz="1800" b="0" i="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 or OH</a:t>
            </a:r>
            <a:r>
              <a:rPr lang="en-US" sz="1800" b="0" i="0" baseline="3000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a:t>
            </a:r>
            <a:r>
              <a:rPr lang="en-US" sz="1800" b="0" i="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 keeping the system’s pH within a narrow range.</a:t>
            </a:r>
          </a:p>
          <a:p>
            <a:pPr algn="l" fontAlgn="base"/>
            <a:r>
              <a:rPr lang="en-US" sz="1800" b="0" i="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 To be able to add a strong acid or base to a solution without causing a large change in the pH, we need to create a buffer solution. </a:t>
            </a:r>
          </a:p>
          <a:p>
            <a:pPr fontAlgn="base"/>
            <a:r>
              <a:rPr lang="en-US" sz="1800" b="0" i="0" dirty="0">
                <a:solidFill>
                  <a:srgbClr val="373D3F"/>
                </a:solidFill>
                <a:effectLst/>
                <a:latin typeface="Cambria" panose="02040503050406030204" pitchFamily="18" charset="0"/>
                <a:ea typeface="Cambria" panose="02040503050406030204" pitchFamily="18" charset="0"/>
                <a:cs typeface="Times New Roman" panose="02020603050405020304" pitchFamily="18" charset="0"/>
              </a:rPr>
              <a:t>Maintaining a constant blood pH is critical to a person’s well-being. The buffer that maintains the pH of human blood involves carbonic acid (H2CO3), bicarbonate ion (HCO3–), and carbon dioxide (CO2), </a:t>
            </a:r>
          </a:p>
          <a:p>
            <a:pPr fontAlgn="base"/>
            <a:r>
              <a:rPr lang="en-US" sz="1800" dirty="0">
                <a:latin typeface="Cambria" panose="02040503050406030204" pitchFamily="18" charset="0"/>
                <a:ea typeface="Cambria" panose="02040503050406030204" pitchFamily="18" charset="0"/>
                <a:cs typeface="Times New Roman" panose="02020603050405020304" pitchFamily="18" charset="0"/>
              </a:rPr>
              <a:t>Antacids, which combat excess stomach acid, are another example of buffers.</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64423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308A6-1ABE-48C5-9722-8CECE8C62233}"/>
              </a:ext>
            </a:extLst>
          </p:cNvPr>
          <p:cNvSpPr>
            <a:spLocks noGrp="1"/>
          </p:cNvSpPr>
          <p:nvPr>
            <p:ph idx="1"/>
          </p:nvPr>
        </p:nvSpPr>
        <p:spPr>
          <a:xfrm>
            <a:off x="697409" y="725861"/>
            <a:ext cx="10727877" cy="6626346"/>
          </a:xfrm>
        </p:spPr>
        <p:txBody>
          <a:bodyPr>
            <a:noAutofit/>
          </a:bodyPr>
          <a:lstStyle/>
          <a:p>
            <a:r>
              <a:rPr lang="en-US" sz="1800" b="1" dirty="0">
                <a:solidFill>
                  <a:srgbClr val="FF0000"/>
                </a:solidFill>
              </a:rPr>
              <a:t>Significance of instrumentation</a:t>
            </a:r>
          </a:p>
          <a:p>
            <a:pPr marL="342900" indent="-342900" algn="just">
              <a:buFont typeface="+mj-lt"/>
              <a:buAutoNum type="arabicPeriod"/>
            </a:pPr>
            <a:r>
              <a:rPr lang="en-US" sz="1600" b="1" dirty="0"/>
              <a:t>The use of various instrumental techniques has become an important part of chemical analysis in various fields of science i.e. pure and applied science. </a:t>
            </a:r>
          </a:p>
          <a:p>
            <a:pPr marL="342900" indent="-342900" algn="just">
              <a:buFont typeface="+mj-lt"/>
              <a:buAutoNum type="arabicPeriod"/>
            </a:pPr>
            <a:r>
              <a:rPr lang="en-US" sz="1600" b="1" dirty="0"/>
              <a:t>Only a single instrument cannot solve an analytical issue, instead numerous instrumental methods are necessary for efficient analysis to a maximum extent. </a:t>
            </a:r>
          </a:p>
          <a:p>
            <a:pPr marL="342900" indent="-342900" algn="just">
              <a:buFont typeface="+mj-lt"/>
              <a:buAutoNum type="arabicPeriod"/>
            </a:pPr>
            <a:r>
              <a:rPr lang="en-US" sz="1600" b="1" dirty="0"/>
              <a:t>A physical property of the sample to be </a:t>
            </a:r>
            <a:r>
              <a:rPr lang="en-US" sz="1600" b="1" dirty="0" err="1"/>
              <a:t>analysed</a:t>
            </a:r>
            <a:r>
              <a:rPr lang="en-US" sz="1600" b="1" dirty="0"/>
              <a:t> is chosen in instrumental analysis for determination of its chemical composition.</a:t>
            </a:r>
          </a:p>
          <a:p>
            <a:pPr marL="342900" indent="-342900" algn="just">
              <a:buFont typeface="+mj-lt"/>
              <a:buAutoNum type="arabicPeriod"/>
            </a:pPr>
            <a:r>
              <a:rPr lang="en-US" sz="1600" b="1" dirty="0"/>
              <a:t>Analysis of the sample can be of any type i.e. biochemical, organic, inorganic, physical or analytical. </a:t>
            </a:r>
          </a:p>
          <a:p>
            <a:pPr marL="342900" indent="-342900" algn="just">
              <a:buFont typeface="+mj-lt"/>
              <a:buAutoNum type="arabicPeriod"/>
            </a:pPr>
            <a:r>
              <a:rPr lang="en-US" sz="1600" b="1" dirty="0"/>
              <a:t>Irrespective of the type of analysis, the main purpose to be served is to extract information about the composition of the sample. This is the reason why instrumental analysis is also known as quantitative analysis. The type of instrumental technique used depends on the property of the sample measured. </a:t>
            </a:r>
          </a:p>
          <a:p>
            <a:pPr marL="342900" indent="-342900" algn="just">
              <a:buFont typeface="+mj-lt"/>
              <a:buAutoNum type="arabicPeriod"/>
            </a:pPr>
            <a:r>
              <a:rPr lang="en-US" sz="1600" b="1" dirty="0"/>
              <a:t>The basic principle of an instrument employed for chemical analysis is that it can convert chemical information retrieved from the sample to a form which can be easily observed and understood. The instrument chosen for analysis thus helps in:</a:t>
            </a:r>
          </a:p>
          <a:p>
            <a:pPr marL="0" indent="0" algn="just">
              <a:buNone/>
            </a:pPr>
            <a:r>
              <a:rPr lang="en-US" sz="1600" b="1" dirty="0"/>
              <a:t> Generation of a signal</a:t>
            </a:r>
          </a:p>
          <a:p>
            <a:pPr marL="0" indent="0" algn="just">
              <a:buNone/>
            </a:pPr>
            <a:r>
              <a:rPr lang="en-US" sz="1600" b="1" dirty="0"/>
              <a:t> Transformation of a signal to one of a different nature (transducer)</a:t>
            </a:r>
          </a:p>
          <a:p>
            <a:pPr marL="0" indent="0" algn="just">
              <a:buNone/>
            </a:pPr>
            <a:r>
              <a:rPr lang="en-US" sz="1600" b="1" dirty="0"/>
              <a:t> Amplification of the signal.</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8981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DB1DB-0CD5-42DF-9A41-15AE97A0AF8C}"/>
              </a:ext>
            </a:extLst>
          </p:cNvPr>
          <p:cNvSpPr>
            <a:spLocks noGrp="1"/>
          </p:cNvSpPr>
          <p:nvPr>
            <p:ph idx="1"/>
          </p:nvPr>
        </p:nvSpPr>
        <p:spPr>
          <a:xfrm>
            <a:off x="1018183" y="1218242"/>
            <a:ext cx="10938933" cy="5863696"/>
          </a:xfrm>
        </p:spPr>
        <p:txBody>
          <a:bodyPr>
            <a:normAutofit/>
          </a:bodyPr>
          <a:lstStyle/>
          <a:p>
            <a:pPr marL="0" indent="0">
              <a:buNone/>
            </a:pPr>
            <a:r>
              <a:rPr lang="en-US" b="1" dirty="0">
                <a:solidFill>
                  <a:srgbClr val="FF0000"/>
                </a:solidFill>
              </a:rPr>
              <a:t>Limitations of Instrumental Analysis</a:t>
            </a:r>
          </a:p>
          <a:p>
            <a:pPr marL="0" indent="0">
              <a:buNone/>
            </a:pPr>
            <a:r>
              <a:rPr lang="en-US" sz="2000" b="1" dirty="0"/>
              <a:t>There are various limitations of Instrumental analysis as well. These are:</a:t>
            </a:r>
          </a:p>
          <a:p>
            <a:pPr marL="0" indent="0">
              <a:buNone/>
            </a:pPr>
            <a:endParaRPr lang="en-US" sz="1800" b="1" dirty="0"/>
          </a:p>
          <a:p>
            <a:r>
              <a:rPr lang="en-US" sz="1800" b="1" dirty="0"/>
              <a:t> The precision and sensitivity depend on the instrument and will vary accordingly.</a:t>
            </a:r>
          </a:p>
          <a:p>
            <a:r>
              <a:rPr lang="en-US" sz="1800" b="1" dirty="0"/>
              <a:t> The cost of the equipment is quite high. ·</a:t>
            </a:r>
          </a:p>
          <a:p>
            <a:r>
              <a:rPr lang="en-US" sz="1800" b="1" dirty="0"/>
              <a:t>The range of concentration that would be measured is limited. ·</a:t>
            </a:r>
          </a:p>
          <a:p>
            <a:r>
              <a:rPr lang="en-US" sz="1800" b="1" dirty="0"/>
              <a:t>Handling of every instrument is suggested only after training.</a:t>
            </a:r>
          </a:p>
          <a:p>
            <a:r>
              <a:rPr lang="en-US" sz="1800" b="1" dirty="0"/>
              <a:t> Appropriate space is needed.</a:t>
            </a:r>
          </a:p>
          <a:p>
            <a:r>
              <a:rPr lang="en-US" sz="1800" b="1" dirty="0"/>
              <a:t>There must be no fluctuation in the power supply</a:t>
            </a:r>
          </a:p>
          <a:p>
            <a:pPr marL="0" indent="0">
              <a:buNone/>
            </a:pPr>
            <a:endParaRPr lang="en-US" sz="1800" dirty="0"/>
          </a:p>
        </p:txBody>
      </p:sp>
    </p:spTree>
    <p:extLst>
      <p:ext uri="{BB962C8B-B14F-4D97-AF65-F5344CB8AC3E}">
        <p14:creationId xmlns:p14="http://schemas.microsoft.com/office/powerpoint/2010/main" val="302575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6102-DC64-4F62-B1F3-1298AEBCE4D6}"/>
              </a:ext>
            </a:extLst>
          </p:cNvPr>
          <p:cNvSpPr>
            <a:spLocks noGrp="1"/>
          </p:cNvSpPr>
          <p:nvPr>
            <p:ph type="title"/>
          </p:nvPr>
        </p:nvSpPr>
        <p:spPr/>
        <p:txBody>
          <a:bodyPr>
            <a:normAutofit fontScale="90000"/>
          </a:bodyPr>
          <a:lstStyle/>
          <a:p>
            <a:pPr algn="ctr"/>
            <a:r>
              <a:rPr lang="en-US" sz="4400" dirty="0"/>
              <a:t>Centrifuge- Principles, types and Forensic applications</a:t>
            </a:r>
            <a:endParaRPr lang="en-US" dirty="0"/>
          </a:p>
        </p:txBody>
      </p:sp>
      <p:sp>
        <p:nvSpPr>
          <p:cNvPr id="3" name="Content Placeholder 2">
            <a:extLst>
              <a:ext uri="{FF2B5EF4-FFF2-40B4-BE49-F238E27FC236}">
                <a16:creationId xmlns:a16="http://schemas.microsoft.com/office/drawing/2014/main" id="{2854BB67-8553-4842-B7F6-D0F1327603D7}"/>
              </a:ext>
            </a:extLst>
          </p:cNvPr>
          <p:cNvSpPr>
            <a:spLocks noGrp="1"/>
          </p:cNvSpPr>
          <p:nvPr>
            <p:ph idx="1"/>
          </p:nvPr>
        </p:nvSpPr>
        <p:spPr/>
        <p:txBody>
          <a:bodyPr>
            <a:normAutofit fontScale="92500" lnSpcReduction="20000"/>
          </a:bodyPr>
          <a:lstStyle/>
          <a:p>
            <a:pPr algn="just"/>
            <a:r>
              <a:rPr lang="en-US" sz="2000" dirty="0"/>
              <a:t>Centrifugation is a method of separating molecules having different densities by spinning them in solution an axis(centrifuge rotor)at high speed.</a:t>
            </a:r>
          </a:p>
          <a:p>
            <a:pPr algn="just"/>
            <a:r>
              <a:rPr lang="en-US" sz="2000" dirty="0"/>
              <a:t>Centrifuge is a machine with rapidly rotating container that applies centrifugal force to its contents, typically to separate fluids of different densities or liquids from solids .</a:t>
            </a:r>
          </a:p>
          <a:p>
            <a:pPr algn="just"/>
            <a:r>
              <a:rPr lang="en-US" sz="2000" dirty="0"/>
              <a:t>Centrifugal force: the apparent force that acts outwardly away from the center of rotation.</a:t>
            </a:r>
          </a:p>
          <a:p>
            <a:pPr algn="just"/>
            <a:r>
              <a:rPr lang="en-US" sz="2000" dirty="0"/>
              <a:t>Basically, all centrifuge instruments consist of a motor which spins a rotor holding the experimental sample. It is predominantly used to segregate particles or macromolecules like cells, sub-cellular components like nucleic acids and proteins on the basis of their sedimentation rate. The sample gets separated due to variation in their sedimentation rate because of their different shape, size, viscosity of the medium, density, and the rotational speed of the rotor to separate</a:t>
            </a:r>
          </a:p>
          <a:p>
            <a:pPr algn="just"/>
            <a:r>
              <a:rPr lang="en-US" sz="2000" dirty="0"/>
              <a:t>In 1925, Theodor Svedberg designed the first Analytical Ultracentrifuge.</a:t>
            </a:r>
          </a:p>
          <a:p>
            <a:endParaRPr lang="en-US" sz="2000" dirty="0"/>
          </a:p>
        </p:txBody>
      </p:sp>
    </p:spTree>
    <p:extLst>
      <p:ext uri="{BB962C8B-B14F-4D97-AF65-F5344CB8AC3E}">
        <p14:creationId xmlns:p14="http://schemas.microsoft.com/office/powerpoint/2010/main" val="1212090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171</TotalTime>
  <Words>2579</Words>
  <Application>Microsoft Office PowerPoint</Application>
  <PresentationFormat>Widescreen</PresentationFormat>
  <Paragraphs>116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Organic</vt:lpstr>
      <vt:lpstr>UNIT 1: General Physical and Biological concepts- Mass, Density, range of electromagnetic radiation, interaction between matter and radiation, fluorescence, phosphorescence.   pH and buffers.   Significance of instrumentation in Forensic Science.   Centrifuge- Principles, types and Forensic applications</vt:lpstr>
      <vt:lpstr>PowerPoint Presentation</vt:lpstr>
      <vt:lpstr>Range of electromagnetic radiation </vt:lpstr>
      <vt:lpstr>PowerPoint Presentation</vt:lpstr>
      <vt:lpstr>PowerPoint Presentation</vt:lpstr>
      <vt:lpstr>PowerPoint Presentation</vt:lpstr>
      <vt:lpstr>PowerPoint Presentation</vt:lpstr>
      <vt:lpstr>PowerPoint Presentation</vt:lpstr>
      <vt:lpstr>Centrifuge- Principles, types and Forensic applications</vt:lpstr>
      <vt:lpstr>principle</vt:lpstr>
      <vt:lpstr>Types of centrifuges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General Physical and Biological concepts- Mass, Density, range of electromagnetic radiation, interaction between matter and radiation, fluorescence, phosphorescence. pH and buffers. Significance of instrumentation in Forensic Science. Centrifuge- Principles, types and Forensic applications.</dc:title>
  <dc:creator>Amala</dc:creator>
  <cp:lastModifiedBy>NITIN NISHAD</cp:lastModifiedBy>
  <cp:revision>20</cp:revision>
  <dcterms:created xsi:type="dcterms:W3CDTF">2022-03-13T16:41:01Z</dcterms:created>
  <dcterms:modified xsi:type="dcterms:W3CDTF">2023-02-02T00:27:09Z</dcterms:modified>
</cp:coreProperties>
</file>