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82" r:id="rId6"/>
    <p:sldId id="260" r:id="rId7"/>
    <p:sldId id="283" r:id="rId8"/>
    <p:sldId id="284" r:id="rId9"/>
    <p:sldId id="285" r:id="rId10"/>
    <p:sldId id="286" r:id="rId11"/>
    <p:sldId id="287" r:id="rId12"/>
    <p:sldId id="288" r:id="rId13"/>
    <p:sldId id="289" r:id="rId14"/>
    <p:sldId id="290" r:id="rId15"/>
    <p:sldId id="261" r:id="rId16"/>
    <p:sldId id="262" r:id="rId17"/>
    <p:sldId id="263" r:id="rId18"/>
    <p:sldId id="264" r:id="rId19"/>
    <p:sldId id="265" r:id="rId20"/>
    <p:sldId id="266" r:id="rId21"/>
    <p:sldId id="267" r:id="rId22"/>
    <p:sldId id="268" r:id="rId23"/>
    <p:sldId id="269" r:id="rId24"/>
    <p:sldId id="270" r:id="rId25"/>
    <p:sldId id="271" r:id="rId26"/>
    <p:sldId id="275" r:id="rId27"/>
    <p:sldId id="276" r:id="rId28"/>
    <p:sldId id="277" r:id="rId29"/>
    <p:sldId id="278" r:id="rId30"/>
    <p:sldId id="279" r:id="rId31"/>
    <p:sldId id="280" r:id="rId32"/>
    <p:sldId id="281" r:id="rId33"/>
    <p:sldId id="273"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6/17/2023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305800" cy="1829761"/>
          </a:xfrm>
        </p:spPr>
        <p:txBody>
          <a:bodyPr>
            <a:normAutofit/>
          </a:bodyPr>
          <a:lstStyle/>
          <a:p>
            <a:r>
              <a:rPr lang="en-US" dirty="0" smtClean="0"/>
              <a:t>DETERMINATION OF ORIGIN, RACE, SEX, SITE FROM HAIR</a:t>
            </a:r>
            <a:endParaRPr lang="en-US" dirty="0"/>
          </a:p>
        </p:txBody>
      </p:sp>
      <p:sp>
        <p:nvSpPr>
          <p:cNvPr id="3" name="Subtitle 2"/>
          <p:cNvSpPr>
            <a:spLocks noGrp="1"/>
          </p:cNvSpPr>
          <p:nvPr>
            <p:ph type="subTitle" idx="1"/>
          </p:nvPr>
        </p:nvSpPr>
        <p:spPr>
          <a:xfrm>
            <a:off x="685800" y="3886200"/>
            <a:ext cx="8077200" cy="2819400"/>
          </a:xfrm>
        </p:spPr>
        <p:txBody>
          <a:bodyPr>
            <a:normAutofit/>
          </a:bodyPr>
          <a:lstStyle/>
          <a:p>
            <a:r>
              <a:rPr lang="en-US" dirty="0" smtClean="0"/>
              <a:t> </a:t>
            </a:r>
            <a:r>
              <a:rPr lang="en-US" sz="2400" b="1" dirty="0" smtClean="0"/>
              <a:t>                          </a:t>
            </a:r>
            <a:endParaRPr lang="en-US" dirty="0" smtClean="0"/>
          </a:p>
          <a:p>
            <a:pPr algn="l"/>
            <a:r>
              <a:rPr lang="en-US" dirty="0" smtClean="0"/>
              <a:t>                                                          </a:t>
            </a:r>
          </a:p>
        </p:txBody>
      </p:sp>
      <p:pic>
        <p:nvPicPr>
          <p:cNvPr id="14338" name="Picture 2" descr="See the source image"/>
          <p:cNvPicPr>
            <a:picLocks noChangeAspect="1" noChangeArrowheads="1"/>
          </p:cNvPicPr>
          <p:nvPr/>
        </p:nvPicPr>
        <p:blipFill>
          <a:blip r:embed="rId2"/>
          <a:srcRect t="6250" b="21875"/>
          <a:stretch>
            <a:fillRect/>
          </a:stretch>
        </p:blipFill>
        <p:spPr bwMode="auto">
          <a:xfrm>
            <a:off x="2209800" y="2209800"/>
            <a:ext cx="4191000" cy="1752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IN" sz="3200" dirty="0" smtClean="0"/>
              <a:t> TEMPORARY MOUNT</a:t>
            </a:r>
            <a:endParaRPr lang="en-US" sz="3200" dirty="0"/>
          </a:p>
        </p:txBody>
      </p:sp>
      <p:sp>
        <p:nvSpPr>
          <p:cNvPr id="3" name="Content Placeholder 2"/>
          <p:cNvSpPr>
            <a:spLocks noGrp="1"/>
          </p:cNvSpPr>
          <p:nvPr>
            <p:ph idx="1"/>
          </p:nvPr>
        </p:nvSpPr>
        <p:spPr/>
        <p:txBody>
          <a:bodyPr/>
          <a:lstStyle/>
          <a:p>
            <a:r>
              <a:rPr lang="en-IN" dirty="0" smtClean="0"/>
              <a:t>Making a temporary mount is easy </a:t>
            </a:r>
            <a:r>
              <a:rPr lang="en-IN" dirty="0" err="1" smtClean="0"/>
              <a:t>comparitively</a:t>
            </a:r>
            <a:r>
              <a:rPr lang="en-IN" dirty="0" smtClean="0"/>
              <a:t>.</a:t>
            </a:r>
          </a:p>
          <a:p>
            <a:r>
              <a:rPr lang="en-IN" dirty="0" smtClean="0"/>
              <a:t>Take a clean slide mount a hair strand put a drop of glycerine and put </a:t>
            </a:r>
            <a:r>
              <a:rPr lang="en-IN" dirty="0" err="1" smtClean="0"/>
              <a:t>coverslip</a:t>
            </a:r>
            <a:r>
              <a:rPr lang="en-IN" dirty="0" smtClean="0"/>
              <a:t> over it.</a:t>
            </a:r>
          </a:p>
          <a:p>
            <a:r>
              <a:rPr lang="en-IN" dirty="0" smtClean="0"/>
              <a:t>Observe the morphological </a:t>
            </a:r>
            <a:r>
              <a:rPr lang="en-IN" dirty="0" err="1" smtClean="0"/>
              <a:t>characterstics</a:t>
            </a:r>
            <a:r>
              <a:rPr lang="en-IN" dirty="0" smtClean="0"/>
              <a:t>.</a:t>
            </a:r>
            <a:endParaRPr lang="en-US" dirty="0"/>
          </a:p>
        </p:txBody>
      </p:sp>
      <p:pic>
        <p:nvPicPr>
          <p:cNvPr id="5122" name="Picture 2" descr="Temporary Dry Mount Slides"/>
          <p:cNvPicPr>
            <a:picLocks noChangeAspect="1" noChangeArrowheads="1"/>
          </p:cNvPicPr>
          <p:nvPr/>
        </p:nvPicPr>
        <p:blipFill>
          <a:blip r:embed="rId2"/>
          <a:srcRect/>
          <a:stretch>
            <a:fillRect/>
          </a:stretch>
        </p:blipFill>
        <p:spPr bwMode="auto">
          <a:xfrm>
            <a:off x="4143372" y="4436837"/>
            <a:ext cx="3005128" cy="2421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762000"/>
          </a:xfrm>
        </p:spPr>
        <p:txBody>
          <a:bodyPr/>
          <a:lstStyle/>
          <a:p>
            <a:pPr>
              <a:buFont typeface="Wingdings" pitchFamily="2" charset="2"/>
              <a:buChar char="Ø"/>
            </a:pPr>
            <a:r>
              <a:rPr lang="en-IN" sz="3200" dirty="0" smtClean="0"/>
              <a:t> SCALE CASTING</a:t>
            </a:r>
            <a:endParaRPr lang="en-US" sz="3200" dirty="0"/>
          </a:p>
        </p:txBody>
      </p:sp>
      <p:sp>
        <p:nvSpPr>
          <p:cNvPr id="3" name="Content Placeholder 2"/>
          <p:cNvSpPr>
            <a:spLocks noGrp="1"/>
          </p:cNvSpPr>
          <p:nvPr>
            <p:ph idx="1"/>
          </p:nvPr>
        </p:nvSpPr>
        <p:spPr>
          <a:xfrm>
            <a:off x="500034" y="1357298"/>
            <a:ext cx="8643966" cy="5500702"/>
          </a:xfrm>
        </p:spPr>
        <p:txBody>
          <a:bodyPr>
            <a:normAutofit fontScale="85000" lnSpcReduction="20000"/>
          </a:bodyPr>
          <a:lstStyle/>
          <a:p>
            <a:r>
              <a:rPr lang="en-IN" dirty="0" smtClean="0"/>
              <a:t>THERE ARE TWO METHODS TO DO THIS.</a:t>
            </a:r>
          </a:p>
          <a:p>
            <a:pPr>
              <a:buNone/>
            </a:pPr>
            <a:r>
              <a:rPr lang="en-IN" dirty="0" smtClean="0"/>
              <a:t>     </a:t>
            </a:r>
          </a:p>
          <a:p>
            <a:pPr>
              <a:buNone/>
            </a:pPr>
            <a:r>
              <a:rPr lang="en-IN" dirty="0" smtClean="0"/>
              <a:t>(A) </a:t>
            </a:r>
            <a:r>
              <a:rPr lang="en-IN" u="sng" dirty="0" smtClean="0"/>
              <a:t>CELLULOSE ACETATE METHOD </a:t>
            </a:r>
            <a:r>
              <a:rPr lang="en-IN" dirty="0" smtClean="0"/>
              <a:t>– </a:t>
            </a:r>
          </a:p>
          <a:p>
            <a:pPr>
              <a:buNone/>
            </a:pPr>
            <a:r>
              <a:rPr lang="en-IN" dirty="0" smtClean="0"/>
              <a:t>          On a clean slide take a thin layer of cellulose acetate paste and the mount a hair strand over it using forceps and then, press over it with another slide. Dry it for 2-3 minutes.</a:t>
            </a:r>
          </a:p>
          <a:p>
            <a:pPr>
              <a:buNone/>
            </a:pPr>
            <a:r>
              <a:rPr lang="en-IN" dirty="0" smtClean="0"/>
              <a:t>      </a:t>
            </a:r>
          </a:p>
          <a:p>
            <a:pPr>
              <a:buNone/>
            </a:pPr>
            <a:r>
              <a:rPr lang="en-IN" dirty="0" smtClean="0"/>
              <a:t>(B) </a:t>
            </a:r>
            <a:r>
              <a:rPr lang="en-IN" u="sng" dirty="0" smtClean="0"/>
              <a:t>POLAROID COATER METHOD </a:t>
            </a:r>
            <a:r>
              <a:rPr lang="en-IN" dirty="0" smtClean="0"/>
              <a:t>– </a:t>
            </a:r>
          </a:p>
          <a:p>
            <a:pPr>
              <a:buNone/>
            </a:pPr>
            <a:r>
              <a:rPr lang="en-IN" dirty="0" smtClean="0"/>
              <a:t>          On clean slide take a hair strand and secure both ends with cellophane tape , use Polaroid film coater along the length of the hair 2-3 times , allow it to dry for approx 24 hours. Take of the tape and peel off the hair, using a scalpel peel of the excess and then carefully observe the scale under the microscope.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IN" sz="3200" dirty="0" smtClean="0"/>
              <a:t> PERMANENT MOUNT</a:t>
            </a:r>
            <a:endParaRPr lang="en-US" sz="3200" dirty="0"/>
          </a:p>
        </p:txBody>
      </p:sp>
      <p:sp>
        <p:nvSpPr>
          <p:cNvPr id="3" name="Content Placeholder 2"/>
          <p:cNvSpPr>
            <a:spLocks noGrp="1"/>
          </p:cNvSpPr>
          <p:nvPr>
            <p:ph idx="1"/>
          </p:nvPr>
        </p:nvSpPr>
        <p:spPr>
          <a:xfrm>
            <a:off x="762000" y="1676400"/>
            <a:ext cx="8153400" cy="3686188"/>
          </a:xfrm>
        </p:spPr>
        <p:txBody>
          <a:bodyPr/>
          <a:lstStyle/>
          <a:p>
            <a:r>
              <a:rPr lang="en-IN" dirty="0" smtClean="0"/>
              <a:t>Place  the hair strand and  put a drop of </a:t>
            </a:r>
            <a:r>
              <a:rPr lang="en-IN" dirty="0" err="1" smtClean="0"/>
              <a:t>xylene</a:t>
            </a:r>
            <a:r>
              <a:rPr lang="en-IN" dirty="0" smtClean="0"/>
              <a:t>, add permanent mount medium.</a:t>
            </a:r>
          </a:p>
          <a:p>
            <a:r>
              <a:rPr lang="en-IN" dirty="0" smtClean="0"/>
              <a:t>Place the </a:t>
            </a:r>
            <a:r>
              <a:rPr lang="en-IN" dirty="0" err="1" smtClean="0"/>
              <a:t>coverslip</a:t>
            </a:r>
            <a:r>
              <a:rPr lang="en-IN" dirty="0" smtClean="0"/>
              <a:t> and allow to dry for 48 hours. </a:t>
            </a:r>
          </a:p>
          <a:p>
            <a:r>
              <a:rPr lang="en-IN" dirty="0" smtClean="0"/>
              <a:t>Observe the morphological features.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IN" sz="3200" dirty="0" smtClean="0"/>
              <a:t> CROSS SECTIONING</a:t>
            </a:r>
            <a:endParaRPr lang="en-US" sz="3200" dirty="0"/>
          </a:p>
        </p:txBody>
      </p:sp>
      <p:sp>
        <p:nvSpPr>
          <p:cNvPr id="3" name="Content Placeholder 2"/>
          <p:cNvSpPr>
            <a:spLocks noGrp="1"/>
          </p:cNvSpPr>
          <p:nvPr>
            <p:ph idx="1"/>
          </p:nvPr>
        </p:nvSpPr>
        <p:spPr/>
        <p:txBody>
          <a:bodyPr/>
          <a:lstStyle/>
          <a:p>
            <a:r>
              <a:rPr lang="en-IN" dirty="0" smtClean="0"/>
              <a:t>Clean the hair </a:t>
            </a:r>
            <a:r>
              <a:rPr lang="en-IN" dirty="0" err="1" smtClean="0"/>
              <a:t>starnd</a:t>
            </a:r>
            <a:r>
              <a:rPr lang="en-IN" dirty="0" smtClean="0"/>
              <a:t> in ether and ethanol </a:t>
            </a:r>
            <a:r>
              <a:rPr lang="en-IN" dirty="0" err="1" smtClean="0"/>
              <a:t>soluyion</a:t>
            </a:r>
            <a:r>
              <a:rPr lang="en-IN" dirty="0" smtClean="0"/>
              <a:t> in the ratio of 1:1. </a:t>
            </a:r>
          </a:p>
          <a:p>
            <a:r>
              <a:rPr lang="en-IN" dirty="0" smtClean="0"/>
              <a:t>Then put the samples in a block of molten wax.</a:t>
            </a:r>
          </a:p>
          <a:p>
            <a:r>
              <a:rPr lang="en-IN" dirty="0" smtClean="0"/>
              <a:t>Then cross sections can be taken with a blade or microtone to a thickness 5-10 microns.</a:t>
            </a:r>
          </a:p>
          <a:p>
            <a:r>
              <a:rPr lang="en-IN" dirty="0" smtClean="0"/>
              <a:t>Dissolve the wax with a drop of </a:t>
            </a:r>
            <a:r>
              <a:rPr lang="en-IN" dirty="0" err="1" smtClean="0"/>
              <a:t>xylene</a:t>
            </a:r>
            <a:r>
              <a:rPr lang="en-IN" dirty="0" smtClean="0"/>
              <a:t> and prepare a permanent mount and observe.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IN" sz="3200" dirty="0" smtClean="0"/>
              <a:t> MICROMETRY</a:t>
            </a:r>
            <a:endParaRPr lang="en-US" sz="3200" dirty="0"/>
          </a:p>
        </p:txBody>
      </p:sp>
      <p:sp>
        <p:nvSpPr>
          <p:cNvPr id="3" name="Content Placeholder 2"/>
          <p:cNvSpPr>
            <a:spLocks noGrp="1"/>
          </p:cNvSpPr>
          <p:nvPr>
            <p:ph idx="1"/>
          </p:nvPr>
        </p:nvSpPr>
        <p:spPr/>
        <p:txBody>
          <a:bodyPr/>
          <a:lstStyle/>
          <a:p>
            <a:r>
              <a:rPr lang="en-IN" dirty="0" smtClean="0"/>
              <a:t>With the help of the micrometer we can take different measurements of hair strands that will be helpful in understanding the difference between hair of different species , especially it is helpful in taking the medullary indices.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SITE</a:t>
            </a:r>
            <a:endParaRPr lang="en-US" dirty="0"/>
          </a:p>
        </p:txBody>
      </p:sp>
      <p:sp>
        <p:nvSpPr>
          <p:cNvPr id="3" name="Content Placeholder 2"/>
          <p:cNvSpPr>
            <a:spLocks noGrp="1"/>
          </p:cNvSpPr>
          <p:nvPr>
            <p:ph idx="1"/>
          </p:nvPr>
        </p:nvSpPr>
        <p:spPr>
          <a:xfrm>
            <a:off x="914400" y="1981200"/>
            <a:ext cx="7924800" cy="4160040"/>
          </a:xfrm>
        </p:spPr>
        <p:txBody>
          <a:bodyPr/>
          <a:lstStyle/>
          <a:p>
            <a:pPr marL="457200" indent="-457200">
              <a:buFont typeface="Arial"/>
              <a:buChar char="•"/>
            </a:pPr>
            <a:r>
              <a:rPr lang="en-US" altLang="zh-CN" sz="3200" dirty="0" smtClean="0"/>
              <a:t>The removal of the hair strand from the body does not only mean of physical contact .</a:t>
            </a:r>
          </a:p>
          <a:p>
            <a:pPr marL="457200" indent="-457200">
              <a:buFont typeface="Arial"/>
              <a:buChar char="•"/>
            </a:pPr>
            <a:r>
              <a:rPr lang="en-US" altLang="zh-CN" sz="3200" dirty="0" smtClean="0"/>
              <a:t>The hair sample can be used in various types of investigation .</a:t>
            </a:r>
          </a:p>
          <a:p>
            <a:pPr marL="457200" indent="-457200">
              <a:buFont typeface="Arial"/>
              <a:buChar char="•"/>
            </a:pPr>
            <a:r>
              <a:rPr lang="en-US" altLang="zh-CN" sz="3200" dirty="0" smtClean="0"/>
              <a:t>It is also used in determining the presence of toxic substances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9400"/>
            <a:ext cx="7772400" cy="3733800"/>
          </a:xfrm>
        </p:spPr>
        <p:txBody>
          <a:bodyPr>
            <a:normAutofit fontScale="70000" lnSpcReduction="20000"/>
          </a:bodyPr>
          <a:lstStyle/>
          <a:p>
            <a:r>
              <a:rPr lang="en-US" dirty="0" smtClean="0"/>
              <a:t>Hair of different parts can be determined by their cross section.</a:t>
            </a:r>
            <a:endParaRPr lang="en-IN" dirty="0" smtClean="0"/>
          </a:p>
          <a:p>
            <a:r>
              <a:rPr lang="en-US" dirty="0" smtClean="0"/>
              <a:t>Head hair is elliptical or circular </a:t>
            </a:r>
            <a:endParaRPr lang="en-IN" dirty="0" smtClean="0"/>
          </a:p>
          <a:p>
            <a:r>
              <a:rPr lang="en-US" dirty="0" smtClean="0"/>
              <a:t>Eyebrow and eyelashes are also circular</a:t>
            </a:r>
            <a:endParaRPr lang="en-IN" dirty="0" smtClean="0"/>
          </a:p>
          <a:p>
            <a:r>
              <a:rPr lang="en-US" dirty="0" smtClean="0"/>
              <a:t>Beard hair tend to be thick and triangular</a:t>
            </a:r>
            <a:endParaRPr lang="en-IN" dirty="0" smtClean="0"/>
          </a:p>
          <a:p>
            <a:r>
              <a:rPr lang="en-US" dirty="0" smtClean="0"/>
              <a:t>Body hair can be oval or triangular</a:t>
            </a:r>
            <a:endParaRPr lang="en-IN" dirty="0" smtClean="0"/>
          </a:p>
          <a:p>
            <a:r>
              <a:rPr lang="en-US" dirty="0" smtClean="0"/>
              <a:t>Hair of arm and leg have blunt tip and may be frayed at the end </a:t>
            </a:r>
            <a:endParaRPr lang="en-IN" dirty="0" smtClean="0"/>
          </a:p>
          <a:p>
            <a:r>
              <a:rPr lang="en-US" dirty="0" smtClean="0"/>
              <a:t>The body portion where hair is regularly shaved trimmed or cut have blunt tips .</a:t>
            </a:r>
            <a:endParaRPr lang="en-IN" dirty="0" smtClean="0"/>
          </a:p>
          <a:p>
            <a:r>
              <a:rPr lang="en-US" dirty="0" smtClean="0"/>
              <a:t>The buckling is seen in pubic hair and diameter may very largely</a:t>
            </a:r>
            <a:endParaRPr lang="en-IN" dirty="0" smtClean="0"/>
          </a:p>
          <a:p>
            <a:r>
              <a:rPr lang="en-US" dirty="0" smtClean="0"/>
              <a:t>The other way to examine the site of hair can be done through chemical examination for toxic or other substances.</a:t>
            </a:r>
            <a:endParaRPr lang="en-IN" dirty="0" smtClean="0"/>
          </a:p>
          <a:p>
            <a:endParaRPr lang="en-US" dirty="0"/>
          </a:p>
        </p:txBody>
      </p:sp>
      <p:sp>
        <p:nvSpPr>
          <p:cNvPr id="4" name="Content Placeholder 1048647"/>
          <p:cNvSpPr txBox="1">
            <a:spLocks/>
          </p:cNvSpPr>
          <p:nvPr/>
        </p:nvSpPr>
        <p:spPr>
          <a:xfrm>
            <a:off x="838200" y="152400"/>
            <a:ext cx="7620000" cy="2514600"/>
          </a:xfrm>
          <a:prstGeom prst="rect">
            <a:avLst/>
          </a:prstGeom>
        </p:spPr>
        <p:txBody>
          <a:bodyPr vert="horz">
            <a:normAutofit fontScale="67857" lnSpcReduction="2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Forensic scientist has distinguished body hair in six types</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700"/>
              </a:spcBef>
              <a:spcAft>
                <a:spcPts val="0"/>
              </a:spcAft>
              <a:buClr>
                <a:schemeClr val="tx2"/>
              </a:buClr>
              <a:buSzPct val="95000"/>
              <a:buFont typeface="+mj-lt"/>
              <a:buAutoNum type="arabicPeriod"/>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Head hair </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700"/>
              </a:spcBef>
              <a:spcAft>
                <a:spcPts val="0"/>
              </a:spcAft>
              <a:buClr>
                <a:schemeClr val="tx2"/>
              </a:buClr>
              <a:buSzPct val="95000"/>
              <a:buFont typeface="+mj-lt"/>
              <a:buAutoNum type="arabicPeriod"/>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Eyebrow and eyelashes</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700"/>
              </a:spcBef>
              <a:spcAft>
                <a:spcPts val="0"/>
              </a:spcAft>
              <a:buClr>
                <a:schemeClr val="tx2"/>
              </a:buClr>
              <a:buSzPct val="95000"/>
              <a:buFont typeface="+mj-lt"/>
              <a:buAutoNum type="arabicPeriod"/>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Beard and moustache hair </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700"/>
              </a:spcBef>
              <a:spcAft>
                <a:spcPts val="0"/>
              </a:spcAft>
              <a:buClr>
                <a:schemeClr val="tx2"/>
              </a:buClr>
              <a:buSzPct val="95000"/>
              <a:buFont typeface="+mj-lt"/>
              <a:buAutoNum type="arabicPeriod"/>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Underarm hair </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700"/>
              </a:spcBef>
              <a:spcAft>
                <a:spcPts val="0"/>
              </a:spcAft>
              <a:buClr>
                <a:schemeClr val="tx2"/>
              </a:buClr>
              <a:buSzPct val="95000"/>
              <a:buFont typeface="+mj-lt"/>
              <a:buAutoNum type="arabicPeriod"/>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Pubic hair </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700"/>
              </a:spcBef>
              <a:spcAft>
                <a:spcPts val="0"/>
              </a:spcAft>
              <a:buClr>
                <a:schemeClr val="tx2"/>
              </a:buClr>
              <a:buSzPct val="95000"/>
              <a:buFont typeface="+mj-lt"/>
              <a:buAutoNum type="arabicPeriod"/>
              <a:tabLst/>
              <a:defRPr/>
            </a:pPr>
            <a:r>
              <a:rPr kumimoji="0" lang="en-US" sz="3000" b="0" i="0" u="none" strike="noStrike" kern="1200" cap="none" spc="0" normalizeH="0" baseline="0" noProof="0" dirty="0" err="1" smtClean="0">
                <a:ln>
                  <a:noFill/>
                </a:ln>
                <a:solidFill>
                  <a:schemeClr val="tx1"/>
                </a:solidFill>
                <a:effectLst/>
                <a:uLnTx/>
                <a:uFillTx/>
                <a:latin typeface="+mn-lt"/>
                <a:ea typeface="+mn-ea"/>
                <a:cs typeface="+mn-cs"/>
              </a:rPr>
              <a:t>Auxillary</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 or body hair </a:t>
            </a:r>
            <a:endParaRPr kumimoji="0" lang="en-IN"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001000" cy="1045464"/>
          </a:xfrm>
        </p:spPr>
        <p:txBody>
          <a:bodyPr/>
          <a:lstStyle/>
          <a:p>
            <a:pPr>
              <a:buFont typeface="Wingdings" pitchFamily="2" charset="2"/>
              <a:buChar char="q"/>
            </a:pPr>
            <a:r>
              <a:rPr lang="en-US" sz="3200" b="1" dirty="0" smtClean="0"/>
              <a:t> </a:t>
            </a:r>
            <a:r>
              <a:rPr lang="en-US" sz="3200" b="1" u="sng" dirty="0" smtClean="0"/>
              <a:t>Cross-section of hair from different site:</a:t>
            </a:r>
            <a:endParaRPr lang="en-US" sz="3200" b="1" u="sng" dirty="0"/>
          </a:p>
        </p:txBody>
      </p:sp>
      <p:pic>
        <p:nvPicPr>
          <p:cNvPr id="4" name="Picture Placeholder 2097151"/>
          <p:cNvPicPr>
            <a:picLocks/>
          </p:cNvPicPr>
          <p:nvPr/>
        </p:nvPicPr>
        <p:blipFill>
          <a:blip r:embed="rId2"/>
          <a:srcRect l="16580" r="16580"/>
          <a:stretch>
            <a:fillRect/>
          </a:stretch>
        </p:blipFill>
        <p:spPr>
          <a:xfrm>
            <a:off x="3048000" y="1905000"/>
            <a:ext cx="3519288" cy="2076782"/>
          </a:xfrm>
          <a:prstGeom prst="rect">
            <a:avLst/>
          </a:prstGeom>
        </p:spPr>
      </p:pic>
      <p:pic>
        <p:nvPicPr>
          <p:cNvPr id="5" name="Picture 4"/>
          <p:cNvPicPr>
            <a:picLocks/>
          </p:cNvPicPr>
          <p:nvPr/>
        </p:nvPicPr>
        <p:blipFill>
          <a:blip r:embed="rId3" cstate="print"/>
          <a:stretch>
            <a:fillRect/>
          </a:stretch>
        </p:blipFill>
        <p:spPr>
          <a:xfrm>
            <a:off x="1066800" y="4267200"/>
            <a:ext cx="3416438" cy="2182894"/>
          </a:xfrm>
          <a:prstGeom prst="rect">
            <a:avLst/>
          </a:prstGeom>
        </p:spPr>
      </p:pic>
      <p:pic>
        <p:nvPicPr>
          <p:cNvPr id="6" name="Picture 5"/>
          <p:cNvPicPr>
            <a:picLocks/>
          </p:cNvPicPr>
          <p:nvPr/>
        </p:nvPicPr>
        <p:blipFill>
          <a:blip r:embed="rId4" cstate="print"/>
          <a:stretch>
            <a:fillRect/>
          </a:stretch>
        </p:blipFill>
        <p:spPr>
          <a:xfrm>
            <a:off x="5029200" y="4267200"/>
            <a:ext cx="3605215" cy="2133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SEX</a:t>
            </a:r>
            <a:endParaRPr lang="en-US" dirty="0"/>
          </a:p>
        </p:txBody>
      </p:sp>
      <p:sp>
        <p:nvSpPr>
          <p:cNvPr id="3" name="Content Placeholder 2"/>
          <p:cNvSpPr>
            <a:spLocks noGrp="1"/>
          </p:cNvSpPr>
          <p:nvPr>
            <p:ph idx="1"/>
          </p:nvPr>
        </p:nvSpPr>
        <p:spPr>
          <a:xfrm>
            <a:off x="914400" y="1783560"/>
            <a:ext cx="7848600" cy="4693440"/>
          </a:xfrm>
        </p:spPr>
        <p:txBody>
          <a:bodyPr>
            <a:normAutofit fontScale="92500" lnSpcReduction="10000"/>
          </a:bodyPr>
          <a:lstStyle/>
          <a:p>
            <a:r>
              <a:rPr lang="en-US" sz="3200" dirty="0" smtClean="0">
                <a:latin typeface="Times New Roman" panose="02020603050405020304" pitchFamily="18" charset="0"/>
                <a:cs typeface="Times New Roman" panose="02020603050405020304" pitchFamily="18" charset="0"/>
              </a:rPr>
              <a:t>Sex determination can be done even in decomposed bodies.</a:t>
            </a:r>
          </a:p>
          <a:p>
            <a:r>
              <a:rPr lang="en-US" sz="3200" dirty="0" smtClean="0">
                <a:latin typeface="Times New Roman" panose="02020603050405020304" pitchFamily="18" charset="0"/>
                <a:cs typeface="Times New Roman" panose="02020603050405020304" pitchFamily="18" charset="0"/>
              </a:rPr>
              <a:t>If hair is with roots, we can determine sex from DNA profiling.</a:t>
            </a:r>
          </a:p>
          <a:p>
            <a:r>
              <a:rPr lang="en-US" sz="3200" dirty="0" smtClean="0">
                <a:latin typeface="Times New Roman" panose="02020603050405020304" pitchFamily="18" charset="0"/>
                <a:cs typeface="Times New Roman" panose="02020603050405020304" pitchFamily="18" charset="0"/>
              </a:rPr>
              <a:t>Barr bodies identify female sex.</a:t>
            </a:r>
          </a:p>
          <a:p>
            <a:r>
              <a:rPr lang="en-US" sz="3200" dirty="0" smtClean="0">
                <a:latin typeface="Times New Roman" panose="02020603050405020304" pitchFamily="18" charset="0"/>
                <a:cs typeface="Times New Roman" panose="02020603050405020304" pitchFamily="18" charset="0"/>
              </a:rPr>
              <a:t>Presence of Fluorescent Y bodies identify female sex.</a:t>
            </a:r>
          </a:p>
          <a:p>
            <a:r>
              <a:rPr lang="en-US" sz="3200" dirty="0" smtClean="0">
                <a:latin typeface="Times New Roman" panose="02020603050405020304" pitchFamily="18" charset="0"/>
                <a:cs typeface="Times New Roman" panose="02020603050405020304" pitchFamily="18" charset="0"/>
              </a:rPr>
              <a:t>Present studies indicates that reliable sex identification is possible </a:t>
            </a:r>
            <a:r>
              <a:rPr lang="en-US" sz="3200" dirty="0" err="1" smtClean="0">
                <a:latin typeface="Times New Roman" panose="02020603050405020304" pitchFamily="18" charset="0"/>
                <a:cs typeface="Times New Roman" panose="02020603050405020304" pitchFamily="18" charset="0"/>
              </a:rPr>
              <a:t>upto</a:t>
            </a:r>
            <a:r>
              <a:rPr lang="en-US" sz="3200" dirty="0" smtClean="0">
                <a:latin typeface="Times New Roman" panose="02020603050405020304" pitchFamily="18" charset="0"/>
                <a:cs typeface="Times New Roman" panose="02020603050405020304" pitchFamily="18" charset="0"/>
              </a:rPr>
              <a:t> 8 months when samples are kept in dried conditions.</a:t>
            </a:r>
            <a:endParaRPr lang="en-IN" sz="32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848600" cy="859536"/>
          </a:xfrm>
        </p:spPr>
        <p:txBody>
          <a:bodyPr/>
          <a:lstStyle/>
          <a:p>
            <a:pPr>
              <a:buFont typeface="Wingdings" pitchFamily="2" charset="2"/>
              <a:buChar char="q"/>
            </a:pPr>
            <a:r>
              <a:rPr lang="en-US" sz="3200" dirty="0" smtClean="0"/>
              <a:t> Materials and Methods:</a:t>
            </a:r>
            <a:endParaRPr lang="en-US" sz="3200" dirty="0"/>
          </a:p>
        </p:txBody>
      </p:sp>
      <p:sp>
        <p:nvSpPr>
          <p:cNvPr id="3" name="Content Placeholder 2"/>
          <p:cNvSpPr>
            <a:spLocks noGrp="1"/>
          </p:cNvSpPr>
          <p:nvPr>
            <p:ph idx="1"/>
          </p:nvPr>
        </p:nvSpPr>
        <p:spPr>
          <a:xfrm>
            <a:off x="762000" y="1752600"/>
            <a:ext cx="8001000" cy="4769640"/>
          </a:xfrm>
        </p:spPr>
        <p:txBody>
          <a:bodyPr>
            <a:normAutofit lnSpcReduction="10000"/>
          </a:bodyPr>
          <a:lstStyle/>
          <a:p>
            <a:r>
              <a:rPr lang="en-US" sz="3200" dirty="0" smtClean="0"/>
              <a:t>Hairs were taken from scalp of 50 dead bodies consisting of 25  males and 25 females from mortuary.</a:t>
            </a:r>
          </a:p>
          <a:p>
            <a:r>
              <a:rPr lang="en-US" sz="3200" dirty="0" smtClean="0"/>
              <a:t>Hairs plucked and kept in plastic bag in dried condition.</a:t>
            </a:r>
          </a:p>
          <a:p>
            <a:r>
              <a:rPr lang="en-US" sz="3200" i="1" dirty="0" smtClean="0"/>
              <a:t>Hairs of females stained by </a:t>
            </a:r>
            <a:r>
              <a:rPr lang="en-US" sz="3200" i="1" dirty="0" err="1" smtClean="0"/>
              <a:t>Acecto-Orcein</a:t>
            </a:r>
            <a:r>
              <a:rPr lang="en-US" sz="3200" i="1" dirty="0" smtClean="0"/>
              <a:t> staining</a:t>
            </a:r>
          </a:p>
          <a:p>
            <a:r>
              <a:rPr lang="en-US" sz="3200" i="1" dirty="0" smtClean="0"/>
              <a:t>Hairs of males stained by </a:t>
            </a:r>
            <a:r>
              <a:rPr lang="en-US" sz="3200" i="1" dirty="0" err="1" smtClean="0"/>
              <a:t>Quinacrine</a:t>
            </a:r>
            <a:r>
              <a:rPr lang="en-US" sz="3200" i="1" dirty="0" smtClean="0"/>
              <a:t> mustard</a:t>
            </a:r>
          </a:p>
          <a:p>
            <a:r>
              <a:rPr lang="en-US" sz="3200" i="1" dirty="0" smtClean="0"/>
              <a:t>Hairs were studied after monthly intervals.</a:t>
            </a:r>
            <a:endParaRPr lang="en-IN" sz="3200" i="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a:xfrm>
            <a:off x="914400" y="1371600"/>
            <a:ext cx="3505200" cy="5257800"/>
          </a:xfrm>
        </p:spPr>
        <p:txBody>
          <a:bodyPr>
            <a:normAutofit fontScale="70000" lnSpcReduction="20000"/>
          </a:bodyPr>
          <a:lstStyle/>
          <a:p>
            <a:pPr marL="285750" indent="-285750">
              <a:buFont typeface="Arial" pitchFamily="34" charset="0"/>
              <a:buChar char="•"/>
            </a:pPr>
            <a:r>
              <a:rPr lang="en-IN" sz="3200" dirty="0" smtClean="0"/>
              <a:t>Hair is protein filament that grows from follicles in the dermis.</a:t>
            </a:r>
          </a:p>
          <a:p>
            <a:pPr marL="285750" indent="-285750">
              <a:buFont typeface="Arial" pitchFamily="34" charset="0"/>
              <a:buChar char="•"/>
            </a:pPr>
            <a:r>
              <a:rPr lang="en-IN" sz="3200" dirty="0" smtClean="0"/>
              <a:t>On cross-sectioning on hair shaft-Medulla, Cortex and cuticle.</a:t>
            </a:r>
          </a:p>
          <a:p>
            <a:pPr marL="285750" indent="-285750">
              <a:buFont typeface="Arial" pitchFamily="34" charset="0"/>
              <a:buChar char="•"/>
            </a:pPr>
            <a:r>
              <a:rPr lang="en-IN" sz="3200" dirty="0" smtClean="0"/>
              <a:t>3 types of hair- </a:t>
            </a:r>
            <a:r>
              <a:rPr lang="en-IN" sz="3200" dirty="0" err="1" smtClean="0"/>
              <a:t>Vellus</a:t>
            </a:r>
            <a:r>
              <a:rPr lang="en-IN" sz="3200" dirty="0" smtClean="0"/>
              <a:t> , Intermediate and  Terminal. And also classified based on sub-ethnic group.</a:t>
            </a:r>
          </a:p>
          <a:p>
            <a:pPr marL="285750" indent="-285750">
              <a:buFont typeface="Arial" pitchFamily="34" charset="0"/>
              <a:buChar char="•"/>
            </a:pPr>
            <a:r>
              <a:rPr lang="en-IN" sz="3200" dirty="0" smtClean="0"/>
              <a:t>The 3 stages of growth-</a:t>
            </a:r>
            <a:r>
              <a:rPr lang="en-IN" sz="3200" dirty="0" err="1" smtClean="0"/>
              <a:t>Anagen</a:t>
            </a:r>
            <a:r>
              <a:rPr lang="en-IN" sz="3200" dirty="0" smtClean="0"/>
              <a:t> , </a:t>
            </a:r>
            <a:r>
              <a:rPr lang="en-IN" sz="3200" dirty="0" err="1" smtClean="0"/>
              <a:t>Catagen</a:t>
            </a:r>
            <a:r>
              <a:rPr lang="en-IN" sz="3200" dirty="0" smtClean="0"/>
              <a:t> and </a:t>
            </a:r>
            <a:r>
              <a:rPr lang="en-IN" sz="3200" dirty="0" err="1" smtClean="0"/>
              <a:t>Telogen</a:t>
            </a:r>
            <a:r>
              <a:rPr lang="en-IN" sz="3200" dirty="0" smtClean="0"/>
              <a:t>.</a:t>
            </a:r>
          </a:p>
          <a:p>
            <a:pPr marL="285750" indent="-285750">
              <a:buFont typeface="Arial" pitchFamily="34" charset="0"/>
              <a:buChar char="•"/>
            </a:pPr>
            <a:r>
              <a:rPr lang="en-IN" sz="3200" dirty="0" smtClean="0"/>
              <a:t>Melanin-Formation of pigmentation takes place at </a:t>
            </a:r>
            <a:r>
              <a:rPr lang="en-IN" sz="3200" dirty="0" err="1" smtClean="0"/>
              <a:t>Melanosome</a:t>
            </a:r>
            <a:r>
              <a:rPr lang="en-IN" sz="3200"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4400" y="990600"/>
            <a:ext cx="4086397" cy="533108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v"/>
            </a:pPr>
            <a:r>
              <a:rPr lang="en-US" sz="3200" dirty="0" smtClean="0"/>
              <a:t> For Female Hair</a:t>
            </a:r>
            <a:endParaRPr lang="en-US" sz="3200" dirty="0"/>
          </a:p>
        </p:txBody>
      </p:sp>
      <p:sp>
        <p:nvSpPr>
          <p:cNvPr id="3" name="Content Placeholder 2"/>
          <p:cNvSpPr>
            <a:spLocks noGrp="1"/>
          </p:cNvSpPr>
          <p:nvPr>
            <p:ph idx="1"/>
          </p:nvPr>
        </p:nvSpPr>
        <p:spPr>
          <a:xfrm>
            <a:off x="609600" y="1524000"/>
            <a:ext cx="5486400" cy="4572000"/>
          </a:xfrm>
        </p:spPr>
        <p:txBody>
          <a:bodyPr>
            <a:normAutofit fontScale="92500" lnSpcReduction="20000"/>
          </a:bodyPr>
          <a:lstStyle/>
          <a:p>
            <a:r>
              <a:rPr lang="en-US" sz="3200" dirty="0" smtClean="0">
                <a:latin typeface="Times New Roman" panose="02020603050405020304" pitchFamily="18" charset="0"/>
                <a:cs typeface="Times New Roman" panose="02020603050405020304" pitchFamily="18" charset="0"/>
              </a:rPr>
              <a:t>Bulb of hair root was removed by blade of scalpel and root sheath was slipped off the shaft.</a:t>
            </a:r>
          </a:p>
          <a:p>
            <a:r>
              <a:rPr lang="en-US" sz="3200" dirty="0" smtClean="0">
                <a:latin typeface="Times New Roman" panose="02020603050405020304" pitchFamily="18" charset="0"/>
                <a:cs typeface="Times New Roman" panose="02020603050405020304" pitchFamily="18" charset="0"/>
              </a:rPr>
              <a:t>Root sheath stained by</a:t>
            </a:r>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Aceto-Orcein</a:t>
            </a:r>
            <a:endParaRPr lang="en-US" sz="3200" i="1"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Material is compressed under a cover slip to obtain a monolayer of cells</a:t>
            </a:r>
          </a:p>
          <a:p>
            <a:r>
              <a:rPr lang="en-US" sz="3200" dirty="0" smtClean="0">
                <a:latin typeface="Times New Roman" panose="02020603050405020304" pitchFamily="18" charset="0"/>
                <a:cs typeface="Times New Roman" panose="02020603050405020304" pitchFamily="18" charset="0"/>
              </a:rPr>
              <a:t>100 cells were studied under 40X and 100X objective of microscope for Barr bodies.</a:t>
            </a:r>
            <a:endParaRPr lang="en-IN" sz="3200" dirty="0" smtClean="0">
              <a:latin typeface="Times New Roman" panose="02020603050405020304" pitchFamily="18" charset="0"/>
              <a:cs typeface="Times New Roman" panose="02020603050405020304" pitchFamily="18" charset="0"/>
            </a:endParaRP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72200" y="1447800"/>
            <a:ext cx="2743625" cy="467742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p:spPr>
        <p:txBody>
          <a:bodyPr/>
          <a:lstStyle/>
          <a:p>
            <a:pPr>
              <a:buFont typeface="Wingdings" pitchFamily="2" charset="2"/>
              <a:buChar char="v"/>
            </a:pPr>
            <a:r>
              <a:rPr lang="en-US" sz="3200" dirty="0" smtClean="0"/>
              <a:t> For Male Hair</a:t>
            </a:r>
            <a:endParaRPr lang="en-US" sz="3200" dirty="0"/>
          </a:p>
        </p:txBody>
      </p:sp>
      <p:sp>
        <p:nvSpPr>
          <p:cNvPr id="3" name="Content Placeholder 2"/>
          <p:cNvSpPr>
            <a:spLocks noGrp="1"/>
          </p:cNvSpPr>
          <p:nvPr>
            <p:ph idx="1"/>
          </p:nvPr>
        </p:nvSpPr>
        <p:spPr>
          <a:xfrm>
            <a:off x="685800" y="1066800"/>
            <a:ext cx="8458200" cy="3048000"/>
          </a:xfrm>
        </p:spPr>
        <p:txBody>
          <a:bodyPr>
            <a:normAutofit fontScale="85000" lnSpcReduction="20000"/>
          </a:bodyPr>
          <a:lstStyle/>
          <a:p>
            <a:r>
              <a:rPr lang="en-IN" sz="3200" dirty="0" err="1" smtClean="0">
                <a:latin typeface="Times New Roman" panose="02020603050405020304" pitchFamily="18" charset="0"/>
                <a:cs typeface="Times New Roman" panose="02020603050405020304" pitchFamily="18" charset="0"/>
              </a:rPr>
              <a:t>Rooth</a:t>
            </a:r>
            <a:r>
              <a:rPr lang="en-IN" sz="3200" dirty="0" smtClean="0">
                <a:latin typeface="Times New Roman" panose="02020603050405020304" pitchFamily="18" charset="0"/>
                <a:cs typeface="Times New Roman" panose="02020603050405020304" pitchFamily="18" charset="0"/>
              </a:rPr>
              <a:t> sheath cells removed on slide, fixed and stained by </a:t>
            </a:r>
            <a:r>
              <a:rPr lang="en-IN" sz="3200" i="1" dirty="0" err="1" smtClean="0">
                <a:latin typeface="Times New Roman" panose="02020603050405020304" pitchFamily="18" charset="0"/>
                <a:cs typeface="Times New Roman" panose="02020603050405020304" pitchFamily="18" charset="0"/>
              </a:rPr>
              <a:t>Quinacrine</a:t>
            </a:r>
            <a:r>
              <a:rPr lang="en-IN" sz="3200" i="1" dirty="0" smtClean="0">
                <a:latin typeface="Times New Roman" panose="02020603050405020304" pitchFamily="18" charset="0"/>
                <a:cs typeface="Times New Roman" panose="02020603050405020304" pitchFamily="18" charset="0"/>
              </a:rPr>
              <a:t> </a:t>
            </a:r>
            <a:r>
              <a:rPr lang="en-IN" sz="3200" i="1" dirty="0" err="1" smtClean="0">
                <a:latin typeface="Times New Roman" panose="02020603050405020304" pitchFamily="18" charset="0"/>
                <a:cs typeface="Times New Roman" panose="02020603050405020304" pitchFamily="18" charset="0"/>
              </a:rPr>
              <a:t>dihydrochloride</a:t>
            </a:r>
            <a:r>
              <a:rPr lang="en-IN" sz="3200" i="1" dirty="0" smtClean="0">
                <a:latin typeface="Times New Roman" panose="02020603050405020304" pitchFamily="18" charset="0"/>
                <a:cs typeface="Times New Roman" panose="02020603050405020304" pitchFamily="18" charset="0"/>
              </a:rPr>
              <a:t> (sigma) </a:t>
            </a:r>
            <a:r>
              <a:rPr lang="en-IN" sz="3200" dirty="0" smtClean="0">
                <a:latin typeface="Times New Roman" panose="02020603050405020304" pitchFamily="18" charset="0"/>
                <a:cs typeface="Times New Roman" panose="02020603050405020304" pitchFamily="18" charset="0"/>
              </a:rPr>
              <a:t>for 5 </a:t>
            </a:r>
            <a:r>
              <a:rPr lang="en-IN" sz="3200" dirty="0" err="1" smtClean="0">
                <a:latin typeface="Times New Roman" panose="02020603050405020304" pitchFamily="18" charset="0"/>
                <a:cs typeface="Times New Roman" panose="02020603050405020304" pitchFamily="18" charset="0"/>
              </a:rPr>
              <a:t>mins</a:t>
            </a:r>
            <a:r>
              <a:rPr lang="en-IN" sz="3200" dirty="0" smtClean="0">
                <a:latin typeface="Times New Roman" panose="02020603050405020304" pitchFamily="18" charset="0"/>
                <a:cs typeface="Times New Roman" panose="02020603050405020304" pitchFamily="18" charset="0"/>
              </a:rPr>
              <a:t>, then treated with </a:t>
            </a:r>
            <a:r>
              <a:rPr lang="en-IN" sz="3200" i="1" dirty="0" smtClean="0">
                <a:latin typeface="Times New Roman" panose="02020603050405020304" pitchFamily="18" charset="0"/>
                <a:cs typeface="Times New Roman" panose="02020603050405020304" pitchFamily="18" charset="0"/>
              </a:rPr>
              <a:t>citrate phosphate buffer(pH 5.5)</a:t>
            </a:r>
            <a:r>
              <a:rPr lang="en-IN" sz="3200" dirty="0" smtClean="0">
                <a:latin typeface="Times New Roman" panose="02020603050405020304" pitchFamily="18" charset="0"/>
                <a:cs typeface="Times New Roman" panose="02020603050405020304" pitchFamily="18" charset="0"/>
              </a:rPr>
              <a:t> for 15 minutes for </a:t>
            </a:r>
            <a:r>
              <a:rPr lang="en-IN" sz="3200" dirty="0" err="1" smtClean="0">
                <a:latin typeface="Times New Roman" panose="02020603050405020304" pitchFamily="18" charset="0"/>
                <a:cs typeface="Times New Roman" panose="02020603050405020304" pitchFamily="18" charset="0"/>
              </a:rPr>
              <a:t>color</a:t>
            </a:r>
            <a:r>
              <a:rPr lang="en-IN" sz="3200" dirty="0" smtClean="0">
                <a:latin typeface="Times New Roman" panose="02020603050405020304" pitchFamily="18" charset="0"/>
                <a:cs typeface="Times New Roman" panose="02020603050405020304" pitchFamily="18" charset="0"/>
              </a:rPr>
              <a:t> conditioning.</a:t>
            </a:r>
          </a:p>
          <a:p>
            <a:r>
              <a:rPr lang="en-IN" sz="3200" dirty="0" smtClean="0">
                <a:latin typeface="Times New Roman" panose="02020603050405020304" pitchFamily="18" charset="0"/>
                <a:cs typeface="Times New Roman" panose="02020603050405020304" pitchFamily="18" charset="0"/>
              </a:rPr>
              <a:t>Mounted with </a:t>
            </a:r>
            <a:r>
              <a:rPr lang="en-IN" sz="3200" i="1" dirty="0" smtClean="0">
                <a:latin typeface="Times New Roman" panose="02020603050405020304" pitchFamily="18" charset="0"/>
                <a:cs typeface="Times New Roman" panose="02020603050405020304" pitchFamily="18" charset="0"/>
              </a:rPr>
              <a:t>Phosphate buffer (pH 7.7).</a:t>
            </a:r>
          </a:p>
          <a:p>
            <a:r>
              <a:rPr lang="en-IN" sz="3200" dirty="0" smtClean="0">
                <a:latin typeface="Times New Roman" panose="02020603050405020304" pitchFamily="18" charset="0"/>
                <a:cs typeface="Times New Roman" panose="02020603050405020304" pitchFamily="18" charset="0"/>
              </a:rPr>
              <a:t>Examined under 40X and 100X of Fluorescence microscope (Olympus Fluorescent microscope model BHF).</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0800" y="4191000"/>
            <a:ext cx="5486400" cy="24028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lstStyle/>
          <a:p>
            <a:pPr>
              <a:buFont typeface="Wingdings" pitchFamily="2" charset="2"/>
              <a:buChar char="q"/>
            </a:pPr>
            <a:r>
              <a:rPr lang="en-US" sz="3200" dirty="0" smtClean="0"/>
              <a:t> Results and Discussions:</a:t>
            </a:r>
            <a:endParaRPr lang="en-US" sz="3200" dirty="0"/>
          </a:p>
        </p:txBody>
      </p:sp>
      <p:sp>
        <p:nvSpPr>
          <p:cNvPr id="3" name="Content Placeholder 2"/>
          <p:cNvSpPr>
            <a:spLocks noGrp="1"/>
          </p:cNvSpPr>
          <p:nvPr>
            <p:ph idx="1"/>
          </p:nvPr>
        </p:nvSpPr>
        <p:spPr>
          <a:xfrm>
            <a:off x="838200" y="1066800"/>
            <a:ext cx="8077200" cy="3352800"/>
          </a:xfrm>
        </p:spPr>
        <p:txBody>
          <a:bodyPr>
            <a:normAutofit fontScale="77500" lnSpcReduction="20000"/>
          </a:bodyPr>
          <a:lstStyle/>
          <a:p>
            <a:r>
              <a:rPr lang="en-IN" sz="3200" dirty="0" smtClean="0">
                <a:latin typeface="Times New Roman" panose="02020603050405020304" pitchFamily="18" charset="0"/>
                <a:cs typeface="Times New Roman" panose="02020603050405020304" pitchFamily="18" charset="0"/>
              </a:rPr>
              <a:t>Barr bodies were identifiable with frequency of 22% to 47% of cells for female hair</a:t>
            </a:r>
          </a:p>
          <a:p>
            <a:r>
              <a:rPr lang="en-IN" sz="3200" dirty="0" smtClean="0">
                <a:latin typeface="Times New Roman" panose="02020603050405020304" pitchFamily="18" charset="0"/>
                <a:cs typeface="Times New Roman" panose="02020603050405020304" pitchFamily="18" charset="0"/>
              </a:rPr>
              <a:t>In the study, it was observed that in 18 cases , sex could be easily identifiable </a:t>
            </a:r>
            <a:r>
              <a:rPr lang="en-IN" sz="3200" dirty="0" err="1" smtClean="0">
                <a:latin typeface="Times New Roman" panose="02020603050405020304" pitchFamily="18" charset="0"/>
                <a:cs typeface="Times New Roman" panose="02020603050405020304" pitchFamily="18" charset="0"/>
              </a:rPr>
              <a:t>upto</a:t>
            </a:r>
            <a:r>
              <a:rPr lang="en-IN" sz="3200" dirty="0" smtClean="0">
                <a:latin typeface="Times New Roman" panose="02020603050405020304" pitchFamily="18" charset="0"/>
                <a:cs typeface="Times New Roman" panose="02020603050405020304" pitchFamily="18" charset="0"/>
              </a:rPr>
              <a:t> 8 months</a:t>
            </a:r>
          </a:p>
          <a:p>
            <a:r>
              <a:rPr lang="en-IN" sz="3200" dirty="0" smtClean="0">
                <a:latin typeface="Times New Roman" panose="02020603050405020304" pitchFamily="18" charset="0"/>
                <a:cs typeface="Times New Roman" panose="02020603050405020304" pitchFamily="18" charset="0"/>
              </a:rPr>
              <a:t>In 1 case, it was not possible to determine sex after 3 months</a:t>
            </a:r>
          </a:p>
          <a:p>
            <a:r>
              <a:rPr lang="en-IN" sz="3200" dirty="0" smtClean="0">
                <a:latin typeface="Times New Roman" panose="02020603050405020304" pitchFamily="18" charset="0"/>
                <a:cs typeface="Times New Roman" panose="02020603050405020304" pitchFamily="18" charset="0"/>
              </a:rPr>
              <a:t>In case of males, Y chromatin is present in 70%-90% cells.</a:t>
            </a:r>
          </a:p>
          <a:p>
            <a:r>
              <a:rPr lang="en-IN" sz="3200" dirty="0" smtClean="0">
                <a:latin typeface="Times New Roman" panose="02020603050405020304" pitchFamily="18" charset="0"/>
                <a:cs typeface="Times New Roman" panose="02020603050405020304" pitchFamily="18" charset="0"/>
              </a:rPr>
              <a:t>Frequency of Y bodies was also 70%-90%.</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3600" y="4572000"/>
            <a:ext cx="5273264" cy="211087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914400"/>
          </a:xfrm>
        </p:spPr>
        <p:txBody>
          <a:bodyPr/>
          <a:lstStyle/>
          <a:p>
            <a:r>
              <a:rPr lang="en-US" dirty="0" smtClean="0"/>
              <a:t>DETERMINATION OF RACE</a:t>
            </a:r>
            <a:endParaRPr lang="en-US" dirty="0"/>
          </a:p>
        </p:txBody>
      </p:sp>
      <p:sp>
        <p:nvSpPr>
          <p:cNvPr id="3" name="Content Placeholder 2"/>
          <p:cNvSpPr>
            <a:spLocks noGrp="1"/>
          </p:cNvSpPr>
          <p:nvPr>
            <p:ph idx="1"/>
          </p:nvPr>
        </p:nvSpPr>
        <p:spPr>
          <a:xfrm>
            <a:off x="762000" y="1219200"/>
            <a:ext cx="8382000" cy="2590800"/>
          </a:xfrm>
        </p:spPr>
        <p:txBody>
          <a:bodyPr>
            <a:normAutofit fontScale="77500" lnSpcReduction="20000"/>
          </a:bodyPr>
          <a:lstStyle/>
          <a:p>
            <a:r>
              <a:rPr lang="en-US" dirty="0" smtClean="0"/>
              <a:t>Forensic examiners differentiate between hairs  as-</a:t>
            </a:r>
          </a:p>
          <a:p>
            <a:pPr marL="1433322" lvl="3" indent="-514350">
              <a:buFont typeface="+mj-lt"/>
              <a:buAutoNum type="arabicPeriod"/>
            </a:pPr>
            <a:r>
              <a:rPr lang="en-US" dirty="0" smtClean="0"/>
              <a:t>Caucasoid (European ancestry)</a:t>
            </a:r>
          </a:p>
          <a:p>
            <a:pPr marL="1433322" lvl="3" indent="-514350">
              <a:buFont typeface="+mj-lt"/>
              <a:buAutoNum type="arabicPeriod"/>
            </a:pPr>
            <a:r>
              <a:rPr lang="en-US" dirty="0" smtClean="0"/>
              <a:t>Mongoloid (Asian ancestry)</a:t>
            </a:r>
          </a:p>
          <a:p>
            <a:pPr marL="1433322" lvl="3" indent="-514350">
              <a:buFont typeface="+mj-lt"/>
              <a:buAutoNum type="arabicPeriod"/>
            </a:pPr>
            <a:r>
              <a:rPr lang="en-US" dirty="0" smtClean="0"/>
              <a:t>Negroid (African ancestry)</a:t>
            </a:r>
          </a:p>
          <a:p>
            <a:r>
              <a:rPr lang="en-US" dirty="0" smtClean="0"/>
              <a:t> All of which exhibit microscopic characteristics that distinguish one racial group from another.</a:t>
            </a:r>
          </a:p>
          <a:p>
            <a:r>
              <a:rPr lang="en-US" dirty="0" smtClean="0"/>
              <a:t>Head hairs are generally considered best for determining race, although hairs from other body areas can be useful.</a:t>
            </a:r>
            <a:endParaRPr lang="en-US" dirty="0"/>
          </a:p>
        </p:txBody>
      </p:sp>
      <p:pic>
        <p:nvPicPr>
          <p:cNvPr id="4" name="Picture 3" descr="https://activilong.com/img/cms/2implantation_cheveux_EN.jpg"/>
          <p:cNvPicPr/>
          <p:nvPr/>
        </p:nvPicPr>
        <p:blipFill>
          <a:blip r:embed="rId2"/>
          <a:srcRect/>
          <a:stretch>
            <a:fillRect/>
          </a:stretch>
        </p:blipFill>
        <p:spPr bwMode="auto">
          <a:xfrm>
            <a:off x="2514600" y="3886200"/>
            <a:ext cx="4495800" cy="28194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6781800" cy="6934200"/>
          </a:xfrm>
        </p:spPr>
        <p:txBody>
          <a:bodyPr>
            <a:normAutofit fontScale="62500" lnSpcReduction="20000"/>
          </a:bodyPr>
          <a:lstStyle/>
          <a:p>
            <a:pPr marL="1168146" lvl="2" indent="-514350">
              <a:buNone/>
            </a:pPr>
            <a:r>
              <a:rPr lang="en-US" sz="3800" b="1" dirty="0" smtClean="0"/>
              <a:t>1)   </a:t>
            </a:r>
            <a:r>
              <a:rPr lang="en-US" sz="3800" b="1" u="sng" dirty="0" smtClean="0"/>
              <a:t>Caucasoid  (European)</a:t>
            </a:r>
            <a:endParaRPr lang="en-US" sz="3800" dirty="0" smtClean="0"/>
          </a:p>
          <a:p>
            <a:pPr lvl="0"/>
            <a:endParaRPr lang="en-US" dirty="0" smtClean="0"/>
          </a:p>
          <a:p>
            <a:pPr lvl="0"/>
            <a:r>
              <a:rPr lang="en-US" dirty="0" smtClean="0"/>
              <a:t>Hairs of Caucasoid or Caucasian origin can be of fine to medium coarseness, are generally straight or wavy in appearance, and exhibit colors ranging from blonde to brown to black. </a:t>
            </a:r>
          </a:p>
          <a:p>
            <a:pPr lvl="0"/>
            <a:r>
              <a:rPr lang="en-US" dirty="0" smtClean="0"/>
              <a:t>The hair shafts of Caucasian hairs vary from round to oval in cross section and have fine to medium-sized, evenly distributed pigment granules. </a:t>
            </a:r>
          </a:p>
          <a:p>
            <a:r>
              <a:rPr lang="en-US" dirty="0" smtClean="0"/>
              <a:t>This hair type grows diagonally and at a rate of about 1.2 centimeters per month.</a:t>
            </a:r>
          </a:p>
          <a:p>
            <a:pPr>
              <a:buNone/>
            </a:pPr>
            <a:endParaRPr lang="en-US" dirty="0" smtClean="0"/>
          </a:p>
          <a:p>
            <a:pPr>
              <a:buNone/>
            </a:pPr>
            <a:r>
              <a:rPr lang="en-US" sz="3800" b="1" dirty="0" smtClean="0"/>
              <a:t>         2)  </a:t>
            </a:r>
            <a:r>
              <a:rPr lang="en-US" sz="3800" b="1" u="sng" dirty="0" smtClean="0"/>
              <a:t>Mongoloid  (Asian) </a:t>
            </a:r>
            <a:endParaRPr lang="en-US" sz="3800" dirty="0" smtClean="0"/>
          </a:p>
          <a:p>
            <a:pPr lvl="0"/>
            <a:endParaRPr lang="en-US" dirty="0" smtClean="0"/>
          </a:p>
          <a:p>
            <a:pPr lvl="0"/>
            <a:r>
              <a:rPr lang="en-US" dirty="0" smtClean="0"/>
              <a:t>Hairs of Mongoloid or Asian origin are regularly coarse, straight, and circular in cross section, with a wider diameter than the hairs of the other racial groups. </a:t>
            </a:r>
          </a:p>
          <a:p>
            <a:pPr lvl="0"/>
            <a:r>
              <a:rPr lang="en-US" dirty="0" smtClean="0"/>
              <a:t>The outer layer of the hair, the cuticle, is usually significantly thicker than the cuticle of Negroid and Caucasian hairs, and the medulla, or central canal, is continuous and wide.</a:t>
            </a:r>
          </a:p>
          <a:p>
            <a:pPr lvl="0"/>
            <a:r>
              <a:rPr lang="en-US" dirty="0" smtClean="0"/>
              <a:t>Mongoloid hair can have a characteristic reddish appearance as a product of its pigment and is either dark brown or black in color. </a:t>
            </a:r>
          </a:p>
          <a:p>
            <a:r>
              <a:rPr lang="en-US" dirty="0" smtClean="0"/>
              <a:t>It grows perpendicularly to the scalp.  </a:t>
            </a:r>
          </a:p>
          <a:p>
            <a:pPr>
              <a:buNone/>
            </a:pPr>
            <a:endParaRPr lang="en-US" dirty="0"/>
          </a:p>
        </p:txBody>
      </p:sp>
      <p:pic>
        <p:nvPicPr>
          <p:cNvPr id="4" name="Picture 3" descr="A Mongoloid (Asian) hair"/>
          <p:cNvPicPr/>
          <p:nvPr/>
        </p:nvPicPr>
        <p:blipFill>
          <a:blip r:embed="rId2"/>
          <a:srcRect/>
          <a:stretch>
            <a:fillRect/>
          </a:stretch>
        </p:blipFill>
        <p:spPr bwMode="auto">
          <a:xfrm>
            <a:off x="7239000" y="4191000"/>
            <a:ext cx="1676400" cy="2209800"/>
          </a:xfrm>
          <a:prstGeom prst="rect">
            <a:avLst/>
          </a:prstGeom>
          <a:noFill/>
          <a:ln w="9525">
            <a:noFill/>
            <a:miter lim="800000"/>
            <a:headEnd/>
            <a:tailEnd/>
          </a:ln>
        </p:spPr>
      </p:pic>
      <p:pic>
        <p:nvPicPr>
          <p:cNvPr id="5" name="Picture 4" descr="A Caucasoid (European) hair"/>
          <p:cNvPicPr/>
          <p:nvPr/>
        </p:nvPicPr>
        <p:blipFill>
          <a:blip r:embed="rId3"/>
          <a:srcRect/>
          <a:stretch>
            <a:fillRect/>
          </a:stretch>
        </p:blipFill>
        <p:spPr bwMode="auto">
          <a:xfrm>
            <a:off x="7239000" y="533400"/>
            <a:ext cx="17526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6324600" cy="3429000"/>
          </a:xfrm>
        </p:spPr>
        <p:txBody>
          <a:bodyPr>
            <a:normAutofit fontScale="70000" lnSpcReduction="20000"/>
          </a:bodyPr>
          <a:lstStyle/>
          <a:p>
            <a:pPr marL="1396746" lvl="2" indent="-742950">
              <a:buNone/>
            </a:pPr>
            <a:r>
              <a:rPr lang="en-US" sz="3600" b="1" dirty="0" smtClean="0"/>
              <a:t>3)  </a:t>
            </a:r>
            <a:r>
              <a:rPr lang="en-US" sz="3600" b="1" u="sng" dirty="0" smtClean="0"/>
              <a:t>Negroid  (African</a:t>
            </a:r>
            <a:r>
              <a:rPr lang="en-US" b="1" u="sng" dirty="0" smtClean="0"/>
              <a:t>)</a:t>
            </a:r>
            <a:endParaRPr lang="en-US" dirty="0" smtClean="0"/>
          </a:p>
          <a:p>
            <a:endParaRPr lang="en-US" dirty="0" smtClean="0"/>
          </a:p>
          <a:p>
            <a:r>
              <a:rPr lang="en-US" dirty="0" smtClean="0"/>
              <a:t>Hairs of Negroid or African origin are regularly curly or kinky, have a flattened cross section, and can appear curly, wavy, or coiled.</a:t>
            </a:r>
          </a:p>
          <a:p>
            <a:r>
              <a:rPr lang="en-US" dirty="0" smtClean="0"/>
              <a:t>Twisting of the hair shaft, known as buckling, can be present, and the hair shaft frequently splits along the length.</a:t>
            </a:r>
          </a:p>
          <a:p>
            <a:pPr lvl="0"/>
            <a:r>
              <a:rPr lang="en-US" dirty="0" smtClean="0"/>
              <a:t>This hair type has the slowest growth rate, due to its spiral structure that causes it to curl upon itself during growth. It grows almost parallel to the scalp.</a:t>
            </a:r>
          </a:p>
          <a:p>
            <a:endParaRPr lang="en-US" dirty="0"/>
          </a:p>
        </p:txBody>
      </p:sp>
      <p:pic>
        <p:nvPicPr>
          <p:cNvPr id="4" name="Picture 3" descr="A Negroid (African) hair"/>
          <p:cNvPicPr/>
          <p:nvPr/>
        </p:nvPicPr>
        <p:blipFill>
          <a:blip r:embed="rId2"/>
          <a:srcRect/>
          <a:stretch>
            <a:fillRect/>
          </a:stretch>
        </p:blipFill>
        <p:spPr bwMode="auto">
          <a:xfrm>
            <a:off x="7086600" y="685800"/>
            <a:ext cx="1828800" cy="2209800"/>
          </a:xfrm>
          <a:prstGeom prst="rect">
            <a:avLst/>
          </a:prstGeom>
          <a:noFill/>
          <a:ln w="9525">
            <a:noFill/>
            <a:miter lim="800000"/>
            <a:headEnd/>
            <a:tailEnd/>
          </a:ln>
        </p:spPr>
      </p:pic>
      <p:pic>
        <p:nvPicPr>
          <p:cNvPr id="5" name="Picture 4" descr="https://activilong.com/img/cms/coupe_transversale_cheveux_EN.jpg"/>
          <p:cNvPicPr/>
          <p:nvPr/>
        </p:nvPicPr>
        <p:blipFill>
          <a:blip r:embed="rId3"/>
          <a:srcRect/>
          <a:stretch>
            <a:fillRect/>
          </a:stretch>
        </p:blipFill>
        <p:spPr bwMode="auto">
          <a:xfrm>
            <a:off x="1600200" y="3886200"/>
            <a:ext cx="5943600" cy="274320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lstStyle/>
          <a:p>
            <a:pPr lvl="0"/>
            <a:r>
              <a:rPr lang="en-US" b="1" dirty="0">
                <a:latin typeface="Agency FB" pitchFamily="34" charset="0"/>
              </a:rPr>
              <a:t>Cases solved by hair evidence/ analysis</a:t>
            </a:r>
            <a:endParaRPr lang="en-US" dirty="0">
              <a:latin typeface="Agency FB" pitchFamily="34" charset="0"/>
            </a:endParaRPr>
          </a:p>
        </p:txBody>
      </p:sp>
      <p:sp>
        <p:nvSpPr>
          <p:cNvPr id="3" name="Subtitle 2"/>
          <p:cNvSpPr>
            <a:spLocks noGrp="1"/>
          </p:cNvSpPr>
          <p:nvPr>
            <p:ph type="subTitle" idx="1"/>
          </p:nvPr>
        </p:nvSpPr>
        <p:spPr>
          <a:xfrm>
            <a:off x="1295400" y="3124200"/>
            <a:ext cx="6400800" cy="3124200"/>
          </a:xfrm>
        </p:spPr>
        <p:txBody>
          <a:bodyPr>
            <a:normAutofit/>
          </a:bodyPr>
          <a:lstStyle/>
          <a:p>
            <a:pPr algn="l"/>
            <a:r>
              <a:rPr lang="en-US" sz="3200" b="1" i="1" u="sng" dirty="0">
                <a:solidFill>
                  <a:schemeClr val="tx2"/>
                </a:solidFill>
              </a:rPr>
              <a:t>Cases involved</a:t>
            </a:r>
            <a:r>
              <a:rPr lang="en-US" sz="3200" dirty="0">
                <a:solidFill>
                  <a:schemeClr val="tx2"/>
                </a:solidFill>
              </a:rPr>
              <a:t>: </a:t>
            </a:r>
            <a:r>
              <a:rPr lang="en-US" sz="3200" b="1" dirty="0">
                <a:solidFill>
                  <a:schemeClr val="tx2"/>
                </a:solidFill>
              </a:rPr>
              <a:t> A</a:t>
            </a:r>
            <a:r>
              <a:rPr lang="en-US" sz="3200" dirty="0">
                <a:solidFill>
                  <a:schemeClr val="tx2"/>
                </a:solidFill>
              </a:rPr>
              <a:t>. solved using hair analysis evidence for the confirmation of drug abuse by the accused</a:t>
            </a:r>
            <a:r>
              <a:rPr lang="en-US" sz="3200" dirty="0" smtClean="0">
                <a:solidFill>
                  <a:schemeClr val="tx2"/>
                </a:solidFill>
              </a:rPr>
              <a:t>.</a:t>
            </a:r>
          </a:p>
          <a:p>
            <a:pPr algn="l"/>
            <a:r>
              <a:rPr lang="en-US" sz="3200" b="1" dirty="0">
                <a:solidFill>
                  <a:schemeClr val="tx2"/>
                </a:solidFill>
              </a:rPr>
              <a:t>B. </a:t>
            </a:r>
            <a:r>
              <a:rPr lang="en-US" sz="3200" dirty="0">
                <a:solidFill>
                  <a:schemeClr val="tx2"/>
                </a:solidFill>
              </a:rPr>
              <a:t>solved using pet hair DNA</a:t>
            </a:r>
          </a:p>
          <a:p>
            <a:pPr algn="just"/>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914400"/>
            <a:ext cx="8229600" cy="5211763"/>
          </a:xfrm>
        </p:spPr>
        <p:txBody>
          <a:bodyPr>
            <a:normAutofit/>
          </a:bodyPr>
          <a:lstStyle/>
          <a:p>
            <a:pPr algn="just"/>
            <a:r>
              <a:rPr lang="en-US" sz="2400" b="1" i="1" dirty="0" smtClean="0">
                <a:solidFill>
                  <a:schemeClr val="tx2"/>
                </a:solidFill>
              </a:rPr>
              <a:t>A</a:t>
            </a:r>
            <a:r>
              <a:rPr lang="en-US" sz="2400" i="1" dirty="0" smtClean="0">
                <a:solidFill>
                  <a:schemeClr val="tx2"/>
                </a:solidFill>
              </a:rPr>
              <a:t>. solved using hair analysis evidence for the confirmation of drug abuse by the accused.</a:t>
            </a:r>
          </a:p>
          <a:p>
            <a:pPr algn="just">
              <a:buNone/>
            </a:pPr>
            <a:endParaRPr lang="en-US" sz="2400" i="1" dirty="0" smtClean="0">
              <a:solidFill>
                <a:schemeClr val="tx2"/>
              </a:solidFill>
            </a:endParaRPr>
          </a:p>
          <a:p>
            <a:pPr algn="just">
              <a:buNone/>
            </a:pPr>
            <a:r>
              <a:rPr lang="en-US" sz="2400" dirty="0" smtClean="0"/>
              <a:t>      </a:t>
            </a:r>
            <a:r>
              <a:rPr lang="en-US" sz="2400" b="1" u="sng" dirty="0" smtClean="0"/>
              <a:t>Theory</a:t>
            </a:r>
            <a:r>
              <a:rPr lang="en-US" sz="2400" dirty="0" smtClean="0"/>
              <a:t>:   A radioimmunoassay (hereinafter RIA) test, gas chromatography mass-spectrometry (GCMS) and confirmatory tests can be performed on hair to determine whether the individual has continued to use any kind of drugs (cocaine). </a:t>
            </a:r>
          </a:p>
          <a:p>
            <a:pPr algn="just">
              <a:buNone/>
            </a:pPr>
            <a:r>
              <a:rPr lang="en-US" sz="2400" dirty="0" smtClean="0"/>
              <a:t>     The theory behind the test is that cocaine fossilizes in the user's hair as it grows. Therefore, the test could purportedly indicate use of cocaine several months prior to the test (unlike blood and urine tests which only determine ingestion within days of the test).</a:t>
            </a:r>
          </a:p>
          <a:p>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i="1" dirty="0"/>
              <a:t>CASE 1</a:t>
            </a:r>
            <a:r>
              <a:rPr lang="en-US" sz="1800" b="1" dirty="0"/>
              <a:t>: </a:t>
            </a:r>
            <a:r>
              <a:rPr lang="en-US" sz="1800" b="1" i="1" dirty="0" err="1"/>
              <a:t>Burgel</a:t>
            </a:r>
            <a:r>
              <a:rPr lang="en-US" sz="1800" b="1" i="1" dirty="0"/>
              <a:t> v. </a:t>
            </a:r>
            <a:r>
              <a:rPr lang="en-US" sz="1800" b="1" i="1" dirty="0" err="1"/>
              <a:t>Burgel</a:t>
            </a:r>
            <a:r>
              <a:rPr lang="en-US" sz="1800" b="1" dirty="0"/>
              <a:t>, </a:t>
            </a:r>
            <a:r>
              <a:rPr lang="en-US" sz="1800" b="1" i="1" dirty="0"/>
              <a:t>141 A.2d 215, 533 N.Y.S. 2d 735 (1988) or No. 1651E, 1651 AE, New York Superior Court Appellate Division, 1988.</a:t>
            </a:r>
            <a:r>
              <a:rPr lang="en-US" sz="1400" dirty="0"/>
              <a:t/>
            </a:r>
            <a:br>
              <a:rPr lang="en-US" sz="1400" dirty="0"/>
            </a:br>
            <a:endParaRPr lang="en-US" sz="1400" dirty="0"/>
          </a:p>
        </p:txBody>
      </p:sp>
      <p:sp>
        <p:nvSpPr>
          <p:cNvPr id="3" name="Content Placeholder 2"/>
          <p:cNvSpPr>
            <a:spLocks noGrp="1"/>
          </p:cNvSpPr>
          <p:nvPr>
            <p:ph idx="1"/>
          </p:nvPr>
        </p:nvSpPr>
        <p:spPr/>
        <p:txBody>
          <a:bodyPr>
            <a:normAutofit/>
          </a:bodyPr>
          <a:lstStyle/>
          <a:p>
            <a:pPr algn="just"/>
            <a:r>
              <a:rPr lang="en-US" sz="1600" u="sng" dirty="0"/>
              <a:t>Factual background</a:t>
            </a:r>
            <a:r>
              <a:rPr lang="en-US" sz="1600" dirty="0"/>
              <a:t>: During a child custody suit, the husband sought to have his wife submit to a hair test to determine if she had recently used cocaine. The Supreme Court of Westchester County, New York, ordered the wife to submit to the test. On appeal, the Supreme Court, Appellate Division affirmed.</a:t>
            </a:r>
          </a:p>
          <a:p>
            <a:pPr algn="just"/>
            <a:r>
              <a:rPr lang="en-US" sz="1600" u="sng" dirty="0"/>
              <a:t>Result</a:t>
            </a:r>
            <a:r>
              <a:rPr lang="en-US" sz="1600" dirty="0"/>
              <a:t>: The Court initially stated that the broad scope of discovery takes on particular significance in child custody disputes, and in this case, the wife had placed her physical and mental condition in issue. Principally, the information sought concerned her continuing use of cocaine and thus, was relevant to her fitness to be granted custody of the children. The Court pointed out that the matter under review was a civil matter, in which the wife not only admitted to cocaine use, but had put her mental and physical health in issue. Particularly under these circumstances, argued the Court, neither the alleged novelty of the procedure nor the potential for its abuse provides a tenable analogy to the Fourth Amendment concerns articulated by the courts in the criminal cases cited by the dissent. The Court observed that even if the evidence was not admissible, the material may be discovered if it could lead to the discovery of admissible evidence. Finally, the court characterized the testing as “minimally intrusive”, and held that the trial court did not improvidently exercise its discretion in ordering the test.</a:t>
            </a:r>
          </a:p>
          <a:p>
            <a:endParaRPr lang="en-US"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i="1" dirty="0"/>
              <a:t>CASE 2: In the Matter of the Adoption of Baby Boy L., 157 Misc. 2d 353, 596 N.Y.S. 2d 997 (1993).</a:t>
            </a:r>
            <a:r>
              <a:rPr lang="en-US" sz="1600" dirty="0"/>
              <a:t/>
            </a:r>
            <a:br>
              <a:rPr lang="en-US" sz="1600" dirty="0"/>
            </a:br>
            <a:endParaRPr lang="en-US" sz="1600" dirty="0"/>
          </a:p>
        </p:txBody>
      </p:sp>
      <p:sp>
        <p:nvSpPr>
          <p:cNvPr id="3" name="Content Placeholder 2"/>
          <p:cNvSpPr>
            <a:spLocks noGrp="1"/>
          </p:cNvSpPr>
          <p:nvPr>
            <p:ph idx="1"/>
          </p:nvPr>
        </p:nvSpPr>
        <p:spPr/>
        <p:txBody>
          <a:bodyPr>
            <a:normAutofit fontScale="92500" lnSpcReduction="20000"/>
          </a:bodyPr>
          <a:lstStyle/>
          <a:p>
            <a:pPr algn="just"/>
            <a:r>
              <a:rPr lang="en-US" sz="1700" u="sng" dirty="0"/>
              <a:t>Factual background</a:t>
            </a:r>
            <a:r>
              <a:rPr lang="en-US" sz="1700" dirty="0"/>
              <a:t>: The adoptive parents of Baby Boy L. sought to introduce the results of a hair test of the biological parents’ hair to demonstrate cocaine use. The parties had previously stipulated to the production of hair samples for the purpose of testing for the presence of illicit drugs. Although the parties stipulated to the production of hair samples, the biological parents objected to the introduction of the testing results into evidence on the grounds that hair analysis (for purposes of detecting the extent of drug use) had not been shown to be endorsed by the general scientific community as reliable and scientifically acceptable. A hearing was held on the acceptance of hair testing in the scientific community, which included the testimony of the adoptive parents’ expert, Dr. </a:t>
            </a:r>
            <a:r>
              <a:rPr lang="en-US" sz="1700" dirty="0" err="1"/>
              <a:t>Bidanset</a:t>
            </a:r>
            <a:r>
              <a:rPr lang="en-US" sz="1700" dirty="0"/>
              <a:t>, as well as the biological parents’ expert, Dr. Manning. Dr. </a:t>
            </a:r>
            <a:r>
              <a:rPr lang="en-US" sz="1700" dirty="0" err="1"/>
              <a:t>Bidanset</a:t>
            </a:r>
            <a:r>
              <a:rPr lang="en-US" sz="1700" dirty="0"/>
              <a:t> testified that the hair analysis process was generally accepted by the scientific community, and was not only accurate, but becomes even more probative and reliable when used in conjunction with other related testing procedures, such as gas chromatography mass-spectrometry (GCMS). Dr. Manning testified that the hair analysis test was not entirely accepted by the Society of Forensic Toxicologists, but acknowledged that he personally and professionally regarded the test as accurate and reliable.</a:t>
            </a:r>
          </a:p>
          <a:p>
            <a:pPr algn="just"/>
            <a:r>
              <a:rPr lang="en-US" sz="1700" u="sng" dirty="0"/>
              <a:t>Result</a:t>
            </a:r>
            <a:r>
              <a:rPr lang="en-US" sz="1700" dirty="0"/>
              <a:t>: The court concluded that the hair analysis was generally accepted in the scientific community, and was, therefore, admissible. Finally, the court observed that the criticism of the hair test centered on the need for individual testing controls, not the scientific validity of the process itself.</a:t>
            </a:r>
          </a:p>
          <a:p>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lstStyle/>
          <a:p>
            <a:pPr>
              <a:buFont typeface="Arial" pitchFamily="34" charset="0"/>
              <a:buChar char="•"/>
            </a:pPr>
            <a:r>
              <a:rPr lang="en-US" sz="3200" dirty="0" smtClean="0"/>
              <a:t> Hair Forensics</a:t>
            </a:r>
            <a:endParaRPr lang="en-US" sz="3200" dirty="0"/>
          </a:p>
        </p:txBody>
      </p:sp>
      <p:sp>
        <p:nvSpPr>
          <p:cNvPr id="3" name="Content Placeholder 2"/>
          <p:cNvSpPr>
            <a:spLocks noGrp="1"/>
          </p:cNvSpPr>
          <p:nvPr>
            <p:ph idx="1"/>
          </p:nvPr>
        </p:nvSpPr>
        <p:spPr>
          <a:xfrm>
            <a:off x="685800" y="1219200"/>
            <a:ext cx="8077200" cy="5257800"/>
          </a:xfrm>
        </p:spPr>
        <p:txBody>
          <a:bodyPr>
            <a:normAutofit/>
          </a:bodyPr>
          <a:lstStyle/>
          <a:p>
            <a:pPr marL="0" lvl="0" indent="0" algn="just">
              <a:spcBef>
                <a:spcPts val="0"/>
              </a:spcBef>
              <a:buClr>
                <a:schemeClr val="dk1"/>
              </a:buClr>
              <a:buSzPts val="3200"/>
              <a:buNone/>
            </a:pPr>
            <a:r>
              <a:rPr lang="en-US" dirty="0" smtClean="0"/>
              <a:t>1857 France - first forensic science reports on scientific study on hair, since the beginning of the 1900s played major role in courts .</a:t>
            </a:r>
          </a:p>
          <a:p>
            <a:pPr marL="0" lvl="0" indent="0" algn="just">
              <a:spcBef>
                <a:spcPts val="640"/>
              </a:spcBef>
              <a:buClr>
                <a:schemeClr val="dk1"/>
              </a:buClr>
              <a:buSzPts val="3200"/>
              <a:buNone/>
            </a:pPr>
            <a:r>
              <a:rPr lang="en-US" dirty="0" smtClean="0"/>
              <a:t>Hair  is class evidence </a:t>
            </a:r>
          </a:p>
          <a:p>
            <a:pPr marL="0" lvl="0" indent="0" algn="just">
              <a:spcBef>
                <a:spcPts val="640"/>
              </a:spcBef>
              <a:buClr>
                <a:schemeClr val="dk1"/>
              </a:buClr>
              <a:buSzPts val="3200"/>
              <a:buNone/>
            </a:pPr>
            <a:r>
              <a:rPr lang="en-US" dirty="0" smtClean="0"/>
              <a:t>From hair one can determine:</a:t>
            </a:r>
          </a:p>
          <a:p>
            <a:pPr marL="342900" algn="just">
              <a:spcBef>
                <a:spcPts val="640"/>
              </a:spcBef>
              <a:buClr>
                <a:schemeClr val="dk1"/>
              </a:buClr>
              <a:buSzPts val="3200"/>
              <a:buNone/>
            </a:pPr>
            <a:r>
              <a:rPr lang="en-US" dirty="0" smtClean="0"/>
              <a:t>1) If the source is human or animal</a:t>
            </a:r>
          </a:p>
          <a:p>
            <a:pPr marL="342900" algn="just">
              <a:spcBef>
                <a:spcPts val="640"/>
              </a:spcBef>
              <a:buClr>
                <a:schemeClr val="dk1"/>
              </a:buClr>
              <a:buSzPts val="3200"/>
              <a:buNone/>
            </a:pPr>
            <a:r>
              <a:rPr lang="en-US" dirty="0" smtClean="0"/>
              <a:t>2) Race </a:t>
            </a:r>
          </a:p>
          <a:p>
            <a:pPr marL="342900" algn="just">
              <a:spcBef>
                <a:spcPts val="640"/>
              </a:spcBef>
              <a:buClr>
                <a:schemeClr val="dk1"/>
              </a:buClr>
              <a:buSzPts val="3200"/>
              <a:buNone/>
            </a:pPr>
            <a:r>
              <a:rPr lang="en-US" dirty="0" smtClean="0"/>
              <a:t>3) Origin of the location on the source’s body.</a:t>
            </a:r>
          </a:p>
          <a:p>
            <a:pPr marL="342900" algn="just">
              <a:spcBef>
                <a:spcPts val="640"/>
              </a:spcBef>
              <a:buClr>
                <a:schemeClr val="dk1"/>
              </a:buClr>
              <a:buSzPts val="3200"/>
              <a:buNone/>
            </a:pPr>
            <a:r>
              <a:rPr lang="en-US" dirty="0" smtClean="0"/>
              <a:t>4) Sex of an individual.</a:t>
            </a:r>
          </a:p>
          <a:p>
            <a:pPr marL="342900" algn="just">
              <a:spcBef>
                <a:spcPts val="640"/>
              </a:spcBef>
              <a:buClr>
                <a:schemeClr val="dk1"/>
              </a:buClr>
              <a:buSzPts val="3200"/>
              <a:buNone/>
            </a:pPr>
            <a:r>
              <a:rPr lang="en-US" dirty="0" smtClean="0"/>
              <a:t>5) Nuclear and mitochondrial DNA (</a:t>
            </a:r>
            <a:r>
              <a:rPr lang="en-US" dirty="0" err="1" smtClean="0"/>
              <a:t>mtDNA</a:t>
            </a:r>
            <a:r>
              <a:rPr lang="en-US" dirty="0" smtClean="0"/>
              <a: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sz="3600" i="1" dirty="0" smtClean="0">
                <a:solidFill>
                  <a:schemeClr val="tx2"/>
                </a:solidFill>
              </a:rPr>
              <a:t> </a:t>
            </a:r>
            <a:r>
              <a:rPr lang="en-US" sz="3600" b="1" i="1" dirty="0">
                <a:solidFill>
                  <a:schemeClr val="tx2"/>
                </a:solidFill>
              </a:rPr>
              <a:t>B. </a:t>
            </a:r>
            <a:r>
              <a:rPr lang="en-US" sz="3600" i="1" dirty="0">
                <a:solidFill>
                  <a:schemeClr val="tx2"/>
                </a:solidFill>
              </a:rPr>
              <a:t>solved using pet hair DNA</a:t>
            </a:r>
            <a:r>
              <a:rPr lang="en-US" sz="3600" dirty="0"/>
              <a:t/>
            </a:r>
            <a:br>
              <a:rPr lang="en-US" sz="3600" dirty="0"/>
            </a:br>
            <a:endParaRPr lang="en-US" sz="3600" dirty="0"/>
          </a:p>
        </p:txBody>
      </p:sp>
      <p:sp>
        <p:nvSpPr>
          <p:cNvPr id="3" name="Content Placeholder 2"/>
          <p:cNvSpPr>
            <a:spLocks noGrp="1"/>
          </p:cNvSpPr>
          <p:nvPr>
            <p:ph idx="1"/>
          </p:nvPr>
        </p:nvSpPr>
        <p:spPr>
          <a:xfrm>
            <a:off x="457200" y="2362200"/>
            <a:ext cx="8229600" cy="3763963"/>
          </a:xfrm>
        </p:spPr>
        <p:txBody>
          <a:bodyPr>
            <a:normAutofit/>
          </a:bodyPr>
          <a:lstStyle/>
          <a:p>
            <a:pPr algn="just">
              <a:buNone/>
            </a:pPr>
            <a:r>
              <a:rPr lang="en-US" sz="2800" i="1" dirty="0" smtClean="0"/>
              <a:t>                   </a:t>
            </a:r>
            <a:r>
              <a:rPr lang="en-US" sz="2800" b="1" i="1" dirty="0" smtClean="0"/>
              <a:t>CASE  1</a:t>
            </a:r>
            <a:r>
              <a:rPr lang="en-US" sz="2800" i="1" dirty="0" smtClean="0"/>
              <a:t>: </a:t>
            </a:r>
            <a:r>
              <a:rPr lang="en-US" sz="2800" b="1" i="1" dirty="0" smtClean="0"/>
              <a:t>Cat DNA solves Homicide</a:t>
            </a:r>
          </a:p>
          <a:p>
            <a:pPr algn="just">
              <a:buNone/>
            </a:pPr>
            <a:endParaRPr lang="en-US" sz="2800" b="1" i="1" dirty="0" smtClean="0"/>
          </a:p>
          <a:p>
            <a:pPr algn="just">
              <a:buNone/>
            </a:pPr>
            <a:r>
              <a:rPr lang="en-US" sz="2800" dirty="0" smtClean="0"/>
              <a:t>     A British homicide case was solved by linking the genetic signature of cat hairs found on the body to the suspect's pet. Researchers say the technique demonstrates the power of pet DNA for forensic investigation.</a:t>
            </a:r>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525963"/>
          </a:xfrm>
        </p:spPr>
        <p:txBody>
          <a:bodyPr>
            <a:normAutofit/>
          </a:bodyPr>
          <a:lstStyle/>
          <a:p>
            <a:pPr algn="just"/>
            <a:r>
              <a:rPr lang="en-US" sz="1800" u="sng" dirty="0" smtClean="0"/>
              <a:t>Factual </a:t>
            </a:r>
            <a:r>
              <a:rPr lang="en-US" sz="1800" u="sng" dirty="0"/>
              <a:t>background</a:t>
            </a:r>
            <a:r>
              <a:rPr lang="en-US" sz="1800" dirty="0"/>
              <a:t>: DNA readings from cat hairs have once again helped crack a homicide case — demonstrating the power of genetic pet databases to solve crimes</a:t>
            </a:r>
            <a:r>
              <a:rPr lang="en-US" sz="1800" dirty="0" smtClean="0"/>
              <a:t>. The </a:t>
            </a:r>
            <a:r>
              <a:rPr lang="en-US" sz="1800" dirty="0"/>
              <a:t>case involves a suspect in Britain who was convicted of manslaughter after prosecutors drew a genetic link between his pet cat, Tinker, and cat hairs found at the crime scene. Investigators took advantage of a database of DNA from 152 cats in Britain.</a:t>
            </a:r>
          </a:p>
          <a:p>
            <a:pPr algn="just">
              <a:buNone/>
            </a:pPr>
            <a:r>
              <a:rPr lang="en-US" sz="1800" dirty="0" smtClean="0"/>
              <a:t>       "</a:t>
            </a:r>
            <a:r>
              <a:rPr lang="en-US" sz="1800" dirty="0"/>
              <a:t>This is the first time cat DNA has been used in a criminal trial in the UK," Jon </a:t>
            </a:r>
            <a:r>
              <a:rPr lang="en-US" sz="1800" dirty="0" err="1"/>
              <a:t>Wetton</a:t>
            </a:r>
            <a:r>
              <a:rPr lang="en-US" sz="1800" dirty="0"/>
              <a:t>, the University of Leicester geneticist who led the cat DNA project, said in a statement. "We now hope to publish the database so it can be used in future crime investigations."</a:t>
            </a:r>
          </a:p>
          <a:p>
            <a:pPr algn="just">
              <a:buNone/>
            </a:pPr>
            <a:r>
              <a:rPr lang="en-US" sz="1800" dirty="0" smtClean="0"/>
              <a:t>       In </a:t>
            </a:r>
            <a:r>
              <a:rPr lang="en-US" sz="1800" dirty="0"/>
              <a:t>July 2012, the dismembered torso of Hampshire resident David Guy was found on a </a:t>
            </a:r>
            <a:r>
              <a:rPr lang="en-US" sz="1800" dirty="0" err="1"/>
              <a:t>Southsea</a:t>
            </a:r>
            <a:r>
              <a:rPr lang="en-US" sz="1800" dirty="0"/>
              <a:t> beach, wrapped in a curtain on which eight cat hairs were found. Constables sent the hairs to California for analysis of the mitochondrial DNA, which is passed down from a mama cat to her kittens. Hairs from suspect David </a:t>
            </a:r>
            <a:r>
              <a:rPr lang="en-US" sz="1800" dirty="0" err="1"/>
              <a:t>Hilder's</a:t>
            </a:r>
            <a:r>
              <a:rPr lang="en-US" sz="1800" dirty="0"/>
              <a:t> cat were analyzed as well — and the tests came up with a match.</a:t>
            </a:r>
          </a:p>
          <a:p>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000" dirty="0" smtClean="0"/>
              <a:t>      However</a:t>
            </a:r>
            <a:r>
              <a:rPr lang="en-US" sz="2000" dirty="0"/>
              <a:t>, the prosecutors had to show how rare such a match might be for two random cats. That's when they brought in </a:t>
            </a:r>
            <a:r>
              <a:rPr lang="en-US" sz="2000" dirty="0" err="1"/>
              <a:t>Wetton</a:t>
            </a:r>
            <a:r>
              <a:rPr lang="en-US" sz="2000" dirty="0"/>
              <a:t>, who had already created a similar database for dogs while at Britain's Forensic Science Service. "We proposed creating a UK cat database from scratch," </a:t>
            </a:r>
            <a:r>
              <a:rPr lang="en-US" sz="2000" dirty="0" err="1"/>
              <a:t>Wetton</a:t>
            </a:r>
            <a:r>
              <a:rPr lang="en-US" sz="2000" dirty="0"/>
              <a:t> said.</a:t>
            </a:r>
          </a:p>
          <a:p>
            <a:pPr algn="just"/>
            <a:r>
              <a:rPr lang="en-US" sz="2000" u="sng" dirty="0"/>
              <a:t>Result</a:t>
            </a:r>
            <a:r>
              <a:rPr lang="en-US" sz="2000" dirty="0"/>
              <a:t>: The Hampshire Constabulary paid for a series of tests of blood samples from British cats, conducted by Ph.D. student Barbara </a:t>
            </a:r>
            <a:r>
              <a:rPr lang="en-US" sz="2000" dirty="0" err="1"/>
              <a:t>Ottolini</a:t>
            </a:r>
            <a:r>
              <a:rPr lang="en-US" sz="2000" dirty="0"/>
              <a:t> with the cooperation of vets across the country. When 152 cats were tested, only three of the samples came back with a mitochondrial DNA match to the hairs on the curtain, confirming that the genetic signature was uncommon.</a:t>
            </a:r>
          </a:p>
          <a:p>
            <a:pPr algn="just">
              <a:buNone/>
            </a:pPr>
            <a:r>
              <a:rPr lang="en-US" sz="2000" dirty="0" smtClean="0"/>
              <a:t>      Those </a:t>
            </a:r>
            <a:r>
              <a:rPr lang="en-US" sz="2000" dirty="0"/>
              <a:t>findings were factored into the case against </a:t>
            </a:r>
            <a:r>
              <a:rPr lang="en-US" sz="2000" dirty="0" err="1"/>
              <a:t>Hilder</a:t>
            </a:r>
            <a:r>
              <a:rPr lang="en-US" sz="2000" dirty="0"/>
              <a:t>, a neighbor of Guy's who was convicted of manslaughter last month in Winchester Crown Court and sentenced to life in prison.</a:t>
            </a:r>
          </a:p>
          <a:p>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762000" y="1524000"/>
            <a:ext cx="8153400" cy="4953000"/>
          </a:xfrm>
        </p:spPr>
        <p:txBody>
          <a:bodyPr>
            <a:normAutofit fontScale="85000" lnSpcReduction="10000"/>
          </a:bodyPr>
          <a:lstStyle/>
          <a:p>
            <a:pPr lvl="0"/>
            <a:r>
              <a:rPr lang="en-US" dirty="0" smtClean="0"/>
              <a:t>Taylor and Francis. </a:t>
            </a:r>
            <a:r>
              <a:rPr lang="en-US" i="1" dirty="0" smtClean="0"/>
              <a:t>Forensic Examination of Hair. </a:t>
            </a:r>
            <a:r>
              <a:rPr lang="en-US" dirty="0" smtClean="0"/>
              <a:t>London; Taylor&amp; Francis e-Library, 2002.</a:t>
            </a:r>
          </a:p>
          <a:p>
            <a:pPr lvl="0">
              <a:buNone/>
            </a:pPr>
            <a:r>
              <a:rPr lang="en-US" dirty="0" smtClean="0"/>
              <a:t> </a:t>
            </a:r>
          </a:p>
          <a:p>
            <a:pPr lvl="0"/>
            <a:r>
              <a:rPr lang="en-US" dirty="0" err="1" smtClean="0"/>
              <a:t>Kintz</a:t>
            </a:r>
            <a:r>
              <a:rPr lang="en-US" dirty="0" smtClean="0"/>
              <a:t>, </a:t>
            </a:r>
            <a:r>
              <a:rPr lang="en-US" dirty="0" err="1" smtClean="0"/>
              <a:t>Salomone</a:t>
            </a:r>
            <a:r>
              <a:rPr lang="en-US" dirty="0" smtClean="0"/>
              <a:t>, ed. </a:t>
            </a:r>
            <a:r>
              <a:rPr lang="en-US" i="1" dirty="0" smtClean="0"/>
              <a:t>Hair Analysis in Clinical and Forensic Toxicology</a:t>
            </a:r>
            <a:r>
              <a:rPr lang="en-US" dirty="0" smtClean="0"/>
              <a:t>. Oxford; Elsevier Inc, 2015.</a:t>
            </a:r>
          </a:p>
          <a:p>
            <a:pPr>
              <a:buNone/>
            </a:pPr>
            <a:endParaRPr lang="en-US" dirty="0" smtClean="0"/>
          </a:p>
          <a:p>
            <a:pPr lvl="0"/>
            <a:r>
              <a:rPr lang="en-US" dirty="0" smtClean="0"/>
              <a:t>Microscopy of Hair Part 1: A Practical Guide and Manual for Human Hairs – http://www.fbi.gov, 2004.</a:t>
            </a:r>
          </a:p>
          <a:p>
            <a:pPr>
              <a:buNone/>
            </a:pPr>
            <a:r>
              <a:rPr lang="en-US" dirty="0" smtClean="0"/>
              <a:t> </a:t>
            </a:r>
          </a:p>
          <a:p>
            <a:r>
              <a:rPr lang="en-US" dirty="0" smtClean="0"/>
              <a:t>Douglas W. </a:t>
            </a:r>
            <a:r>
              <a:rPr lang="en-US" dirty="0" err="1" smtClean="0"/>
              <a:t>Deedrick</a:t>
            </a:r>
            <a:r>
              <a:rPr lang="en-US" dirty="0" smtClean="0"/>
              <a:t>.</a:t>
            </a:r>
            <a:r>
              <a:rPr lang="en-US" i="1" dirty="0" smtClean="0"/>
              <a:t> Hairs, Fibers, Crime, and Evidence, Part 1.  </a:t>
            </a:r>
            <a:r>
              <a:rPr lang="en-US" dirty="0" smtClean="0"/>
              <a:t>Forensic Science Communications, July 2000, Volume 2, Number 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ee the source image"/>
          <p:cNvPicPr>
            <a:picLocks noChangeAspect="1" noChangeArrowheads="1"/>
          </p:cNvPicPr>
          <p:nvPr/>
        </p:nvPicPr>
        <p:blipFill>
          <a:blip r:embed="rId2"/>
          <a:srcRect/>
          <a:stretch>
            <a:fillRect/>
          </a:stretch>
        </p:blipFill>
        <p:spPr bwMode="auto">
          <a:xfrm>
            <a:off x="533400" y="762000"/>
            <a:ext cx="8077200" cy="54341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ORIGIN </a:t>
            </a:r>
            <a:endParaRPr lang="en-US" dirty="0"/>
          </a:p>
        </p:txBody>
      </p:sp>
      <p:sp>
        <p:nvSpPr>
          <p:cNvPr id="3" name="Content Placeholder 2"/>
          <p:cNvSpPr>
            <a:spLocks noGrp="1"/>
          </p:cNvSpPr>
          <p:nvPr>
            <p:ph idx="1"/>
          </p:nvPr>
        </p:nvSpPr>
        <p:spPr>
          <a:xfrm>
            <a:off x="914400" y="1905000"/>
            <a:ext cx="7772400" cy="3962400"/>
          </a:xfrm>
        </p:spPr>
        <p:txBody>
          <a:bodyPr>
            <a:normAutofit/>
          </a:bodyPr>
          <a:lstStyle/>
          <a:p>
            <a:pPr algn="ctr"/>
            <a:r>
              <a:rPr lang="en-IN" dirty="0" smtClean="0"/>
              <a:t>MEDULLA </a:t>
            </a:r>
          </a:p>
          <a:p>
            <a:pPr algn="ctr">
              <a:buNone/>
            </a:pPr>
            <a:endParaRPr lang="en-IN" dirty="0" smtClean="0"/>
          </a:p>
          <a:p>
            <a:pPr algn="ctr">
              <a:buFont typeface="Arial" pitchFamily="34" charset="0"/>
              <a:buChar char="•"/>
            </a:pPr>
            <a:r>
              <a:rPr lang="en-IN" dirty="0" smtClean="0"/>
              <a:t> It’s the central core that may be present in the hair.</a:t>
            </a:r>
          </a:p>
          <a:p>
            <a:pPr algn="ctr">
              <a:buFont typeface="Arial" pitchFamily="34" charset="0"/>
              <a:buChar char="•"/>
            </a:pPr>
            <a:r>
              <a:rPr lang="en-IN" dirty="0" smtClean="0"/>
              <a:t>It’s ratio of size to the diameter of the shaft may vary from species to species.</a:t>
            </a:r>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lstStyle/>
          <a:p>
            <a:pPr>
              <a:buFont typeface="Wingdings" pitchFamily="2" charset="2"/>
              <a:buChar char="q"/>
            </a:pPr>
            <a:r>
              <a:rPr lang="en-IN" sz="3200" dirty="0" smtClean="0"/>
              <a:t> Medulla </a:t>
            </a:r>
            <a:endParaRPr lang="en-US" sz="3200" dirty="0"/>
          </a:p>
        </p:txBody>
      </p:sp>
      <p:sp>
        <p:nvSpPr>
          <p:cNvPr id="3" name="Content Placeholder 2"/>
          <p:cNvSpPr>
            <a:spLocks noGrp="1"/>
          </p:cNvSpPr>
          <p:nvPr>
            <p:ph idx="1"/>
          </p:nvPr>
        </p:nvSpPr>
        <p:spPr>
          <a:xfrm>
            <a:off x="838200" y="1219200"/>
            <a:ext cx="7772400" cy="3810000"/>
          </a:xfrm>
        </p:spPr>
        <p:txBody>
          <a:bodyPr/>
          <a:lstStyle/>
          <a:p>
            <a:r>
              <a:rPr lang="en-IN" dirty="0" smtClean="0"/>
              <a:t>In humans the medulla is discontinuous mostly. This is also considered as one of the identifying features of human and animal hair.</a:t>
            </a:r>
          </a:p>
          <a:p>
            <a:r>
              <a:rPr lang="en-IN" dirty="0" smtClean="0"/>
              <a:t>In Most Animals the medulla is continuous and may follow very different patterns that from the  Human hair.</a:t>
            </a:r>
            <a:endParaRPr lang="en-US" dirty="0"/>
          </a:p>
        </p:txBody>
      </p:sp>
      <p:pic>
        <p:nvPicPr>
          <p:cNvPr id="7170" name="Picture 2" descr="Untangling a Hairy Science"/>
          <p:cNvPicPr>
            <a:picLocks noChangeAspect="1" noChangeArrowheads="1"/>
          </p:cNvPicPr>
          <p:nvPr/>
        </p:nvPicPr>
        <p:blipFill>
          <a:blip r:embed="rId2"/>
          <a:srcRect/>
          <a:stretch>
            <a:fillRect/>
          </a:stretch>
        </p:blipFill>
        <p:spPr bwMode="auto">
          <a:xfrm>
            <a:off x="1828800" y="4724400"/>
            <a:ext cx="6191250" cy="20002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sz="3200" dirty="0" smtClean="0"/>
              <a:t> Medulla</a:t>
            </a:r>
            <a:endParaRPr lang="en-US" sz="3200" dirty="0"/>
          </a:p>
        </p:txBody>
      </p:sp>
      <p:sp>
        <p:nvSpPr>
          <p:cNvPr id="3" name="Content Placeholder 2"/>
          <p:cNvSpPr>
            <a:spLocks noGrp="1"/>
          </p:cNvSpPr>
          <p:nvPr>
            <p:ph idx="1"/>
          </p:nvPr>
        </p:nvSpPr>
        <p:spPr>
          <a:xfrm>
            <a:off x="762000" y="1143000"/>
            <a:ext cx="7924800" cy="3276600"/>
          </a:xfrm>
        </p:spPr>
        <p:txBody>
          <a:bodyPr/>
          <a:lstStyle/>
          <a:p>
            <a:pPr>
              <a:buFont typeface="Arial" pitchFamily="34" charset="0"/>
              <a:buChar char="•"/>
            </a:pPr>
            <a:r>
              <a:rPr lang="en-IN" dirty="0" smtClean="0"/>
              <a:t>The diameter of medulla in humans is generally , less than overall diameter of the shaft .</a:t>
            </a:r>
          </a:p>
          <a:p>
            <a:pPr>
              <a:buFont typeface="Arial" pitchFamily="34" charset="0"/>
              <a:buChar char="•"/>
            </a:pPr>
            <a:r>
              <a:rPr lang="en-IN" dirty="0" smtClean="0"/>
              <a:t>This ratio is known as the </a:t>
            </a:r>
            <a:r>
              <a:rPr lang="en-IN" b="1" dirty="0" err="1" smtClean="0"/>
              <a:t>Medullary</a:t>
            </a:r>
            <a:r>
              <a:rPr lang="en-IN" b="1" dirty="0" smtClean="0"/>
              <a:t> Index.</a:t>
            </a:r>
          </a:p>
          <a:p>
            <a:pPr>
              <a:buFont typeface="Arial" pitchFamily="34" charset="0"/>
              <a:buChar char="•"/>
            </a:pPr>
            <a:r>
              <a:rPr lang="en-IN" dirty="0" smtClean="0"/>
              <a:t>The medulla in animals is generally greater than one third the overall diameter of shaft</a:t>
            </a:r>
          </a:p>
          <a:p>
            <a:endParaRPr lang="en-US" dirty="0"/>
          </a:p>
        </p:txBody>
      </p:sp>
      <p:pic>
        <p:nvPicPr>
          <p:cNvPr id="4" name="Picture 2" descr="Buy &gt; human hair and animal hair Limit discounts 61% OFF"/>
          <p:cNvPicPr>
            <a:picLocks noChangeAspect="1" noChangeArrowheads="1"/>
          </p:cNvPicPr>
          <p:nvPr/>
        </p:nvPicPr>
        <p:blipFill>
          <a:blip r:embed="rId2"/>
          <a:srcRect t="24667" b="13875"/>
          <a:stretch>
            <a:fillRect/>
          </a:stretch>
        </p:blipFill>
        <p:spPr bwMode="auto">
          <a:xfrm>
            <a:off x="1981200" y="4419600"/>
            <a:ext cx="5634062" cy="206661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lstStyle/>
          <a:p>
            <a:pPr>
              <a:buFont typeface="Wingdings" pitchFamily="2" charset="2"/>
              <a:buChar char="v"/>
            </a:pPr>
            <a:r>
              <a:rPr lang="en-IN" sz="3200" dirty="0" smtClean="0"/>
              <a:t> Distribution of Pigment</a:t>
            </a:r>
            <a:endParaRPr lang="en-US" sz="3200" dirty="0"/>
          </a:p>
        </p:txBody>
      </p:sp>
      <p:sp>
        <p:nvSpPr>
          <p:cNvPr id="3" name="Content Placeholder 2"/>
          <p:cNvSpPr>
            <a:spLocks noGrp="1"/>
          </p:cNvSpPr>
          <p:nvPr>
            <p:ph idx="1"/>
          </p:nvPr>
        </p:nvSpPr>
        <p:spPr>
          <a:xfrm>
            <a:off x="457200" y="1066800"/>
            <a:ext cx="8229600" cy="3409968"/>
          </a:xfrm>
        </p:spPr>
        <p:txBody>
          <a:bodyPr/>
          <a:lstStyle/>
          <a:p>
            <a:r>
              <a:rPr lang="en-IN" dirty="0" smtClean="0"/>
              <a:t>IN HUMAN HAIR – The distribution of hair is towards the cuticle.</a:t>
            </a:r>
          </a:p>
          <a:p>
            <a:r>
              <a:rPr lang="en-IN" dirty="0" smtClean="0"/>
              <a:t>IN ANIMALS – The pigment distribution is basically concentrated towards the centre or the medulla . </a:t>
            </a:r>
            <a:endParaRPr lang="en-US" dirty="0"/>
          </a:p>
        </p:txBody>
      </p:sp>
      <p:pic>
        <p:nvPicPr>
          <p:cNvPr id="9218" name="Picture 2" descr="PPT - Chp. 10 Hair Analysis PowerPoint Presentation, free download -  ID:4130927"/>
          <p:cNvPicPr>
            <a:picLocks noChangeAspect="1" noChangeArrowheads="1"/>
          </p:cNvPicPr>
          <p:nvPr/>
        </p:nvPicPr>
        <p:blipFill>
          <a:blip r:embed="rId2"/>
          <a:srcRect l="16240" t="4921" r="3691" b="1969"/>
          <a:stretch>
            <a:fillRect/>
          </a:stretch>
        </p:blipFill>
        <p:spPr bwMode="auto">
          <a:xfrm>
            <a:off x="2209800" y="3733800"/>
            <a:ext cx="4572000" cy="2971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5786446" cy="609600"/>
          </a:xfrm>
        </p:spPr>
        <p:txBody>
          <a:bodyPr/>
          <a:lstStyle/>
          <a:p>
            <a:pPr>
              <a:buFont typeface="Wingdings" pitchFamily="2" charset="2"/>
              <a:buChar char="v"/>
            </a:pPr>
            <a:r>
              <a:rPr lang="en-IN" sz="3200" dirty="0" smtClean="0"/>
              <a:t> Scales</a:t>
            </a:r>
            <a:endParaRPr lang="en-US" sz="3200" dirty="0"/>
          </a:p>
        </p:txBody>
      </p:sp>
      <p:sp>
        <p:nvSpPr>
          <p:cNvPr id="3" name="Content Placeholder 2"/>
          <p:cNvSpPr>
            <a:spLocks noGrp="1"/>
          </p:cNvSpPr>
          <p:nvPr>
            <p:ph idx="1"/>
          </p:nvPr>
        </p:nvSpPr>
        <p:spPr>
          <a:xfrm>
            <a:off x="571472" y="1000109"/>
            <a:ext cx="8229600" cy="4105292"/>
          </a:xfrm>
        </p:spPr>
        <p:txBody>
          <a:bodyPr/>
          <a:lstStyle/>
          <a:p>
            <a:r>
              <a:rPr lang="en-IN" dirty="0" smtClean="0"/>
              <a:t>Cuticle is basically made from scales and they may have different pattern and varies from species to species.</a:t>
            </a:r>
          </a:p>
          <a:p>
            <a:r>
              <a:rPr lang="en-IN" dirty="0" smtClean="0"/>
              <a:t>In Humans – These scales are usually in imbricate pattern.</a:t>
            </a:r>
          </a:p>
          <a:p>
            <a:r>
              <a:rPr lang="en-IN" dirty="0" smtClean="0"/>
              <a:t>In Animals – These scales are in coronal or ring form.</a:t>
            </a:r>
            <a:endParaRPr lang="en-US" dirty="0"/>
          </a:p>
        </p:txBody>
      </p:sp>
      <p:sp>
        <p:nvSpPr>
          <p:cNvPr id="8194" name="AutoShape 2" descr="Cuticle - Zack's Hair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6" name="Picture 4" descr="Cuticle - Zack's Hair Project"/>
          <p:cNvPicPr>
            <a:picLocks noChangeAspect="1" noChangeArrowheads="1"/>
          </p:cNvPicPr>
          <p:nvPr/>
        </p:nvPicPr>
        <p:blipFill>
          <a:blip r:embed="rId2"/>
          <a:srcRect/>
          <a:stretch>
            <a:fillRect/>
          </a:stretch>
        </p:blipFill>
        <p:spPr bwMode="auto">
          <a:xfrm>
            <a:off x="1428728" y="4572008"/>
            <a:ext cx="6929486" cy="19288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143000"/>
          </a:xfrm>
        </p:spPr>
        <p:txBody>
          <a:bodyPr>
            <a:noAutofit/>
          </a:bodyPr>
          <a:lstStyle/>
          <a:p>
            <a:pPr>
              <a:buFont typeface="Wingdings" pitchFamily="2" charset="2"/>
              <a:buChar char="q"/>
            </a:pPr>
            <a:r>
              <a:rPr lang="en-IN" sz="3600" dirty="0" smtClean="0"/>
              <a:t> EXAMINATION OF HAIR – TO DETERMINE SPECIES</a:t>
            </a:r>
            <a:endParaRPr lang="en-US" sz="3600" dirty="0"/>
          </a:p>
        </p:txBody>
      </p:sp>
      <p:sp>
        <p:nvSpPr>
          <p:cNvPr id="3" name="Content Placeholder 2"/>
          <p:cNvSpPr>
            <a:spLocks noGrp="1"/>
          </p:cNvSpPr>
          <p:nvPr>
            <p:ph idx="1"/>
          </p:nvPr>
        </p:nvSpPr>
        <p:spPr>
          <a:xfrm>
            <a:off x="914400" y="2667000"/>
            <a:ext cx="7772400" cy="2940840"/>
          </a:xfrm>
        </p:spPr>
        <p:txBody>
          <a:bodyPr/>
          <a:lstStyle/>
          <a:p>
            <a:r>
              <a:rPr lang="en-IN" dirty="0" smtClean="0"/>
              <a:t>TEMPORARY MOUNT</a:t>
            </a:r>
          </a:p>
          <a:p>
            <a:r>
              <a:rPr lang="en-IN" dirty="0" smtClean="0"/>
              <a:t>SCALE CASTING</a:t>
            </a:r>
          </a:p>
          <a:p>
            <a:r>
              <a:rPr lang="en-IN" dirty="0" smtClean="0"/>
              <a:t>PERMANENT MOUNT</a:t>
            </a:r>
          </a:p>
          <a:p>
            <a:r>
              <a:rPr lang="en-IN" dirty="0" smtClean="0"/>
              <a:t>CROSS SECTIONING</a:t>
            </a:r>
          </a:p>
          <a:p>
            <a:r>
              <a:rPr lang="en-IN" dirty="0" smtClean="0"/>
              <a:t>MICROMETRY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100</TotalTime>
  <Words>2601</Words>
  <Application>Microsoft Office PowerPoint</Application>
  <PresentationFormat>On-screen Show (4:3)</PresentationFormat>
  <Paragraphs>170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Metro</vt:lpstr>
      <vt:lpstr>DETERMINATION OF ORIGIN, RACE, SEX, SITE FROM HAIR</vt:lpstr>
      <vt:lpstr>INTRODUCTION</vt:lpstr>
      <vt:lpstr> Hair Forensics</vt:lpstr>
      <vt:lpstr>DETERMINATION OF ORIGIN </vt:lpstr>
      <vt:lpstr> Medulla </vt:lpstr>
      <vt:lpstr> Medulla</vt:lpstr>
      <vt:lpstr> Distribution of Pigment</vt:lpstr>
      <vt:lpstr> Scales</vt:lpstr>
      <vt:lpstr> EXAMINATION OF HAIR – TO DETERMINE SPECIES</vt:lpstr>
      <vt:lpstr> TEMPORARY MOUNT</vt:lpstr>
      <vt:lpstr> SCALE CASTING</vt:lpstr>
      <vt:lpstr> PERMANENT MOUNT</vt:lpstr>
      <vt:lpstr> CROSS SECTIONING</vt:lpstr>
      <vt:lpstr> MICROMETRY</vt:lpstr>
      <vt:lpstr>DETERMINATION OF SITE</vt:lpstr>
      <vt:lpstr>Slide 16</vt:lpstr>
      <vt:lpstr> Cross-section of hair from different site:</vt:lpstr>
      <vt:lpstr>DETERMINATION OF SEX</vt:lpstr>
      <vt:lpstr> Materials and Methods:</vt:lpstr>
      <vt:lpstr> For Female Hair</vt:lpstr>
      <vt:lpstr> For Male Hair</vt:lpstr>
      <vt:lpstr> Results and Discussions:</vt:lpstr>
      <vt:lpstr>DETERMINATION OF RACE</vt:lpstr>
      <vt:lpstr>Slide 24</vt:lpstr>
      <vt:lpstr>Slide 25</vt:lpstr>
      <vt:lpstr>Cases solved by hair evidence/ analysis</vt:lpstr>
      <vt:lpstr>Slide 27</vt:lpstr>
      <vt:lpstr>CASE 1: Burgel v. Burgel, 141 A.2d 215, 533 N.Y.S. 2d 735 (1988) or No. 1651E, 1651 AE, New York Superior Court Appellate Division, 1988. </vt:lpstr>
      <vt:lpstr>CASE 2: In the Matter of the Adoption of Baby Boy L., 157 Misc. 2d 353, 596 N.Y.S. 2d 997 (1993). </vt:lpstr>
      <vt:lpstr> B. solved using pet hair DNA </vt:lpstr>
      <vt:lpstr>Slide 31</vt:lpstr>
      <vt:lpstr>Slide 32</vt:lpstr>
      <vt:lpstr>REFERENCES</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DETERMINATION OF ORIGIN, RACE, SEX, SITE FROM HAIR</dc:title>
  <dc:creator>Simrah Feeroz</dc:creator>
  <cp:lastModifiedBy>SWETA</cp:lastModifiedBy>
  <cp:revision>20</cp:revision>
  <dcterms:created xsi:type="dcterms:W3CDTF">2006-08-16T00:00:00Z</dcterms:created>
  <dcterms:modified xsi:type="dcterms:W3CDTF">2023-06-17T06:57:37Z</dcterms:modified>
</cp:coreProperties>
</file>