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59" r:id="rId3"/>
    <p:sldId id="260" r:id="rId4"/>
    <p:sldId id="273" r:id="rId5"/>
    <p:sldId id="261" r:id="rId6"/>
    <p:sldId id="278" r:id="rId7"/>
    <p:sldId id="262" r:id="rId8"/>
    <p:sldId id="264" r:id="rId9"/>
    <p:sldId id="266" r:id="rId10"/>
    <p:sldId id="265"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5"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0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1"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2"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13" name="Footer Placeholder 4"/>
          <p:cNvSpPr>
            <a:spLocks noGrp="1"/>
          </p:cNvSpPr>
          <p:nvPr>
            <p:ph type="ftr" sz="quarter" idx="11"/>
          </p:nvPr>
        </p:nvSpPr>
        <p:spPr/>
        <p:txBody>
          <a:bodyPr/>
          <a:lstStyle/>
          <a:p>
            <a:endParaRPr lang="en-US" dirty="0"/>
          </a:p>
        </p:txBody>
      </p:sp>
      <p:sp>
        <p:nvSpPr>
          <p:cNvPr id="1048614"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77"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7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80" name="Footer Placeholder 4"/>
          <p:cNvSpPr>
            <a:spLocks noGrp="1"/>
          </p:cNvSpPr>
          <p:nvPr>
            <p:ph type="ftr" sz="quarter" idx="11"/>
          </p:nvPr>
        </p:nvSpPr>
        <p:spPr/>
        <p:txBody>
          <a:bodyPr/>
          <a:lstStyle/>
          <a:p>
            <a:endParaRPr lang="en-US" dirty="0"/>
          </a:p>
        </p:txBody>
      </p:sp>
      <p:sp>
        <p:nvSpPr>
          <p:cNvPr id="1048681"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3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3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41" name="Footer Placeholder 4"/>
          <p:cNvSpPr>
            <a:spLocks noGrp="1"/>
          </p:cNvSpPr>
          <p:nvPr>
            <p:ph type="ftr" sz="quarter" idx="11"/>
          </p:nvPr>
        </p:nvSpPr>
        <p:spPr/>
        <p:txBody>
          <a:bodyPr/>
          <a:lstStyle/>
          <a:p>
            <a:endParaRPr lang="en-US" dirty="0"/>
          </a:p>
        </p:txBody>
      </p:sp>
      <p:sp>
        <p:nvSpPr>
          <p:cNvPr id="1048642"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48643"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4"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75" name="Footer Placeholder 4"/>
          <p:cNvSpPr>
            <a:spLocks noGrp="1"/>
          </p:cNvSpPr>
          <p:nvPr>
            <p:ph type="ftr" sz="quarter" idx="11"/>
          </p:nvPr>
        </p:nvSpPr>
        <p:spPr/>
        <p:txBody>
          <a:bodyPr/>
          <a:lstStyle/>
          <a:p>
            <a:endParaRPr lang="en-US" dirty="0"/>
          </a:p>
        </p:txBody>
      </p:sp>
      <p:sp>
        <p:nvSpPr>
          <p:cNvPr id="104867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2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3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2"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4863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3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88"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8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92" name="Footer Placeholder 4"/>
          <p:cNvSpPr>
            <a:spLocks noGrp="1"/>
          </p:cNvSpPr>
          <p:nvPr>
            <p:ph type="ftr" sz="quarter" idx="11"/>
          </p:nvPr>
        </p:nvSpPr>
        <p:spPr/>
        <p:txBody>
          <a:bodyPr/>
          <a:lstStyle/>
          <a:p>
            <a:endParaRPr lang="en-US" dirty="0"/>
          </a:p>
        </p:txBody>
      </p:sp>
      <p:sp>
        <p:nvSpPr>
          <p:cNvPr id="1048693"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Click to edit Master title style</a:t>
            </a:r>
            <a:endParaRPr lang="en-US" dirty="0"/>
          </a:p>
        </p:txBody>
      </p:sp>
      <p:sp>
        <p:nvSpPr>
          <p:cNvPr id="104865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Date Placeholder 3"/>
          <p:cNvSpPr>
            <a:spLocks noGrp="1"/>
          </p:cNvSpPr>
          <p:nvPr>
            <p:ph type="dt" sz="half" idx="10"/>
          </p:nvPr>
        </p:nvSpPr>
        <p:spPr/>
        <p:txBody>
          <a:bodyPr/>
          <a:lstStyle/>
          <a:p>
            <a:fld id="{55C6B4A9-1611-4792-9094-5F34BCA07E0B}" type="datetimeFigureOut">
              <a:rPr lang="en-US" dirty="0"/>
              <a:pPr/>
              <a:t>7/26/2023</a:t>
            </a:fld>
            <a:endParaRPr lang="en-US" dirty="0"/>
          </a:p>
        </p:txBody>
      </p:sp>
      <p:sp>
        <p:nvSpPr>
          <p:cNvPr id="1048654" name="Footer Placeholder 4"/>
          <p:cNvSpPr>
            <a:spLocks noGrp="1"/>
          </p:cNvSpPr>
          <p:nvPr>
            <p:ph type="ftr" sz="quarter" idx="11"/>
          </p:nvPr>
        </p:nvSpPr>
        <p:spPr/>
        <p:txBody>
          <a:bodyPr/>
          <a:lstStyle/>
          <a:p>
            <a:endParaRPr lang="en-US" dirty="0"/>
          </a:p>
        </p:txBody>
      </p:sp>
      <p:sp>
        <p:nvSpPr>
          <p:cNvPr id="1048655"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1"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2"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703" name="Footer Placeholder 4"/>
          <p:cNvSpPr>
            <a:spLocks noGrp="1"/>
          </p:cNvSpPr>
          <p:nvPr>
            <p:ph type="ftr" sz="quarter" idx="11"/>
          </p:nvPr>
        </p:nvSpPr>
        <p:spPr/>
        <p:txBody>
          <a:bodyPr/>
          <a:lstStyle/>
          <a:p>
            <a:endParaRPr lang="en-US" dirty="0"/>
          </a:p>
        </p:txBody>
      </p:sp>
      <p:sp>
        <p:nvSpPr>
          <p:cNvPr id="1048704"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6"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57"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8" name="Date Placeholder 3"/>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59" name="Footer Placeholder 4"/>
          <p:cNvSpPr>
            <a:spLocks noGrp="1"/>
          </p:cNvSpPr>
          <p:nvPr>
            <p:ph type="ftr" sz="quarter" idx="11"/>
          </p:nvPr>
        </p:nvSpPr>
        <p:spPr/>
        <p:txBody>
          <a:bodyPr/>
          <a:lstStyle/>
          <a:p>
            <a:endParaRPr lang="en-US" dirty="0"/>
          </a:p>
        </p:txBody>
      </p:sp>
      <p:sp>
        <p:nvSpPr>
          <p:cNvPr id="1048660"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US" dirty="0"/>
          </a:p>
        </p:txBody>
      </p:sp>
      <p:sp>
        <p:nvSpPr>
          <p:cNvPr id="104868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Date Placeholder 4"/>
          <p:cNvSpPr>
            <a:spLocks noGrp="1"/>
          </p:cNvSpPr>
          <p:nvPr>
            <p:ph type="dt" sz="half" idx="10"/>
          </p:nvPr>
        </p:nvSpPr>
        <p:spPr/>
        <p:txBody>
          <a:bodyPr/>
          <a:lstStyle/>
          <a:p>
            <a:fld id="{EB712588-04B1-427B-82EE-E8DB90309F08}" type="datetimeFigureOut">
              <a:rPr lang="en-US" dirty="0"/>
              <a:pPr/>
              <a:t>7/26/2023</a:t>
            </a:fld>
            <a:endParaRPr lang="en-US" dirty="0"/>
          </a:p>
        </p:txBody>
      </p:sp>
      <p:sp>
        <p:nvSpPr>
          <p:cNvPr id="1048686" name="Footer Placeholder 5"/>
          <p:cNvSpPr>
            <a:spLocks noGrp="1"/>
          </p:cNvSpPr>
          <p:nvPr>
            <p:ph type="ftr" sz="quarter" idx="11"/>
          </p:nvPr>
        </p:nvSpPr>
        <p:spPr/>
        <p:txBody>
          <a:bodyPr/>
          <a:lstStyle/>
          <a:p>
            <a:endParaRPr lang="en-US" dirty="0"/>
          </a:p>
        </p:txBody>
      </p:sp>
      <p:sp>
        <p:nvSpPr>
          <p:cNvPr id="104868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3"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4"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5"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6"/>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67" name="Footer Placeholder 7"/>
          <p:cNvSpPr>
            <a:spLocks noGrp="1"/>
          </p:cNvSpPr>
          <p:nvPr>
            <p:ph type="ftr" sz="quarter" idx="11"/>
          </p:nvPr>
        </p:nvSpPr>
        <p:spPr/>
        <p:txBody>
          <a:bodyPr/>
          <a:lstStyle/>
          <a:p>
            <a:endParaRPr lang="en-US" dirty="0"/>
          </a:p>
        </p:txBody>
      </p:sp>
      <p:sp>
        <p:nvSpPr>
          <p:cNvPr id="1048668"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26" name="Date Placeholder 2"/>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27" name="Footer Placeholder 3"/>
          <p:cNvSpPr>
            <a:spLocks noGrp="1"/>
          </p:cNvSpPr>
          <p:nvPr>
            <p:ph type="ftr" sz="quarter" idx="11"/>
          </p:nvPr>
        </p:nvSpPr>
        <p:spPr/>
        <p:txBody>
          <a:bodyPr/>
          <a:lstStyle/>
          <a:p>
            <a:endParaRPr lang="en-US" dirty="0"/>
          </a:p>
        </p:txBody>
      </p:sp>
      <p:sp>
        <p:nvSpPr>
          <p:cNvPr id="1048628"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9" name="Date Placeholder 1"/>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70" name="Footer Placeholder 2"/>
          <p:cNvSpPr>
            <a:spLocks noGrp="1"/>
          </p:cNvSpPr>
          <p:nvPr>
            <p:ph type="ftr" sz="quarter" idx="11"/>
          </p:nvPr>
        </p:nvSpPr>
        <p:spPr/>
        <p:txBody>
          <a:bodyPr/>
          <a:lstStyle/>
          <a:p>
            <a:endParaRPr lang="en-US" dirty="0"/>
          </a:p>
        </p:txBody>
      </p:sp>
      <p:sp>
        <p:nvSpPr>
          <p:cNvPr id="1048671"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5"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697" name="Date Placeholder 4"/>
          <p:cNvSpPr>
            <a:spLocks noGrp="1"/>
          </p:cNvSpPr>
          <p:nvPr>
            <p:ph type="dt" sz="half" idx="10"/>
          </p:nvPr>
        </p:nvSpPr>
        <p:spPr/>
        <p:txBody>
          <a:bodyPr/>
          <a:lstStyle/>
          <a:p>
            <a:fld id="{42A54C80-263E-416B-A8E0-580EDEADCBDC}" type="datetimeFigureOut">
              <a:rPr lang="en-US" dirty="0"/>
              <a:pPr/>
              <a:t>7/26/2023</a:t>
            </a:fld>
            <a:endParaRPr lang="en-US" dirty="0"/>
          </a:p>
        </p:txBody>
      </p:sp>
      <p:sp>
        <p:nvSpPr>
          <p:cNvPr id="1048698" name="Footer Placeholder 5"/>
          <p:cNvSpPr>
            <a:spLocks noGrp="1"/>
          </p:cNvSpPr>
          <p:nvPr>
            <p:ph type="ftr" sz="quarter" idx="11"/>
          </p:nvPr>
        </p:nvSpPr>
        <p:spPr/>
        <p:txBody>
          <a:bodyPr/>
          <a:lstStyle/>
          <a:p>
            <a:endParaRPr lang="en-US" dirty="0"/>
          </a:p>
        </p:txBody>
      </p:sp>
      <p:sp>
        <p:nvSpPr>
          <p:cNvPr id="1048699"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4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lstStyle/>
          <a:p>
            <a:fld id="{B61BEF0D-F0BB-DE4B-95CE-6DB70DBA9567}" type="datetimeFigureOut">
              <a:rPr lang="en-US" dirty="0"/>
              <a:pPr/>
              <a:t>7/26/2023</a:t>
            </a:fld>
            <a:endParaRPr lang="en-US" dirty="0"/>
          </a:p>
        </p:txBody>
      </p:sp>
      <p:sp>
        <p:nvSpPr>
          <p:cNvPr id="1048649" name="Footer Placeholder 5"/>
          <p:cNvSpPr>
            <a:spLocks noGrp="1"/>
          </p:cNvSpPr>
          <p:nvPr>
            <p:ph type="ftr" sz="quarter" idx="11"/>
          </p:nvPr>
        </p:nvSpPr>
        <p:spPr/>
        <p:txBody>
          <a:bodyPr/>
          <a:lstStyle/>
          <a:p>
            <a:endParaRPr lang="en-US" dirty="0"/>
          </a:p>
        </p:txBody>
      </p:sp>
      <p:sp>
        <p:nvSpPr>
          <p:cNvPr id="1048650"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7/26/2023</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m.wikipedia.org/w/index.php?title=Alveolar_system&amp;action=edit&amp;redlink=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ctrTitle"/>
          </p:nvPr>
        </p:nvSpPr>
        <p:spPr>
          <a:xfrm>
            <a:off x="792692" y="487724"/>
            <a:ext cx="7766936" cy="1646302"/>
          </a:xfrm>
        </p:spPr>
        <p:txBody>
          <a:bodyPr/>
          <a:lstStyle/>
          <a:p>
            <a:r>
              <a:rPr lang="en-GB"/>
              <a:t>DIATOMS AND THEIR FORENSIC IMPORTANCE</a:t>
            </a:r>
            <a:endParaRPr lang="en-US"/>
          </a:p>
        </p:txBody>
      </p:sp>
      <p:sp>
        <p:nvSpPr>
          <p:cNvPr id="1048616" name="Subtitle 2"/>
          <p:cNvSpPr>
            <a:spLocks noGrp="1"/>
          </p:cNvSpPr>
          <p:nvPr>
            <p:ph type="subTitle" idx="1"/>
          </p:nvPr>
        </p:nvSpPr>
        <p:spPr>
          <a:xfrm>
            <a:off x="3614473" y="5550924"/>
            <a:ext cx="7766936" cy="1096899"/>
          </a:xfrm>
        </p:spPr>
        <p:txBody>
          <a:bodyPr>
            <a:normAutofit fontScale="94444" lnSpcReduction="10000"/>
          </a:bodyPr>
          <a:lstStyle/>
          <a:p>
            <a:r>
              <a:rPr lang="en-IN" b="1" dirty="0" smtClean="0">
                <a:solidFill>
                  <a:schemeClr val="tx1"/>
                </a:solidFill>
              </a:rPr>
              <a:t>Made by:  </a:t>
            </a:r>
          </a:p>
          <a:p>
            <a:r>
              <a:rPr lang="en-IN" b="1" dirty="0" err="1" smtClean="0">
                <a:solidFill>
                  <a:schemeClr val="tx1"/>
                </a:solidFill>
              </a:rPr>
              <a:t>Sweta</a:t>
            </a:r>
            <a:r>
              <a:rPr lang="en-IN" b="1" dirty="0" smtClean="0">
                <a:solidFill>
                  <a:schemeClr val="tx1"/>
                </a:solidFill>
              </a:rPr>
              <a:t> </a:t>
            </a:r>
            <a:r>
              <a:rPr lang="en-IN" b="1" dirty="0" err="1" smtClean="0">
                <a:solidFill>
                  <a:schemeClr val="tx1"/>
                </a:solidFill>
              </a:rPr>
              <a:t>Bharti</a:t>
            </a:r>
            <a:endParaRPr lang="en-IN" b="1" dirty="0" smtClean="0">
              <a:solidFill>
                <a:schemeClr val="tx1"/>
              </a:solidFill>
            </a:endParaRPr>
          </a:p>
          <a:p>
            <a:r>
              <a:rPr lang="en-IN" b="1" dirty="0" smtClean="0">
                <a:solidFill>
                  <a:schemeClr val="tx1"/>
                </a:solidFill>
              </a:rPr>
              <a:t>(Assistant  Professor)</a:t>
            </a:r>
          </a:p>
          <a:p>
            <a:endParaRPr lang="en-US" dirty="0"/>
          </a:p>
        </p:txBody>
      </p:sp>
      <p:pic>
        <p:nvPicPr>
          <p:cNvPr id="2097153" name="Picture 6"/>
          <p:cNvPicPr>
            <a:picLocks noChangeAspect="1"/>
          </p:cNvPicPr>
          <p:nvPr/>
        </p:nvPicPr>
        <p:blipFill>
          <a:blip r:embed="rId2"/>
          <a:stretch>
            <a:fillRect/>
          </a:stretch>
        </p:blipFill>
        <p:spPr>
          <a:xfrm>
            <a:off x="3273371" y="2329189"/>
            <a:ext cx="3115139" cy="30265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59439" y="838119"/>
            <a:ext cx="8596668" cy="1320800"/>
          </a:xfrm>
        </p:spPr>
        <p:txBody>
          <a:bodyPr/>
          <a:lstStyle/>
          <a:p>
            <a:r>
              <a:rPr lang="en-US"/>
              <a:t>Indian case study:-</a:t>
            </a:r>
          </a:p>
        </p:txBody>
      </p:sp>
      <p:sp>
        <p:nvSpPr>
          <p:cNvPr id="1048595" name="Content Placeholder 2"/>
          <p:cNvSpPr>
            <a:spLocks noGrp="1"/>
          </p:cNvSpPr>
          <p:nvPr>
            <p:ph idx="1"/>
          </p:nvPr>
        </p:nvSpPr>
        <p:spPr>
          <a:xfrm rot="21598718">
            <a:off x="677269" y="1814979"/>
            <a:ext cx="9491095" cy="4654733"/>
          </a:xfrm>
        </p:spPr>
        <p:txBody>
          <a:bodyPr>
            <a:noAutofit/>
          </a:bodyPr>
          <a:lstStyle/>
          <a:p>
            <a:pPr algn="l"/>
            <a:r>
              <a:rPr lang="en-US" sz="1800"/>
              <a:t>Case Name-</a:t>
            </a:r>
            <a:r>
              <a:rPr lang="en-US" sz="1800">
                <a:solidFill>
                  <a:srgbClr val="FF0000"/>
                </a:solidFill>
              </a:rPr>
              <a:t>shopian Rape and Murder case</a:t>
            </a:r>
            <a:endParaRPr lang="en-US" sz="1800"/>
          </a:p>
          <a:p>
            <a:pPr algn="l"/>
            <a:r>
              <a:rPr lang="en-US" sz="1800"/>
              <a:t>Source- Journal of Forensic Medicine and Toxicology(year-2012; volume:29;Issue:2)</a:t>
            </a:r>
          </a:p>
          <a:p>
            <a:pPr algn="l"/>
            <a:r>
              <a:rPr lang="en-US" sz="1800" b="1">
                <a:solidFill>
                  <a:srgbClr val="BF0000"/>
                </a:solidFill>
              </a:rPr>
              <a:t>Case study:-</a:t>
            </a:r>
            <a:endParaRPr lang="en-US" sz="1800"/>
          </a:p>
          <a:p>
            <a:pPr algn="l"/>
            <a:r>
              <a:rPr lang="en-US" sz="1800"/>
              <a:t>In the country's most high profile case “Shopian Rape and murder case” in which bodies of two female victims named ‘Asiya Jaan’ and ‘Neelofar Jaan’ were found in Rambiara water stream on 30thMay’2009 at Jammu and Kashmir. The investigations first declared it to be rape and murder. Later the case was sensitized in which the doctors opined that the hymen of deceased ‘Asiya Jaan’ was intact and the injury on the forehead was not enough to cause death. While another deceased ‘Neelofar Jaan’ was married on whom no antemortem injuries were found. The diatom test was conducted at Forensic Science Laboratory (Haryana) Madhuban which showed the presence of diatoms in the biological tissue samples of ‘Asiya Jaan’ and ‘Neelofar Jaan’ and in the water sample of the stream. After the diatom test medical doctors opined that death of two female victims was due to antemortem drowning.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B64D5-452B-457B-B78B-8FDD70C7D464}"/>
              </a:ext>
            </a:extLst>
          </p:cNvPr>
          <p:cNvSpPr>
            <a:spLocks noGrp="1"/>
          </p:cNvSpPr>
          <p:nvPr>
            <p:ph type="title"/>
          </p:nvPr>
        </p:nvSpPr>
        <p:spPr/>
        <p:txBody>
          <a:bodyPr>
            <a:normAutofit fontScale="90000"/>
          </a:bodyPr>
          <a:lstStyle/>
          <a:p>
            <a:r>
              <a:rPr lang="en-IN" b="1" u="sng" dirty="0"/>
              <a:t>International Case Report</a:t>
            </a:r>
            <a:r>
              <a:rPr lang="en-IN" dirty="0"/>
              <a:t/>
            </a:r>
            <a:br>
              <a:rPr lang="en-IN" dirty="0"/>
            </a:br>
            <a:r>
              <a:rPr lang="en-IN" dirty="0"/>
              <a:t/>
            </a:r>
            <a:br>
              <a:rPr lang="en-IN" dirty="0"/>
            </a:br>
            <a:r>
              <a:rPr lang="en-IN" sz="3600" b="1" dirty="0"/>
              <a:t>FORENSIC LIMNOLOGY: The Use of Freshwater Algal Community Ecology to Link Suspects to an Aquatic Crime Scene in </a:t>
            </a:r>
            <a:r>
              <a:rPr lang="en-IN" sz="3600" b="1" i="1" u="sng" dirty="0"/>
              <a:t>Southern New Zealand</a:t>
            </a:r>
            <a:br>
              <a:rPr lang="en-IN" sz="3600" b="1" i="1" u="sng" dirty="0"/>
            </a:b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 xmlns:a16="http://schemas.microsoft.com/office/drawing/2014/main" id="{33AC09BF-3FDF-48F2-8C1A-C7D1ECF827E0}"/>
              </a:ext>
            </a:extLst>
          </p:cNvPr>
          <p:cNvSpPr>
            <a:spLocks noGrp="1"/>
          </p:cNvSpPr>
          <p:nvPr>
            <p:ph idx="1"/>
          </p:nvPr>
        </p:nvSpPr>
        <p:spPr>
          <a:xfrm>
            <a:off x="677334" y="3733800"/>
            <a:ext cx="8596668" cy="2514600"/>
          </a:xfrm>
        </p:spPr>
        <p:txBody>
          <a:bodyPr>
            <a:normAutofit/>
          </a:bodyPr>
          <a:lstStyle/>
          <a:p>
            <a:pPr marL="0" indent="0">
              <a:buNone/>
            </a:pPr>
            <a:endParaRPr lang="en-IN" sz="1800" b="1" dirty="0"/>
          </a:p>
          <a:p>
            <a:pPr marL="0" indent="0">
              <a:buNone/>
            </a:pPr>
            <a:endParaRPr lang="en-IN" sz="1800" b="1" dirty="0"/>
          </a:p>
          <a:p>
            <a:r>
              <a:rPr lang="en-IN" sz="1800" b="1" dirty="0"/>
              <a:t>Year: 1994 (Journal of Forensic Science)</a:t>
            </a:r>
          </a:p>
          <a:p>
            <a:r>
              <a:rPr lang="en-IN" sz="1800" b="1" dirty="0"/>
              <a:t>JULY, 1991- two young boys-brutally attacked by multiple teenage assailants while fishing at a sub-urban Connecticut pond.</a:t>
            </a:r>
          </a:p>
          <a:p>
            <a:endParaRPr lang="en-IN" dirty="0"/>
          </a:p>
        </p:txBody>
      </p:sp>
    </p:spTree>
    <p:extLst>
      <p:ext uri="{BB962C8B-B14F-4D97-AF65-F5344CB8AC3E}">
        <p14:creationId xmlns="" xmlns:p14="http://schemas.microsoft.com/office/powerpoint/2010/main" val="223640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90D1F2-1EA0-4AD8-86B9-677AB50355BD}"/>
              </a:ext>
            </a:extLst>
          </p:cNvPr>
          <p:cNvSpPr>
            <a:spLocks noGrp="1"/>
          </p:cNvSpPr>
          <p:nvPr>
            <p:ph idx="1"/>
          </p:nvPr>
        </p:nvSpPr>
        <p:spPr>
          <a:xfrm>
            <a:off x="677334" y="503853"/>
            <a:ext cx="8596668" cy="5537510"/>
          </a:xfrm>
        </p:spPr>
        <p:txBody>
          <a:bodyPr>
            <a:normAutofit/>
          </a:bodyPr>
          <a:lstStyle/>
          <a:p>
            <a:pPr marL="0" indent="0">
              <a:buNone/>
            </a:pPr>
            <a:r>
              <a:rPr lang="en-IN" sz="2000" b="1" u="sng" dirty="0"/>
              <a:t>EVENTS</a:t>
            </a:r>
            <a:r>
              <a:rPr lang="en-IN" dirty="0"/>
              <a:t>: </a:t>
            </a:r>
          </a:p>
          <a:p>
            <a:r>
              <a:rPr lang="en-IN" b="1" dirty="0"/>
              <a:t>Victims accosted at knife point, bound with duct tape, beaten with a baseball bat and dragged into pond to drown.</a:t>
            </a:r>
          </a:p>
          <a:p>
            <a:endParaRPr lang="en-IN" b="1" dirty="0"/>
          </a:p>
          <a:p>
            <a:r>
              <a:rPr lang="en-IN" b="1" dirty="0"/>
              <a:t>One of the two victims freed himself and rescued his colleague.</a:t>
            </a:r>
          </a:p>
          <a:p>
            <a:endParaRPr lang="en-IN" b="1" dirty="0"/>
          </a:p>
          <a:p>
            <a:r>
              <a:rPr lang="en-IN" b="1" dirty="0"/>
              <a:t>The apparent motive for the attack was the theft of the victims’ bicycles.</a:t>
            </a:r>
          </a:p>
          <a:p>
            <a:endParaRPr lang="en-IN" b="1" dirty="0"/>
          </a:p>
          <a:p>
            <a:r>
              <a:rPr lang="en-IN" b="1" dirty="0"/>
              <a:t>Numerous items of physical evidences, which include footwear impressions, duct and electrical tape fragments and a submerged baseball hat, were left at the scene by the assailants helped in placing the suspects at the crime scene.</a:t>
            </a:r>
          </a:p>
          <a:p>
            <a:endParaRPr lang="en-IN" b="1" dirty="0"/>
          </a:p>
          <a:p>
            <a:r>
              <a:rPr lang="en-IN" b="1" dirty="0"/>
              <a:t>Reference samples obtained from: pond water, sediment and aquatic vegetation.</a:t>
            </a:r>
          </a:p>
          <a:p>
            <a:endParaRPr lang="en-IN" dirty="0"/>
          </a:p>
        </p:txBody>
      </p:sp>
    </p:spTree>
    <p:extLst>
      <p:ext uri="{BB962C8B-B14F-4D97-AF65-F5344CB8AC3E}">
        <p14:creationId xmlns="" xmlns:p14="http://schemas.microsoft.com/office/powerpoint/2010/main" val="355437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7DF224-196C-44F4-9A98-1723335740B3}"/>
              </a:ext>
            </a:extLst>
          </p:cNvPr>
          <p:cNvSpPr>
            <a:spLocks noGrp="1"/>
          </p:cNvSpPr>
          <p:nvPr>
            <p:ph idx="1"/>
          </p:nvPr>
        </p:nvSpPr>
        <p:spPr>
          <a:xfrm>
            <a:off x="677334" y="533400"/>
            <a:ext cx="8596668" cy="5480973"/>
          </a:xfrm>
        </p:spPr>
        <p:txBody>
          <a:bodyPr>
            <a:normAutofit fontScale="92500" lnSpcReduction="10000"/>
          </a:bodyPr>
          <a:lstStyle/>
          <a:p>
            <a:pPr marL="0" indent="0">
              <a:buNone/>
            </a:pPr>
            <a:r>
              <a:rPr lang="en-IN" sz="2800" b="1" u="sng" dirty="0"/>
              <a:t>EXAMINATION</a:t>
            </a:r>
            <a:r>
              <a:rPr lang="en-IN" b="1" dirty="0"/>
              <a:t>:</a:t>
            </a:r>
          </a:p>
          <a:p>
            <a:pPr marL="0" indent="0">
              <a:buNone/>
            </a:pPr>
            <a:r>
              <a:rPr lang="en-IN" b="1" dirty="0"/>
              <a:t>(A). VISUAL/PHYSICAL EXAMINATION: of water-soaked clothing and footwear (sneakers) of both victims and suspects.</a:t>
            </a:r>
          </a:p>
          <a:p>
            <a:pPr marL="0" indent="0">
              <a:buNone/>
            </a:pPr>
            <a:r>
              <a:rPr lang="en-IN" sz="1800" b="1" u="sng" dirty="0"/>
              <a:t>Observation:</a:t>
            </a:r>
            <a:r>
              <a:rPr lang="en-IN" sz="1800" b="1" dirty="0"/>
              <a:t> </a:t>
            </a:r>
            <a:r>
              <a:rPr lang="en-IN" sz="1800" b="1" u="sng" dirty="0"/>
              <a:t>Sediment(s) of similar colour on the inner and outer surfaces of the          footwear.</a:t>
            </a:r>
          </a:p>
          <a:p>
            <a:pPr>
              <a:buAutoNum type="alphaUcParenBoth"/>
            </a:pPr>
            <a:endParaRPr lang="en-IN" b="1" u="sng" dirty="0"/>
          </a:p>
          <a:p>
            <a:pPr marL="0" indent="0">
              <a:buNone/>
            </a:pPr>
            <a:r>
              <a:rPr lang="en-IN" b="1" dirty="0"/>
              <a:t>(B). LIMNOLOGICAL EXAMINATION</a:t>
            </a:r>
            <a:r>
              <a:rPr lang="en-IN" sz="1800" b="1" dirty="0"/>
              <a:t>: </a:t>
            </a:r>
          </a:p>
          <a:p>
            <a:pPr marL="0" indent="0">
              <a:buNone/>
            </a:pPr>
            <a:r>
              <a:rPr lang="en-IN" sz="1800" b="1" dirty="0"/>
              <a:t>   1. Scrapping done to remove mud from the sneakers of both the victims and the   suspects.</a:t>
            </a:r>
          </a:p>
          <a:p>
            <a:pPr marL="0" indent="0">
              <a:buNone/>
            </a:pPr>
            <a:r>
              <a:rPr lang="en-IN" sz="1800" b="1" dirty="0"/>
              <a:t>   2. Mud from the pond reference sample was added to another beaker.</a:t>
            </a:r>
          </a:p>
          <a:p>
            <a:pPr marL="0" indent="0">
              <a:buNone/>
            </a:pPr>
            <a:r>
              <a:rPr lang="en-IN" sz="1800" b="1" dirty="0"/>
              <a:t>   3. Sulfuric acid and Potassium dichromate were added to each beaker and the resultant slurries were allowed to settle for 24 hours.</a:t>
            </a:r>
          </a:p>
          <a:p>
            <a:pPr marL="0" indent="0">
              <a:buNone/>
            </a:pPr>
            <a:r>
              <a:rPr lang="en-IN" sz="1800" b="1" dirty="0"/>
              <a:t>   4. Each slurries was then transferred to a centrifuge tube, placed into a water bath and boiled for 1 hour.</a:t>
            </a:r>
          </a:p>
          <a:p>
            <a:pPr marL="0" indent="0">
              <a:buNone/>
            </a:pPr>
            <a:r>
              <a:rPr lang="en-IN" sz="1800" b="1" dirty="0"/>
              <a:t>   5. Each sample was rinsed with distilled water.</a:t>
            </a:r>
          </a:p>
          <a:p>
            <a:pPr marL="0" indent="0">
              <a:buNone/>
            </a:pPr>
            <a:r>
              <a:rPr lang="en-IN" sz="1800" b="1" dirty="0"/>
              <a:t>   6. Pellets of each sample were dried onto a glass coverslip and mounted onto a glass slide with HYRAX.</a:t>
            </a:r>
          </a:p>
          <a:p>
            <a:pPr marL="0" indent="0">
              <a:buNone/>
            </a:pPr>
            <a:endParaRPr lang="en-IN" sz="1800" b="1" u="sng" dirty="0"/>
          </a:p>
          <a:p>
            <a:endParaRPr lang="en-IN" b="1" dirty="0"/>
          </a:p>
        </p:txBody>
      </p:sp>
    </p:spTree>
    <p:extLst>
      <p:ext uri="{BB962C8B-B14F-4D97-AF65-F5344CB8AC3E}">
        <p14:creationId xmlns="" xmlns:p14="http://schemas.microsoft.com/office/powerpoint/2010/main" val="124680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2DC24E-0F80-449B-A331-7D2B83EC1DF0}"/>
              </a:ext>
            </a:extLst>
          </p:cNvPr>
          <p:cNvSpPr>
            <a:spLocks noGrp="1"/>
          </p:cNvSpPr>
          <p:nvPr>
            <p:ph idx="1"/>
          </p:nvPr>
        </p:nvSpPr>
        <p:spPr>
          <a:xfrm>
            <a:off x="677334" y="609600"/>
            <a:ext cx="8596668" cy="5431763"/>
          </a:xfrm>
        </p:spPr>
        <p:txBody>
          <a:bodyPr>
            <a:normAutofit/>
          </a:bodyPr>
          <a:lstStyle/>
          <a:p>
            <a:pPr marL="0" indent="0">
              <a:buNone/>
            </a:pPr>
            <a:r>
              <a:rPr lang="en-IN" b="1" dirty="0"/>
              <a:t>7.</a:t>
            </a:r>
            <a:r>
              <a:rPr lang="en-IN" dirty="0"/>
              <a:t> </a:t>
            </a:r>
            <a:r>
              <a:rPr lang="en-IN" b="1" dirty="0"/>
              <a:t>Each slide was examined using phase contrast microscope (1000X)</a:t>
            </a:r>
          </a:p>
          <a:p>
            <a:pPr marL="0" indent="0">
              <a:buNone/>
            </a:pPr>
            <a:r>
              <a:rPr lang="en-IN" b="1" dirty="0"/>
              <a:t>8. Qualitative and quantitative analyses of the diatoms was done.</a:t>
            </a:r>
          </a:p>
          <a:p>
            <a:pPr marL="0" indent="0">
              <a:buNone/>
            </a:pPr>
            <a:r>
              <a:rPr lang="en-IN" b="1" dirty="0"/>
              <a:t>9. Statistical analysis of each sample was also done.</a:t>
            </a:r>
          </a:p>
          <a:p>
            <a:pPr marL="0" indent="0">
              <a:buNone/>
            </a:pPr>
            <a:endParaRPr lang="en-IN" sz="1600" dirty="0"/>
          </a:p>
          <a:p>
            <a:pPr marL="0" indent="0">
              <a:buNone/>
            </a:pPr>
            <a:r>
              <a:rPr lang="en-IN" sz="2000" b="1" u="sng" dirty="0"/>
              <a:t>RESULT:</a:t>
            </a:r>
          </a:p>
          <a:p>
            <a:pPr>
              <a:buAutoNum type="arabicPeriod"/>
            </a:pPr>
            <a:r>
              <a:rPr lang="en-IN" b="1" dirty="0"/>
              <a:t>All samples contained diatoms and scaled </a:t>
            </a:r>
            <a:r>
              <a:rPr lang="en-IN" b="1" dirty="0" err="1"/>
              <a:t>chrysophytes</a:t>
            </a:r>
            <a:r>
              <a:rPr lang="en-IN" b="1" dirty="0"/>
              <a:t>.</a:t>
            </a:r>
          </a:p>
          <a:p>
            <a:pPr>
              <a:buAutoNum type="arabicPeriod"/>
            </a:pPr>
            <a:r>
              <a:rPr lang="en-IN" b="1" dirty="0"/>
              <a:t>All species found were of freshwater habitat. Hence, they originated from same waterbody.</a:t>
            </a:r>
          </a:p>
          <a:p>
            <a:pPr marL="0" indent="0">
              <a:buNone/>
            </a:pPr>
            <a:endParaRPr lang="en-IN" dirty="0"/>
          </a:p>
          <a:p>
            <a:pPr marL="0" indent="0">
              <a:buNone/>
            </a:pPr>
            <a:r>
              <a:rPr lang="en-IN" sz="2000" b="1" u="sng" dirty="0"/>
              <a:t>CONCLUSION:</a:t>
            </a:r>
          </a:p>
          <a:p>
            <a:pPr marL="0" indent="0">
              <a:buNone/>
            </a:pPr>
            <a:r>
              <a:rPr lang="en-IN" b="1" dirty="0"/>
              <a:t>May 1992, all the three suspects entered guilty pleas to variety of felony charges and were subjected to lengthy period of incarceration.</a:t>
            </a:r>
          </a:p>
          <a:p>
            <a:endParaRPr lang="en-IN" dirty="0"/>
          </a:p>
        </p:txBody>
      </p:sp>
    </p:spTree>
    <p:extLst>
      <p:ext uri="{BB962C8B-B14F-4D97-AF65-F5344CB8AC3E}">
        <p14:creationId xmlns="" xmlns:p14="http://schemas.microsoft.com/office/powerpoint/2010/main" val="341775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381000" y="228600"/>
            <a:ext cx="9753600" cy="2057400"/>
          </a:xfrm>
        </p:spPr>
        <p:txBody>
          <a:bodyPr>
            <a:normAutofit fontScale="90000"/>
          </a:bodyPr>
          <a:lstStyle/>
          <a:p>
            <a:pPr algn="ctr"/>
            <a:r>
              <a:rPr lang="en-US" dirty="0"/>
              <a:t>INTRODUCTION</a:t>
            </a:r>
            <a:br>
              <a:rPr lang="en-US" dirty="0"/>
            </a:br>
            <a:r>
              <a:rPr lang="en-US" sz="2000" dirty="0">
                <a:solidFill>
                  <a:schemeClr val="tx1"/>
                </a:solidFill>
              </a:rPr>
              <a:t>DOMAIN – </a:t>
            </a:r>
            <a:r>
              <a:rPr lang="en-US" sz="2000" dirty="0" err="1">
                <a:solidFill>
                  <a:schemeClr val="tx1"/>
                </a:solidFill>
              </a:rPr>
              <a:t>Eukaryota</a:t>
            </a:r>
            <a:r>
              <a:rPr lang="en-US" sz="2000" dirty="0">
                <a:solidFill>
                  <a:schemeClr val="tx1"/>
                </a:solidFill>
              </a:rPr>
              <a:t/>
            </a:r>
            <a:br>
              <a:rPr lang="en-US" sz="2000" dirty="0">
                <a:solidFill>
                  <a:schemeClr val="tx1"/>
                </a:solidFill>
              </a:rPr>
            </a:br>
            <a:r>
              <a:rPr lang="en-US" sz="2000" dirty="0">
                <a:solidFill>
                  <a:schemeClr val="tx1"/>
                </a:solidFill>
              </a:rPr>
              <a:t>KINGDOM – </a:t>
            </a:r>
            <a:r>
              <a:rPr lang="en-US" sz="2000" dirty="0" err="1">
                <a:solidFill>
                  <a:schemeClr val="tx1"/>
                </a:solidFill>
              </a:rPr>
              <a:t>Chromalveolata</a:t>
            </a:r>
            <a:r>
              <a:rPr lang="en-US" sz="2000" dirty="0">
                <a:solidFill>
                  <a:schemeClr val="tx1"/>
                </a:solidFill>
              </a:rPr>
              <a:t/>
            </a:r>
            <a:br>
              <a:rPr lang="en-US" sz="2000" dirty="0">
                <a:solidFill>
                  <a:schemeClr val="tx1"/>
                </a:solidFill>
              </a:rPr>
            </a:br>
            <a:r>
              <a:rPr lang="en-US" sz="2000" dirty="0">
                <a:solidFill>
                  <a:schemeClr val="tx1"/>
                </a:solidFill>
              </a:rPr>
              <a:t>PHYLUM – </a:t>
            </a:r>
            <a:r>
              <a:rPr lang="en-US" sz="2000" dirty="0" err="1">
                <a:solidFill>
                  <a:schemeClr val="tx1"/>
                </a:solidFill>
              </a:rPr>
              <a:t>Heterokontophyta</a:t>
            </a:r>
            <a:r>
              <a:rPr lang="en-US" sz="2000" dirty="0">
                <a:solidFill>
                  <a:schemeClr val="tx1"/>
                </a:solidFill>
              </a:rPr>
              <a:t/>
            </a:r>
            <a:br>
              <a:rPr lang="en-US" sz="2000" dirty="0">
                <a:solidFill>
                  <a:schemeClr val="tx1"/>
                </a:solidFill>
              </a:rPr>
            </a:br>
            <a:r>
              <a:rPr lang="en-US" sz="2000" dirty="0">
                <a:solidFill>
                  <a:schemeClr val="tx1"/>
                </a:solidFill>
              </a:rPr>
              <a:t>CLASS – </a:t>
            </a:r>
            <a:r>
              <a:rPr lang="en-US" sz="2000" dirty="0" err="1">
                <a:solidFill>
                  <a:schemeClr val="tx1"/>
                </a:solidFill>
              </a:rPr>
              <a:t>Bacillariophyceae</a:t>
            </a:r>
            <a:r>
              <a:rPr lang="en-US" sz="2000" dirty="0">
                <a:solidFill>
                  <a:schemeClr val="tx1"/>
                </a:solidFill>
              </a:rPr>
              <a:t/>
            </a:r>
            <a:br>
              <a:rPr lang="en-US" sz="2000" dirty="0">
                <a:solidFill>
                  <a:schemeClr val="tx1"/>
                </a:solidFill>
              </a:rPr>
            </a:br>
            <a:r>
              <a:rPr lang="en-US" sz="2000" dirty="0">
                <a:solidFill>
                  <a:schemeClr val="tx1"/>
                </a:solidFill>
              </a:rPr>
              <a:t>ORDER – </a:t>
            </a:r>
            <a:r>
              <a:rPr lang="en-US" sz="2000" dirty="0" err="1">
                <a:solidFill>
                  <a:schemeClr val="tx1"/>
                </a:solidFill>
              </a:rPr>
              <a:t>Pennales</a:t>
            </a:r>
            <a:r>
              <a:rPr lang="en-US" dirty="0"/>
              <a:t/>
            </a:r>
            <a:br>
              <a:rPr lang="en-US" dirty="0"/>
            </a:br>
            <a:r>
              <a:rPr lang="en-US" dirty="0"/>
              <a:t/>
            </a:r>
            <a:br>
              <a:rPr lang="en-US" dirty="0"/>
            </a:br>
            <a:endParaRPr lang="en-US" dirty="0"/>
          </a:p>
        </p:txBody>
      </p:sp>
      <p:sp>
        <p:nvSpPr>
          <p:cNvPr id="1048620" name="Content Placeholder 2"/>
          <p:cNvSpPr>
            <a:spLocks noGrp="1"/>
          </p:cNvSpPr>
          <p:nvPr>
            <p:ph idx="1"/>
          </p:nvPr>
        </p:nvSpPr>
        <p:spPr>
          <a:xfrm>
            <a:off x="380960" y="2357430"/>
            <a:ext cx="11049000" cy="4343400"/>
          </a:xfrm>
        </p:spPr>
        <p:txBody>
          <a:bodyPr>
            <a:normAutofit lnSpcReduction="10000"/>
          </a:bodyPr>
          <a:lstStyle/>
          <a:p>
            <a:r>
              <a:rPr lang="en-IN" dirty="0" smtClean="0"/>
              <a:t>Diatoms are microscopic, photosynthetic, eukaryotic algae that inhibit almost all bodied of water.</a:t>
            </a:r>
          </a:p>
          <a:p>
            <a:r>
              <a:rPr lang="en-IN" dirty="0" smtClean="0"/>
              <a:t>They are found in springs, rivers, ponds, lakes, ditches and in freshwater &amp; marine water.</a:t>
            </a:r>
          </a:p>
          <a:p>
            <a:r>
              <a:rPr lang="en-IN" dirty="0" smtClean="0"/>
              <a:t>It occur in terrestrial habitats such as wet rocks, </a:t>
            </a:r>
            <a:r>
              <a:rPr lang="en-IN" dirty="0" err="1" smtClean="0"/>
              <a:t>mossess</a:t>
            </a:r>
            <a:r>
              <a:rPr lang="en-IN" dirty="0" smtClean="0"/>
              <a:t> and soils.</a:t>
            </a:r>
          </a:p>
          <a:p>
            <a:r>
              <a:rPr lang="en-IN" dirty="0" smtClean="0"/>
              <a:t>Study of diatoms is called </a:t>
            </a:r>
            <a:r>
              <a:rPr lang="en-IN" b="1" dirty="0" smtClean="0"/>
              <a:t>Forensic Limnology.</a:t>
            </a:r>
            <a:endParaRPr lang="en-US" b="1" dirty="0" smtClean="0"/>
          </a:p>
          <a:p>
            <a:r>
              <a:rPr lang="en-US" dirty="0" smtClean="0"/>
              <a:t>TYPES-</a:t>
            </a:r>
            <a:endParaRPr lang="en-US" dirty="0"/>
          </a:p>
          <a:p>
            <a:pPr marL="0" indent="0">
              <a:buNone/>
            </a:pPr>
            <a:r>
              <a:rPr lang="en-US" dirty="0"/>
              <a:t>     a. CENTRIC – Which are radially symmetrical.</a:t>
            </a:r>
          </a:p>
          <a:p>
            <a:pPr marL="0" indent="0">
              <a:buNone/>
            </a:pPr>
            <a:r>
              <a:rPr lang="en-US" dirty="0"/>
              <a:t>     b. PENNATE – Which are bilaterally symmetrical.</a:t>
            </a:r>
          </a:p>
          <a:p>
            <a:r>
              <a:rPr lang="en-US" dirty="0"/>
              <a:t>EXTRACTION PROCEDURE –</a:t>
            </a:r>
          </a:p>
          <a:p>
            <a:pPr marL="0" indent="0">
              <a:buNone/>
            </a:pPr>
            <a:r>
              <a:rPr lang="en-US" dirty="0"/>
              <a:t>     a. NITRIC ACID METHOD                     b. SULPHURIC ACID METHOD</a:t>
            </a:r>
          </a:p>
          <a:p>
            <a:r>
              <a:rPr lang="en-US" dirty="0"/>
              <a:t>ADVANCED TECHNOLOGIES USED FOR DIATOMS DETECTION-</a:t>
            </a:r>
          </a:p>
          <a:p>
            <a:pPr marL="0" indent="0">
              <a:buNone/>
            </a:pPr>
            <a:r>
              <a:rPr lang="en-US" dirty="0"/>
              <a:t>     a. NMR                         b. </a:t>
            </a:r>
            <a:r>
              <a:rPr lang="en-US" dirty="0" err="1"/>
              <a:t>Fluorimetry</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304800" y="609600"/>
            <a:ext cx="10058400" cy="990600"/>
          </a:xfrm>
        </p:spPr>
        <p:txBody>
          <a:bodyPr>
            <a:normAutofit/>
          </a:bodyPr>
          <a:lstStyle/>
          <a:p>
            <a:pPr algn="ctr"/>
            <a:r>
              <a:rPr lang="en-US" b="1" dirty="0"/>
              <a:t>MORPHOLOGY</a:t>
            </a:r>
          </a:p>
        </p:txBody>
      </p:sp>
      <p:pic>
        <p:nvPicPr>
          <p:cNvPr id="2097154" name="Picture 4"/>
          <p:cNvPicPr>
            <a:picLocks noChangeAspect="1"/>
          </p:cNvPicPr>
          <p:nvPr/>
        </p:nvPicPr>
        <p:blipFill>
          <a:blip r:embed="rId2"/>
          <a:stretch>
            <a:fillRect/>
          </a:stretch>
        </p:blipFill>
        <p:spPr>
          <a:xfrm>
            <a:off x="381000" y="2209800"/>
            <a:ext cx="5334000" cy="4495800"/>
          </a:xfrm>
          <a:prstGeom prst="rect">
            <a:avLst/>
          </a:prstGeom>
        </p:spPr>
      </p:pic>
      <p:sp>
        <p:nvSpPr>
          <p:cNvPr id="1048622" name="Content Placeholder 5"/>
          <p:cNvSpPr>
            <a:spLocks noGrp="1"/>
          </p:cNvSpPr>
          <p:nvPr>
            <p:ph idx="1"/>
          </p:nvPr>
        </p:nvSpPr>
        <p:spPr/>
        <p:txBody>
          <a:bodyPr/>
          <a:lstStyle/>
          <a:p>
            <a:pPr marL="0" indent="0">
              <a:buNone/>
            </a:pPr>
            <a:r>
              <a:rPr lang="en-US" dirty="0"/>
              <a:t>A.</a:t>
            </a:r>
          </a:p>
        </p:txBody>
      </p:sp>
      <p:pic>
        <p:nvPicPr>
          <p:cNvPr id="2097155" name="Picture 6"/>
          <p:cNvPicPr>
            <a:picLocks noChangeAspect="1"/>
          </p:cNvPicPr>
          <p:nvPr/>
        </p:nvPicPr>
        <p:blipFill>
          <a:blip r:embed="rId3"/>
          <a:stretch>
            <a:fillRect/>
          </a:stretch>
        </p:blipFill>
        <p:spPr>
          <a:xfrm>
            <a:off x="6019800" y="2590800"/>
            <a:ext cx="5029200" cy="381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FORENSIC SIGNIFICANCE</a:t>
            </a:r>
            <a:endParaRPr lang="en-US" dirty="0"/>
          </a:p>
        </p:txBody>
      </p:sp>
      <p:sp>
        <p:nvSpPr>
          <p:cNvPr id="3" name="Content Placeholder 2"/>
          <p:cNvSpPr>
            <a:spLocks noGrp="1"/>
          </p:cNvSpPr>
          <p:nvPr>
            <p:ph idx="1"/>
          </p:nvPr>
        </p:nvSpPr>
        <p:spPr>
          <a:xfrm>
            <a:off x="677334" y="1500175"/>
            <a:ext cx="8596668" cy="4541188"/>
          </a:xfrm>
        </p:spPr>
        <p:txBody>
          <a:bodyPr>
            <a:normAutofit/>
          </a:bodyPr>
          <a:lstStyle/>
          <a:p>
            <a:r>
              <a:rPr lang="en-IN" dirty="0" smtClean="0"/>
              <a:t>Presence of diatoms in the body tissues is very useful </a:t>
            </a:r>
            <a:r>
              <a:rPr lang="en-IN" dirty="0" smtClean="0"/>
              <a:t>evidence for solving cases.</a:t>
            </a:r>
            <a:endParaRPr lang="en-IN" dirty="0" smtClean="0"/>
          </a:p>
          <a:p>
            <a:r>
              <a:rPr lang="en-IN" dirty="0" smtClean="0"/>
              <a:t>When </a:t>
            </a:r>
            <a:r>
              <a:rPr lang="en-IN" dirty="0" smtClean="0"/>
              <a:t>dead body is recovered from water, there is always a question whether it was a case of ante mortem and post-mortem drowning</a:t>
            </a:r>
            <a:r>
              <a:rPr lang="en-IN" dirty="0" smtClean="0"/>
              <a:t>. Thus, </a:t>
            </a:r>
            <a:r>
              <a:rPr lang="en-US" dirty="0" smtClean="0"/>
              <a:t>it determine </a:t>
            </a:r>
            <a:r>
              <a:rPr lang="en-US" dirty="0" smtClean="0"/>
              <a:t>whether </a:t>
            </a:r>
            <a:r>
              <a:rPr lang="en-US" dirty="0" smtClean="0"/>
              <a:t>it’s an </a:t>
            </a:r>
            <a:r>
              <a:rPr lang="en-US" b="1" dirty="0" smtClean="0"/>
              <a:t>ante mortem drowning or post mortem drowning.</a:t>
            </a:r>
          </a:p>
          <a:p>
            <a:r>
              <a:rPr lang="en-IN" b="1" dirty="0" smtClean="0"/>
              <a:t>In post-mortem drowning, </a:t>
            </a:r>
            <a:r>
              <a:rPr lang="en-IN" dirty="0" smtClean="0"/>
              <a:t>(if person is dead when entering the water) then there is no circulation and the transport of diatoms cells to various organs is prevented because of lack of circulation &amp; diatoms cannot enter the body.</a:t>
            </a:r>
          </a:p>
          <a:p>
            <a:r>
              <a:rPr lang="en-IN" b="1" dirty="0" smtClean="0"/>
              <a:t>In ante mortem drowning, </a:t>
            </a:r>
            <a:r>
              <a:rPr lang="en-IN" dirty="0" smtClean="0"/>
              <a:t>(if person is still alive when entering the water) , then diatoms will enter the lungs if the person inhales water &amp; drowns. The diatoms are then carried to distant  parts of the body such as brain, kidneys, and bone marrow by circulation.</a:t>
            </a:r>
            <a:endParaRPr lang="en-US" dirty="0" smtClean="0"/>
          </a:p>
          <a:p>
            <a:pPr>
              <a:buNone/>
            </a:pP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pPr algn="ctr"/>
            <a:r>
              <a:rPr lang="en-US" b="1" dirty="0"/>
              <a:t>FORENSIC SIGNIFICANCE</a:t>
            </a:r>
          </a:p>
        </p:txBody>
      </p:sp>
      <p:sp>
        <p:nvSpPr>
          <p:cNvPr id="1048624" name="Content Placeholder 2"/>
          <p:cNvSpPr>
            <a:spLocks noGrp="1"/>
          </p:cNvSpPr>
          <p:nvPr>
            <p:ph idx="1"/>
          </p:nvPr>
        </p:nvSpPr>
        <p:spPr>
          <a:xfrm>
            <a:off x="677334" y="1571613"/>
            <a:ext cx="8596668" cy="4469750"/>
          </a:xfrm>
        </p:spPr>
        <p:txBody>
          <a:bodyPr>
            <a:normAutofit lnSpcReduction="10000"/>
          </a:bodyPr>
          <a:lstStyle/>
          <a:p>
            <a:r>
              <a:rPr lang="en-US" dirty="0"/>
              <a:t>Establishes corpus </a:t>
            </a:r>
            <a:r>
              <a:rPr lang="en-US" dirty="0" err="1" smtClean="0"/>
              <a:t>delicti</a:t>
            </a:r>
            <a:r>
              <a:rPr lang="en-US" dirty="0" smtClean="0"/>
              <a:t> . ( it establishes the fact that crime has been committed</a:t>
            </a:r>
            <a:r>
              <a:rPr lang="en-US" dirty="0" smtClean="0"/>
              <a:t>) [corpus </a:t>
            </a:r>
            <a:r>
              <a:rPr lang="en-US" dirty="0" err="1" smtClean="0"/>
              <a:t>delicti</a:t>
            </a:r>
            <a:r>
              <a:rPr lang="en-US" dirty="0" smtClean="0"/>
              <a:t> </a:t>
            </a:r>
            <a:r>
              <a:rPr lang="en-US" dirty="0" smtClean="0"/>
              <a:t>means body of the crime]</a:t>
            </a:r>
            <a:endParaRPr lang="en-US" dirty="0"/>
          </a:p>
          <a:p>
            <a:r>
              <a:rPr lang="en-US" dirty="0" smtClean="0"/>
              <a:t>It links </a:t>
            </a:r>
            <a:r>
              <a:rPr lang="en-US" dirty="0"/>
              <a:t>crime to the crime </a:t>
            </a:r>
            <a:r>
              <a:rPr lang="en-US" dirty="0" smtClean="0"/>
              <a:t>scene and victim and </a:t>
            </a:r>
            <a:r>
              <a:rPr lang="en-US" dirty="0" smtClean="0"/>
              <a:t>suspect because diatoms can be found on </a:t>
            </a:r>
            <a:r>
              <a:rPr lang="en-US" dirty="0" smtClean="0"/>
              <a:t>clothes and shoes or on skin the perpetrator to a scene.</a:t>
            </a:r>
            <a:endParaRPr lang="en-US" dirty="0"/>
          </a:p>
          <a:p>
            <a:r>
              <a:rPr lang="en-US" dirty="0" smtClean="0"/>
              <a:t>It Identify </a:t>
            </a:r>
            <a:r>
              <a:rPr lang="en-US" dirty="0"/>
              <a:t>the actual scene of </a:t>
            </a:r>
            <a:r>
              <a:rPr lang="en-US" dirty="0" smtClean="0"/>
              <a:t>occurrence ( </a:t>
            </a:r>
            <a:r>
              <a:rPr lang="en-US" dirty="0" smtClean="0"/>
              <a:t>For example- sometimes </a:t>
            </a:r>
            <a:r>
              <a:rPr lang="en-US" dirty="0" smtClean="0"/>
              <a:t>suspect kill the victim on some other place and then they just throw the body in the water).</a:t>
            </a:r>
            <a:endParaRPr lang="en-US" dirty="0"/>
          </a:p>
          <a:p>
            <a:r>
              <a:rPr lang="en-US" dirty="0" smtClean="0"/>
              <a:t>It also Identify </a:t>
            </a:r>
            <a:r>
              <a:rPr lang="en-US" dirty="0"/>
              <a:t>the type of drowning i.e. fresh water drowning or sea water </a:t>
            </a:r>
            <a:r>
              <a:rPr lang="en-US" dirty="0" smtClean="0"/>
              <a:t>drowning.</a:t>
            </a:r>
            <a:endParaRPr lang="en-US" dirty="0" smtClean="0"/>
          </a:p>
          <a:p>
            <a:pPr>
              <a:buNone/>
            </a:pPr>
            <a:r>
              <a:rPr lang="en-US" dirty="0" smtClean="0"/>
              <a:t>(Freshwater </a:t>
            </a:r>
            <a:r>
              <a:rPr lang="en-US" dirty="0" smtClean="0"/>
              <a:t>leads to quick absorption into blood from GIT due to lower osmotic pressure, it increases blood volume in short span of time that result in loss of red blood cell-</a:t>
            </a:r>
            <a:r>
              <a:rPr lang="en-US" dirty="0" err="1" smtClean="0"/>
              <a:t>hemolysis</a:t>
            </a:r>
            <a:r>
              <a:rPr lang="en-US" dirty="0" smtClean="0"/>
              <a:t>)</a:t>
            </a:r>
          </a:p>
          <a:p>
            <a:pPr>
              <a:buNone/>
            </a:pPr>
            <a:r>
              <a:rPr lang="en-IN" dirty="0" smtClean="0"/>
              <a:t>(In Saltwater having equal osmotic pressure to blood and it just slightly  increases </a:t>
            </a:r>
            <a:r>
              <a:rPr lang="en-IN" dirty="0" err="1" smtClean="0"/>
              <a:t>NaCl</a:t>
            </a:r>
            <a:r>
              <a:rPr lang="en-IN" dirty="0" smtClean="0"/>
              <a:t> causing mild symptoms)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1946"/>
          </a:xfrm>
        </p:spPr>
        <p:txBody>
          <a:bodyPr>
            <a:normAutofit fontScale="90000"/>
          </a:bodyPr>
          <a:lstStyle/>
          <a:p>
            <a:endParaRPr lang="en-US" dirty="0"/>
          </a:p>
        </p:txBody>
      </p:sp>
      <p:sp>
        <p:nvSpPr>
          <p:cNvPr id="3" name="Content Placeholder 2"/>
          <p:cNvSpPr>
            <a:spLocks noGrp="1"/>
          </p:cNvSpPr>
          <p:nvPr>
            <p:ph idx="1"/>
          </p:nvPr>
        </p:nvSpPr>
        <p:spPr>
          <a:xfrm>
            <a:off x="677334" y="1571612"/>
            <a:ext cx="8596668" cy="4469751"/>
          </a:xfrm>
        </p:spPr>
        <p:txBody>
          <a:bodyPr>
            <a:normAutofit/>
          </a:bodyPr>
          <a:lstStyle/>
          <a:p>
            <a:r>
              <a:rPr lang="en-IN" dirty="0" smtClean="0"/>
              <a:t>It will determine the location by comparing with the diatom species found </a:t>
            </a:r>
            <a:r>
              <a:rPr lang="en-IN" dirty="0" smtClean="0"/>
              <a:t>in the </a:t>
            </a:r>
            <a:r>
              <a:rPr lang="en-IN" dirty="0" smtClean="0"/>
              <a:t>body’s tissues with the diatoms from the known water source where the body was discovered.</a:t>
            </a:r>
          </a:p>
          <a:p>
            <a:r>
              <a:rPr lang="en-IN" dirty="0" smtClean="0"/>
              <a:t>It helps in indicating the seasons as well as year by understanding the seasonal patterns of diatoms population. Diatoms populations in water bodies can vary throughout the year due to seasonal changes and other environmental factors.</a:t>
            </a:r>
          </a:p>
          <a:p>
            <a:r>
              <a:rPr lang="en-IN" dirty="0" smtClean="0"/>
              <a:t>It estimate the </a:t>
            </a:r>
            <a:r>
              <a:rPr lang="en-US" dirty="0" smtClean="0"/>
              <a:t>approximate </a:t>
            </a:r>
            <a:r>
              <a:rPr lang="en-US" dirty="0" smtClean="0"/>
              <a:t>time since </a:t>
            </a:r>
            <a:r>
              <a:rPr lang="en-US" dirty="0" smtClean="0"/>
              <a:t>death by the movement of diatoms population inside the body. It is not a precise method because it is often combined with other approaches such as body decomposition stages, insect activity, temperature analysis.</a:t>
            </a:r>
            <a:endParaRPr lang="en-US" dirty="0" smtClean="0"/>
          </a:p>
          <a:p>
            <a:r>
              <a:rPr lang="en-IN" dirty="0" smtClean="0"/>
              <a:t>Their silica- based skeletons do not readily decay and they are sometimes be detected even in heavenly decomposed bodies.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77334" y="609600"/>
            <a:ext cx="8301264" cy="668238"/>
          </a:xfrm>
        </p:spPr>
        <p:txBody>
          <a:bodyPr/>
          <a:lstStyle/>
          <a:p>
            <a:r>
              <a:rPr lang="en-US" sz="2800" b="1" dirty="0"/>
              <a:t>COLLECTION,EXTRACTION AND IDENTIFICATION</a:t>
            </a:r>
          </a:p>
        </p:txBody>
      </p:sp>
      <p:sp>
        <p:nvSpPr>
          <p:cNvPr id="1048601" name="Content Placeholder 2"/>
          <p:cNvSpPr>
            <a:spLocks noGrp="1"/>
          </p:cNvSpPr>
          <p:nvPr>
            <p:ph idx="1"/>
          </p:nvPr>
        </p:nvSpPr>
        <p:spPr>
          <a:xfrm>
            <a:off x="677333" y="1277838"/>
            <a:ext cx="8596668" cy="4742783"/>
          </a:xfrm>
        </p:spPr>
        <p:txBody>
          <a:bodyPr/>
          <a:lstStyle/>
          <a:p>
            <a:r>
              <a:rPr lang="en-US">
                <a:solidFill>
                  <a:srgbClr val="98CC00"/>
                </a:solidFill>
              </a:rPr>
              <a:t>Collection </a:t>
            </a:r>
            <a:r>
              <a:rPr lang="en-US"/>
              <a:t>- Directly from the shores in a sterelized bottle</a:t>
            </a:r>
          </a:p>
          <a:p>
            <a:r>
              <a:rPr lang="en-US"/>
              <a:t>                   - Through Plankton net.</a:t>
            </a:r>
          </a:p>
          <a:p>
            <a:r>
              <a:rPr lang="en-US">
                <a:solidFill>
                  <a:srgbClr val="98CC00"/>
                </a:solidFill>
              </a:rPr>
              <a:t>Extraction</a:t>
            </a:r>
            <a:r>
              <a:rPr lang="en-US"/>
              <a:t> - Acid Digestion Method</a:t>
            </a:r>
          </a:p>
          <a:p>
            <a:r>
              <a:rPr lang="en-US"/>
              <a:t>                     -  Lefort Aqua Regia Method</a:t>
            </a:r>
          </a:p>
          <a:p>
            <a:r>
              <a:rPr lang="en-US">
                <a:solidFill>
                  <a:srgbClr val="800000"/>
                </a:solidFill>
              </a:rPr>
              <a:t>ACID DIGESTION METHOD</a:t>
            </a:r>
          </a:p>
          <a:p>
            <a:r>
              <a:rPr lang="en-US"/>
              <a:t>1. Sulphuric Acid Method ( both from water and tissue samples)</a:t>
            </a:r>
          </a:p>
          <a:p>
            <a:r>
              <a:rPr lang="en-US"/>
              <a:t>2. Nitric Acid method (mostly for tissue and bone marrow samples)</a:t>
            </a:r>
          </a:p>
          <a:p>
            <a:r>
              <a:rPr lang="en-US">
                <a:solidFill>
                  <a:srgbClr val="C00000"/>
                </a:solidFill>
              </a:rPr>
              <a:t>LEFORT AQUA REGIA METHOD</a:t>
            </a:r>
          </a:p>
          <a:p>
            <a:r>
              <a:rPr lang="en-US"/>
              <a:t>Mixture of Nitric Acid to Hydrochloric Acid.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i="1"/>
              <a:t>Limitations and Advantages</a:t>
            </a:r>
          </a:p>
        </p:txBody>
      </p:sp>
      <p:sp>
        <p:nvSpPr>
          <p:cNvPr id="1048597" name="Content Placeholder 2"/>
          <p:cNvSpPr>
            <a:spLocks noGrp="1"/>
          </p:cNvSpPr>
          <p:nvPr>
            <p:ph idx="1"/>
          </p:nvPr>
        </p:nvSpPr>
        <p:spPr/>
        <p:txBody>
          <a:bodyPr>
            <a:normAutofit/>
          </a:bodyPr>
          <a:lstStyle/>
          <a:p>
            <a:r>
              <a:rPr lang="en-GB" b="0" i="0" dirty="0">
                <a:solidFill>
                  <a:srgbClr val="202122"/>
                </a:solidFill>
                <a:effectLst/>
                <a:latin typeface="-apple-system"/>
              </a:rPr>
              <a:t>Diatoms can only tell when or where evidence was found in some situations and not the time of death if there is no body fluid sample available to be collected. </a:t>
            </a:r>
            <a:endParaRPr lang="en-US" b="0" i="0" dirty="0">
              <a:solidFill>
                <a:srgbClr val="202122"/>
              </a:solidFill>
              <a:effectLst/>
              <a:latin typeface="-apple-system"/>
            </a:endParaRPr>
          </a:p>
          <a:p>
            <a:r>
              <a:rPr lang="en-GB" b="0" i="0" dirty="0">
                <a:solidFill>
                  <a:srgbClr val="202122"/>
                </a:solidFill>
                <a:effectLst/>
                <a:latin typeface="-apple-system"/>
              </a:rPr>
              <a:t>Without the inhalation of water and some circulation present in the victim, the diatoms will not be able to enter the </a:t>
            </a:r>
            <a:r>
              <a:rPr lang="en-GB" b="0" i="0" u="none" strike="noStrike" dirty="0">
                <a:solidFill>
                  <a:srgbClr val="DD3333"/>
                </a:solidFill>
                <a:effectLst/>
                <a:latin typeface="-apple-system"/>
                <a:hlinkClick r:id="rId2" tooltip="Alveolar system (page does not exist)"/>
              </a:rPr>
              <a:t>alveolar system</a:t>
            </a:r>
            <a:r>
              <a:rPr lang="en-GB" b="0" i="0" dirty="0">
                <a:solidFill>
                  <a:srgbClr val="202122"/>
                </a:solidFill>
                <a:effectLst/>
                <a:latin typeface="-apple-system"/>
              </a:rPr>
              <a:t> and blood stream making it difficult to extract a reliable </a:t>
            </a:r>
            <a:r>
              <a:rPr lang="en-GB" b="0" i="0" dirty="0" smtClean="0">
                <a:solidFill>
                  <a:srgbClr val="202122"/>
                </a:solidFill>
                <a:effectLst/>
                <a:latin typeface="-apple-system"/>
              </a:rPr>
              <a:t>sample.</a:t>
            </a:r>
            <a:endParaRPr lang="en-US" b="0" i="0" dirty="0">
              <a:solidFill>
                <a:srgbClr val="202122"/>
              </a:solidFill>
              <a:effectLst/>
              <a:latin typeface="-apple-system"/>
            </a:endParaRPr>
          </a:p>
          <a:p>
            <a:r>
              <a:rPr lang="en-GB" b="0" i="0" dirty="0" smtClean="0">
                <a:solidFill>
                  <a:srgbClr val="202122"/>
                </a:solidFill>
                <a:effectLst/>
                <a:latin typeface="-apple-system"/>
              </a:rPr>
              <a:t>Diatoms </a:t>
            </a:r>
            <a:r>
              <a:rPr lang="en-GB" b="0" i="0" dirty="0">
                <a:solidFill>
                  <a:srgbClr val="202122"/>
                </a:solidFill>
                <a:effectLst/>
                <a:latin typeface="-apple-system"/>
              </a:rPr>
              <a:t>can also be destroyed based on the biological make up of the body it encounters, this could affect the results in a criminal investigation</a:t>
            </a:r>
            <a:r>
              <a:rPr lang="en-US" b="0" i="0" dirty="0" smtClean="0">
                <a:solidFill>
                  <a:srgbClr val="202122"/>
                </a:solidFill>
                <a:effectLst/>
                <a:latin typeface="-apple-system"/>
              </a:rPr>
              <a:t>.</a:t>
            </a:r>
            <a:endParaRPr lang="en-US" b="0" i="0" dirty="0">
              <a:solidFill>
                <a:srgbClr val="202122"/>
              </a:solidFill>
              <a:effectLst/>
              <a:latin typeface="-apple-syste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3526E-F566-E749-8739-0D713AF428E0}"/>
              </a:ext>
            </a:extLst>
          </p:cNvPr>
          <p:cNvSpPr>
            <a:spLocks noGrp="1"/>
          </p:cNvSpPr>
          <p:nvPr>
            <p:ph type="title"/>
          </p:nvPr>
        </p:nvSpPr>
        <p:spPr/>
        <p:txBody>
          <a:bodyPr/>
          <a:lstStyle/>
          <a:p>
            <a:endParaRPr lang="en-US"/>
          </a:p>
        </p:txBody>
      </p:sp>
      <p:pic>
        <p:nvPicPr>
          <p:cNvPr id="5" name="Picture 5">
            <a:extLst>
              <a:ext uri="{FF2B5EF4-FFF2-40B4-BE49-F238E27FC236}">
                <a16:creationId xmlns="" xmlns:a16="http://schemas.microsoft.com/office/drawing/2014/main" id="{21829857-D0AB-D84B-B970-EF53B5603467}"/>
              </a:ext>
            </a:extLst>
          </p:cNvPr>
          <p:cNvPicPr>
            <a:picLocks noGrp="1" noChangeAspect="1"/>
          </p:cNvPicPr>
          <p:nvPr>
            <p:ph sz="half" idx="1"/>
          </p:nvPr>
        </p:nvPicPr>
        <p:blipFill>
          <a:blip r:embed="rId2"/>
          <a:stretch>
            <a:fillRect/>
          </a:stretch>
        </p:blipFill>
        <p:spPr>
          <a:xfrm>
            <a:off x="970273" y="2160588"/>
            <a:ext cx="3598242" cy="3881437"/>
          </a:xfrm>
        </p:spPr>
      </p:pic>
      <p:pic>
        <p:nvPicPr>
          <p:cNvPr id="6" name="Picture 6">
            <a:extLst>
              <a:ext uri="{FF2B5EF4-FFF2-40B4-BE49-F238E27FC236}">
                <a16:creationId xmlns="" xmlns:a16="http://schemas.microsoft.com/office/drawing/2014/main" id="{85AE405D-694A-2846-B5BB-8CAA8F86FC4B}"/>
              </a:ext>
            </a:extLst>
          </p:cNvPr>
          <p:cNvPicPr>
            <a:picLocks noGrp="1" noChangeAspect="1"/>
          </p:cNvPicPr>
          <p:nvPr>
            <p:ph sz="half" idx="2"/>
          </p:nvPr>
        </p:nvPicPr>
        <p:blipFill>
          <a:blip r:embed="rId3"/>
          <a:stretch>
            <a:fillRect/>
          </a:stretch>
        </p:blipFill>
        <p:spPr>
          <a:xfrm>
            <a:off x="5089525" y="2446820"/>
            <a:ext cx="4184650" cy="3308973"/>
          </a:xfrm>
        </p:spPr>
      </p:pic>
    </p:spTree>
    <p:extLst>
      <p:ext uri="{BB962C8B-B14F-4D97-AF65-F5344CB8AC3E}">
        <p14:creationId xmlns="" xmlns:p14="http://schemas.microsoft.com/office/powerpoint/2010/main" val="2145806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1245</Words>
  <Application>Microsoft Office PowerPoint</Application>
  <PresentationFormat>Custom</PresentationFormat>
  <Paragraphs>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DIATOMS AND THEIR FORENSIC IMPORTANCE</vt:lpstr>
      <vt:lpstr>INTRODUCTION DOMAIN – Eukaryota KINGDOM – Chromalveolata PHYLUM – Heterokontophyta CLASS – Bacillariophyceae ORDER – Pennales  </vt:lpstr>
      <vt:lpstr>MORPHOLOGY</vt:lpstr>
      <vt:lpstr>FORENSIC SIGNIFICANCE</vt:lpstr>
      <vt:lpstr>FORENSIC SIGNIFICANCE</vt:lpstr>
      <vt:lpstr>Slide 6</vt:lpstr>
      <vt:lpstr>COLLECTION,EXTRACTION AND IDENTIFICATION</vt:lpstr>
      <vt:lpstr>Limitations and Advantages</vt:lpstr>
      <vt:lpstr>Slide 9</vt:lpstr>
      <vt:lpstr>Indian case study:-</vt:lpstr>
      <vt:lpstr>International Case Report  FORENSIC LIMNOLOGY: The Use of Freshwater Algal Community Ecology to Link Suspects to an Aquatic Crime Scene in Southern New Zealand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DIATOMS AND THEIR FORENSIC IMPORTANCE</dc:title>
  <dc:creator>anuksha0731@gmail.com</dc:creator>
  <cp:lastModifiedBy>SWETA</cp:lastModifiedBy>
  <cp:revision>26</cp:revision>
  <dcterms:created xsi:type="dcterms:W3CDTF">2020-10-21T23:52:36Z</dcterms:created>
  <dcterms:modified xsi:type="dcterms:W3CDTF">2023-07-26T13:04:42Z</dcterms:modified>
</cp:coreProperties>
</file>