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4" r:id="rId8"/>
    <p:sldId id="265" r:id="rId9"/>
    <p:sldId id="268" r:id="rId10"/>
    <p:sldId id="269" r:id="rId11"/>
    <p:sldId id="270" r:id="rId12"/>
    <p:sldId id="271" r:id="rId13"/>
    <p:sldId id="266" r:id="rId14"/>
    <p:sldId id="267"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64BA39-0650-4231-9F42-76F6099F24C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BA39-0650-4231-9F42-76F6099F24C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BA39-0650-4231-9F42-76F6099F24C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64BA39-0650-4231-9F42-76F6099F24C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64BA39-0650-4231-9F42-76F6099F24CF}"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64BA39-0650-4231-9F42-76F6099F24C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64BA39-0650-4231-9F42-76F6099F24CF}"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64BA39-0650-4231-9F42-76F6099F24CF}"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4BA39-0650-4231-9F42-76F6099F24CF}"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4BA39-0650-4231-9F42-76F6099F24C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64BA39-0650-4231-9F42-76F6099F24CF}"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C2004-2162-4445-93EA-EE925578CB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4BA39-0650-4231-9F42-76F6099F24CF}" type="datetimeFigureOut">
              <a:rPr lang="en-US" smtClean="0"/>
              <a:pPr/>
              <a:t>7/10/2023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C2004-2162-4445-93EA-EE925578CB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solidFill>
                  <a:srgbClr val="C00000"/>
                </a:solidFill>
              </a:rPr>
              <a:t>Forensic Biology &amp; serology </a:t>
            </a:r>
            <a:r>
              <a:rPr lang="en-IN" dirty="0" smtClean="0"/>
              <a:t/>
            </a:r>
            <a:br>
              <a:rPr lang="en-IN" dirty="0" smtClean="0"/>
            </a:br>
            <a:endParaRPr lang="en-US" dirty="0"/>
          </a:p>
        </p:txBody>
      </p:sp>
      <p:sp>
        <p:nvSpPr>
          <p:cNvPr id="3" name="Subtitle 2"/>
          <p:cNvSpPr>
            <a:spLocks noGrp="1"/>
          </p:cNvSpPr>
          <p:nvPr>
            <p:ph type="subTitle" idx="1"/>
          </p:nvPr>
        </p:nvSpPr>
        <p:spPr>
          <a:xfrm>
            <a:off x="1371600" y="3286124"/>
            <a:ext cx="6400800" cy="2352676"/>
          </a:xfrm>
        </p:spPr>
        <p:txBody>
          <a:bodyPr>
            <a:noAutofit/>
          </a:bodyPr>
          <a:lstStyle/>
          <a:p>
            <a:r>
              <a:rPr lang="en-IN" sz="1600" b="1" dirty="0" smtClean="0">
                <a:solidFill>
                  <a:schemeClr val="tx1"/>
                </a:solidFill>
              </a:rPr>
              <a:t>Nature &amp; importance of biological evidence</a:t>
            </a:r>
          </a:p>
          <a:p>
            <a:r>
              <a:rPr lang="en-IN" sz="1600" b="1" dirty="0" smtClean="0">
                <a:solidFill>
                  <a:schemeClr val="tx1"/>
                </a:solidFill>
              </a:rPr>
              <a:t>Collection and preservation of biological evidences</a:t>
            </a:r>
          </a:p>
          <a:p>
            <a:endParaRPr lang="en-IN" sz="1600" b="1" dirty="0" smtClean="0">
              <a:solidFill>
                <a:schemeClr val="tx1"/>
              </a:solidFill>
            </a:endParaRPr>
          </a:p>
          <a:p>
            <a:endParaRPr lang="en-IN" sz="1600" b="1" dirty="0" smtClean="0">
              <a:solidFill>
                <a:schemeClr val="tx1"/>
              </a:solidFill>
            </a:endParaRPr>
          </a:p>
          <a:p>
            <a:r>
              <a:rPr lang="en-IN" sz="1600" b="1" dirty="0" smtClean="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99075" y="-268338"/>
            <a:ext cx="9485983" cy="712633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6134" y="142852"/>
            <a:ext cx="9170134" cy="653042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Autofit/>
          </a:bodyPr>
          <a:lstStyle/>
          <a:p>
            <a:r>
              <a:rPr lang="en-IN" sz="2800" b="1" dirty="0" smtClean="0"/>
              <a:t>Various packaging methods are-</a:t>
            </a:r>
            <a:endParaRPr lang="en-US" sz="2800" b="1" dirty="0"/>
          </a:p>
        </p:txBody>
      </p:sp>
      <p:sp>
        <p:nvSpPr>
          <p:cNvPr id="3" name="Content Placeholder 2"/>
          <p:cNvSpPr>
            <a:spLocks noGrp="1"/>
          </p:cNvSpPr>
          <p:nvPr>
            <p:ph idx="1"/>
          </p:nvPr>
        </p:nvSpPr>
        <p:spPr>
          <a:xfrm>
            <a:off x="457200" y="928670"/>
            <a:ext cx="8229600" cy="5643602"/>
          </a:xfrm>
        </p:spPr>
        <p:txBody>
          <a:bodyPr>
            <a:normAutofit fontScale="92500" lnSpcReduction="10000"/>
          </a:bodyPr>
          <a:lstStyle/>
          <a:p>
            <a:pPr>
              <a:buFont typeface="Wingdings" pitchFamily="2" charset="2"/>
              <a:buChar char="§"/>
            </a:pPr>
            <a:r>
              <a:rPr lang="en-US" sz="2000" dirty="0" smtClean="0"/>
              <a:t>Evidence from different sources: To prevent the transfer of evidence from different sources, items of evidence should not be grouped in a single package. However, evidence may be packed in a single container if the items were found together.</a:t>
            </a:r>
          </a:p>
          <a:p>
            <a:pPr>
              <a:buFont typeface="Wingdings" pitchFamily="2" charset="2"/>
              <a:buChar char="§"/>
            </a:pPr>
            <a:r>
              <a:rPr lang="en-US" sz="2000" dirty="0" smtClean="0"/>
              <a:t>Folding of evidence: Folding of clothing, especially items with wet bloodstains, can transfer evidence from one part of a garment to another. If a large, dry garment must be folded, a piece of clean paper should be placed between different parts of the garment to avoid direct contact between the different parts of the garment, thereby preventing the transfer of evidence.</a:t>
            </a:r>
          </a:p>
          <a:p>
            <a:pPr>
              <a:buFont typeface="Wingdings" pitchFamily="2" charset="2"/>
              <a:buChar char="§"/>
            </a:pPr>
            <a:r>
              <a:rPr lang="en-US" sz="2000" dirty="0" smtClean="0"/>
              <a:t>Packing materials: Envelopes, bags, and boxes that are made of porous materials such as paper are appropriate for packaging dry biological evidence. Dry, bloodstained evidence should not be sealed in plastic bags or containers that trap moisture.</a:t>
            </a:r>
          </a:p>
          <a:p>
            <a:pPr>
              <a:buFont typeface="Wingdings" pitchFamily="2" charset="2"/>
              <a:buChar char="§"/>
            </a:pPr>
            <a:r>
              <a:rPr lang="en-US" sz="2000" dirty="0" smtClean="0"/>
              <a:t>Liquid evidence: Tubes containing liquid such as blood should not be frozen because the volume of a liquid expands in freezing temperatures and this expansion may lead to cracking. Tubes should be placed in plastic bags to prevent leaks in case of accidental breakage. </a:t>
            </a:r>
          </a:p>
          <a:p>
            <a:pPr>
              <a:buFont typeface="Wingdings" pitchFamily="2" charset="2"/>
              <a:buChar char="§"/>
            </a:pPr>
            <a:r>
              <a:rPr lang="en-US" sz="2000" dirty="0" smtClean="0"/>
              <a:t>Trace evidence: All such evidence should be wrapped in paper with a druggist’s fold .The wrapped trace evidence can be packed in an envelope.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t>keep in mind when packaging biological evidence at a crime scene</a:t>
            </a:r>
            <a:endParaRPr lang="en-US" b="1" dirty="0"/>
          </a:p>
        </p:txBody>
      </p:sp>
      <p:sp>
        <p:nvSpPr>
          <p:cNvPr id="3" name="Content Placeholder 2"/>
          <p:cNvSpPr>
            <a:spLocks noGrp="1"/>
          </p:cNvSpPr>
          <p:nvPr>
            <p:ph idx="1"/>
          </p:nvPr>
        </p:nvSpPr>
        <p:spPr>
          <a:xfrm>
            <a:off x="457200" y="1142984"/>
            <a:ext cx="8229600" cy="5214974"/>
          </a:xfrm>
        </p:spPr>
        <p:txBody>
          <a:bodyPr>
            <a:normAutofit/>
          </a:bodyPr>
          <a:lstStyle/>
          <a:p>
            <a:r>
              <a:rPr lang="en-US" sz="2000" dirty="0" smtClean="0"/>
              <a:t>Package evidence and seal the container to protect it from loss, cross transfer, contamination and/or deleterious change.</a:t>
            </a:r>
          </a:p>
          <a:p>
            <a:r>
              <a:rPr lang="en-US" sz="2000" dirty="0" smtClean="0"/>
              <a:t> Seal the package in such a manner that opening it causes obvious damage or alteration to the container or its seal. </a:t>
            </a:r>
          </a:p>
          <a:p>
            <a:r>
              <a:rPr lang="en-US" sz="2000" dirty="0" smtClean="0"/>
              <a:t>Package evidence for safety by using boxes or breathable tubes for sharp items, marking items and informing the laboratory if a biohazard is present. </a:t>
            </a:r>
          </a:p>
          <a:p>
            <a:r>
              <a:rPr lang="en-US" sz="2000" dirty="0" smtClean="0"/>
              <a:t>Package unloaded firearms in clean, unused boxes when submitting them for biological analysis. Mark the packaging and inform the laboratory if a biohazard is present. </a:t>
            </a:r>
          </a:p>
          <a:p>
            <a:r>
              <a:rPr lang="en-US" sz="2000" dirty="0" smtClean="0"/>
              <a:t>Use paper bags, envelopes, boxes and similar materials for all biological evidence. </a:t>
            </a:r>
          </a:p>
          <a:p>
            <a:r>
              <a:rPr lang="en-US" sz="2000" dirty="0" smtClean="0"/>
              <a:t>Avoid plastic packaging as an inner or outer package. </a:t>
            </a:r>
          </a:p>
          <a:p>
            <a:r>
              <a:rPr lang="en-US" sz="2000" dirty="0" smtClean="0"/>
              <a:t>Avoid the use of pill tins due to possible rust.</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571480"/>
          </a:xfrm>
        </p:spPr>
        <p:txBody>
          <a:bodyPr>
            <a:normAutofit fontScale="90000"/>
          </a:bodyPr>
          <a:lstStyle/>
          <a:p>
            <a:endParaRPr lang="en-US" dirty="0"/>
          </a:p>
        </p:txBody>
      </p:sp>
      <p:sp>
        <p:nvSpPr>
          <p:cNvPr id="3" name="Content Placeholder 2"/>
          <p:cNvSpPr>
            <a:spLocks noGrp="1"/>
          </p:cNvSpPr>
          <p:nvPr>
            <p:ph idx="1"/>
          </p:nvPr>
        </p:nvSpPr>
        <p:spPr>
          <a:xfrm>
            <a:off x="457200" y="642918"/>
            <a:ext cx="8229600" cy="5483245"/>
          </a:xfrm>
        </p:spPr>
        <p:txBody>
          <a:bodyPr>
            <a:normAutofit/>
          </a:bodyPr>
          <a:lstStyle/>
          <a:p>
            <a:r>
              <a:rPr lang="en-US" sz="2000" dirty="0" smtClean="0"/>
              <a:t>Ensure that all swabs and evidence are dry. </a:t>
            </a:r>
          </a:p>
          <a:p>
            <a:r>
              <a:rPr lang="en-US" sz="2000" dirty="0" smtClean="0"/>
              <a:t>Package each item separately; avoid commingling items to prevent cross contamination. </a:t>
            </a:r>
          </a:p>
          <a:p>
            <a:r>
              <a:rPr lang="en-US" sz="2000" dirty="0" smtClean="0"/>
              <a:t>Swabs collected from a single item may be packaged in the same container. </a:t>
            </a:r>
          </a:p>
          <a:p>
            <a:r>
              <a:rPr lang="en-US" sz="2000" dirty="0" smtClean="0"/>
              <a:t>Mark each package with a detailed description that includes the item, location where it was collected, name of the person who collected it and date of collection. </a:t>
            </a:r>
          </a:p>
          <a:p>
            <a:r>
              <a:rPr lang="en-US" sz="2000" dirty="0" smtClean="0"/>
              <a:t>Seal each package with tape. (staples are not considered a proper seal.) All seals must be marked to identify the person making the seal. Mark through the seal with name or initials and date. </a:t>
            </a:r>
          </a:p>
          <a:p>
            <a:r>
              <a:rPr lang="en-US" sz="2000" dirty="0" smtClean="0"/>
              <a:t>The integrity of the item often is maintained through the package’s documentation. That documentation includes all markings, seals, tags and labels used by all of the involved agencies. Therefore, it is critical to preserve or document all packaging and labels received by or returned to your agency.</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Preservation </a:t>
            </a:r>
            <a:endParaRPr lang="en-US"/>
          </a:p>
        </p:txBody>
      </p:sp>
      <p:sp>
        <p:nvSpPr>
          <p:cNvPr id="3" name="Content Placeholder 2"/>
          <p:cNvSpPr>
            <a:spLocks noGrp="1"/>
          </p:cNvSpPr>
          <p:nvPr>
            <p:ph idx="1"/>
          </p:nvPr>
        </p:nvSpPr>
        <p:spPr/>
        <p:txBody>
          <a:bodyPr>
            <a:normAutofit/>
          </a:bodyPr>
          <a:lstStyle/>
          <a:p>
            <a:pPr>
              <a:buNone/>
            </a:pPr>
            <a:endParaRPr lang="en-IN" sz="2000" dirty="0" smtClean="0"/>
          </a:p>
          <a:p>
            <a:pPr>
              <a:buNone/>
            </a:pPr>
            <a:r>
              <a:rPr lang="en-IN" sz="2000" b="1" dirty="0" smtClean="0"/>
              <a:t>In case of blood</a:t>
            </a:r>
          </a:p>
          <a:p>
            <a:pPr>
              <a:buFont typeface="Wingdings" pitchFamily="2" charset="2"/>
              <a:buChar char="§"/>
            </a:pPr>
            <a:r>
              <a:rPr lang="en-IN" sz="2000" dirty="0" smtClean="0"/>
              <a:t>Peripheral vein blood( femoral, sub-</a:t>
            </a:r>
            <a:r>
              <a:rPr lang="en-IN" sz="2000" dirty="0" err="1" smtClean="0"/>
              <a:t>clavian</a:t>
            </a:r>
            <a:r>
              <a:rPr lang="en-IN" sz="2000" dirty="0" smtClean="0"/>
              <a:t>) is preferred.</a:t>
            </a:r>
          </a:p>
          <a:p>
            <a:pPr>
              <a:buFont typeface="Wingdings" pitchFamily="2" charset="2"/>
              <a:buChar char="§"/>
            </a:pPr>
            <a:r>
              <a:rPr lang="en-IN" sz="2000" dirty="0" smtClean="0"/>
              <a:t>Blood is syringed out or can be taken after opening the veins.</a:t>
            </a:r>
          </a:p>
          <a:p>
            <a:pPr>
              <a:buFont typeface="Wingdings" pitchFamily="2" charset="2"/>
              <a:buChar char="§"/>
            </a:pPr>
            <a:r>
              <a:rPr lang="en-IN" sz="2000" dirty="0" smtClean="0"/>
              <a:t>Sample should be kept in a screw cap bottle containing sodium Fluoride and potassium oxalate.</a:t>
            </a:r>
          </a:p>
          <a:p>
            <a:pPr>
              <a:buFont typeface="Wingdings" pitchFamily="2" charset="2"/>
              <a:buChar char="§"/>
            </a:pPr>
            <a:r>
              <a:rPr lang="en-IN" sz="2000" dirty="0" smtClean="0"/>
              <a:t>100 mg of </a:t>
            </a:r>
            <a:r>
              <a:rPr lang="en-IN" sz="2000" dirty="0" err="1" smtClean="0"/>
              <a:t>NaF</a:t>
            </a:r>
            <a:r>
              <a:rPr lang="en-IN" sz="2000" dirty="0" smtClean="0"/>
              <a:t> and 30 mg of Potassium Oxalate to 10ml of blood should be added.</a:t>
            </a:r>
          </a:p>
          <a:p>
            <a:pPr>
              <a:buNone/>
            </a:pPr>
            <a:r>
              <a:rPr lang="en-IN" sz="2000" b="1" dirty="0" smtClean="0"/>
              <a:t>In case of urine</a:t>
            </a:r>
          </a:p>
          <a:p>
            <a:pPr>
              <a:buFont typeface="Wingdings" pitchFamily="2" charset="2"/>
              <a:buChar char="§"/>
            </a:pPr>
            <a:r>
              <a:rPr lang="en-IN" sz="2000" dirty="0" smtClean="0"/>
              <a:t>Supra pubic puncture samples can be collected from urinary bladder.</a:t>
            </a:r>
          </a:p>
          <a:p>
            <a:pPr>
              <a:buFont typeface="Wingdings" pitchFamily="2" charset="2"/>
              <a:buChar char="§"/>
            </a:pPr>
            <a:r>
              <a:rPr lang="en-IN" sz="2000" dirty="0" smtClean="0"/>
              <a:t>100mg sodium fluoride for every 10 ml of urine is recommended.</a:t>
            </a:r>
          </a:p>
          <a:p>
            <a:pPr>
              <a:buNone/>
            </a:pPr>
            <a:endParaRPr lang="en-IN" sz="2000" dirty="0" smtClean="0"/>
          </a:p>
          <a:p>
            <a:pPr>
              <a:buFont typeface="Wingdings" pitchFamily="2" charset="2"/>
              <a:buChar char="§"/>
            </a:pPr>
            <a:endParaRPr lang="en-IN" sz="2000" dirty="0" smtClean="0"/>
          </a:p>
          <a:p>
            <a:pPr>
              <a:buNone/>
            </a:pPr>
            <a:endParaRPr lang="en-IN" sz="2000" dirty="0" smtClean="0"/>
          </a:p>
          <a:p>
            <a:pPr>
              <a:buFont typeface="Wingdings" pitchFamily="2" charset="2"/>
              <a:buChar char="§"/>
            </a:pPr>
            <a:endParaRPr lang="en-IN" sz="2000" dirty="0" smtClean="0"/>
          </a:p>
          <a:p>
            <a:pPr>
              <a:buFont typeface="Wingdings" pitchFamily="2" charset="2"/>
              <a:buChar char="§"/>
            </a:pPr>
            <a:endParaRPr lang="en-IN" sz="2000" dirty="0" smtClean="0"/>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sz="2000" dirty="0" smtClean="0"/>
              <a:t>These samples are properly collected and preserved and send for analysis.</a:t>
            </a:r>
          </a:p>
          <a:p>
            <a:r>
              <a:rPr lang="en-IN" sz="2000" dirty="0" smtClean="0"/>
              <a:t>The preserved samples is labelled with place of crime, time of crime, collecting time, date, investigator name and seal of departmental seal for maintaining the chain of custody.</a:t>
            </a:r>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Forensic Biology </a:t>
            </a:r>
            <a:endParaRPr lang="en-US" sz="2000" b="1" dirty="0"/>
          </a:p>
        </p:txBody>
      </p:sp>
      <p:sp>
        <p:nvSpPr>
          <p:cNvPr id="3" name="Content Placeholder 2"/>
          <p:cNvSpPr>
            <a:spLocks noGrp="1"/>
          </p:cNvSpPr>
          <p:nvPr>
            <p:ph idx="1"/>
          </p:nvPr>
        </p:nvSpPr>
        <p:spPr/>
        <p:txBody>
          <a:bodyPr>
            <a:normAutofit fontScale="85000" lnSpcReduction="20000"/>
          </a:bodyPr>
          <a:lstStyle/>
          <a:p>
            <a:r>
              <a:rPr lang="en-IN" sz="2300" b="1" dirty="0" smtClean="0"/>
              <a:t>Forensic biology  </a:t>
            </a:r>
            <a:r>
              <a:rPr lang="en-IN" sz="2300" dirty="0" smtClean="0"/>
              <a:t>is a branch of forensic science which deals with biological evidences and their examination for the administration of justice in the court of the law.</a:t>
            </a:r>
          </a:p>
          <a:p>
            <a:r>
              <a:rPr lang="en-IN" sz="2300" b="1" dirty="0" smtClean="0"/>
              <a:t>Biological evidences  </a:t>
            </a:r>
            <a:r>
              <a:rPr lang="en-IN" sz="2300" dirty="0" smtClean="0"/>
              <a:t>consists of body fluid and tissues.</a:t>
            </a:r>
          </a:p>
          <a:p>
            <a:r>
              <a:rPr lang="en-IN" sz="2300" dirty="0" smtClean="0"/>
              <a:t>Biological evidence is a type of physical evidences which contains DNA.</a:t>
            </a:r>
          </a:p>
          <a:p>
            <a:r>
              <a:rPr lang="en-IN" sz="2300" dirty="0" smtClean="0"/>
              <a:t>The biological evidences are-</a:t>
            </a:r>
          </a:p>
          <a:p>
            <a:pPr lvl="1"/>
            <a:r>
              <a:rPr lang="en-IN" sz="2300" dirty="0" smtClean="0"/>
              <a:t>Blood</a:t>
            </a:r>
          </a:p>
          <a:p>
            <a:pPr lvl="1"/>
            <a:r>
              <a:rPr lang="en-IN" sz="2300" dirty="0" smtClean="0"/>
              <a:t>Semen</a:t>
            </a:r>
          </a:p>
          <a:p>
            <a:pPr lvl="1"/>
            <a:r>
              <a:rPr lang="en-IN" sz="2300" dirty="0" smtClean="0"/>
              <a:t>Saliva</a:t>
            </a:r>
          </a:p>
          <a:p>
            <a:pPr lvl="1"/>
            <a:r>
              <a:rPr lang="en-IN" sz="2300" dirty="0" smtClean="0"/>
              <a:t>Urine</a:t>
            </a:r>
          </a:p>
          <a:p>
            <a:pPr lvl="1"/>
            <a:r>
              <a:rPr lang="en-IN" sz="2300" dirty="0" smtClean="0"/>
              <a:t>sweat</a:t>
            </a:r>
          </a:p>
          <a:p>
            <a:pPr lvl="1"/>
            <a:r>
              <a:rPr lang="en-IN" sz="2300" dirty="0" smtClean="0"/>
              <a:t>Faecal matter</a:t>
            </a:r>
          </a:p>
          <a:p>
            <a:pPr lvl="1"/>
            <a:r>
              <a:rPr lang="en-IN" sz="2300" dirty="0" smtClean="0"/>
              <a:t>Milk</a:t>
            </a:r>
          </a:p>
          <a:p>
            <a:pPr lvl="1"/>
            <a:r>
              <a:rPr lang="en-IN" sz="2300" dirty="0" smtClean="0"/>
              <a:t>Hair</a:t>
            </a:r>
          </a:p>
          <a:p>
            <a:endParaRPr lang="en-IN" sz="1700" dirty="0"/>
          </a:p>
          <a:p>
            <a:endParaRPr lang="en-IN" sz="1700" dirty="0" smtClean="0"/>
          </a:p>
          <a:p>
            <a:endParaRPr lang="en-IN" sz="1400" dirty="0"/>
          </a:p>
          <a:p>
            <a:endParaRPr lang="en-IN" sz="1400" dirty="0" smtClean="0"/>
          </a:p>
          <a:p>
            <a:endParaRPr lang="en-IN" sz="1400" dirty="0"/>
          </a:p>
          <a:p>
            <a:endParaRPr lang="en-IN" sz="1400" dirty="0" smtClean="0"/>
          </a:p>
          <a:p>
            <a:endParaRPr lang="en-IN" sz="1400" dirty="0"/>
          </a:p>
          <a:p>
            <a:endParaRPr lang="en-IN" sz="1400" dirty="0" smtClean="0"/>
          </a:p>
          <a:p>
            <a:endParaRPr lang="en-IN" sz="1400" dirty="0" smtClean="0"/>
          </a:p>
          <a:p>
            <a:endParaRPr lang="en-IN" sz="1400" dirty="0"/>
          </a:p>
          <a:p>
            <a:endParaRPr lang="en-IN" sz="1000" dirty="0" smtClean="0"/>
          </a:p>
          <a:p>
            <a:pPr lvl="1"/>
            <a:endParaRPr lang="en-IN" sz="1000" dirty="0" smtClean="0"/>
          </a:p>
          <a:p>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IN" sz="2000" dirty="0" smtClean="0"/>
              <a:t>Crimes in which biological evidences may be  important</a:t>
            </a:r>
          </a:p>
          <a:p>
            <a:pPr lvl="1"/>
            <a:r>
              <a:rPr lang="en-IN" sz="2000" dirty="0" smtClean="0"/>
              <a:t>Murder</a:t>
            </a:r>
          </a:p>
          <a:p>
            <a:pPr lvl="1"/>
            <a:r>
              <a:rPr lang="en-IN" sz="2000" dirty="0" smtClean="0"/>
              <a:t>Rape</a:t>
            </a:r>
          </a:p>
          <a:p>
            <a:pPr lvl="1"/>
            <a:r>
              <a:rPr lang="en-IN" sz="2000" dirty="0" smtClean="0"/>
              <a:t>Robbery</a:t>
            </a:r>
          </a:p>
          <a:p>
            <a:pPr lvl="1"/>
            <a:r>
              <a:rPr lang="en-IN" sz="2000" dirty="0" smtClean="0"/>
              <a:t>Paternity </a:t>
            </a:r>
          </a:p>
          <a:p>
            <a:pPr lvl="1"/>
            <a:r>
              <a:rPr lang="en-IN" sz="2000" dirty="0" smtClean="0"/>
              <a:t>Mass fatality incidents </a:t>
            </a:r>
          </a:p>
          <a:p>
            <a:pPr lvl="1"/>
            <a:r>
              <a:rPr lang="en-IN" sz="2000" dirty="0" smtClean="0"/>
              <a:t>Sexual Assault </a:t>
            </a:r>
          </a:p>
          <a:p>
            <a:pPr lvl="1"/>
            <a:r>
              <a:rPr lang="en-IN" sz="2000" dirty="0" smtClean="0"/>
              <a:t>Motor vehicle incident etc.</a:t>
            </a:r>
          </a:p>
          <a:p>
            <a:pPr lvl="1"/>
            <a:endParaRPr lang="en-IN" sz="2000" dirty="0" smtClean="0"/>
          </a:p>
          <a:p>
            <a:pPr lvl="1">
              <a:buNone/>
            </a:pPr>
            <a:endParaRPr lang="en-IN" sz="2000" dirty="0" smtClean="0"/>
          </a:p>
          <a:p>
            <a:pPr lvl="1">
              <a:buNone/>
            </a:pPr>
            <a:endParaRPr lang="en-IN" sz="2000" dirty="0" smtClean="0"/>
          </a:p>
          <a:p>
            <a:pPr lvl="1"/>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Importance of biological evidences.</a:t>
            </a:r>
            <a:endParaRPr lang="en-US" sz="2800" b="1" dirty="0"/>
          </a:p>
        </p:txBody>
      </p:sp>
      <p:sp>
        <p:nvSpPr>
          <p:cNvPr id="3" name="Content Placeholder 2"/>
          <p:cNvSpPr>
            <a:spLocks noGrp="1"/>
          </p:cNvSpPr>
          <p:nvPr>
            <p:ph idx="1"/>
          </p:nvPr>
        </p:nvSpPr>
        <p:spPr/>
        <p:txBody>
          <a:bodyPr>
            <a:normAutofit/>
          </a:bodyPr>
          <a:lstStyle/>
          <a:p>
            <a:pPr>
              <a:buNone/>
            </a:pPr>
            <a:r>
              <a:rPr lang="en-IN" sz="2400" dirty="0" smtClean="0"/>
              <a:t>Every crime takes place at a certain time at a certain places and it involves victim and perpetrator.</a:t>
            </a:r>
          </a:p>
          <a:p>
            <a:r>
              <a:rPr lang="en-IN" sz="2400" dirty="0" smtClean="0"/>
              <a:t>Biological material or evidences is important evidence found at almost every crime scenes involving a physical violence.</a:t>
            </a:r>
          </a:p>
          <a:p>
            <a:r>
              <a:rPr lang="en-IN" sz="2400" dirty="0" smtClean="0"/>
              <a:t>It play an important role in the crime  investigation.</a:t>
            </a:r>
          </a:p>
          <a:p>
            <a:r>
              <a:rPr lang="en-IN" sz="2400" dirty="0" smtClean="0"/>
              <a:t>It link a victim to a suspect and a suspect to a crime scene.</a:t>
            </a:r>
          </a:p>
          <a:p>
            <a:r>
              <a:rPr lang="en-IN" sz="2400" dirty="0" smtClean="0"/>
              <a:t>It helps in narrowing down the accused.</a:t>
            </a:r>
          </a:p>
          <a:p>
            <a:r>
              <a:rPr lang="en-IN" sz="2400" dirty="0" smtClean="0"/>
              <a:t>Blood traces can help in determining the identity of an individual by the process of DNA typing from blood.</a:t>
            </a:r>
          </a:p>
          <a:p>
            <a:pPr>
              <a:buNone/>
            </a:pPr>
            <a:endParaRPr lang="en-IN" sz="2400" dirty="0" smtClean="0"/>
          </a:p>
          <a:p>
            <a:pPr>
              <a:buNone/>
            </a:pPr>
            <a:endParaRPr lang="en-IN"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IN" sz="2400" dirty="0" smtClean="0"/>
              <a:t>In blood pattern is present on crime scene-</a:t>
            </a:r>
            <a:endParaRPr lang="en-US" sz="2400" dirty="0" smtClean="0"/>
          </a:p>
          <a:p>
            <a:pPr lvl="1"/>
            <a:r>
              <a:rPr lang="en-US" sz="2000" dirty="0" smtClean="0"/>
              <a:t>The direction from which blood originated. </a:t>
            </a:r>
          </a:p>
          <a:p>
            <a:pPr lvl="1"/>
            <a:r>
              <a:rPr lang="en-US" sz="2000" dirty="0" smtClean="0"/>
              <a:t>The angle at which a blood droplet struck a surface.</a:t>
            </a:r>
          </a:p>
          <a:p>
            <a:pPr lvl="1"/>
            <a:r>
              <a:rPr lang="en-US" sz="2000" dirty="0" smtClean="0"/>
              <a:t>The location or position of a victim at the time a bloody wound was inflicted. </a:t>
            </a:r>
          </a:p>
          <a:p>
            <a:pPr lvl="1"/>
            <a:r>
              <a:rPr lang="en-US" sz="2000" dirty="0" smtClean="0"/>
              <a:t>The movement of a bleeding individual at the crime scene.</a:t>
            </a:r>
          </a:p>
          <a:p>
            <a:pPr lvl="1"/>
            <a:r>
              <a:rPr lang="en-US" sz="2000" dirty="0" smtClean="0"/>
              <a:t>The minimum number of blows that struck a bleeding victim. </a:t>
            </a:r>
          </a:p>
          <a:p>
            <a:pPr lvl="1"/>
            <a:r>
              <a:rPr lang="en-US" sz="2000" dirty="0" smtClean="0"/>
              <a:t> The approximate location of an individual delivering blows that produced a bloodstain pattern.</a:t>
            </a:r>
            <a:endParaRPr lang="en-IN" sz="2000" dirty="0" smtClean="0"/>
          </a:p>
          <a:p>
            <a:pPr>
              <a:buNone/>
            </a:pPr>
            <a:endParaRPr lang="en-IN" sz="2000" b="1" dirty="0" smtClean="0"/>
          </a:p>
          <a:p>
            <a:pPr>
              <a:buNone/>
            </a:pPr>
            <a:r>
              <a:rPr lang="en-IN" sz="2000" b="1" dirty="0" smtClean="0"/>
              <a:t>Nature</a:t>
            </a:r>
          </a:p>
          <a:p>
            <a:pPr>
              <a:buNone/>
            </a:pPr>
            <a:r>
              <a:rPr lang="en-IN" sz="2000" dirty="0" smtClean="0"/>
              <a:t>Blood- it is connective fluid tissue, red in colour.</a:t>
            </a:r>
          </a:p>
          <a:p>
            <a:pPr>
              <a:buNone/>
            </a:pPr>
            <a:r>
              <a:rPr lang="en-IN" sz="2000" dirty="0" smtClean="0"/>
              <a:t>Semen-  It is white, yellowish starchy fluid of the body.</a:t>
            </a:r>
          </a:p>
          <a:p>
            <a:pPr>
              <a:buNone/>
            </a:pPr>
            <a:r>
              <a:rPr lang="en-IN" sz="2000" dirty="0" smtClean="0"/>
              <a:t>Saliva- white, frothy and concentrated fluid contain a mixture of the antigen and enzymes.</a:t>
            </a:r>
          </a:p>
          <a:p>
            <a:pPr>
              <a:buNone/>
            </a:pPr>
            <a:r>
              <a:rPr lang="en-IN" sz="2000" dirty="0" smtClean="0"/>
              <a:t>Vomit- it is yellow, green, black coloured liquid containing undigested or partially digested food matter.</a:t>
            </a:r>
          </a:p>
          <a:p>
            <a:pPr>
              <a:buNone/>
            </a:pPr>
            <a:r>
              <a:rPr lang="en-IN" sz="2000" dirty="0" smtClean="0"/>
              <a:t>Urine- is a transparent yellowish liquid which is excreted by urethra.</a:t>
            </a:r>
          </a:p>
          <a:p>
            <a:pPr>
              <a:buNone/>
            </a:pPr>
            <a:endParaRPr lang="en-IN" sz="1400" dirty="0" smtClean="0"/>
          </a:p>
          <a:p>
            <a:pPr>
              <a:buNone/>
            </a:pPr>
            <a:endParaRPr lang="en-IN" sz="1400" dirty="0" smtClean="0"/>
          </a:p>
          <a:p>
            <a:pPr>
              <a:buNone/>
            </a:pPr>
            <a:endParaRPr lang="en-IN" sz="1400" dirty="0" smtClean="0"/>
          </a:p>
          <a:p>
            <a:pPr>
              <a:buNone/>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t/>
            </a:r>
            <a:br>
              <a:rPr lang="en-IN" sz="2000" b="1" dirty="0" smtClean="0"/>
            </a:br>
            <a:r>
              <a:rPr lang="en-IN" sz="2000" b="1" dirty="0" smtClean="0"/>
              <a:t>COLLECTION </a:t>
            </a:r>
            <a:r>
              <a:rPr lang="en-IN" sz="2000" b="1" dirty="0" smtClean="0"/>
              <a:t>OF BIOLOGICAL EVIDENCES</a:t>
            </a:r>
            <a:endParaRPr lang="en-US" sz="2000" b="1" dirty="0"/>
          </a:p>
        </p:txBody>
      </p:sp>
      <p:sp>
        <p:nvSpPr>
          <p:cNvPr id="3" name="Content Placeholder 2"/>
          <p:cNvSpPr>
            <a:spLocks noGrp="1"/>
          </p:cNvSpPr>
          <p:nvPr>
            <p:ph idx="1"/>
          </p:nvPr>
        </p:nvSpPr>
        <p:spPr/>
        <p:txBody>
          <a:bodyPr>
            <a:normAutofit/>
          </a:bodyPr>
          <a:lstStyle/>
          <a:p>
            <a:r>
              <a:rPr lang="en-US" sz="2000" dirty="0" smtClean="0"/>
              <a:t>After the crime scene documentation is completed, the collection of evidence can be initiated. </a:t>
            </a:r>
          </a:p>
          <a:p>
            <a:r>
              <a:rPr lang="en-IN" sz="2000" dirty="0" smtClean="0"/>
              <a:t>For blood and semen stain, gauze piece or plain , wool swab must be used.</a:t>
            </a:r>
          </a:p>
          <a:p>
            <a:r>
              <a:rPr lang="en-IN" sz="2000" dirty="0" smtClean="0"/>
              <a:t>Samples should be dried before packing otherwise these will get decomposed.</a:t>
            </a:r>
          </a:p>
          <a:p>
            <a:r>
              <a:rPr lang="en-IN" sz="2000" dirty="0" smtClean="0"/>
              <a:t>If dried semen or blood stain is suspected on clothing, body, or pubic hair cotton swabs moistened  saline can be used.</a:t>
            </a:r>
          </a:p>
          <a:p>
            <a:r>
              <a:rPr lang="en-IN" sz="2000" dirty="0" smtClean="0"/>
              <a:t>Pubic Hair combing samples can be retained for comparison with suspected hair found with suspects.</a:t>
            </a:r>
          </a:p>
          <a:p>
            <a:r>
              <a:rPr lang="en-IN" sz="2000" dirty="0" smtClean="0"/>
              <a:t>Nail clipping or scraping can be preserved for analysis and comparison.</a:t>
            </a:r>
          </a:p>
          <a:p>
            <a:r>
              <a:rPr lang="en-IN" sz="2000" dirty="0" smtClean="0"/>
              <a:t>Bite mark swab for DNA profiling.</a:t>
            </a:r>
          </a:p>
          <a:p>
            <a:endParaRPr lang="en-IN"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en-US" dirty="0"/>
          </a:p>
        </p:txBody>
      </p:sp>
      <p:sp>
        <p:nvSpPr>
          <p:cNvPr id="3" name="Content Placeholder 2"/>
          <p:cNvSpPr>
            <a:spLocks noGrp="1"/>
          </p:cNvSpPr>
          <p:nvPr>
            <p:ph idx="1"/>
          </p:nvPr>
        </p:nvSpPr>
        <p:spPr>
          <a:xfrm>
            <a:off x="457200" y="1142984"/>
            <a:ext cx="8229600" cy="5500726"/>
          </a:xfrm>
        </p:spPr>
        <p:txBody>
          <a:bodyPr>
            <a:normAutofit fontScale="92500" lnSpcReduction="10000"/>
          </a:bodyPr>
          <a:lstStyle/>
          <a:p>
            <a:r>
              <a:rPr lang="en-US" sz="2000" dirty="0" smtClean="0"/>
              <a:t>Biological evidence and materials should be collected in a manner that prevents contamination and degradation and ensures integrity during all phases of the investigation and litigation. </a:t>
            </a:r>
          </a:p>
          <a:p>
            <a:r>
              <a:rPr lang="en-US" sz="2000" dirty="0" smtClean="0"/>
              <a:t>To avoid contamination, sample collection tools and materials must be free from human DNA. </a:t>
            </a:r>
          </a:p>
          <a:p>
            <a:r>
              <a:rPr lang="en-US" sz="2000" dirty="0" smtClean="0"/>
              <a:t>Disposable latex examination gloves, individually wrapped swabs or other individually wrapped items are free of human DNA.</a:t>
            </a:r>
          </a:p>
          <a:p>
            <a:pPr>
              <a:buNone/>
            </a:pPr>
            <a:r>
              <a:rPr lang="en-US" sz="2000" b="1" dirty="0" smtClean="0"/>
              <a:t>Ways to prevent contamination and degradation of biological evidence: </a:t>
            </a:r>
          </a:p>
          <a:p>
            <a:pPr marL="457200" indent="-457200">
              <a:buAutoNum type="arabicPeriod"/>
            </a:pPr>
            <a:r>
              <a:rPr lang="en-US" sz="2000" dirty="0" smtClean="0"/>
              <a:t>Use disposable latex (or similar) gloves to handle evidence rather than reusable uniform/tactical gloves. Do not touch the outside of gloves to face or hands, or use personal items such as cell phones or radios and change gloves after contact with potential biological evidence. </a:t>
            </a:r>
          </a:p>
          <a:p>
            <a:pPr marL="457200" indent="-457200">
              <a:buAutoNum type="arabicPeriod"/>
            </a:pPr>
            <a:r>
              <a:rPr lang="en-US" sz="2000" dirty="0" smtClean="0"/>
              <a:t>When field testing evidence, swab the stain and test the swab rather than directly testing the stain. If the stain is small, it should be tested in a lab rather than in the field. </a:t>
            </a:r>
          </a:p>
          <a:p>
            <a:pPr marL="457200" indent="-457200">
              <a:buAutoNum type="arabicPeriod"/>
            </a:pPr>
            <a:r>
              <a:rPr lang="en-US" sz="2000" dirty="0" smtClean="0"/>
              <a:t>Fingerprint powder and brushes carry biological material from one item to the next. Collect DNA samples before powdering or use single use brushes and sterile powder.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dirty="0" smtClean="0"/>
              <a:t>4. Wet items may be dried by hanging or by laying out on a clean surface indoors away from the scene. </a:t>
            </a:r>
          </a:p>
          <a:p>
            <a:pPr>
              <a:buNone/>
            </a:pPr>
            <a:r>
              <a:rPr lang="en-US" sz="2000" dirty="0" smtClean="0"/>
              <a:t>5. Package each item separately. </a:t>
            </a:r>
          </a:p>
          <a:p>
            <a:pPr>
              <a:buNone/>
            </a:pPr>
            <a:r>
              <a:rPr lang="en-US" sz="2000" dirty="0" smtClean="0"/>
              <a:t>6. The use of personal protective equipment (disposable clothing, gloves, masks, etc.) both protects the individual from biohazard exposure and prevents transfer of the investigator’s DNA to the evidence.</a:t>
            </a:r>
          </a:p>
          <a:p>
            <a:pPr>
              <a:buNone/>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340369"/>
          </a:xfrm>
        </p:spPr>
        <p:txBody>
          <a:bodyPr>
            <a:normAutofit/>
          </a:bodyPr>
          <a:lstStyle/>
          <a:p>
            <a:r>
              <a:rPr lang="en-US" sz="2000" dirty="0" smtClean="0"/>
              <a:t>Bloodstain pattern evidence: It is especially important to thoroughly document the bloodstain pattern evidence at a crime scene prior to collection. Bloodstain patterns can be especially useful in crime scene reconstruction.</a:t>
            </a:r>
          </a:p>
          <a:p>
            <a:pPr>
              <a:buNone/>
            </a:pPr>
            <a:endParaRPr lang="en-US" sz="2000" dirty="0" smtClean="0"/>
          </a:p>
          <a:p>
            <a:r>
              <a:rPr lang="en-US" sz="2000" dirty="0" smtClean="0"/>
              <a:t>Trace evidence: Trace evidence such as hairs and fibers can be present in bloodstained evidence and should be identified and properly collected.</a:t>
            </a:r>
          </a:p>
          <a:p>
            <a:pPr>
              <a:buNone/>
            </a:pPr>
            <a:endParaRPr lang="en-US" sz="2000" dirty="0" smtClean="0"/>
          </a:p>
          <a:p>
            <a:r>
              <a:rPr lang="en-US" sz="2000" dirty="0" smtClean="0"/>
              <a:t>Control samples: Control (known or blank) samples should be collected from a control area (e.g., unstained area near a Collected stain).</a:t>
            </a:r>
          </a:p>
          <a:p>
            <a:pPr>
              <a:buNone/>
            </a:pPr>
            <a:endParaRPr lang="en-US" sz="2000" dirty="0" smtClean="0"/>
          </a:p>
          <a:p>
            <a:r>
              <a:rPr lang="en-US" sz="2000" dirty="0" smtClean="0"/>
              <a:t>Wet evidence: Wet evidence should be air-dried (without heat) prior to packaging to prevent the degradation of proteins and nucleic acids, which are used for forensic serological and DNA analysis.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1495</Words>
  <Application>Microsoft Office PowerPoint</Application>
  <PresentationFormat>On-screen Show (4:3)</PresentationFormat>
  <Paragraphs>124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Forensic Biology &amp; serology  </vt:lpstr>
      <vt:lpstr>Forensic Biology </vt:lpstr>
      <vt:lpstr>Slide 3</vt:lpstr>
      <vt:lpstr>Importance of biological evidences.</vt:lpstr>
      <vt:lpstr>Slide 5</vt:lpstr>
      <vt:lpstr> COLLECTION OF BIOLOGICAL EVIDENCES</vt:lpstr>
      <vt:lpstr>Slide 7</vt:lpstr>
      <vt:lpstr>Slide 8</vt:lpstr>
      <vt:lpstr>Slide 9</vt:lpstr>
      <vt:lpstr>Slide 10</vt:lpstr>
      <vt:lpstr>Slide 11</vt:lpstr>
      <vt:lpstr>Various packaging methods are-</vt:lpstr>
      <vt:lpstr>keep in mind when packaging biological evidence at a crime scene</vt:lpstr>
      <vt:lpstr>Slide 14</vt:lpstr>
      <vt:lpstr>Preservation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SWETA</dc:creator>
  <cp:lastModifiedBy>SWETA</cp:lastModifiedBy>
  <cp:revision>32</cp:revision>
  <dcterms:created xsi:type="dcterms:W3CDTF">2023-06-17T08:38:13Z</dcterms:created>
  <dcterms:modified xsi:type="dcterms:W3CDTF">2023-07-10T10:55:08Z</dcterms:modified>
</cp:coreProperties>
</file>