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3" r:id="rId5"/>
    <p:sldId id="274" r:id="rId6"/>
    <p:sldId id="260" r:id="rId7"/>
    <p:sldId id="261" r:id="rId8"/>
    <p:sldId id="262" r:id="rId9"/>
    <p:sldId id="263" r:id="rId10"/>
    <p:sldId id="264" r:id="rId11"/>
    <p:sldId id="265" r:id="rId12"/>
    <p:sldId id="266" r:id="rId13"/>
    <p:sldId id="267" r:id="rId14"/>
    <p:sldId id="268" r:id="rId15"/>
    <p:sldId id="270" r:id="rId16"/>
    <p:sldId id="258" r:id="rId17"/>
    <p:sldId id="269" r:id="rId18"/>
    <p:sldId id="271" r:id="rId19"/>
    <p:sldId id="27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6F927F-2441-408E-8F19-08AB5CC831D1}"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24FB2-6E58-49C8-9406-DED172FA43D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6F927F-2441-408E-8F19-08AB5CC831D1}"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24FB2-6E58-49C8-9406-DED172FA43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6F927F-2441-408E-8F19-08AB5CC831D1}"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24FB2-6E58-49C8-9406-DED172FA43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6F927F-2441-408E-8F19-08AB5CC831D1}"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24FB2-6E58-49C8-9406-DED172FA43D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6F927F-2441-408E-8F19-08AB5CC831D1}" type="datetimeFigureOut">
              <a:rPr lang="en-US" smtClean="0"/>
              <a:pPr/>
              <a:t>7/18/2023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24FB2-6E58-49C8-9406-DED172FA43D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6F927F-2441-408E-8F19-08AB5CC831D1}"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24FB2-6E58-49C8-9406-DED172FA43D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6F927F-2441-408E-8F19-08AB5CC831D1}" type="datetimeFigureOut">
              <a:rPr lang="en-US" smtClean="0"/>
              <a:pPr/>
              <a:t>7/18/2023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C24FB2-6E58-49C8-9406-DED172FA43D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6F927F-2441-408E-8F19-08AB5CC831D1}" type="datetimeFigureOut">
              <a:rPr lang="en-US" smtClean="0"/>
              <a:pPr/>
              <a:t>7/18/2023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C24FB2-6E58-49C8-9406-DED172FA43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F927F-2441-408E-8F19-08AB5CC831D1}" type="datetimeFigureOut">
              <a:rPr lang="en-US" smtClean="0"/>
              <a:pPr/>
              <a:t>7/18/2023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C24FB2-6E58-49C8-9406-DED172FA43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6F927F-2441-408E-8F19-08AB5CC831D1}"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24FB2-6E58-49C8-9406-DED172FA43D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6F927F-2441-408E-8F19-08AB5CC831D1}" type="datetimeFigureOut">
              <a:rPr lang="en-US" smtClean="0"/>
              <a:pPr/>
              <a:t>7/18/2023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24FB2-6E58-49C8-9406-DED172FA43D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F927F-2441-408E-8F19-08AB5CC831D1}" type="datetimeFigureOut">
              <a:rPr lang="en-US" smtClean="0"/>
              <a:pPr/>
              <a:t>7/18/2023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C24FB2-6E58-49C8-9406-DED172FA43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Eumelanin" TargetMode="External"/><Relationship Id="rId2" Type="http://schemas.openxmlformats.org/officeDocument/2006/relationships/hyperlink" Target="https://en.wikipedia.org/wiki/Melanin" TargetMode="External"/><Relationship Id="rId1" Type="http://schemas.openxmlformats.org/officeDocument/2006/relationships/slideLayout" Target="../slideLayouts/slideLayout2.xml"/><Relationship Id="rId4" Type="http://schemas.openxmlformats.org/officeDocument/2006/relationships/hyperlink" Target="https://en.wikipedia.org/wiki/Pheomelan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solidFill>
                  <a:srgbClr val="FF0000"/>
                </a:solidFill>
              </a:rPr>
              <a:t>HAIR- A TRACE EVIDENCE</a:t>
            </a:r>
            <a:endParaRPr lang="en-US" b="1" dirty="0">
              <a:solidFill>
                <a:srgbClr val="FF0000"/>
              </a:solidFill>
            </a:endParaRPr>
          </a:p>
        </p:txBody>
      </p:sp>
      <p:sp>
        <p:nvSpPr>
          <p:cNvPr id="3" name="Subtitle 2"/>
          <p:cNvSpPr>
            <a:spLocks noGrp="1"/>
          </p:cNvSpPr>
          <p:nvPr>
            <p:ph type="subTitle" idx="1"/>
          </p:nvPr>
        </p:nvSpPr>
        <p:spPr/>
        <p:txBody>
          <a:bodyPr/>
          <a:lstStyle/>
          <a:p>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sz="2000" dirty="0" smtClean="0">
                <a:solidFill>
                  <a:srgbClr val="FF0000"/>
                </a:solidFill>
                <a:latin typeface="Times New Roman" panose="02020603050405020304" pitchFamily="18" charset="0"/>
                <a:cs typeface="Times New Roman" panose="02020603050405020304" pitchFamily="18" charset="0"/>
              </a:rPr>
              <a:t>Pigment size</a:t>
            </a:r>
            <a:r>
              <a:rPr lang="en-US" sz="2000" dirty="0" smtClean="0">
                <a:latin typeface="Times New Roman" panose="02020603050405020304" pitchFamily="18" charset="0"/>
                <a:cs typeface="Times New Roman" panose="02020603050405020304" pitchFamily="18" charset="0"/>
              </a:rPr>
              <a:t>: when viewed through compound microscope the size of pigments may vary in it can be </a:t>
            </a:r>
          </a:p>
          <a:p>
            <a:pPr algn="just"/>
            <a:r>
              <a:rPr lang="en-US" sz="2000" dirty="0" smtClean="0">
                <a:latin typeface="Times New Roman" panose="02020603050405020304" pitchFamily="18" charset="0"/>
                <a:cs typeface="Times New Roman" panose="02020603050405020304" pitchFamily="18" charset="0"/>
              </a:rPr>
              <a:t>              large </a:t>
            </a:r>
          </a:p>
          <a:p>
            <a:pPr algn="just"/>
            <a:r>
              <a:rPr lang="en-US" sz="2000" dirty="0" smtClean="0">
                <a:latin typeface="Times New Roman" panose="02020603050405020304" pitchFamily="18" charset="0"/>
                <a:cs typeface="Times New Roman" panose="02020603050405020304" pitchFamily="18" charset="0"/>
              </a:rPr>
              <a:t>              small </a:t>
            </a:r>
          </a:p>
          <a:p>
            <a:pPr algn="just"/>
            <a:r>
              <a:rPr lang="en-US" sz="2000" dirty="0" smtClean="0">
                <a:latin typeface="Times New Roman" panose="02020603050405020304" pitchFamily="18" charset="0"/>
                <a:cs typeface="Times New Roman" panose="02020603050405020304" pitchFamily="18" charset="0"/>
              </a:rPr>
              <a:t>              medium</a:t>
            </a:r>
          </a:p>
          <a:p>
            <a:pPr algn="just"/>
            <a:endParaRPr lang="en-IN" sz="2000" dirty="0" smtClean="0">
              <a:latin typeface="Times New Roman" panose="02020603050405020304" pitchFamily="18" charset="0"/>
              <a:cs typeface="Times New Roman" panose="02020603050405020304" pitchFamily="18" charset="0"/>
            </a:endParaRPr>
          </a:p>
          <a:p>
            <a:pPr algn="just">
              <a:buNone/>
            </a:pPr>
            <a:r>
              <a:rPr lang="en-US" sz="2000" dirty="0" smtClean="0">
                <a:solidFill>
                  <a:srgbClr val="FF0000"/>
                </a:solidFill>
                <a:latin typeface="Times New Roman" panose="02020603050405020304" pitchFamily="18" charset="0"/>
                <a:cs typeface="Times New Roman" panose="02020603050405020304" pitchFamily="18" charset="0"/>
              </a:rPr>
              <a:t>Pigment aggregation</a:t>
            </a:r>
            <a:r>
              <a:rPr lang="en-US" sz="2000" dirty="0" smtClean="0">
                <a:latin typeface="Times New Roman" panose="02020603050405020304" pitchFamily="18" charset="0"/>
                <a:cs typeface="Times New Roman" panose="02020603050405020304" pitchFamily="18" charset="0"/>
              </a:rPr>
              <a:t>:  when hair strand sample is viewed through compound microscope the collection of pigments can be noted </a:t>
            </a:r>
            <a:r>
              <a:rPr lang="en-US" sz="2000" dirty="0" err="1" smtClean="0">
                <a:latin typeface="Times New Roman" panose="02020603050405020304" pitchFamily="18" charset="0"/>
                <a:cs typeface="Times New Roman" panose="02020603050405020304" pitchFamily="18" charset="0"/>
              </a:rPr>
              <a:t>ie</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Streaked: this pattern of pigment is found in </a:t>
            </a:r>
            <a:r>
              <a:rPr lang="en-US" sz="2000" dirty="0" err="1" smtClean="0">
                <a:latin typeface="Times New Roman" panose="02020603050405020304" pitchFamily="18" charset="0"/>
                <a:cs typeface="Times New Roman" panose="02020603050405020304" pitchFamily="18" charset="0"/>
              </a:rPr>
              <a:t>asians</a:t>
            </a:r>
            <a:r>
              <a:rPr lang="en-US" sz="2000" dirty="0" smtClean="0">
                <a:latin typeface="Times New Roman" panose="02020603050405020304" pitchFamily="18" charset="0"/>
                <a:cs typeface="Times New Roman" panose="02020603050405020304" pitchFamily="18" charset="0"/>
              </a:rPr>
              <a:t> </a:t>
            </a:r>
          </a:p>
          <a:p>
            <a:pPr algn="just"/>
            <a:r>
              <a:rPr lang="en-US" sz="2000" dirty="0" smtClean="0">
                <a:latin typeface="Times New Roman" panose="02020603050405020304" pitchFamily="18" charset="0"/>
                <a:cs typeface="Times New Roman" panose="02020603050405020304" pitchFamily="18" charset="0"/>
              </a:rPr>
              <a:t>             clumped: it in found in </a:t>
            </a:r>
            <a:r>
              <a:rPr lang="en-US" sz="2000" dirty="0" err="1" smtClean="0">
                <a:latin typeface="Times New Roman" panose="02020603050405020304" pitchFamily="18" charset="0"/>
                <a:cs typeface="Times New Roman" panose="02020603050405020304" pitchFamily="18" charset="0"/>
              </a:rPr>
              <a:t>africans</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Patchy</a:t>
            </a:r>
          </a:p>
          <a:p>
            <a:pPr algn="just">
              <a:buNone/>
            </a:pPr>
            <a:endParaRPr lang="en-US" sz="2000"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endParaRPr lang="en-US" dirty="0"/>
          </a:p>
        </p:txBody>
      </p:sp>
      <p:sp>
        <p:nvSpPr>
          <p:cNvPr id="3" name="Content Placeholder 2"/>
          <p:cNvSpPr>
            <a:spLocks noGrp="1"/>
          </p:cNvSpPr>
          <p:nvPr>
            <p:ph idx="1"/>
          </p:nvPr>
        </p:nvSpPr>
        <p:spPr>
          <a:xfrm>
            <a:off x="457200" y="1000108"/>
            <a:ext cx="8229600" cy="5126055"/>
          </a:xfrm>
        </p:spPr>
        <p:txBody>
          <a:bodyPr>
            <a:normAutofit/>
          </a:bodyPr>
          <a:lstStyle/>
          <a:p>
            <a:pPr>
              <a:buNone/>
            </a:pPr>
            <a:r>
              <a:rPr lang="en-IN" b="1" dirty="0" smtClean="0"/>
              <a:t>Medulla</a:t>
            </a:r>
          </a:p>
          <a:p>
            <a:pPr>
              <a:buFont typeface="Wingdings" pitchFamily="2" charset="2"/>
              <a:buChar char="v"/>
            </a:pPr>
            <a:r>
              <a:rPr lang="en-IN" sz="2000" dirty="0" smtClean="0"/>
              <a:t>It is the central part of hair.</a:t>
            </a:r>
          </a:p>
          <a:p>
            <a:pPr>
              <a:buFont typeface="Wingdings" pitchFamily="2" charset="2"/>
              <a:buChar char="v"/>
            </a:pPr>
            <a:r>
              <a:rPr lang="en-IN" sz="2000" dirty="0" smtClean="0"/>
              <a:t>It can be filled with cells.</a:t>
            </a:r>
          </a:p>
          <a:p>
            <a:pPr>
              <a:buFont typeface="Wingdings" pitchFamily="2" charset="2"/>
              <a:buChar char="v"/>
            </a:pPr>
            <a:r>
              <a:rPr lang="en-US" sz="2000" dirty="0" smtClean="0"/>
              <a:t>The medulla is a collection of cells that looks like a central canal running through a hair.</a:t>
            </a:r>
          </a:p>
          <a:p>
            <a:pPr>
              <a:buNone/>
            </a:pPr>
            <a:endParaRPr lang="en-US" sz="2000" dirty="0" smtClean="0"/>
          </a:p>
          <a:p>
            <a:pPr>
              <a:buNone/>
            </a:pPr>
            <a:r>
              <a:rPr lang="en-IN" sz="2000" b="1" dirty="0" smtClean="0">
                <a:solidFill>
                  <a:srgbClr val="002060"/>
                </a:solidFill>
              </a:rPr>
              <a:t>Types of medulla pattern </a:t>
            </a:r>
            <a:r>
              <a:rPr lang="en-IN" sz="2000" dirty="0" smtClean="0"/>
              <a:t>are- </a:t>
            </a:r>
          </a:p>
          <a:p>
            <a:pPr marL="457200" indent="-457200">
              <a:buAutoNum type="arabicPeriod"/>
            </a:pPr>
            <a:r>
              <a:rPr lang="en-IN" sz="2000" dirty="0" smtClean="0">
                <a:solidFill>
                  <a:srgbClr val="FF0000"/>
                </a:solidFill>
              </a:rPr>
              <a:t>Continuous </a:t>
            </a:r>
            <a:r>
              <a:rPr lang="en-IN" sz="2000" dirty="0" smtClean="0"/>
              <a:t>-  one unbroken line of </a:t>
            </a:r>
            <a:r>
              <a:rPr lang="en-IN" sz="2000" dirty="0" err="1" smtClean="0"/>
              <a:t>color</a:t>
            </a:r>
            <a:r>
              <a:rPr lang="en-IN" sz="2000" dirty="0" smtClean="0"/>
              <a:t>.</a:t>
            </a:r>
          </a:p>
          <a:p>
            <a:pPr marL="457200" indent="-457200">
              <a:buAutoNum type="arabicPeriod"/>
            </a:pPr>
            <a:r>
              <a:rPr lang="en-IN" sz="2000" dirty="0" smtClean="0">
                <a:solidFill>
                  <a:srgbClr val="FF0000"/>
                </a:solidFill>
              </a:rPr>
              <a:t>Interrupted </a:t>
            </a:r>
            <a:r>
              <a:rPr lang="en-IN" sz="2000" dirty="0" smtClean="0"/>
              <a:t>– pigmented line broken at regular intervals</a:t>
            </a:r>
          </a:p>
          <a:p>
            <a:pPr marL="457200" indent="-457200">
              <a:buAutoNum type="arabicPeriod"/>
            </a:pPr>
            <a:r>
              <a:rPr lang="en-IN" sz="2000" dirty="0" smtClean="0">
                <a:solidFill>
                  <a:srgbClr val="FF0000"/>
                </a:solidFill>
              </a:rPr>
              <a:t>Fragmented</a:t>
            </a:r>
            <a:r>
              <a:rPr lang="en-IN" sz="2000" dirty="0" smtClean="0"/>
              <a:t> – pigmented line unevenly spaced.</a:t>
            </a:r>
          </a:p>
          <a:p>
            <a:pPr marL="457200" indent="-457200">
              <a:buAutoNum type="arabicPeriod"/>
            </a:pPr>
            <a:endParaRPr lang="en-IN" sz="2000" dirty="0" smtClean="0"/>
          </a:p>
          <a:p>
            <a:pPr marL="457200" indent="-457200">
              <a:buNone/>
            </a:pPr>
            <a:endParaRPr lang="en-IN" sz="2000" dirty="0" smtClean="0"/>
          </a:p>
          <a:p>
            <a:pPr marL="457200" indent="-457200">
              <a:buNone/>
            </a:pPr>
            <a:endParaRPr lang="en-IN" sz="2000" dirty="0" smtClean="0"/>
          </a:p>
          <a:p>
            <a:pPr marL="457200" indent="-457200">
              <a:buNone/>
            </a:pPr>
            <a:endParaRPr lang="en-IN" sz="2000" dirty="0" smtClean="0"/>
          </a:p>
          <a:p>
            <a:pPr marL="457200" indent="-457200">
              <a:buNone/>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Medulla patterns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571604" y="2143116"/>
            <a:ext cx="6451113" cy="192882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229600" cy="1011222"/>
          </a:xfrm>
        </p:spPr>
        <p:txBody>
          <a:bodyPr>
            <a:normAutofit fontScale="90000"/>
          </a:bodyPr>
          <a:lstStyle/>
          <a:p>
            <a:r>
              <a:rPr lang="en-IN" dirty="0" err="1" smtClean="0">
                <a:solidFill>
                  <a:srgbClr val="C00000"/>
                </a:solidFill>
              </a:rPr>
              <a:t>Medullary</a:t>
            </a:r>
            <a:r>
              <a:rPr lang="en-IN" dirty="0" smtClean="0">
                <a:solidFill>
                  <a:srgbClr val="C00000"/>
                </a:solidFill>
              </a:rPr>
              <a:t> Index-  </a:t>
            </a:r>
            <a:br>
              <a:rPr lang="en-IN" dirty="0" smtClean="0">
                <a:solidFill>
                  <a:srgbClr val="C00000"/>
                </a:solidFill>
              </a:rPr>
            </a:br>
            <a:endParaRPr lang="en-US" dirty="0"/>
          </a:p>
        </p:txBody>
      </p:sp>
      <p:sp>
        <p:nvSpPr>
          <p:cNvPr id="3" name="Content Placeholder 2"/>
          <p:cNvSpPr>
            <a:spLocks noGrp="1"/>
          </p:cNvSpPr>
          <p:nvPr>
            <p:ph idx="1"/>
          </p:nvPr>
        </p:nvSpPr>
        <p:spPr>
          <a:xfrm>
            <a:off x="428596" y="1071546"/>
            <a:ext cx="8229600" cy="4954591"/>
          </a:xfrm>
        </p:spPr>
        <p:txBody>
          <a:bodyPr>
            <a:normAutofit/>
          </a:bodyPr>
          <a:lstStyle/>
          <a:p>
            <a:pPr marL="457200" indent="-457200">
              <a:buFont typeface="Wingdings" pitchFamily="2" charset="2"/>
              <a:buChar char="ü"/>
            </a:pPr>
            <a:r>
              <a:rPr lang="en-US" sz="2800" dirty="0" smtClean="0"/>
              <a:t>The </a:t>
            </a:r>
            <a:r>
              <a:rPr lang="en-US" sz="2800" dirty="0" err="1" smtClean="0"/>
              <a:t>medullary</a:t>
            </a:r>
            <a:r>
              <a:rPr lang="en-US" sz="2800" dirty="0" smtClean="0"/>
              <a:t> index measures the diameter of the medulla relative to the diameter of the hair shaft.</a:t>
            </a:r>
          </a:p>
          <a:p>
            <a:pPr marL="457200" indent="-457200">
              <a:buNone/>
            </a:pPr>
            <a:endParaRPr lang="en-US" sz="2800" dirty="0" smtClean="0"/>
          </a:p>
          <a:p>
            <a:pPr marL="457200" indent="-457200">
              <a:buFont typeface="Wingdings" pitchFamily="2" charset="2"/>
              <a:buChar char="ü"/>
            </a:pPr>
            <a:r>
              <a:rPr lang="en-US" sz="2800" dirty="0" smtClean="0"/>
              <a:t>It is normally expressed as a fraction. </a:t>
            </a:r>
          </a:p>
          <a:p>
            <a:pPr marL="457200" indent="-457200">
              <a:buNone/>
            </a:pPr>
            <a:endParaRPr lang="en-US" sz="2800" dirty="0" smtClean="0"/>
          </a:p>
          <a:p>
            <a:pPr marL="457200" indent="-457200">
              <a:buFont typeface="Wingdings" pitchFamily="2" charset="2"/>
              <a:buChar char="ü"/>
            </a:pPr>
            <a:r>
              <a:rPr lang="en-US" sz="2800" dirty="0" smtClean="0">
                <a:solidFill>
                  <a:srgbClr val="FF0000"/>
                </a:solidFill>
              </a:rPr>
              <a:t>For humans, the index is generally less than one-third or 0.33.</a:t>
            </a:r>
          </a:p>
          <a:p>
            <a:pPr marL="457200" indent="-457200">
              <a:buFont typeface="Wingdings" pitchFamily="2" charset="2"/>
              <a:buChar char="ü"/>
            </a:pPr>
            <a:endParaRPr lang="en-US" sz="2800" dirty="0" smtClean="0">
              <a:solidFill>
                <a:srgbClr val="FF0000"/>
              </a:solidFill>
            </a:endParaRPr>
          </a:p>
          <a:p>
            <a:pPr marL="457200" indent="-457200">
              <a:buFont typeface="Wingdings" pitchFamily="2" charset="2"/>
              <a:buChar char="ü"/>
            </a:pPr>
            <a:r>
              <a:rPr lang="en-US" sz="2800" dirty="0" smtClean="0">
                <a:solidFill>
                  <a:srgbClr val="FF0000"/>
                </a:solidFill>
              </a:rPr>
              <a:t>For animals, the index is greater than one-third or 0.33.</a:t>
            </a:r>
            <a:endParaRPr lang="en-IN" sz="2800" dirty="0" smtClean="0">
              <a:solidFill>
                <a:srgbClr val="FF0000"/>
              </a:solidFill>
            </a:endParaRPr>
          </a:p>
          <a:p>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Root</a:t>
            </a:r>
            <a:endParaRPr lang="en-US" dirty="0">
              <a:solidFill>
                <a:srgbClr val="FF0000"/>
              </a:solidFill>
            </a:endParaRPr>
          </a:p>
        </p:txBody>
      </p:sp>
      <p:sp>
        <p:nvSpPr>
          <p:cNvPr id="3" name="Content Placeholder 2"/>
          <p:cNvSpPr>
            <a:spLocks noGrp="1"/>
          </p:cNvSpPr>
          <p:nvPr>
            <p:ph idx="1"/>
          </p:nvPr>
        </p:nvSpPr>
        <p:spPr>
          <a:xfrm>
            <a:off x="457200" y="1142984"/>
            <a:ext cx="8229600" cy="5143536"/>
          </a:xfrm>
        </p:spPr>
        <p:txBody>
          <a:bodyPr>
            <a:normAutofit fontScale="92500" lnSpcReduction="10000"/>
          </a:bodyPr>
          <a:lstStyle/>
          <a:p>
            <a:r>
              <a:rPr lang="en-US" sz="2000" dirty="0" smtClean="0"/>
              <a:t>The root and other surrounding cells within the hair follicle provide the tools necessary to produce hair and continue its growth.</a:t>
            </a:r>
          </a:p>
          <a:p>
            <a:r>
              <a:rPr lang="en-US" sz="2000" dirty="0" smtClean="0"/>
              <a:t> Human head hair grows in three developmental stages, and the shape and size of the hair root is determined by the hair’s current growth phase.</a:t>
            </a:r>
          </a:p>
          <a:p>
            <a:r>
              <a:rPr lang="en-US" sz="2000" dirty="0" smtClean="0"/>
              <a:t> The three phases of hair growth are –</a:t>
            </a:r>
          </a:p>
          <a:p>
            <a:pPr marL="457200" indent="-457200">
              <a:buAutoNum type="arabicPeriod"/>
            </a:pPr>
            <a:r>
              <a:rPr lang="en-US" sz="2000" dirty="0" err="1" smtClean="0"/>
              <a:t>Anagen</a:t>
            </a:r>
            <a:r>
              <a:rPr lang="en-US" sz="2000" dirty="0" smtClean="0"/>
              <a:t> - The initial growth phase during which the hair follicle actively produces hair.</a:t>
            </a:r>
          </a:p>
          <a:p>
            <a:pPr marL="457200" indent="-457200">
              <a:buAutoNum type="arabicPeriod"/>
            </a:pPr>
            <a:r>
              <a:rPr lang="en-US" sz="2000" dirty="0" err="1" smtClean="0"/>
              <a:t>Catagen</a:t>
            </a:r>
            <a:r>
              <a:rPr lang="en-US" sz="2000" dirty="0" smtClean="0"/>
              <a:t> - A transition stage between the </a:t>
            </a:r>
            <a:r>
              <a:rPr lang="en-US" sz="2000" dirty="0" err="1" smtClean="0"/>
              <a:t>anagen</a:t>
            </a:r>
            <a:r>
              <a:rPr lang="en-US" sz="2000" dirty="0" smtClean="0"/>
              <a:t> and </a:t>
            </a:r>
            <a:r>
              <a:rPr lang="en-US" sz="2000" dirty="0" err="1" smtClean="0"/>
              <a:t>telogen</a:t>
            </a:r>
            <a:r>
              <a:rPr lang="en-US" sz="2000" dirty="0" smtClean="0"/>
              <a:t> phases of hair growth.</a:t>
            </a:r>
          </a:p>
          <a:p>
            <a:pPr marL="457200" indent="-457200">
              <a:buAutoNum type="arabicPeriod"/>
            </a:pPr>
            <a:r>
              <a:rPr lang="en-US" sz="2000" dirty="0" err="1" smtClean="0"/>
              <a:t>Telogen</a:t>
            </a:r>
            <a:r>
              <a:rPr lang="en-US" sz="2000" dirty="0" smtClean="0"/>
              <a:t> - The final growth phase in which hair naturally falls out of the skin.</a:t>
            </a:r>
          </a:p>
          <a:p>
            <a:pPr marL="457200" indent="-457200">
              <a:buNone/>
            </a:pPr>
            <a:endParaRPr lang="en-IN" sz="2000" dirty="0" smtClean="0"/>
          </a:p>
          <a:p>
            <a:pPr marL="457200" indent="-457200">
              <a:buFont typeface="Wingdings" pitchFamily="2" charset="2"/>
              <a:buChar char="ü"/>
            </a:pPr>
            <a:r>
              <a:rPr lang="en-US" sz="2000" dirty="0" smtClean="0">
                <a:solidFill>
                  <a:srgbClr val="C00000"/>
                </a:solidFill>
              </a:rPr>
              <a:t>When pulled from the root, some hairs in the </a:t>
            </a:r>
            <a:r>
              <a:rPr lang="en-US" sz="2000" dirty="0" err="1" smtClean="0">
                <a:solidFill>
                  <a:srgbClr val="C00000"/>
                </a:solidFill>
              </a:rPr>
              <a:t>anagen</a:t>
            </a:r>
            <a:r>
              <a:rPr lang="en-US" sz="2000" dirty="0" smtClean="0">
                <a:solidFill>
                  <a:srgbClr val="C00000"/>
                </a:solidFill>
              </a:rPr>
              <a:t> phase have a follicular tag.  With the advent of DNA analysis, this follicular tag is important for individualizing hair.</a:t>
            </a:r>
          </a:p>
          <a:p>
            <a:pPr marL="457200" indent="-457200">
              <a:buFont typeface="Wingdings" pitchFamily="2" charset="2"/>
              <a:buChar char="ü"/>
            </a:pPr>
            <a:endParaRPr lang="en-US" sz="2000" dirty="0" smtClean="0">
              <a:solidFill>
                <a:srgbClr val="C00000"/>
              </a:solidFill>
            </a:endParaRPr>
          </a:p>
          <a:p>
            <a:pPr marL="457200" indent="-457200">
              <a:buFont typeface="Wingdings" pitchFamily="2" charset="2"/>
              <a:buChar char="ü"/>
            </a:pPr>
            <a:r>
              <a:rPr lang="en-US" sz="2000" dirty="0" smtClean="0">
                <a:solidFill>
                  <a:srgbClr val="C00000"/>
                </a:solidFill>
              </a:rPr>
              <a:t>Follicular tag - A translucent piece of tissue surrounding the hair’s shaft near the root that contains the richest source of DNA associated with hair.</a:t>
            </a:r>
            <a:endParaRPr lang="en-US" sz="2000" dirty="0">
              <a:solidFill>
                <a:srgbClr val="C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Autofit/>
          </a:bodyPr>
          <a:lstStyle/>
          <a:p>
            <a:r>
              <a:rPr lang="en-IN" sz="2400" b="1" dirty="0" smtClean="0">
                <a:solidFill>
                  <a:srgbClr val="FF0000"/>
                </a:solidFill>
              </a:rPr>
              <a:t>DIFFERENCE BETWEEN HUMAN HAIR AND ANIMAL HAIR</a:t>
            </a:r>
            <a:endParaRPr lang="en-US" sz="2400" b="1" dirty="0">
              <a:solidFill>
                <a:srgbClr val="FF0000"/>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1214414" y="714356"/>
            <a:ext cx="6643733" cy="574826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b="1" dirty="0" smtClean="0"/>
              <a:t>Forensic significance</a:t>
            </a:r>
            <a:endParaRPr lang="en-US" b="1" dirty="0"/>
          </a:p>
        </p:txBody>
      </p:sp>
      <p:sp>
        <p:nvSpPr>
          <p:cNvPr id="3" name="Content Placeholder 2"/>
          <p:cNvSpPr>
            <a:spLocks noGrp="1"/>
          </p:cNvSpPr>
          <p:nvPr>
            <p:ph idx="1"/>
          </p:nvPr>
        </p:nvSpPr>
        <p:spPr>
          <a:xfrm>
            <a:off x="457200" y="857232"/>
            <a:ext cx="8229600" cy="5786478"/>
          </a:xfrm>
        </p:spPr>
        <p:txBody>
          <a:bodyPr>
            <a:normAutofit fontScale="92500"/>
          </a:bodyPr>
          <a:lstStyle/>
          <a:p>
            <a:pPr>
              <a:buNone/>
            </a:pPr>
            <a:r>
              <a:rPr lang="en-US" sz="2400" dirty="0" smtClean="0"/>
              <a:t>Hair is encountered as physical evidence in many crime cases.</a:t>
            </a:r>
          </a:p>
          <a:p>
            <a:r>
              <a:rPr lang="en-IN" sz="2400" dirty="0" smtClean="0"/>
              <a:t>It helps in  crime investigation by establishment of link between suspects, victims and crime scene.</a:t>
            </a:r>
          </a:p>
          <a:p>
            <a:r>
              <a:rPr lang="en-IN" sz="2400" dirty="0" smtClean="0"/>
              <a:t>In mass disaster,  it can also help in identification of individuals. (link the individual with their parents or relatives) (As hair contain DNA)</a:t>
            </a:r>
          </a:p>
          <a:p>
            <a:r>
              <a:rPr lang="en-IN" sz="2400" dirty="0" smtClean="0"/>
              <a:t>It can establish the presence of culprits.</a:t>
            </a:r>
          </a:p>
          <a:p>
            <a:r>
              <a:rPr lang="en-IN" sz="2400" dirty="0" smtClean="0"/>
              <a:t>It can also determine the number of culprit if many hair present on the crime scenes.</a:t>
            </a:r>
          </a:p>
          <a:p>
            <a:r>
              <a:rPr lang="en-IN" sz="2400" dirty="0" smtClean="0"/>
              <a:t>It helps to identify the weapon of the offence if some hairs gets attached to the weapon.</a:t>
            </a:r>
          </a:p>
          <a:p>
            <a:r>
              <a:rPr lang="en-IN" sz="2400" dirty="0" smtClean="0"/>
              <a:t>It links the vehicle used in the commission of crime.</a:t>
            </a:r>
          </a:p>
          <a:p>
            <a:r>
              <a:rPr lang="en-IN" sz="2400" dirty="0" smtClean="0"/>
              <a:t>It may also establish the ownership of the articles left at crime scene.</a:t>
            </a:r>
          </a:p>
          <a:p>
            <a:r>
              <a:rPr lang="en-IN" sz="2400" dirty="0" smtClean="0"/>
              <a:t>Slow lead or arsenic poisoning is detected through the excess of the poisonous metals in hair. </a:t>
            </a:r>
          </a:p>
          <a:p>
            <a:endParaRPr lang="en-IN" sz="2400" dirty="0" smtClean="0"/>
          </a:p>
          <a:p>
            <a:endParaRPr lang="en-US" sz="20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571480"/>
            <a:ext cx="8229600" cy="5554683"/>
          </a:xfrm>
        </p:spPr>
        <p:txBody>
          <a:bodyPr>
            <a:normAutofit/>
          </a:bodyPr>
          <a:lstStyle/>
          <a:p>
            <a:r>
              <a:rPr lang="en-US" sz="1800" dirty="0" smtClean="0">
                <a:latin typeface="Arial" pitchFamily="34" charset="0"/>
                <a:cs typeface="Arial" pitchFamily="34" charset="0"/>
              </a:rPr>
              <a:t>Hair can easily  be left behind at a crime scene. It can also adhere to clothes, carpets, bed sheets, sofa and many other surfaces.</a:t>
            </a:r>
          </a:p>
          <a:p>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 Occupation can also be determined by hair. If a person is working on a coalfield, coal particle can be found on his hair or if a person is working on a cement factory cement particle may found on his hair.</a:t>
            </a:r>
          </a:p>
          <a:p>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 Hair evidence sometimes may contain blood, semen or nasal fluid which can be further analyze to determine individuality.</a:t>
            </a:r>
          </a:p>
          <a:p>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 Geographical area can also be determined for e.g., if in a particular area arsenic content in water is significantly high than through hair  examination we can determine that particular belongs to which area.</a:t>
            </a:r>
          </a:p>
          <a:p>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 Highlighted colored hair, bleached hair, hair gel, hair spray or if any other hair cosmetics were used then it will help to narrow down the suspect list.</a:t>
            </a:r>
          </a:p>
          <a:p>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endParaRPr lang="en-US" dirty="0"/>
          </a:p>
        </p:txBody>
      </p:sp>
      <p:sp>
        <p:nvSpPr>
          <p:cNvPr id="3" name="Content Placeholder 2"/>
          <p:cNvSpPr>
            <a:spLocks noGrp="1"/>
          </p:cNvSpPr>
          <p:nvPr>
            <p:ph idx="1"/>
          </p:nvPr>
        </p:nvSpPr>
        <p:spPr>
          <a:xfrm>
            <a:off x="457200" y="857232"/>
            <a:ext cx="8229600" cy="5268931"/>
          </a:xfrm>
        </p:spPr>
        <p:txBody>
          <a:bodyPr>
            <a:normAutofit/>
          </a:bodyPr>
          <a:lstStyle/>
          <a:p>
            <a:r>
              <a:rPr lang="en-US" sz="1800" dirty="0" smtClean="0"/>
              <a:t>If hair is forcibly removed from a victim, the entire hair follicle may be present. Hair follicle may present at the roots of hair through which DNA can be determined.</a:t>
            </a:r>
          </a:p>
          <a:p>
            <a:endParaRPr lang="en-IN" sz="1800" dirty="0" smtClean="0"/>
          </a:p>
          <a:p>
            <a:r>
              <a:rPr lang="en-IN" sz="1800" dirty="0" smtClean="0"/>
              <a:t>Sex of the individual can ne determined with the help of </a:t>
            </a:r>
            <a:r>
              <a:rPr lang="en-IN" sz="1800" dirty="0" err="1" smtClean="0"/>
              <a:t>barr</a:t>
            </a:r>
            <a:r>
              <a:rPr lang="en-IN" sz="1800" dirty="0" smtClean="0"/>
              <a:t> body if root was present in hair.</a:t>
            </a:r>
          </a:p>
          <a:p>
            <a:endParaRPr lang="en-IN" sz="1800" dirty="0" smtClean="0"/>
          </a:p>
          <a:p>
            <a:r>
              <a:rPr lang="en-US" sz="1800" dirty="0" smtClean="0"/>
              <a:t>Racial Origin of Hair can be Determined. children</a:t>
            </a:r>
          </a:p>
          <a:p>
            <a:pPr algn="just">
              <a:buNone/>
            </a:pPr>
            <a:r>
              <a:rPr lang="en-US" sz="1800" dirty="0" smtClean="0"/>
              <a:t>    ( Negroid hairs are normally kinky, containing dense, unevenly distributed pigments. Caucasian hairs are usually straight or wavy, with very fine to coarse pigments that are more evenly distributed when compared to Negroid hair. </a:t>
            </a:r>
          </a:p>
          <a:p>
            <a:pPr algn="just">
              <a:buNone/>
            </a:pPr>
            <a:r>
              <a:rPr lang="en-US" sz="1800" dirty="0" smtClean="0"/>
              <a:t>Mongoloid hairs often have a dense pigment distribution, and also tend to have thicker hair shaft diameters when compared to the other two races. Having continuous medulla.)</a:t>
            </a:r>
          </a:p>
          <a:p>
            <a:pPr algn="just">
              <a:buNone/>
            </a:pPr>
            <a:endParaRPr lang="en-IN" sz="1800" dirty="0" smtClean="0"/>
          </a:p>
          <a:p>
            <a:pPr algn="just">
              <a:buFont typeface="Wingdings" pitchFamily="2" charset="2"/>
              <a:buChar char="§"/>
            </a:pPr>
            <a:r>
              <a:rPr lang="en-IN" sz="1800" dirty="0" smtClean="0"/>
              <a:t>It also helps in determining cases of Poaching and theft of animal.</a:t>
            </a:r>
          </a:p>
          <a:p>
            <a:pPr algn="just">
              <a:buNone/>
            </a:pPr>
            <a:endParaRPr lang="en-IN" sz="1800" dirty="0" smtClean="0"/>
          </a:p>
          <a:p>
            <a:pPr algn="just"/>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endParaRPr lang="en-US" dirty="0"/>
          </a:p>
        </p:txBody>
      </p:sp>
      <p:sp>
        <p:nvSpPr>
          <p:cNvPr id="3" name="Content Placeholder 2"/>
          <p:cNvSpPr>
            <a:spLocks noGrp="1"/>
          </p:cNvSpPr>
          <p:nvPr>
            <p:ph idx="1"/>
          </p:nvPr>
        </p:nvSpPr>
        <p:spPr>
          <a:xfrm>
            <a:off x="457200" y="714356"/>
            <a:ext cx="8229600" cy="5411807"/>
          </a:xfrm>
        </p:spPr>
        <p:txBody>
          <a:bodyPr>
            <a:normAutofit fontScale="92500" lnSpcReduction="10000"/>
          </a:bodyPr>
          <a:lstStyle/>
          <a:p>
            <a:r>
              <a:rPr lang="en-IN" sz="1800" dirty="0" smtClean="0"/>
              <a:t>A rough estimate of the age of person from the hair can be made. In growing children the hair is soft and fine. They become coarser with age.</a:t>
            </a:r>
          </a:p>
          <a:p>
            <a:endParaRPr lang="en-IN" sz="1800" dirty="0" smtClean="0"/>
          </a:p>
          <a:p>
            <a:pPr>
              <a:buNone/>
            </a:pPr>
            <a:r>
              <a:rPr lang="en-IN" sz="1800" dirty="0" smtClean="0"/>
              <a:t>Collection of hair sample.</a:t>
            </a:r>
          </a:p>
          <a:p>
            <a:pPr>
              <a:buAutoNum type="arabicPeriod"/>
            </a:pPr>
            <a:r>
              <a:rPr lang="en-IN" sz="1800" dirty="0" smtClean="0"/>
              <a:t>Hand picking or with the help of </a:t>
            </a:r>
            <a:r>
              <a:rPr lang="en-IN" sz="1800" dirty="0" err="1" smtClean="0"/>
              <a:t>tweezer</a:t>
            </a:r>
            <a:r>
              <a:rPr lang="en-IN" sz="1800" dirty="0" smtClean="0"/>
              <a:t> or </a:t>
            </a:r>
            <a:r>
              <a:rPr lang="en-IN" sz="1800" dirty="0" err="1" smtClean="0"/>
              <a:t>forcep</a:t>
            </a:r>
            <a:endParaRPr lang="en-IN" sz="1800" dirty="0" smtClean="0"/>
          </a:p>
          <a:p>
            <a:pPr>
              <a:buAutoNum type="arabicPeriod"/>
            </a:pPr>
            <a:r>
              <a:rPr lang="en-IN" sz="1800" dirty="0" smtClean="0"/>
              <a:t>Tape Lifting</a:t>
            </a:r>
          </a:p>
          <a:p>
            <a:pPr>
              <a:buAutoNum type="arabicPeriod"/>
            </a:pPr>
            <a:r>
              <a:rPr lang="en-IN" sz="1800" dirty="0" smtClean="0"/>
              <a:t>In large area like Inside the vehicle, vacuuming can done.</a:t>
            </a:r>
          </a:p>
          <a:p>
            <a:pPr>
              <a:buAutoNum type="arabicPeriod"/>
            </a:pPr>
            <a:endParaRPr lang="en-IN" sz="1800" dirty="0" smtClean="0"/>
          </a:p>
          <a:p>
            <a:pPr>
              <a:buNone/>
            </a:pPr>
            <a:r>
              <a:rPr lang="en-IN" sz="1800" dirty="0" smtClean="0"/>
              <a:t>Examination: Hair are examined Visually and microscopically.</a:t>
            </a:r>
          </a:p>
          <a:p>
            <a:pPr>
              <a:buAutoNum type="arabicPeriod"/>
            </a:pPr>
            <a:r>
              <a:rPr lang="en-IN" sz="1800" dirty="0" smtClean="0"/>
              <a:t>Visual Examination</a:t>
            </a:r>
          </a:p>
          <a:p>
            <a:pPr>
              <a:buNone/>
            </a:pPr>
            <a:r>
              <a:rPr lang="en-IN" sz="1800" dirty="0" smtClean="0"/>
              <a:t>-Visual Examination reveals colour,  length &amp; general condition of the hair.</a:t>
            </a:r>
          </a:p>
          <a:p>
            <a:pPr>
              <a:buFontTx/>
              <a:buChar char="-"/>
            </a:pPr>
            <a:r>
              <a:rPr lang="en-IN" sz="1800" dirty="0" smtClean="0"/>
              <a:t>It may give an  idea  whether the hair has been dyed or not.</a:t>
            </a:r>
          </a:p>
          <a:p>
            <a:pPr>
              <a:buFontTx/>
              <a:buChar char="-"/>
            </a:pPr>
            <a:r>
              <a:rPr lang="en-IN" sz="1800" dirty="0" smtClean="0"/>
              <a:t>The presence &amp; absence of the contaminants is also indicated.</a:t>
            </a:r>
          </a:p>
          <a:p>
            <a:pPr>
              <a:buFontTx/>
              <a:buChar char="-"/>
            </a:pPr>
            <a:endParaRPr lang="en-IN" sz="1800" dirty="0" smtClean="0"/>
          </a:p>
          <a:p>
            <a:pPr>
              <a:buNone/>
            </a:pPr>
            <a:r>
              <a:rPr lang="en-IN" sz="1800" dirty="0" smtClean="0"/>
              <a:t>2. Microscopy</a:t>
            </a:r>
          </a:p>
          <a:p>
            <a:pPr>
              <a:buFontTx/>
              <a:buChar char="-"/>
            </a:pPr>
            <a:r>
              <a:rPr lang="en-IN" sz="1800" dirty="0" smtClean="0"/>
              <a:t>Scale pattern</a:t>
            </a:r>
          </a:p>
          <a:p>
            <a:pPr>
              <a:buFontTx/>
              <a:buChar char="-"/>
            </a:pPr>
            <a:r>
              <a:rPr lang="en-IN" sz="1800" dirty="0" smtClean="0"/>
              <a:t>Medulla pattern</a:t>
            </a:r>
          </a:p>
          <a:p>
            <a:pPr>
              <a:buFontTx/>
              <a:buChar char="-"/>
            </a:pPr>
            <a:r>
              <a:rPr lang="en-IN" sz="1800" dirty="0" smtClean="0"/>
              <a:t>Pigment distribution</a:t>
            </a:r>
          </a:p>
          <a:p>
            <a:pPr>
              <a:buFontTx/>
              <a:buChar char="-"/>
            </a:pPr>
            <a:r>
              <a:rPr lang="en-IN" sz="1800" dirty="0" smtClean="0"/>
              <a:t>The root </a:t>
            </a:r>
            <a:r>
              <a:rPr lang="en-IN" sz="1800" smtClean="0"/>
              <a:t>&amp; the end.</a:t>
            </a:r>
          </a:p>
          <a:p>
            <a:pPr>
              <a:buFontTx/>
              <a:buChar char="-"/>
            </a:pPr>
            <a:endParaRPr lang="en-IN" sz="1800" dirty="0" smtClean="0"/>
          </a:p>
          <a:p>
            <a:pPr>
              <a:buNone/>
            </a:pPr>
            <a:endParaRPr lang="en-IN" sz="1800" dirty="0" smtClean="0"/>
          </a:p>
          <a:p>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r>
              <a:rPr lang="en-IN" sz="3100" b="1" dirty="0" smtClean="0"/>
              <a:t>What is hair &amp; Biochemistry of hair</a:t>
            </a:r>
            <a:r>
              <a:rPr lang="en-IN" dirty="0" smtClean="0"/>
              <a:t/>
            </a:r>
            <a:br>
              <a:rPr lang="en-IN" dirty="0" smtClean="0"/>
            </a:br>
            <a:endParaRPr lang="en-US" dirty="0"/>
          </a:p>
        </p:txBody>
      </p:sp>
      <p:sp>
        <p:nvSpPr>
          <p:cNvPr id="3" name="Content Placeholder 2"/>
          <p:cNvSpPr>
            <a:spLocks noGrp="1"/>
          </p:cNvSpPr>
          <p:nvPr>
            <p:ph idx="1"/>
          </p:nvPr>
        </p:nvSpPr>
        <p:spPr>
          <a:xfrm>
            <a:off x="457200" y="857232"/>
            <a:ext cx="8229600" cy="5786478"/>
          </a:xfrm>
        </p:spPr>
        <p:txBody>
          <a:bodyPr>
            <a:normAutofit fontScale="70000" lnSpcReduction="20000"/>
          </a:bodyPr>
          <a:lstStyle/>
          <a:p>
            <a:pPr algn="just">
              <a:buFont typeface="Wingdings" pitchFamily="2" charset="2"/>
              <a:buChar char="Ø"/>
            </a:pPr>
            <a:r>
              <a:rPr lang="en-US" dirty="0"/>
              <a:t> </a:t>
            </a:r>
            <a:r>
              <a:rPr lang="en-US" b="1" dirty="0"/>
              <a:t>Hair</a:t>
            </a:r>
            <a:r>
              <a:rPr lang="en-US" dirty="0"/>
              <a:t> is a protein filament that grows from </a:t>
            </a:r>
            <a:r>
              <a:rPr lang="en-US" dirty="0" smtClean="0"/>
              <a:t>follicles </a:t>
            </a:r>
            <a:r>
              <a:rPr lang="en-US" dirty="0"/>
              <a:t>found in the junction between </a:t>
            </a:r>
            <a:r>
              <a:rPr lang="en-US" dirty="0" smtClean="0"/>
              <a:t>the deep </a:t>
            </a:r>
            <a:r>
              <a:rPr lang="en-US" dirty="0"/>
              <a:t>layers of the dermis &amp; hypodermis</a:t>
            </a:r>
            <a:r>
              <a:rPr lang="en-US" dirty="0" smtClean="0"/>
              <a:t>.</a:t>
            </a:r>
          </a:p>
          <a:p>
            <a:pPr algn="just">
              <a:buNone/>
            </a:pPr>
            <a:r>
              <a:rPr lang="en-IN" dirty="0" smtClean="0"/>
              <a:t>0r</a:t>
            </a:r>
          </a:p>
          <a:p>
            <a:pPr algn="just">
              <a:buFont typeface="Wingdings" pitchFamily="2" charset="2"/>
              <a:buChar char="Ø"/>
            </a:pPr>
            <a:r>
              <a:rPr lang="en-IN" dirty="0" smtClean="0"/>
              <a:t>Hair is a slender thread-like outgrowth from the follicles of the skin of mammals.</a:t>
            </a:r>
            <a:endParaRPr lang="en-US" dirty="0" smtClean="0"/>
          </a:p>
          <a:p>
            <a:pPr algn="just">
              <a:buFont typeface="Wingdings" pitchFamily="2" charset="2"/>
              <a:buChar char="Ø"/>
            </a:pPr>
            <a:r>
              <a:rPr lang="en-US" dirty="0"/>
              <a:t>Hair is composed of a protein called  keratin.</a:t>
            </a:r>
          </a:p>
          <a:p>
            <a:pPr algn="just">
              <a:buFont typeface="Wingdings" pitchFamily="2" charset="2"/>
              <a:buChar char="Ø"/>
            </a:pPr>
            <a:r>
              <a:rPr lang="en-US" dirty="0"/>
              <a:t> </a:t>
            </a:r>
            <a:r>
              <a:rPr lang="en-US" dirty="0" smtClean="0"/>
              <a:t>Hair </a:t>
            </a:r>
            <a:r>
              <a:rPr lang="en-US" dirty="0"/>
              <a:t>is a characteristic of mammalian skin</a:t>
            </a:r>
            <a:r>
              <a:rPr lang="en-US" dirty="0" smtClean="0"/>
              <a:t>.</a:t>
            </a:r>
          </a:p>
          <a:p>
            <a:pPr algn="just">
              <a:buFont typeface="Wingdings" pitchFamily="2" charset="2"/>
              <a:buChar char="Ø"/>
            </a:pPr>
            <a:r>
              <a:rPr lang="en-IN" dirty="0" smtClean="0"/>
              <a:t>Study of hair is called </a:t>
            </a:r>
            <a:r>
              <a:rPr lang="en-IN" b="1" dirty="0" err="1" smtClean="0"/>
              <a:t>Trichology</a:t>
            </a:r>
            <a:r>
              <a:rPr lang="en-IN" b="1" dirty="0"/>
              <a:t>.</a:t>
            </a:r>
            <a:endParaRPr lang="en-US" b="1" dirty="0"/>
          </a:p>
          <a:p>
            <a:pPr>
              <a:buNone/>
            </a:pPr>
            <a:endParaRPr lang="en-IN" dirty="0" smtClean="0"/>
          </a:p>
          <a:p>
            <a:pPr>
              <a:buNone/>
            </a:pPr>
            <a:r>
              <a:rPr lang="en-IN" b="1" dirty="0" smtClean="0"/>
              <a:t>Biochemistry of hair</a:t>
            </a:r>
          </a:p>
          <a:p>
            <a:pPr algn="just">
              <a:buFont typeface="Wingdings" pitchFamily="2" charset="2"/>
              <a:buChar char="Ø"/>
            </a:pPr>
            <a:r>
              <a:rPr lang="en-IN" dirty="0" smtClean="0"/>
              <a:t>Hair is made up of 95% of keratin which is synthesized by keratinocytes.</a:t>
            </a:r>
          </a:p>
          <a:p>
            <a:pPr algn="just">
              <a:buFont typeface="Wingdings" pitchFamily="2" charset="2"/>
              <a:buChar char="Ø"/>
            </a:pPr>
            <a:r>
              <a:rPr lang="en-IN" dirty="0" smtClean="0"/>
              <a:t>Hair contains lipid and pigments usually consist of melanin proteins.</a:t>
            </a:r>
          </a:p>
          <a:p>
            <a:pPr algn="just">
              <a:buFont typeface="Wingdings" pitchFamily="2" charset="2"/>
              <a:buChar char="Ø"/>
            </a:pPr>
            <a:r>
              <a:rPr lang="en-IN" dirty="0" smtClean="0"/>
              <a:t>Uric acid, cholesterol, vitamins, and other organic materials are also constituents of hairs.</a:t>
            </a:r>
          </a:p>
          <a:p>
            <a:pPr algn="just">
              <a:buFont typeface="Wingdings" pitchFamily="2" charset="2"/>
              <a:buChar char="Ø"/>
            </a:pPr>
            <a:r>
              <a:rPr lang="en-IN" dirty="0" smtClean="0"/>
              <a:t>Elements like arsenic, lead, iron, and silicon are also found in the hairs.</a:t>
            </a:r>
          </a:p>
          <a:p>
            <a:pPr algn="just">
              <a:buFont typeface="Wingdings" pitchFamily="2" charset="2"/>
              <a:buChar char="Ø"/>
            </a:pPr>
            <a:endParaRPr lang="en-IN" dirty="0" smtClean="0"/>
          </a:p>
          <a:p>
            <a:pPr algn="just">
              <a:buFont typeface="Wingdings" pitchFamily="2" charset="2"/>
              <a:buChar char="Ø"/>
            </a:pP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sz="2800" b="1" dirty="0" smtClean="0"/>
              <a:t/>
            </a:r>
            <a:br>
              <a:rPr lang="en-IN" sz="2800" b="1" dirty="0" smtClean="0"/>
            </a:br>
            <a:r>
              <a:rPr lang="en-US" sz="2800" b="1" dirty="0" smtClean="0"/>
              <a:t/>
            </a:r>
            <a:br>
              <a:rPr lang="en-US" sz="2800" b="1" dirty="0" smtClean="0"/>
            </a:br>
            <a:endParaRPr lang="en-US" sz="2800" b="1" dirty="0"/>
          </a:p>
        </p:txBody>
      </p:sp>
      <p:pic>
        <p:nvPicPr>
          <p:cNvPr id="1026" name="Picture 2"/>
          <p:cNvPicPr>
            <a:picLocks noGrp="1" noChangeAspect="1" noChangeArrowheads="1"/>
          </p:cNvPicPr>
          <p:nvPr>
            <p:ph idx="1"/>
          </p:nvPr>
        </p:nvPicPr>
        <p:blipFill>
          <a:blip r:embed="rId2"/>
          <a:srcRect/>
          <a:stretch>
            <a:fillRect/>
          </a:stretch>
        </p:blipFill>
        <p:spPr bwMode="auto">
          <a:xfrm>
            <a:off x="1785918" y="1000108"/>
            <a:ext cx="5029386" cy="4597157"/>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2726205" y="1600200"/>
            <a:ext cx="3691590" cy="452596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2763908" y="1600200"/>
            <a:ext cx="3616183" cy="45259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714380"/>
          </a:xfrm>
        </p:spPr>
        <p:txBody>
          <a:bodyPr>
            <a:normAutofit fontScale="90000"/>
          </a:bodyPr>
          <a:lstStyle/>
          <a:p>
            <a:r>
              <a:rPr lang="en-IN" b="1" dirty="0" smtClean="0"/>
              <a:t>Morphology of hair</a:t>
            </a:r>
            <a:endParaRPr lang="en-US" dirty="0"/>
          </a:p>
        </p:txBody>
      </p:sp>
      <p:sp>
        <p:nvSpPr>
          <p:cNvPr id="3" name="Content Placeholder 2"/>
          <p:cNvSpPr>
            <a:spLocks noGrp="1"/>
          </p:cNvSpPr>
          <p:nvPr>
            <p:ph idx="1"/>
          </p:nvPr>
        </p:nvSpPr>
        <p:spPr>
          <a:xfrm>
            <a:off x="457200" y="928670"/>
            <a:ext cx="8229600" cy="5197493"/>
          </a:xfrm>
        </p:spPr>
        <p:txBody>
          <a:bodyPr>
            <a:normAutofit lnSpcReduction="10000"/>
          </a:bodyPr>
          <a:lstStyle/>
          <a:p>
            <a:r>
              <a:rPr lang="en-US" sz="2000" dirty="0" smtClean="0"/>
              <a:t>The length of a hair extends from its root which is embedded in the follicle, continues into the shaft, and terminates at the tip. </a:t>
            </a:r>
          </a:p>
          <a:p>
            <a:r>
              <a:rPr lang="en-IN" sz="2000" dirty="0" smtClean="0"/>
              <a:t>Hair consists of hair shaft and roots.</a:t>
            </a:r>
            <a:endParaRPr lang="en-US" sz="2000" dirty="0" smtClean="0"/>
          </a:p>
          <a:p>
            <a:pPr>
              <a:buNone/>
            </a:pPr>
            <a:r>
              <a:rPr lang="en-IN" sz="2800" b="1" dirty="0" smtClean="0">
                <a:solidFill>
                  <a:srgbClr val="FF0000"/>
                </a:solidFill>
              </a:rPr>
              <a:t>HAIR SHAFT </a:t>
            </a:r>
            <a:endParaRPr lang="en-US" sz="2800" b="1" dirty="0" smtClean="0">
              <a:solidFill>
                <a:srgbClr val="FF0000"/>
              </a:solidFill>
            </a:endParaRPr>
          </a:p>
          <a:p>
            <a:pPr>
              <a:buNone/>
            </a:pPr>
            <a:r>
              <a:rPr lang="en-US" sz="2000" dirty="0" smtClean="0"/>
              <a:t>It is composed of three layers—</a:t>
            </a:r>
          </a:p>
          <a:p>
            <a:r>
              <a:rPr lang="en-US" sz="2000" b="1" dirty="0" smtClean="0">
                <a:solidFill>
                  <a:schemeClr val="tx1">
                    <a:lumMod val="95000"/>
                    <a:lumOff val="5000"/>
                  </a:schemeClr>
                </a:solidFill>
              </a:rPr>
              <a:t>Cuticle</a:t>
            </a:r>
          </a:p>
          <a:p>
            <a:r>
              <a:rPr lang="en-US" sz="2000" b="1" dirty="0" smtClean="0">
                <a:solidFill>
                  <a:schemeClr val="tx1">
                    <a:lumMod val="95000"/>
                    <a:lumOff val="5000"/>
                  </a:schemeClr>
                </a:solidFill>
              </a:rPr>
              <a:t>Cortex</a:t>
            </a:r>
          </a:p>
          <a:p>
            <a:r>
              <a:rPr lang="en-US" sz="2000" b="1" dirty="0" smtClean="0">
                <a:solidFill>
                  <a:schemeClr val="tx1">
                    <a:lumMod val="95000"/>
                    <a:lumOff val="5000"/>
                  </a:schemeClr>
                </a:solidFill>
              </a:rPr>
              <a:t>Medulla</a:t>
            </a:r>
          </a:p>
          <a:p>
            <a:endParaRPr lang="en-IN" sz="2000" b="1" dirty="0">
              <a:solidFill>
                <a:schemeClr val="tx1">
                  <a:lumMod val="95000"/>
                  <a:lumOff val="5000"/>
                </a:schemeClr>
              </a:solidFill>
            </a:endParaRPr>
          </a:p>
          <a:p>
            <a:pPr>
              <a:buNone/>
            </a:pPr>
            <a:r>
              <a:rPr lang="en-US" sz="2800" b="1" dirty="0" smtClean="0">
                <a:solidFill>
                  <a:schemeClr val="tx1">
                    <a:lumMod val="95000"/>
                    <a:lumOff val="5000"/>
                  </a:schemeClr>
                </a:solidFill>
              </a:rPr>
              <a:t>Cuticle</a:t>
            </a:r>
          </a:p>
          <a:p>
            <a:pPr>
              <a:buFont typeface="Wingdings" pitchFamily="2" charset="2"/>
              <a:buChar char="v"/>
            </a:pPr>
            <a:r>
              <a:rPr lang="en-IN" sz="2000" dirty="0" smtClean="0">
                <a:solidFill>
                  <a:schemeClr val="tx1">
                    <a:lumMod val="95000"/>
                    <a:lumOff val="5000"/>
                  </a:schemeClr>
                </a:solidFill>
              </a:rPr>
              <a:t>It is a outer layer of hair shaft.</a:t>
            </a:r>
          </a:p>
          <a:p>
            <a:pPr>
              <a:buFont typeface="Wingdings" pitchFamily="2" charset="2"/>
              <a:buChar char="v"/>
            </a:pPr>
            <a:r>
              <a:rPr lang="en-IN" sz="2000" dirty="0" smtClean="0">
                <a:solidFill>
                  <a:schemeClr val="tx1">
                    <a:lumMod val="95000"/>
                    <a:lumOff val="5000"/>
                  </a:schemeClr>
                </a:solidFill>
              </a:rPr>
              <a:t>It made up of a scales that overlap one another.</a:t>
            </a:r>
          </a:p>
          <a:p>
            <a:pPr>
              <a:buFont typeface="Wingdings" pitchFamily="2" charset="2"/>
              <a:buChar char="v"/>
            </a:pPr>
            <a:r>
              <a:rPr lang="en-IN" sz="2000" dirty="0" smtClean="0">
                <a:solidFill>
                  <a:schemeClr val="tx1">
                    <a:lumMod val="95000"/>
                    <a:lumOff val="5000"/>
                  </a:schemeClr>
                </a:solidFill>
              </a:rPr>
              <a:t>It protects the inside of the hair shaft.</a:t>
            </a:r>
          </a:p>
          <a:p>
            <a:pPr>
              <a:buFont typeface="Wingdings" pitchFamily="2" charset="2"/>
              <a:buChar char="v"/>
            </a:pPr>
            <a:r>
              <a:rPr lang="en-IN" sz="2000" dirty="0" smtClean="0">
                <a:solidFill>
                  <a:schemeClr val="tx1">
                    <a:lumMod val="95000"/>
                    <a:lumOff val="5000"/>
                  </a:schemeClr>
                </a:solidFill>
              </a:rPr>
              <a:t>This can be examined by under the microscope.</a:t>
            </a:r>
            <a:endParaRPr lang="en-US" sz="2000" dirty="0" smtClean="0">
              <a:solidFill>
                <a:schemeClr val="tx1">
                  <a:lumMod val="95000"/>
                  <a:lumOff val="5000"/>
                </a:schemeClr>
              </a:solidFill>
            </a:endParaRPr>
          </a:p>
          <a:p>
            <a:pPr>
              <a:buNone/>
            </a:pPr>
            <a:endParaRPr lang="en-US" sz="2800" b="1" dirty="0" smtClean="0">
              <a:solidFill>
                <a:schemeClr val="tx1">
                  <a:lumMod val="95000"/>
                  <a:lumOff val="5000"/>
                </a:schemeClr>
              </a:solidFill>
            </a:endParaRPr>
          </a:p>
          <a:p>
            <a:pPr>
              <a:buFont typeface="Wingdings" pitchFamily="2" charset="2"/>
              <a:buChar char="q"/>
            </a:pPr>
            <a:endParaRPr lang="en-US" sz="2000" dirty="0" smtClean="0">
              <a:solidFill>
                <a:schemeClr val="tx1">
                  <a:lumMod val="95000"/>
                  <a:lumOff val="5000"/>
                </a:schemeClr>
              </a:solidFill>
            </a:endParaRPr>
          </a:p>
          <a:p>
            <a:pPr>
              <a:buNone/>
            </a:pPr>
            <a:endParaRPr lang="en-IN" sz="2000" b="1" dirty="0" smtClean="0">
              <a:solidFill>
                <a:schemeClr val="tx1">
                  <a:lumMod val="95000"/>
                  <a:lumOff val="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endParaRPr lang="en-US" dirty="0"/>
          </a:p>
        </p:txBody>
      </p:sp>
      <p:sp>
        <p:nvSpPr>
          <p:cNvPr id="3" name="Content Placeholder 2"/>
          <p:cNvSpPr>
            <a:spLocks noGrp="1"/>
          </p:cNvSpPr>
          <p:nvPr>
            <p:ph idx="1"/>
          </p:nvPr>
        </p:nvSpPr>
        <p:spPr>
          <a:xfrm>
            <a:off x="457200" y="857232"/>
            <a:ext cx="8229600" cy="5857916"/>
          </a:xfrm>
        </p:spPr>
        <p:txBody>
          <a:bodyPr>
            <a:normAutofit/>
          </a:bodyPr>
          <a:lstStyle/>
          <a:p>
            <a:pPr>
              <a:buNone/>
            </a:pPr>
            <a:r>
              <a:rPr lang="en-IN" sz="2000" dirty="0" smtClean="0"/>
              <a:t>3 basic patterns are-</a:t>
            </a:r>
          </a:p>
          <a:p>
            <a:pPr marL="457200" indent="-457200">
              <a:buAutoNum type="arabicPeriod"/>
            </a:pPr>
            <a:r>
              <a:rPr lang="en-IN" sz="2000" b="1" dirty="0" smtClean="0">
                <a:solidFill>
                  <a:srgbClr val="FF0000"/>
                </a:solidFill>
              </a:rPr>
              <a:t>Coronal </a:t>
            </a:r>
          </a:p>
          <a:p>
            <a:pPr marL="457200" indent="-457200">
              <a:buFont typeface="Wingdings" pitchFamily="2" charset="2"/>
              <a:buChar char="v"/>
            </a:pPr>
            <a:r>
              <a:rPr lang="en-US" sz="2000" dirty="0" smtClean="0"/>
              <a:t>The coronal, or </a:t>
            </a:r>
            <a:r>
              <a:rPr lang="en-US" sz="2000" dirty="0" err="1" smtClean="0"/>
              <a:t>crownlike</a:t>
            </a:r>
            <a:r>
              <a:rPr lang="en-US" sz="2000" dirty="0" smtClean="0"/>
              <a:t>, scale pattern resembles a stack of paper cups.</a:t>
            </a:r>
          </a:p>
          <a:p>
            <a:pPr marL="457200" indent="-457200">
              <a:buFont typeface="Wingdings" pitchFamily="2" charset="2"/>
              <a:buChar char="v"/>
            </a:pPr>
            <a:r>
              <a:rPr lang="en-IN" sz="2000" dirty="0" smtClean="0"/>
              <a:t>These scales commonly encountered in the hair of small rodents, bats and rarely in humans.</a:t>
            </a:r>
          </a:p>
          <a:p>
            <a:pPr marL="457200" indent="-457200">
              <a:buNone/>
            </a:pPr>
            <a:endParaRPr lang="en-IN" sz="2000" dirty="0" smtClean="0"/>
          </a:p>
          <a:p>
            <a:pPr marL="457200" indent="-457200">
              <a:buAutoNum type="arabicPeriod" startAt="2"/>
            </a:pPr>
            <a:r>
              <a:rPr lang="en-IN" sz="2000" b="1" dirty="0" err="1" smtClean="0">
                <a:solidFill>
                  <a:srgbClr val="FF0000"/>
                </a:solidFill>
              </a:rPr>
              <a:t>Spinous</a:t>
            </a:r>
            <a:endParaRPr lang="en-IN" sz="2000" b="1" dirty="0" smtClean="0">
              <a:solidFill>
                <a:srgbClr val="FF0000"/>
              </a:solidFill>
            </a:endParaRPr>
          </a:p>
          <a:p>
            <a:pPr marL="457200" indent="-457200">
              <a:buFont typeface="Wingdings" pitchFamily="2" charset="2"/>
              <a:buChar char="v"/>
            </a:pPr>
            <a:r>
              <a:rPr lang="en-US" sz="2000" dirty="0" err="1" smtClean="0"/>
              <a:t>Spinous</a:t>
            </a:r>
            <a:r>
              <a:rPr lang="en-US" sz="2000" dirty="0" smtClean="0"/>
              <a:t> or petal-like scales are triangular in shape and protrude from the hair shaft.</a:t>
            </a:r>
          </a:p>
          <a:p>
            <a:pPr marL="457200" indent="-457200">
              <a:buFont typeface="Wingdings" pitchFamily="2" charset="2"/>
              <a:buChar char="v"/>
            </a:pPr>
            <a:r>
              <a:rPr lang="en-IN" sz="2000" dirty="0" smtClean="0"/>
              <a:t>These scales found in certain animals but never found in humans.</a:t>
            </a:r>
          </a:p>
          <a:p>
            <a:pPr marL="457200" indent="-457200">
              <a:buNone/>
            </a:pPr>
            <a:endParaRPr lang="en-IN" sz="2000" dirty="0" smtClean="0"/>
          </a:p>
          <a:p>
            <a:pPr marL="457200" indent="-457200">
              <a:buNone/>
            </a:pPr>
            <a:r>
              <a:rPr lang="en-IN" sz="2000" b="1" dirty="0" smtClean="0">
                <a:solidFill>
                  <a:srgbClr val="FF0000"/>
                </a:solidFill>
              </a:rPr>
              <a:t>3. Imbricate</a:t>
            </a:r>
          </a:p>
          <a:p>
            <a:pPr marL="457200" indent="-457200">
              <a:buFont typeface="Wingdings" pitchFamily="2" charset="2"/>
              <a:buChar char="v"/>
            </a:pPr>
            <a:r>
              <a:rPr lang="en-US" sz="2000" dirty="0" smtClean="0"/>
              <a:t>Imbricate, </a:t>
            </a:r>
            <a:r>
              <a:rPr lang="en-US" sz="2000" smtClean="0"/>
              <a:t>or flattened scale</a:t>
            </a:r>
            <a:r>
              <a:rPr lang="en-US" sz="2000" dirty="0" smtClean="0"/>
              <a:t>, type consists of overlapping scales with narrow margins.</a:t>
            </a:r>
          </a:p>
          <a:p>
            <a:pPr marL="457200" indent="-457200">
              <a:buFont typeface="Wingdings" pitchFamily="2" charset="2"/>
              <a:buChar char="v"/>
            </a:pPr>
            <a:r>
              <a:rPr lang="en-IN" sz="2000" dirty="0" smtClean="0"/>
              <a:t>These scales commonly found on hair of humans and rarely in animals.</a:t>
            </a:r>
          </a:p>
          <a:p>
            <a:pPr marL="457200" indent="-457200">
              <a:buFont typeface="Wingdings" pitchFamily="2" charset="2"/>
              <a:buChar char="v"/>
            </a:pPr>
            <a:endParaRPr lang="en-US" sz="2000" dirty="0" smtClean="0"/>
          </a:p>
          <a:p>
            <a:pPr marL="457200" indent="-457200">
              <a:buFont typeface="Wingdings" pitchFamily="2" charset="2"/>
              <a:buChar char="v"/>
            </a:pPr>
            <a:endParaRPr lang="en-US" sz="2000" dirty="0" smtClean="0"/>
          </a:p>
          <a:p>
            <a:pPr>
              <a:buNone/>
            </a:pP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74638"/>
            <a:ext cx="8115328" cy="868346"/>
          </a:xfrm>
        </p:spPr>
        <p:txBody>
          <a:bodyPr>
            <a:normAutofit fontScale="90000"/>
          </a:bodyPr>
          <a:lstStyle/>
          <a:p>
            <a:r>
              <a:rPr lang="en-IN" sz="2000" dirty="0" smtClean="0"/>
              <a:t/>
            </a:r>
            <a:br>
              <a:rPr lang="en-IN" sz="2000" dirty="0" smtClean="0"/>
            </a:br>
            <a:r>
              <a:rPr lang="en-IN" sz="2000" dirty="0" smtClean="0"/>
              <a:t>a. Coronal pattern</a:t>
            </a:r>
            <a:br>
              <a:rPr lang="en-IN" sz="2000" dirty="0" smtClean="0"/>
            </a:br>
            <a:r>
              <a:rPr lang="en-IN" sz="2000" dirty="0" smtClean="0"/>
              <a:t>b. </a:t>
            </a:r>
            <a:r>
              <a:rPr lang="en-IN" sz="2000" dirty="0" err="1" smtClean="0"/>
              <a:t>Spinous</a:t>
            </a:r>
            <a:r>
              <a:rPr lang="en-IN" sz="2000" dirty="0" smtClean="0"/>
              <a:t>  pattern</a:t>
            </a:r>
            <a:br>
              <a:rPr lang="en-IN" sz="2000" dirty="0" smtClean="0"/>
            </a:br>
            <a:r>
              <a:rPr lang="en-IN" sz="2000" dirty="0" smtClean="0"/>
              <a:t>c. Imbricate  pattern</a:t>
            </a:r>
            <a:br>
              <a:rPr lang="en-IN" sz="2000" dirty="0" smtClean="0"/>
            </a:br>
            <a:endParaRPr lang="en-US" sz="2000" dirty="0"/>
          </a:p>
        </p:txBody>
      </p:sp>
      <p:pic>
        <p:nvPicPr>
          <p:cNvPr id="1026" name="Picture 2"/>
          <p:cNvPicPr>
            <a:picLocks noGrp="1" noChangeAspect="1" noChangeArrowheads="1"/>
          </p:cNvPicPr>
          <p:nvPr>
            <p:ph idx="1"/>
          </p:nvPr>
        </p:nvPicPr>
        <p:blipFill>
          <a:blip r:embed="rId2"/>
          <a:srcRect/>
          <a:stretch>
            <a:fillRect/>
          </a:stretch>
        </p:blipFill>
        <p:spPr bwMode="auto">
          <a:xfrm>
            <a:off x="2500298" y="1785926"/>
            <a:ext cx="4206605" cy="3909399"/>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96842"/>
          </a:xfrm>
        </p:spPr>
        <p:txBody>
          <a:bodyPr>
            <a:normAutofit fontScale="90000"/>
          </a:bodyPr>
          <a:lstStyle/>
          <a:p>
            <a:endParaRPr lang="en-US" dirty="0"/>
          </a:p>
        </p:txBody>
      </p:sp>
      <p:sp>
        <p:nvSpPr>
          <p:cNvPr id="3" name="Content Placeholder 2"/>
          <p:cNvSpPr>
            <a:spLocks noGrp="1"/>
          </p:cNvSpPr>
          <p:nvPr>
            <p:ph idx="1"/>
          </p:nvPr>
        </p:nvSpPr>
        <p:spPr>
          <a:xfrm>
            <a:off x="457200" y="785794"/>
            <a:ext cx="8229600" cy="5340369"/>
          </a:xfrm>
        </p:spPr>
        <p:txBody>
          <a:bodyPr>
            <a:normAutofit fontScale="92500"/>
          </a:bodyPr>
          <a:lstStyle/>
          <a:p>
            <a:pPr>
              <a:buNone/>
            </a:pPr>
            <a:r>
              <a:rPr lang="en-US" b="1" dirty="0" smtClean="0">
                <a:solidFill>
                  <a:schemeClr val="tx1">
                    <a:lumMod val="95000"/>
                    <a:lumOff val="5000"/>
                  </a:schemeClr>
                </a:solidFill>
              </a:rPr>
              <a:t>Cortex </a:t>
            </a:r>
          </a:p>
          <a:p>
            <a:pPr>
              <a:buFont typeface="Wingdings" pitchFamily="2" charset="2"/>
              <a:buChar char="v"/>
            </a:pPr>
            <a:r>
              <a:rPr lang="en-US" sz="2400" dirty="0" smtClean="0"/>
              <a:t>The main body of the hair shaft.</a:t>
            </a:r>
          </a:p>
          <a:p>
            <a:pPr>
              <a:buFont typeface="Wingdings" pitchFamily="2" charset="2"/>
              <a:buChar char="v"/>
            </a:pPr>
            <a:r>
              <a:rPr lang="en-IN" sz="2400" dirty="0" smtClean="0"/>
              <a:t>It contains the pigment granules (melanin) that gives hair its </a:t>
            </a:r>
            <a:r>
              <a:rPr lang="en-IN" sz="2400" dirty="0" err="1" smtClean="0"/>
              <a:t>color</a:t>
            </a:r>
            <a:r>
              <a:rPr lang="en-IN" sz="2400" dirty="0" smtClean="0"/>
              <a:t>.</a:t>
            </a:r>
          </a:p>
          <a:p>
            <a:pPr>
              <a:buFont typeface="Wingdings" pitchFamily="2" charset="2"/>
              <a:buChar char="v"/>
            </a:pPr>
            <a:r>
              <a:rPr lang="en-IN" sz="2400" dirty="0" smtClean="0"/>
              <a:t>The pigment distribution varies from person to person.</a:t>
            </a:r>
          </a:p>
          <a:p>
            <a:pPr>
              <a:buFont typeface="Wingdings" pitchFamily="2" charset="2"/>
              <a:buChar char="v"/>
            </a:pPr>
            <a:r>
              <a:rPr lang="en-US" sz="2400" dirty="0" smtClean="0"/>
              <a:t>The color, shape, and distribution of these granules provide important points of comparison among the hairs of different individuals. (forensic importance)</a:t>
            </a:r>
          </a:p>
          <a:p>
            <a:pPr>
              <a:buFont typeface="Wingdings" pitchFamily="2" charset="2"/>
              <a:buChar char="ü"/>
            </a:pPr>
            <a:r>
              <a:rPr lang="en-US" sz="2400" dirty="0" smtClean="0">
                <a:latin typeface="Times New Roman" panose="02020603050405020304" pitchFamily="18" charset="0"/>
                <a:cs typeface="Times New Roman" panose="02020603050405020304" pitchFamily="18" charset="0"/>
              </a:rPr>
              <a:t>Two types of  </a:t>
            </a:r>
            <a:r>
              <a:rPr lang="en-US" sz="2400" dirty="0" smtClean="0">
                <a:latin typeface="Times New Roman" panose="02020603050405020304" pitchFamily="18" charset="0"/>
                <a:cs typeface="Times New Roman" panose="02020603050405020304" pitchFamily="18" charset="0"/>
                <a:hlinkClick r:id="rId2" tooltip="Melanin">
                  <a:extLst>
                    <a:ext uri="{A12FA001-AC4F-418D-AE19-62706E023703}">
                      <ahyp:hlinkClr xmlns:ahyp="http://schemas.microsoft.com/office/drawing/2018/hyperlinkcolor" xmlns="" xmlns:lc="http://schemas.openxmlformats.org/drawingml/2006/lockedCanvas" val="tx"/>
                    </a:ext>
                  </a:extLst>
                </a:hlinkClick>
              </a:rPr>
              <a:t>melanin</a:t>
            </a:r>
            <a:r>
              <a:rPr lang="en-US" sz="2400" dirty="0" smtClean="0">
                <a:latin typeface="Times New Roman" panose="02020603050405020304" pitchFamily="18" charset="0"/>
                <a:cs typeface="Times New Roman" panose="02020603050405020304" pitchFamily="18" charset="0"/>
              </a:rPr>
              <a:t>: </a:t>
            </a:r>
          </a:p>
          <a:p>
            <a:pPr marL="457200" indent="-457200">
              <a:buAutoNum type="arabicPeriod"/>
            </a:pPr>
            <a:r>
              <a:rPr lang="en-US" sz="2400" dirty="0" err="1" smtClean="0">
                <a:latin typeface="Times New Roman" panose="02020603050405020304" pitchFamily="18" charset="0"/>
                <a:cs typeface="Times New Roman" panose="02020603050405020304" pitchFamily="18" charset="0"/>
                <a:hlinkClick r:id="rId3" tooltip="Eumelanin">
                  <a:extLst>
                    <a:ext uri="{A12FA001-AC4F-418D-AE19-62706E023703}">
                      <ahyp:hlinkClr xmlns:ahyp="http://schemas.microsoft.com/office/drawing/2018/hyperlinkcolor" xmlns="" xmlns:lc="http://schemas.openxmlformats.org/drawingml/2006/lockedCanvas" val="tx"/>
                    </a:ext>
                  </a:extLst>
                </a:hlinkClick>
              </a:rPr>
              <a:t>E</a:t>
            </a:r>
            <a:r>
              <a:rPr lang="en-US" sz="2400" dirty="0" err="1" smtClean="0">
                <a:latin typeface="Times New Roman" panose="02020603050405020304" pitchFamily="18" charset="0"/>
                <a:cs typeface="Times New Roman" panose="02020603050405020304" pitchFamily="18" charset="0"/>
                <a:hlinkClick r:id="rId3" tooltip="Eumelanin">
                  <a:extLst>
                    <a:ext uri="{A12FA001-AC4F-418D-AE19-62706E023703}">
                      <ahyp:hlinkClr xmlns:ahyp="http://schemas.microsoft.com/office/drawing/2018/hyperlinkcolor" xmlns="" xmlns:lc="http://schemas.openxmlformats.org/drawingml/2006/lockedCanvas" val="tx"/>
                    </a:ext>
                  </a:extLst>
                </a:hlinkClick>
              </a:rPr>
              <a:t>umelanin</a:t>
            </a:r>
            <a:r>
              <a:rPr lang="en-US" sz="2400" dirty="0" smtClean="0">
                <a:latin typeface="Times New Roman" panose="02020603050405020304" pitchFamily="18" charset="0"/>
                <a:cs typeface="Times New Roman" panose="02020603050405020304" pitchFamily="18" charset="0"/>
              </a:rPr>
              <a:t> - Black &amp; Brown pigments.</a:t>
            </a:r>
          </a:p>
          <a:p>
            <a:pPr marL="457200" indent="-457200">
              <a:buAutoNum type="arabicPeriod"/>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a:t>
            </a:r>
            <a:r>
              <a:rPr lang="en-US" sz="2400" dirty="0" err="1" smtClean="0">
                <a:latin typeface="Times New Roman" panose="02020603050405020304" pitchFamily="18" charset="0"/>
                <a:cs typeface="Times New Roman" panose="02020603050405020304" pitchFamily="18" charset="0"/>
                <a:hlinkClick r:id="rId4" tooltip="Pheomelanin">
                  <a:extLst>
                    <a:ext uri="{A12FA001-AC4F-418D-AE19-62706E023703}">
                      <ahyp:hlinkClr xmlns:ahyp="http://schemas.microsoft.com/office/drawing/2018/hyperlinkcolor" xmlns="" xmlns:lc="http://schemas.openxmlformats.org/drawingml/2006/lockedCanvas" val="tx"/>
                    </a:ext>
                  </a:extLst>
                </a:hlinkClick>
              </a:rPr>
              <a:t>heomelanin</a:t>
            </a:r>
            <a:r>
              <a:rPr lang="en-US" sz="2400" dirty="0" smtClean="0">
                <a:latin typeface="Times New Roman" panose="02020603050405020304" pitchFamily="18" charset="0"/>
                <a:cs typeface="Times New Roman" panose="02020603050405020304" pitchFamily="18" charset="0"/>
              </a:rPr>
              <a:t>- Red &amp; Yellow pigments.</a:t>
            </a:r>
          </a:p>
          <a:p>
            <a:pPr marL="457200" indent="-457200">
              <a:buAutoNum type="arabicPeriod"/>
            </a:pPr>
            <a:endParaRPr lang="en-IN" sz="2400" dirty="0" smtClean="0">
              <a:latin typeface="Times New Roman" panose="02020603050405020304" pitchFamily="18" charset="0"/>
              <a:cs typeface="Times New Roman" panose="02020603050405020304" pitchFamily="18" charset="0"/>
            </a:endParaRPr>
          </a:p>
          <a:p>
            <a:pPr marL="457200" indent="-457200">
              <a:buNone/>
            </a:pPr>
            <a:r>
              <a:rPr lang="en-US" sz="2400" dirty="0" smtClean="0">
                <a:solidFill>
                  <a:srgbClr val="FF0000"/>
                </a:solidFill>
                <a:latin typeface="Times New Roman" panose="02020603050405020304" pitchFamily="18" charset="0"/>
                <a:cs typeface="Times New Roman" panose="02020603050405020304" pitchFamily="18" charset="0"/>
              </a:rPr>
              <a:t>Natural </a:t>
            </a:r>
            <a:r>
              <a:rPr lang="en-US" sz="2400" dirty="0" err="1" smtClean="0">
                <a:solidFill>
                  <a:srgbClr val="FF0000"/>
                </a:solidFill>
                <a:latin typeface="Times New Roman" panose="02020603050405020304" pitchFamily="18" charset="0"/>
                <a:cs typeface="Times New Roman" panose="02020603050405020304" pitchFamily="18" charset="0"/>
              </a:rPr>
              <a:t>pigmentation:</a:t>
            </a:r>
            <a:r>
              <a:rPr lang="en-US" sz="2400" dirty="0" err="1" smtClean="0">
                <a:latin typeface="Times New Roman" panose="02020603050405020304" pitchFamily="18" charset="0"/>
                <a:cs typeface="Times New Roman" panose="02020603050405020304" pitchFamily="18" charset="0"/>
              </a:rPr>
              <a:t>Natural</a:t>
            </a:r>
            <a:r>
              <a:rPr lang="en-US" sz="2400" dirty="0" smtClean="0">
                <a:latin typeface="Times New Roman" panose="02020603050405020304" pitchFamily="18" charset="0"/>
                <a:cs typeface="Times New Roman" panose="02020603050405020304" pitchFamily="18" charset="0"/>
              </a:rPr>
              <a:t>  hair color can be black, brown, blond, red, or white.</a:t>
            </a:r>
          </a:p>
          <a:p>
            <a:pPr marL="457200" indent="-457200">
              <a:buAutoNum type="arabicPeriod"/>
            </a:pPr>
            <a:endParaRPr lang="en-IN" sz="2400" dirty="0" smtClean="0"/>
          </a:p>
          <a:p>
            <a:pPr>
              <a:buFont typeface="Wingdings" pitchFamily="2" charset="2"/>
              <a:buChar char="v"/>
            </a:pP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1316</Words>
  <Application>Microsoft Office PowerPoint</Application>
  <PresentationFormat>On-screen Show (4:3)</PresentationFormat>
  <Paragraphs>147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HAIR- A TRACE EVIDENCE</vt:lpstr>
      <vt:lpstr>What is hair &amp; Biochemistry of hair </vt:lpstr>
      <vt:lpstr>  </vt:lpstr>
      <vt:lpstr>Slide 4</vt:lpstr>
      <vt:lpstr>Slide 5</vt:lpstr>
      <vt:lpstr>Morphology of hair</vt:lpstr>
      <vt:lpstr>Slide 7</vt:lpstr>
      <vt:lpstr> a. Coronal pattern b. Spinous  pattern c. Imbricate  pattern </vt:lpstr>
      <vt:lpstr>Slide 9</vt:lpstr>
      <vt:lpstr>Slide 10</vt:lpstr>
      <vt:lpstr>Slide 11</vt:lpstr>
      <vt:lpstr>Medulla patterns</vt:lpstr>
      <vt:lpstr>Medullary Index-   </vt:lpstr>
      <vt:lpstr>Root</vt:lpstr>
      <vt:lpstr>DIFFERENCE BETWEEN HUMAN HAIR AND ANIMAL HAIR</vt:lpstr>
      <vt:lpstr>Forensic significance</vt:lpstr>
      <vt:lpstr>  </vt:lpstr>
      <vt:lpstr>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SWETA</dc:creator>
  <cp:lastModifiedBy>SWETA</cp:lastModifiedBy>
  <cp:revision>39</cp:revision>
  <dcterms:created xsi:type="dcterms:W3CDTF">2023-06-20T15:07:52Z</dcterms:created>
  <dcterms:modified xsi:type="dcterms:W3CDTF">2023-07-18T16:36:05Z</dcterms:modified>
</cp:coreProperties>
</file>