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s/slide56.xml" ContentType="application/vnd.openxmlformats-officedocument.presentationml.slide+xml"/>
  <Override PartName="/ppt/slides/slide58.xml" ContentType="application/vnd.openxmlformats-officedocument.presentationml.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s/slide54.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slides/slide5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49.xml" ContentType="application/vnd.openxmlformats-officedocument.presentationml.slide+xml"/>
  <Override PartName="/ppt/slides/slide5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s/slide57.xml" ContentType="application/vnd.openxmlformats-officedocument.presentationml.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slides/slide55.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s/slide53.xml" ContentType="application/vnd.openxmlformats-officedocument.presentationml.slide+xml"/>
  <Override PartName="/ppt/slides/slide62.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51.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4" r:id="rId19"/>
    <p:sldId id="275" r:id="rId20"/>
    <p:sldId id="276" r:id="rId21"/>
    <p:sldId id="332" r:id="rId22"/>
    <p:sldId id="281" r:id="rId23"/>
    <p:sldId id="282" r:id="rId24"/>
    <p:sldId id="283" r:id="rId25"/>
    <p:sldId id="284" r:id="rId26"/>
    <p:sldId id="285" r:id="rId27"/>
    <p:sldId id="288" r:id="rId28"/>
    <p:sldId id="289" r:id="rId29"/>
    <p:sldId id="290" r:id="rId30"/>
    <p:sldId id="291" r:id="rId31"/>
    <p:sldId id="292" r:id="rId32"/>
    <p:sldId id="293" r:id="rId33"/>
    <p:sldId id="294" r:id="rId34"/>
    <p:sldId id="295" r:id="rId35"/>
    <p:sldId id="296" r:id="rId36"/>
    <p:sldId id="297" r:id="rId37"/>
    <p:sldId id="300" r:id="rId38"/>
    <p:sldId id="301" r:id="rId39"/>
    <p:sldId id="302" r:id="rId40"/>
    <p:sldId id="335" r:id="rId41"/>
    <p:sldId id="303" r:id="rId42"/>
    <p:sldId id="305" r:id="rId43"/>
    <p:sldId id="334" r:id="rId44"/>
    <p:sldId id="306" r:id="rId45"/>
    <p:sldId id="307" r:id="rId46"/>
    <p:sldId id="308" r:id="rId47"/>
    <p:sldId id="309" r:id="rId48"/>
    <p:sldId id="310" r:id="rId49"/>
    <p:sldId id="311" r:id="rId50"/>
    <p:sldId id="312" r:id="rId51"/>
    <p:sldId id="313" r:id="rId52"/>
    <p:sldId id="314" r:id="rId53"/>
    <p:sldId id="315" r:id="rId54"/>
    <p:sldId id="316" r:id="rId55"/>
    <p:sldId id="317" r:id="rId56"/>
    <p:sldId id="319" r:id="rId57"/>
    <p:sldId id="320" r:id="rId58"/>
    <p:sldId id="321" r:id="rId59"/>
    <p:sldId id="322" r:id="rId60"/>
    <p:sldId id="323" r:id="rId61"/>
    <p:sldId id="324" r:id="rId62"/>
    <p:sldId id="336" r:id="rId63"/>
  </p:sldIdLst>
  <p:sldSz cx="9715500" cy="6483350"/>
  <p:notesSz cx="9715500" cy="64833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792" y="-77"/>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204366" y="616966"/>
            <a:ext cx="7313117" cy="391159"/>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458277" y="3630676"/>
            <a:ext cx="6805295" cy="16208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sz="half" idx="2"/>
          </p:nvPr>
        </p:nvSpPr>
        <p:spPr>
          <a:xfrm>
            <a:off x="486092" y="1491170"/>
            <a:ext cx="4229005" cy="427901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006752" y="1491170"/>
            <a:ext cx="4229005" cy="427901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1/23/2024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9060180" y="5913120"/>
            <a:ext cx="417575" cy="371856"/>
          </a:xfrm>
          <a:prstGeom prst="rect">
            <a:avLst/>
          </a:prstGeom>
        </p:spPr>
      </p:pic>
      <p:sp>
        <p:nvSpPr>
          <p:cNvPr id="17" name="bg object 17"/>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sp>
        <p:nvSpPr>
          <p:cNvPr id="2" name="Holder 2"/>
          <p:cNvSpPr>
            <a:spLocks noGrp="1"/>
          </p:cNvSpPr>
          <p:nvPr>
            <p:ph type="title"/>
          </p:nvPr>
        </p:nvSpPr>
        <p:spPr>
          <a:xfrm>
            <a:off x="821842" y="183136"/>
            <a:ext cx="8078165" cy="129476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3" name="Holder 3"/>
          <p:cNvSpPr>
            <a:spLocks noGrp="1"/>
          </p:cNvSpPr>
          <p:nvPr>
            <p:ph type="body" idx="1"/>
          </p:nvPr>
        </p:nvSpPr>
        <p:spPr>
          <a:xfrm>
            <a:off x="991920" y="1242822"/>
            <a:ext cx="3928745" cy="1706245"/>
          </a:xfrm>
          <a:prstGeom prst="rect">
            <a:avLst/>
          </a:prstGeom>
        </p:spPr>
        <p:txBody>
          <a:bodyPr wrap="square" lIns="0" tIns="0" rIns="0" bIns="0">
            <a:spAutoFit/>
          </a:bodyPr>
          <a:lstStyle>
            <a:lvl1pPr>
              <a:defRPr sz="24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3305429" y="6029515"/>
            <a:ext cx="3110992" cy="3241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86092" y="6029515"/>
            <a:ext cx="2236025" cy="3241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1/23/2024</a:t>
            </a:fld>
            <a:endParaRPr lang="en-US"/>
          </a:p>
        </p:txBody>
      </p:sp>
      <p:sp>
        <p:nvSpPr>
          <p:cNvPr id="6" name="Holder 6"/>
          <p:cNvSpPr>
            <a:spLocks noGrp="1"/>
          </p:cNvSpPr>
          <p:nvPr>
            <p:ph type="sldNum" sz="quarter" idx="7"/>
          </p:nvPr>
        </p:nvSpPr>
        <p:spPr>
          <a:xfrm>
            <a:off x="6999732" y="6029515"/>
            <a:ext cx="2236025" cy="3241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728472" y="1274064"/>
            <a:ext cx="8263128" cy="76200"/>
          </a:xfrm>
          <a:prstGeom prst="rect">
            <a:avLst/>
          </a:prstGeom>
        </p:spPr>
      </p:pic>
      <p:grpSp>
        <p:nvGrpSpPr>
          <p:cNvPr id="3" name="object 3"/>
          <p:cNvGrpSpPr/>
          <p:nvPr/>
        </p:nvGrpSpPr>
        <p:grpSpPr>
          <a:xfrm>
            <a:off x="728472" y="1403604"/>
            <a:ext cx="8263255" cy="3343910"/>
            <a:chOff x="728472" y="1403604"/>
            <a:chExt cx="8263255" cy="3343910"/>
          </a:xfrm>
        </p:grpSpPr>
        <p:pic>
          <p:nvPicPr>
            <p:cNvPr id="4" name="object 4"/>
            <p:cNvPicPr/>
            <p:nvPr/>
          </p:nvPicPr>
          <p:blipFill>
            <a:blip r:embed="rId3" cstate="print"/>
            <a:stretch>
              <a:fillRect/>
            </a:stretch>
          </p:blipFill>
          <p:spPr>
            <a:xfrm>
              <a:off x="728472" y="4049268"/>
              <a:ext cx="8263128" cy="76200"/>
            </a:xfrm>
            <a:prstGeom prst="rect">
              <a:avLst/>
            </a:prstGeom>
          </p:spPr>
        </p:pic>
        <p:pic>
          <p:nvPicPr>
            <p:cNvPr id="5" name="object 5"/>
            <p:cNvPicPr/>
            <p:nvPr/>
          </p:nvPicPr>
          <p:blipFill>
            <a:blip r:embed="rId4" cstate="print"/>
            <a:stretch>
              <a:fillRect/>
            </a:stretch>
          </p:blipFill>
          <p:spPr>
            <a:xfrm>
              <a:off x="728472" y="1403604"/>
              <a:ext cx="8263128" cy="3343656"/>
            </a:xfrm>
            <a:prstGeom prst="rect">
              <a:avLst/>
            </a:prstGeom>
          </p:spPr>
        </p:pic>
        <p:sp>
          <p:nvSpPr>
            <p:cNvPr id="6" name="object 6"/>
            <p:cNvSpPr/>
            <p:nvPr/>
          </p:nvSpPr>
          <p:spPr>
            <a:xfrm>
              <a:off x="7789926" y="3970782"/>
              <a:ext cx="777240" cy="690880"/>
            </a:xfrm>
            <a:custGeom>
              <a:avLst/>
              <a:gdLst/>
              <a:ahLst/>
              <a:cxnLst/>
              <a:rect l="l" t="t" r="r" b="b"/>
              <a:pathLst>
                <a:path w="777240" h="690879">
                  <a:moveTo>
                    <a:pt x="0" y="345186"/>
                  </a:moveTo>
                  <a:lnTo>
                    <a:pt x="3027" y="301889"/>
                  </a:lnTo>
                  <a:lnTo>
                    <a:pt x="11868" y="260196"/>
                  </a:lnTo>
                  <a:lnTo>
                    <a:pt x="26158" y="220431"/>
                  </a:lnTo>
                  <a:lnTo>
                    <a:pt x="45532" y="182918"/>
                  </a:lnTo>
                  <a:lnTo>
                    <a:pt x="69627" y="147979"/>
                  </a:lnTo>
                  <a:lnTo>
                    <a:pt x="98078" y="115939"/>
                  </a:lnTo>
                  <a:lnTo>
                    <a:pt x="130521" y="87121"/>
                  </a:lnTo>
                  <a:lnTo>
                    <a:pt x="166592" y="61849"/>
                  </a:lnTo>
                  <a:lnTo>
                    <a:pt x="205927" y="40446"/>
                  </a:lnTo>
                  <a:lnTo>
                    <a:pt x="248161" y="23236"/>
                  </a:lnTo>
                  <a:lnTo>
                    <a:pt x="292931" y="10543"/>
                  </a:lnTo>
                  <a:lnTo>
                    <a:pt x="339872" y="2689"/>
                  </a:lnTo>
                  <a:lnTo>
                    <a:pt x="388620" y="0"/>
                  </a:lnTo>
                  <a:lnTo>
                    <a:pt x="437367" y="2689"/>
                  </a:lnTo>
                  <a:lnTo>
                    <a:pt x="484308" y="10543"/>
                  </a:lnTo>
                  <a:lnTo>
                    <a:pt x="529078" y="23236"/>
                  </a:lnTo>
                  <a:lnTo>
                    <a:pt x="571312" y="40446"/>
                  </a:lnTo>
                  <a:lnTo>
                    <a:pt x="610647" y="61849"/>
                  </a:lnTo>
                  <a:lnTo>
                    <a:pt x="646718" y="87121"/>
                  </a:lnTo>
                  <a:lnTo>
                    <a:pt x="679161" y="115939"/>
                  </a:lnTo>
                  <a:lnTo>
                    <a:pt x="707612" y="147979"/>
                  </a:lnTo>
                  <a:lnTo>
                    <a:pt x="731707" y="182918"/>
                  </a:lnTo>
                  <a:lnTo>
                    <a:pt x="751081" y="220431"/>
                  </a:lnTo>
                  <a:lnTo>
                    <a:pt x="765371" y="260196"/>
                  </a:lnTo>
                  <a:lnTo>
                    <a:pt x="774212" y="301889"/>
                  </a:lnTo>
                  <a:lnTo>
                    <a:pt x="777240" y="345186"/>
                  </a:lnTo>
                  <a:lnTo>
                    <a:pt x="774212" y="388482"/>
                  </a:lnTo>
                  <a:lnTo>
                    <a:pt x="765371" y="430175"/>
                  </a:lnTo>
                  <a:lnTo>
                    <a:pt x="751081" y="469940"/>
                  </a:lnTo>
                  <a:lnTo>
                    <a:pt x="731707" y="507453"/>
                  </a:lnTo>
                  <a:lnTo>
                    <a:pt x="707612" y="542392"/>
                  </a:lnTo>
                  <a:lnTo>
                    <a:pt x="679161" y="574432"/>
                  </a:lnTo>
                  <a:lnTo>
                    <a:pt x="646718" y="603250"/>
                  </a:lnTo>
                  <a:lnTo>
                    <a:pt x="610647" y="628522"/>
                  </a:lnTo>
                  <a:lnTo>
                    <a:pt x="571312" y="649925"/>
                  </a:lnTo>
                  <a:lnTo>
                    <a:pt x="529078" y="667135"/>
                  </a:lnTo>
                  <a:lnTo>
                    <a:pt x="484308" y="679828"/>
                  </a:lnTo>
                  <a:lnTo>
                    <a:pt x="437367" y="687682"/>
                  </a:lnTo>
                  <a:lnTo>
                    <a:pt x="388620" y="690371"/>
                  </a:lnTo>
                  <a:lnTo>
                    <a:pt x="339872" y="687682"/>
                  </a:lnTo>
                  <a:lnTo>
                    <a:pt x="292931" y="679828"/>
                  </a:lnTo>
                  <a:lnTo>
                    <a:pt x="248161" y="667135"/>
                  </a:lnTo>
                  <a:lnTo>
                    <a:pt x="205927" y="649925"/>
                  </a:lnTo>
                  <a:lnTo>
                    <a:pt x="166592" y="628522"/>
                  </a:lnTo>
                  <a:lnTo>
                    <a:pt x="130521" y="603250"/>
                  </a:lnTo>
                  <a:lnTo>
                    <a:pt x="98078" y="574432"/>
                  </a:lnTo>
                  <a:lnTo>
                    <a:pt x="69627" y="542392"/>
                  </a:lnTo>
                  <a:lnTo>
                    <a:pt x="45532" y="507453"/>
                  </a:lnTo>
                  <a:lnTo>
                    <a:pt x="26158" y="469940"/>
                  </a:lnTo>
                  <a:lnTo>
                    <a:pt x="11868" y="430175"/>
                  </a:lnTo>
                  <a:lnTo>
                    <a:pt x="3027" y="388482"/>
                  </a:lnTo>
                  <a:lnTo>
                    <a:pt x="0" y="345186"/>
                  </a:lnTo>
                  <a:close/>
                </a:path>
              </a:pathLst>
            </a:custGeom>
            <a:ln w="25400">
              <a:solidFill>
                <a:srgbClr val="FFFFFF"/>
              </a:solidFill>
            </a:ln>
          </p:spPr>
          <p:txBody>
            <a:bodyPr wrap="square" lIns="0" tIns="0" rIns="0" bIns="0" rtlCol="0"/>
            <a:lstStyle/>
            <a:p>
              <a:endParaRPr/>
            </a:p>
          </p:txBody>
        </p:sp>
      </p:grpSp>
      <p:sp>
        <p:nvSpPr>
          <p:cNvPr id="7" name="object 7"/>
          <p:cNvSpPr txBox="1"/>
          <p:nvPr/>
        </p:nvSpPr>
        <p:spPr>
          <a:xfrm>
            <a:off x="1894077" y="1766442"/>
            <a:ext cx="6329045" cy="1671955"/>
          </a:xfrm>
          <a:prstGeom prst="rect">
            <a:avLst/>
          </a:prstGeom>
        </p:spPr>
        <p:txBody>
          <a:bodyPr vert="horz" wrap="square" lIns="0" tIns="189230" rIns="0" bIns="0" rtlCol="0">
            <a:spAutoFit/>
          </a:bodyPr>
          <a:lstStyle/>
          <a:p>
            <a:pPr marL="1068705" marR="5080" indent="-1056640">
              <a:lnSpc>
                <a:spcPts val="5760"/>
              </a:lnSpc>
              <a:spcBef>
                <a:spcPts val="1490"/>
              </a:spcBef>
            </a:pPr>
            <a:r>
              <a:rPr sz="6000" spc="-5" dirty="0">
                <a:solidFill>
                  <a:srgbClr val="524633"/>
                </a:solidFill>
                <a:latin typeface="Arial Black"/>
                <a:cs typeface="Arial Black"/>
              </a:rPr>
              <a:t>POST</a:t>
            </a:r>
            <a:r>
              <a:rPr sz="6000" spc="-65" dirty="0">
                <a:solidFill>
                  <a:srgbClr val="524633"/>
                </a:solidFill>
                <a:latin typeface="Arial Black"/>
                <a:cs typeface="Arial Black"/>
              </a:rPr>
              <a:t> </a:t>
            </a:r>
            <a:r>
              <a:rPr sz="6000" spc="-10" dirty="0">
                <a:solidFill>
                  <a:srgbClr val="524633"/>
                </a:solidFill>
                <a:latin typeface="Arial Black"/>
                <a:cs typeface="Arial Black"/>
              </a:rPr>
              <a:t>MORTEM </a:t>
            </a:r>
            <a:r>
              <a:rPr sz="6000" spc="-1985" dirty="0">
                <a:solidFill>
                  <a:srgbClr val="524633"/>
                </a:solidFill>
                <a:latin typeface="Arial Black"/>
                <a:cs typeface="Arial Black"/>
              </a:rPr>
              <a:t> </a:t>
            </a:r>
            <a:r>
              <a:rPr sz="6000" dirty="0">
                <a:solidFill>
                  <a:srgbClr val="524633"/>
                </a:solidFill>
                <a:latin typeface="Arial Black"/>
                <a:cs typeface="Arial Black"/>
              </a:rPr>
              <a:t>CHANGES</a:t>
            </a:r>
            <a:endParaRPr sz="6000">
              <a:latin typeface="Arial Black"/>
              <a:cs typeface="Arial Black"/>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616966"/>
            <a:ext cx="5522595" cy="391160"/>
          </a:xfrm>
          <a:prstGeom prst="rect">
            <a:avLst/>
          </a:prstGeom>
        </p:spPr>
        <p:txBody>
          <a:bodyPr vert="horz" wrap="square" lIns="0" tIns="12700" rIns="0" bIns="0" rtlCol="0">
            <a:spAutoFit/>
          </a:bodyPr>
          <a:lstStyle/>
          <a:p>
            <a:pPr marL="12700">
              <a:lnSpc>
                <a:spcPct val="100000"/>
              </a:lnSpc>
              <a:spcBef>
                <a:spcPts val="100"/>
              </a:spcBef>
              <a:tabLst>
                <a:tab pos="1781810" algn="l"/>
              </a:tabLst>
            </a:pPr>
            <a:r>
              <a:rPr sz="2400" b="1" i="1" spc="-40" dirty="0">
                <a:solidFill>
                  <a:srgbClr val="FF0000"/>
                </a:solidFill>
                <a:latin typeface="Calibri"/>
                <a:cs typeface="Calibri"/>
              </a:rPr>
              <a:t>Tache</a:t>
            </a:r>
            <a:r>
              <a:rPr sz="2400" b="1" i="1" spc="-25" dirty="0">
                <a:solidFill>
                  <a:srgbClr val="FF0000"/>
                </a:solidFill>
                <a:latin typeface="Calibri"/>
                <a:cs typeface="Calibri"/>
              </a:rPr>
              <a:t> </a:t>
            </a:r>
            <a:r>
              <a:rPr sz="2400" b="1" i="1" spc="-5" dirty="0">
                <a:solidFill>
                  <a:srgbClr val="FF0000"/>
                </a:solidFill>
                <a:latin typeface="Calibri"/>
                <a:cs typeface="Calibri"/>
              </a:rPr>
              <a:t>Noir</a:t>
            </a:r>
            <a:r>
              <a:rPr sz="2400" b="1" i="1" spc="5" dirty="0">
                <a:solidFill>
                  <a:srgbClr val="FF0000"/>
                </a:solidFill>
                <a:latin typeface="Calibri"/>
                <a:cs typeface="Calibri"/>
              </a:rPr>
              <a:t> </a:t>
            </a:r>
            <a:r>
              <a:rPr sz="2400" dirty="0">
                <a:solidFill>
                  <a:srgbClr val="FF0000"/>
                </a:solidFill>
                <a:latin typeface="Calibri"/>
                <a:cs typeface="Calibri"/>
              </a:rPr>
              <a:t>:	</a:t>
            </a:r>
            <a:r>
              <a:rPr sz="2200" spc="-5" dirty="0">
                <a:latin typeface="Arial MT"/>
                <a:cs typeface="Arial MT"/>
              </a:rPr>
              <a:t>At</a:t>
            </a:r>
            <a:r>
              <a:rPr sz="2200" spc="-10" dirty="0">
                <a:latin typeface="Arial MT"/>
                <a:cs typeface="Arial MT"/>
              </a:rPr>
              <a:t> </a:t>
            </a:r>
            <a:r>
              <a:rPr sz="2200" dirty="0">
                <a:latin typeface="Arial MT"/>
                <a:cs typeface="Arial MT"/>
              </a:rPr>
              <a:t>each</a:t>
            </a:r>
            <a:r>
              <a:rPr sz="2200" spc="-5" dirty="0">
                <a:latin typeface="Arial MT"/>
                <a:cs typeface="Arial MT"/>
              </a:rPr>
              <a:t> side</a:t>
            </a:r>
            <a:r>
              <a:rPr sz="2200" spc="-10" dirty="0">
                <a:latin typeface="Arial MT"/>
                <a:cs typeface="Arial MT"/>
              </a:rPr>
              <a:t> </a:t>
            </a:r>
            <a:r>
              <a:rPr sz="2200" spc="-5" dirty="0">
                <a:latin typeface="Arial MT"/>
                <a:cs typeface="Arial MT"/>
              </a:rPr>
              <a:t>of iris</a:t>
            </a:r>
            <a:r>
              <a:rPr sz="2200" spc="-10" dirty="0">
                <a:latin typeface="Arial MT"/>
                <a:cs typeface="Arial MT"/>
              </a:rPr>
              <a:t> </a:t>
            </a:r>
            <a:r>
              <a:rPr sz="2200" spc="-5" dirty="0">
                <a:latin typeface="Arial MT"/>
                <a:cs typeface="Arial MT"/>
              </a:rPr>
              <a:t>, on</a:t>
            </a:r>
            <a:r>
              <a:rPr sz="2200" dirty="0">
                <a:latin typeface="Arial MT"/>
                <a:cs typeface="Arial MT"/>
              </a:rPr>
              <a:t> </a:t>
            </a:r>
            <a:r>
              <a:rPr sz="2200" spc="-5" dirty="0">
                <a:latin typeface="Arial MT"/>
                <a:cs typeface="Arial MT"/>
              </a:rPr>
              <a:t>sclera,</a:t>
            </a:r>
            <a:endParaRPr sz="2200">
              <a:latin typeface="Arial MT"/>
              <a:cs typeface="Arial MT"/>
            </a:endParaRPr>
          </a:p>
        </p:txBody>
      </p:sp>
      <p:sp>
        <p:nvSpPr>
          <p:cNvPr id="3" name="object 3"/>
          <p:cNvSpPr txBox="1"/>
          <p:nvPr/>
        </p:nvSpPr>
        <p:spPr>
          <a:xfrm>
            <a:off x="2683001" y="1226947"/>
            <a:ext cx="5585460"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Arial MT"/>
                <a:cs typeface="Arial MT"/>
              </a:rPr>
              <a:t>triangular</a:t>
            </a:r>
            <a:r>
              <a:rPr sz="2200" dirty="0">
                <a:latin typeface="Arial MT"/>
                <a:cs typeface="Arial MT"/>
              </a:rPr>
              <a:t> in </a:t>
            </a:r>
            <a:r>
              <a:rPr sz="2200" spc="-5" dirty="0">
                <a:latin typeface="Arial MT"/>
                <a:cs typeface="Arial MT"/>
              </a:rPr>
              <a:t>shape,</a:t>
            </a:r>
            <a:r>
              <a:rPr sz="2200" dirty="0">
                <a:latin typeface="Arial MT"/>
                <a:cs typeface="Arial MT"/>
              </a:rPr>
              <a:t> </a:t>
            </a:r>
            <a:r>
              <a:rPr sz="2200" spc="-5" dirty="0">
                <a:latin typeface="Arial MT"/>
                <a:cs typeface="Arial MT"/>
              </a:rPr>
              <a:t>yellowish</a:t>
            </a:r>
            <a:r>
              <a:rPr sz="2200" dirty="0">
                <a:latin typeface="Arial MT"/>
                <a:cs typeface="Arial MT"/>
              </a:rPr>
              <a:t> </a:t>
            </a:r>
            <a:r>
              <a:rPr sz="2200" spc="-5" dirty="0">
                <a:latin typeface="Arial MT"/>
                <a:cs typeface="Arial MT"/>
              </a:rPr>
              <a:t>brown</a:t>
            </a:r>
            <a:r>
              <a:rPr sz="2200" spc="20" dirty="0">
                <a:latin typeface="Arial MT"/>
                <a:cs typeface="Arial MT"/>
              </a:rPr>
              <a:t> </a:t>
            </a:r>
            <a:r>
              <a:rPr sz="2200" spc="-5" dirty="0">
                <a:latin typeface="Arial MT"/>
                <a:cs typeface="Arial MT"/>
              </a:rPr>
              <a:t>in</a:t>
            </a:r>
            <a:r>
              <a:rPr sz="2200" spc="5" dirty="0">
                <a:latin typeface="Arial MT"/>
                <a:cs typeface="Arial MT"/>
              </a:rPr>
              <a:t> </a:t>
            </a:r>
            <a:r>
              <a:rPr sz="2200" spc="-5" dirty="0">
                <a:latin typeface="Arial MT"/>
                <a:cs typeface="Arial MT"/>
              </a:rPr>
              <a:t>colour</a:t>
            </a:r>
            <a:endParaRPr sz="2200">
              <a:latin typeface="Arial MT"/>
              <a:cs typeface="Arial MT"/>
            </a:endParaRPr>
          </a:p>
        </p:txBody>
      </p:sp>
      <p:grpSp>
        <p:nvGrpSpPr>
          <p:cNvPr id="4" name="object 4"/>
          <p:cNvGrpSpPr/>
          <p:nvPr/>
        </p:nvGrpSpPr>
        <p:grpSpPr>
          <a:xfrm>
            <a:off x="2162555" y="1559687"/>
            <a:ext cx="5897880" cy="4114165"/>
            <a:chOff x="2162555" y="1559687"/>
            <a:chExt cx="5897880" cy="4114165"/>
          </a:xfrm>
        </p:grpSpPr>
        <p:pic>
          <p:nvPicPr>
            <p:cNvPr id="5" name="object 5"/>
            <p:cNvPicPr/>
            <p:nvPr/>
          </p:nvPicPr>
          <p:blipFill>
            <a:blip r:embed="rId2" cstate="print"/>
            <a:stretch>
              <a:fillRect/>
            </a:stretch>
          </p:blipFill>
          <p:spPr>
            <a:xfrm>
              <a:off x="2162555" y="2022348"/>
              <a:ext cx="5897880" cy="3651504"/>
            </a:xfrm>
            <a:prstGeom prst="rect">
              <a:avLst/>
            </a:prstGeom>
          </p:spPr>
        </p:pic>
        <p:sp>
          <p:nvSpPr>
            <p:cNvPr id="6" name="object 6"/>
            <p:cNvSpPr/>
            <p:nvPr/>
          </p:nvSpPr>
          <p:spPr>
            <a:xfrm>
              <a:off x="5819266" y="1559687"/>
              <a:ext cx="812165" cy="2216150"/>
            </a:xfrm>
            <a:custGeom>
              <a:avLst/>
              <a:gdLst/>
              <a:ahLst/>
              <a:cxnLst/>
              <a:rect l="l" t="t" r="r" b="b"/>
              <a:pathLst>
                <a:path w="812165" h="2216150">
                  <a:moveTo>
                    <a:pt x="14986" y="2031873"/>
                  </a:moveTo>
                  <a:lnTo>
                    <a:pt x="7965" y="2034776"/>
                  </a:lnTo>
                  <a:lnTo>
                    <a:pt x="2825" y="2039953"/>
                  </a:lnTo>
                  <a:lnTo>
                    <a:pt x="19" y="2046678"/>
                  </a:lnTo>
                  <a:lnTo>
                    <a:pt x="0" y="2054225"/>
                  </a:lnTo>
                  <a:lnTo>
                    <a:pt x="32131" y="2216150"/>
                  </a:lnTo>
                  <a:lnTo>
                    <a:pt x="66467" y="2186559"/>
                  </a:lnTo>
                  <a:lnTo>
                    <a:pt x="62484" y="2186559"/>
                  </a:lnTo>
                  <a:lnTo>
                    <a:pt x="26416" y="2174240"/>
                  </a:lnTo>
                  <a:lnTo>
                    <a:pt x="49399" y="2107582"/>
                  </a:lnTo>
                  <a:lnTo>
                    <a:pt x="37337" y="2046859"/>
                  </a:lnTo>
                  <a:lnTo>
                    <a:pt x="34434" y="2039891"/>
                  </a:lnTo>
                  <a:lnTo>
                    <a:pt x="29257" y="2034746"/>
                  </a:lnTo>
                  <a:lnTo>
                    <a:pt x="22532" y="2031910"/>
                  </a:lnTo>
                  <a:lnTo>
                    <a:pt x="14986" y="2031873"/>
                  </a:lnTo>
                  <a:close/>
                </a:path>
                <a:path w="812165" h="2216150">
                  <a:moveTo>
                    <a:pt x="49399" y="2107582"/>
                  </a:moveTo>
                  <a:lnTo>
                    <a:pt x="26416" y="2174240"/>
                  </a:lnTo>
                  <a:lnTo>
                    <a:pt x="62484" y="2186559"/>
                  </a:lnTo>
                  <a:lnTo>
                    <a:pt x="65899" y="2176653"/>
                  </a:lnTo>
                  <a:lnTo>
                    <a:pt x="63119" y="2176653"/>
                  </a:lnTo>
                  <a:lnTo>
                    <a:pt x="32004" y="2165985"/>
                  </a:lnTo>
                  <a:lnTo>
                    <a:pt x="56766" y="2144670"/>
                  </a:lnTo>
                  <a:lnTo>
                    <a:pt x="49399" y="2107582"/>
                  </a:lnTo>
                  <a:close/>
                </a:path>
                <a:path w="812165" h="2216150">
                  <a:moveTo>
                    <a:pt x="146113" y="2075068"/>
                  </a:moveTo>
                  <a:lnTo>
                    <a:pt x="138878" y="2075924"/>
                  </a:lnTo>
                  <a:lnTo>
                    <a:pt x="132334" y="2079625"/>
                  </a:lnTo>
                  <a:lnTo>
                    <a:pt x="85438" y="2119991"/>
                  </a:lnTo>
                  <a:lnTo>
                    <a:pt x="62484" y="2186559"/>
                  </a:lnTo>
                  <a:lnTo>
                    <a:pt x="66467" y="2186559"/>
                  </a:lnTo>
                  <a:lnTo>
                    <a:pt x="157099" y="2108454"/>
                  </a:lnTo>
                  <a:lnTo>
                    <a:pt x="161756" y="2102481"/>
                  </a:lnTo>
                  <a:lnTo>
                    <a:pt x="163687" y="2095436"/>
                  </a:lnTo>
                  <a:lnTo>
                    <a:pt x="162831" y="2088201"/>
                  </a:lnTo>
                  <a:lnTo>
                    <a:pt x="159131" y="2081657"/>
                  </a:lnTo>
                  <a:lnTo>
                    <a:pt x="153158" y="2076999"/>
                  </a:lnTo>
                  <a:lnTo>
                    <a:pt x="146113" y="2075068"/>
                  </a:lnTo>
                  <a:close/>
                </a:path>
                <a:path w="812165" h="2216150">
                  <a:moveTo>
                    <a:pt x="56766" y="2144670"/>
                  </a:moveTo>
                  <a:lnTo>
                    <a:pt x="32004" y="2165985"/>
                  </a:lnTo>
                  <a:lnTo>
                    <a:pt x="63119" y="2176653"/>
                  </a:lnTo>
                  <a:lnTo>
                    <a:pt x="56766" y="2144670"/>
                  </a:lnTo>
                  <a:close/>
                </a:path>
                <a:path w="812165" h="2216150">
                  <a:moveTo>
                    <a:pt x="85438" y="2119991"/>
                  </a:moveTo>
                  <a:lnTo>
                    <a:pt x="56766" y="2144670"/>
                  </a:lnTo>
                  <a:lnTo>
                    <a:pt x="63119" y="2176653"/>
                  </a:lnTo>
                  <a:lnTo>
                    <a:pt x="65899" y="2176653"/>
                  </a:lnTo>
                  <a:lnTo>
                    <a:pt x="85438" y="2119991"/>
                  </a:lnTo>
                  <a:close/>
                </a:path>
                <a:path w="812165" h="2216150">
                  <a:moveTo>
                    <a:pt x="776097" y="0"/>
                  </a:moveTo>
                  <a:lnTo>
                    <a:pt x="49399" y="2107582"/>
                  </a:lnTo>
                  <a:lnTo>
                    <a:pt x="56766" y="2144670"/>
                  </a:lnTo>
                  <a:lnTo>
                    <a:pt x="85438" y="2119991"/>
                  </a:lnTo>
                  <a:lnTo>
                    <a:pt x="812164" y="12446"/>
                  </a:lnTo>
                  <a:lnTo>
                    <a:pt x="776097"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17042" y="196672"/>
            <a:ext cx="279400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800000"/>
                </a:solidFill>
                <a:latin typeface="Arial"/>
                <a:cs typeface="Arial"/>
              </a:rPr>
              <a:t>2.</a:t>
            </a:r>
            <a:r>
              <a:rPr sz="2800" b="1" spc="-25" dirty="0">
                <a:solidFill>
                  <a:srgbClr val="800000"/>
                </a:solidFill>
                <a:latin typeface="Arial"/>
                <a:cs typeface="Arial"/>
              </a:rPr>
              <a:t> </a:t>
            </a:r>
            <a:r>
              <a:rPr sz="2800" b="1" spc="-5" dirty="0">
                <a:solidFill>
                  <a:srgbClr val="800000"/>
                </a:solidFill>
                <a:latin typeface="Arial"/>
                <a:cs typeface="Arial"/>
              </a:rPr>
              <a:t>Corneal</a:t>
            </a:r>
            <a:r>
              <a:rPr sz="2800" b="1" spc="10" dirty="0">
                <a:solidFill>
                  <a:srgbClr val="800000"/>
                </a:solidFill>
                <a:latin typeface="Arial"/>
                <a:cs typeface="Arial"/>
              </a:rPr>
              <a:t> </a:t>
            </a:r>
            <a:r>
              <a:rPr sz="2800" b="1" spc="-5" dirty="0">
                <a:solidFill>
                  <a:srgbClr val="800000"/>
                </a:solidFill>
                <a:latin typeface="Arial"/>
                <a:cs typeface="Arial"/>
              </a:rPr>
              <a:t>reflex</a:t>
            </a:r>
            <a:endParaRPr sz="2800">
              <a:latin typeface="Arial"/>
              <a:cs typeface="Arial"/>
            </a:endParaRPr>
          </a:p>
        </p:txBody>
      </p:sp>
      <p:sp>
        <p:nvSpPr>
          <p:cNvPr id="3" name="object 3"/>
          <p:cNvSpPr txBox="1"/>
          <p:nvPr/>
        </p:nvSpPr>
        <p:spPr>
          <a:xfrm>
            <a:off x="4959147" y="196672"/>
            <a:ext cx="399542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800000"/>
                </a:solidFill>
                <a:latin typeface="Arial"/>
                <a:cs typeface="Arial"/>
              </a:rPr>
              <a:t>3.</a:t>
            </a:r>
            <a:r>
              <a:rPr sz="2800" b="1" spc="-15" dirty="0">
                <a:solidFill>
                  <a:srgbClr val="800000"/>
                </a:solidFill>
                <a:latin typeface="Arial"/>
                <a:cs typeface="Arial"/>
              </a:rPr>
              <a:t> </a:t>
            </a:r>
            <a:r>
              <a:rPr sz="2800" b="1" spc="-5" dirty="0">
                <a:solidFill>
                  <a:srgbClr val="800000"/>
                </a:solidFill>
                <a:latin typeface="Arial"/>
                <a:cs typeface="Arial"/>
              </a:rPr>
              <a:t>Flaccidity</a:t>
            </a:r>
            <a:r>
              <a:rPr sz="2800" b="1" spc="5" dirty="0">
                <a:solidFill>
                  <a:srgbClr val="800000"/>
                </a:solidFill>
                <a:latin typeface="Arial"/>
                <a:cs typeface="Arial"/>
              </a:rPr>
              <a:t> </a:t>
            </a:r>
            <a:r>
              <a:rPr sz="2800" b="1" spc="-5" dirty="0">
                <a:solidFill>
                  <a:srgbClr val="800000"/>
                </a:solidFill>
                <a:latin typeface="Arial"/>
                <a:cs typeface="Arial"/>
              </a:rPr>
              <a:t>of</a:t>
            </a:r>
            <a:r>
              <a:rPr sz="2800" b="1" spc="-10" dirty="0">
                <a:solidFill>
                  <a:srgbClr val="800000"/>
                </a:solidFill>
                <a:latin typeface="Arial"/>
                <a:cs typeface="Arial"/>
              </a:rPr>
              <a:t> </a:t>
            </a:r>
            <a:r>
              <a:rPr sz="2800" b="1" spc="-5" dirty="0">
                <a:solidFill>
                  <a:srgbClr val="800000"/>
                </a:solidFill>
                <a:latin typeface="Arial"/>
                <a:cs typeface="Arial"/>
              </a:rPr>
              <a:t>eyeballs</a:t>
            </a:r>
            <a:endParaRPr sz="2800">
              <a:latin typeface="Arial"/>
              <a:cs typeface="Arial"/>
            </a:endParaRPr>
          </a:p>
        </p:txBody>
      </p:sp>
      <p:sp>
        <p:nvSpPr>
          <p:cNvPr id="4" name="object 4"/>
          <p:cNvSpPr txBox="1">
            <a:spLocks noGrp="1"/>
          </p:cNvSpPr>
          <p:nvPr>
            <p:ph type="title"/>
          </p:nvPr>
        </p:nvSpPr>
        <p:spPr>
          <a:xfrm>
            <a:off x="745642" y="1259281"/>
            <a:ext cx="2599055" cy="1011555"/>
          </a:xfrm>
          <a:prstGeom prst="rect">
            <a:avLst/>
          </a:prstGeom>
        </p:spPr>
        <p:txBody>
          <a:bodyPr vert="horz" wrap="square" lIns="0" tIns="13335" rIns="0" bIns="0" rtlCol="0">
            <a:spAutoFit/>
          </a:bodyPr>
          <a:lstStyle/>
          <a:p>
            <a:pPr marL="12700">
              <a:lnSpc>
                <a:spcPct val="100000"/>
              </a:lnSpc>
              <a:spcBef>
                <a:spcPts val="105"/>
              </a:spcBef>
            </a:pPr>
            <a:r>
              <a:rPr sz="3200" spc="-5" dirty="0">
                <a:latin typeface="Wingdings"/>
                <a:cs typeface="Wingdings"/>
              </a:rPr>
              <a:t></a:t>
            </a:r>
            <a:r>
              <a:rPr sz="2600" spc="-5" dirty="0"/>
              <a:t>Lost</a:t>
            </a:r>
            <a:r>
              <a:rPr sz="2600" spc="-55" dirty="0"/>
              <a:t> </a:t>
            </a:r>
            <a:r>
              <a:rPr sz="2600" spc="-5" dirty="0"/>
              <a:t>(Absent)</a:t>
            </a:r>
            <a:endParaRPr sz="2600">
              <a:latin typeface="Wingdings"/>
              <a:cs typeface="Wingdings"/>
            </a:endParaRPr>
          </a:p>
          <a:p>
            <a:pPr marL="12700">
              <a:lnSpc>
                <a:spcPct val="100000"/>
              </a:lnSpc>
              <a:spcBef>
                <a:spcPts val="75"/>
              </a:spcBef>
            </a:pPr>
            <a:r>
              <a:rPr sz="3200" dirty="0">
                <a:latin typeface="Wingdings"/>
                <a:cs typeface="Wingdings"/>
              </a:rPr>
              <a:t></a:t>
            </a:r>
            <a:r>
              <a:rPr sz="3200" spc="-90" dirty="0">
                <a:latin typeface="Times New Roman"/>
                <a:cs typeface="Times New Roman"/>
              </a:rPr>
              <a:t> </a:t>
            </a:r>
            <a:r>
              <a:rPr sz="2600" dirty="0"/>
              <a:t>A</a:t>
            </a:r>
            <a:r>
              <a:rPr sz="2600" spc="-20" dirty="0"/>
              <a:t> </a:t>
            </a:r>
            <a:r>
              <a:rPr sz="2600" spc="-5" dirty="0"/>
              <a:t>sign</a:t>
            </a:r>
            <a:r>
              <a:rPr sz="2600" spc="-25" dirty="0"/>
              <a:t> </a:t>
            </a:r>
            <a:r>
              <a:rPr sz="2600" spc="-5" dirty="0"/>
              <a:t>of</a:t>
            </a:r>
            <a:r>
              <a:rPr sz="2600" spc="-20" dirty="0"/>
              <a:t> </a:t>
            </a:r>
            <a:r>
              <a:rPr sz="2600" spc="-10" dirty="0"/>
              <a:t>death,</a:t>
            </a:r>
            <a:endParaRPr sz="2600">
              <a:latin typeface="Times New Roman"/>
              <a:cs typeface="Times New Roman"/>
            </a:endParaRPr>
          </a:p>
        </p:txBody>
      </p:sp>
      <p:sp>
        <p:nvSpPr>
          <p:cNvPr id="5" name="object 5"/>
          <p:cNvSpPr txBox="1"/>
          <p:nvPr/>
        </p:nvSpPr>
        <p:spPr>
          <a:xfrm>
            <a:off x="745642" y="2261108"/>
            <a:ext cx="2985770" cy="2039620"/>
          </a:xfrm>
          <a:prstGeom prst="rect">
            <a:avLst/>
          </a:prstGeom>
        </p:spPr>
        <p:txBody>
          <a:bodyPr vert="horz" wrap="square" lIns="0" tIns="5080" rIns="0" bIns="0" rtlCol="0">
            <a:spAutoFit/>
          </a:bodyPr>
          <a:lstStyle/>
          <a:p>
            <a:pPr marL="12700" marR="5080">
              <a:lnSpc>
                <a:spcPct val="102000"/>
              </a:lnSpc>
              <a:spcBef>
                <a:spcPts val="40"/>
              </a:spcBef>
              <a:tabLst>
                <a:tab pos="1151890" algn="l"/>
              </a:tabLst>
            </a:pPr>
            <a:r>
              <a:rPr sz="2600" spc="-5" dirty="0">
                <a:latin typeface="Calibri"/>
                <a:cs typeface="Calibri"/>
              </a:rPr>
              <a:t>but not	</a:t>
            </a:r>
            <a:r>
              <a:rPr sz="2600" dirty="0">
                <a:latin typeface="Calibri"/>
                <a:cs typeface="Calibri"/>
              </a:rPr>
              <a:t>a</a:t>
            </a:r>
            <a:r>
              <a:rPr sz="2600" spc="-35" dirty="0">
                <a:latin typeface="Calibri"/>
                <a:cs typeface="Calibri"/>
              </a:rPr>
              <a:t> </a:t>
            </a:r>
            <a:r>
              <a:rPr sz="2600" spc="-5" dirty="0">
                <a:latin typeface="Calibri"/>
                <a:cs typeface="Calibri"/>
              </a:rPr>
              <a:t>reliable</a:t>
            </a:r>
            <a:r>
              <a:rPr sz="2600" spc="-50" dirty="0">
                <a:latin typeface="Calibri"/>
                <a:cs typeface="Calibri"/>
              </a:rPr>
              <a:t> </a:t>
            </a:r>
            <a:r>
              <a:rPr sz="2600" spc="-5" dirty="0">
                <a:latin typeface="Calibri"/>
                <a:cs typeface="Calibri"/>
              </a:rPr>
              <a:t>one </a:t>
            </a:r>
            <a:r>
              <a:rPr sz="2600" spc="-575" dirty="0">
                <a:latin typeface="Calibri"/>
                <a:cs typeface="Calibri"/>
              </a:rPr>
              <a:t> </a:t>
            </a:r>
            <a:r>
              <a:rPr sz="2600" dirty="0">
                <a:latin typeface="Calibri"/>
                <a:cs typeface="Calibri"/>
              </a:rPr>
              <a:t>as </a:t>
            </a:r>
            <a:r>
              <a:rPr sz="2600" spc="-10" dirty="0">
                <a:latin typeface="Calibri"/>
                <a:cs typeface="Calibri"/>
              </a:rPr>
              <a:t>even </a:t>
            </a:r>
            <a:r>
              <a:rPr sz="2600" spc="-25" dirty="0">
                <a:latin typeface="Calibri"/>
                <a:cs typeface="Calibri"/>
              </a:rPr>
              <a:t>before </a:t>
            </a:r>
            <a:r>
              <a:rPr sz="2600" spc="-5" dirty="0">
                <a:latin typeface="Calibri"/>
                <a:cs typeface="Calibri"/>
              </a:rPr>
              <a:t>death, </a:t>
            </a:r>
            <a:r>
              <a:rPr sz="2600" spc="-575" dirty="0">
                <a:latin typeface="Calibri"/>
                <a:cs typeface="Calibri"/>
              </a:rPr>
              <a:t> </a:t>
            </a:r>
            <a:r>
              <a:rPr sz="2600" dirty="0">
                <a:latin typeface="Calibri"/>
                <a:cs typeface="Calibri"/>
              </a:rPr>
              <a:t>in all </a:t>
            </a:r>
            <a:r>
              <a:rPr sz="2600" spc="-5" dirty="0">
                <a:latin typeface="Calibri"/>
                <a:cs typeface="Calibri"/>
              </a:rPr>
              <a:t>cases of deep </a:t>
            </a:r>
            <a:r>
              <a:rPr sz="2600" dirty="0">
                <a:latin typeface="Calibri"/>
                <a:cs typeface="Calibri"/>
              </a:rPr>
              <a:t> </a:t>
            </a:r>
            <a:r>
              <a:rPr sz="2600" spc="-15" dirty="0">
                <a:latin typeface="Calibri"/>
                <a:cs typeface="Calibri"/>
              </a:rPr>
              <a:t>insensibility, </a:t>
            </a:r>
            <a:r>
              <a:rPr sz="2600" dirty="0">
                <a:latin typeface="Calibri"/>
                <a:cs typeface="Calibri"/>
              </a:rPr>
              <a:t>it </a:t>
            </a:r>
            <a:r>
              <a:rPr sz="2600" spc="-15" dirty="0">
                <a:latin typeface="Calibri"/>
                <a:cs typeface="Calibri"/>
              </a:rPr>
              <a:t>may </a:t>
            </a:r>
            <a:r>
              <a:rPr sz="2600" spc="-5" dirty="0">
                <a:latin typeface="Calibri"/>
                <a:cs typeface="Calibri"/>
              </a:rPr>
              <a:t>be </a:t>
            </a:r>
            <a:r>
              <a:rPr sz="2600" spc="-575" dirty="0">
                <a:latin typeface="Calibri"/>
                <a:cs typeface="Calibri"/>
              </a:rPr>
              <a:t> </a:t>
            </a:r>
            <a:r>
              <a:rPr sz="2600" spc="-10" dirty="0">
                <a:latin typeface="Calibri"/>
                <a:cs typeface="Calibri"/>
              </a:rPr>
              <a:t>absent</a:t>
            </a:r>
            <a:endParaRPr sz="2600">
              <a:latin typeface="Calibri"/>
              <a:cs typeface="Calibri"/>
            </a:endParaRPr>
          </a:p>
        </p:txBody>
      </p:sp>
      <p:sp>
        <p:nvSpPr>
          <p:cNvPr id="6" name="object 6"/>
          <p:cNvSpPr txBox="1"/>
          <p:nvPr/>
        </p:nvSpPr>
        <p:spPr>
          <a:xfrm>
            <a:off x="5089905" y="1341577"/>
            <a:ext cx="4307205" cy="1230630"/>
          </a:xfrm>
          <a:prstGeom prst="rect">
            <a:avLst/>
          </a:prstGeom>
        </p:spPr>
        <p:txBody>
          <a:bodyPr vert="horz" wrap="square" lIns="0" tIns="5080" rIns="0" bIns="0" rtlCol="0">
            <a:spAutoFit/>
          </a:bodyPr>
          <a:lstStyle/>
          <a:p>
            <a:pPr marL="12700" marR="5080">
              <a:lnSpc>
                <a:spcPct val="102000"/>
              </a:lnSpc>
              <a:spcBef>
                <a:spcPts val="40"/>
              </a:spcBef>
            </a:pPr>
            <a:r>
              <a:rPr sz="2600" spc="5" dirty="0">
                <a:latin typeface="Wingdings"/>
                <a:cs typeface="Wingdings"/>
              </a:rPr>
              <a:t></a:t>
            </a:r>
            <a:r>
              <a:rPr sz="2600" spc="5" dirty="0">
                <a:latin typeface="Times New Roman"/>
                <a:cs typeface="Times New Roman"/>
              </a:rPr>
              <a:t> </a:t>
            </a:r>
            <a:r>
              <a:rPr sz="2600" dirty="0">
                <a:latin typeface="Calibri"/>
                <a:cs typeface="Calibri"/>
              </a:rPr>
              <a:t>Due </a:t>
            </a:r>
            <a:r>
              <a:rPr sz="2600" spc="-10" dirty="0">
                <a:latin typeface="Calibri"/>
                <a:cs typeface="Calibri"/>
              </a:rPr>
              <a:t>to </a:t>
            </a:r>
            <a:r>
              <a:rPr sz="2600" spc="-15" dirty="0">
                <a:latin typeface="Calibri"/>
                <a:cs typeface="Calibri"/>
              </a:rPr>
              <a:t>fall </a:t>
            </a:r>
            <a:r>
              <a:rPr sz="2600" dirty="0">
                <a:latin typeface="Calibri"/>
                <a:cs typeface="Calibri"/>
              </a:rPr>
              <a:t>in </a:t>
            </a:r>
            <a:r>
              <a:rPr sz="2600" spc="-15" dirty="0">
                <a:latin typeface="Calibri"/>
                <a:cs typeface="Calibri"/>
              </a:rPr>
              <a:t>intra </a:t>
            </a:r>
            <a:r>
              <a:rPr sz="2600" spc="-5" dirty="0">
                <a:latin typeface="Calibri"/>
                <a:cs typeface="Calibri"/>
              </a:rPr>
              <a:t>ocular </a:t>
            </a:r>
            <a:r>
              <a:rPr sz="2600" dirty="0">
                <a:latin typeface="Calibri"/>
                <a:cs typeface="Calibri"/>
              </a:rPr>
              <a:t> </a:t>
            </a:r>
            <a:r>
              <a:rPr sz="2600" spc="-5" dirty="0">
                <a:latin typeface="Calibri"/>
                <a:cs typeface="Calibri"/>
              </a:rPr>
              <a:t>tension</a:t>
            </a:r>
            <a:r>
              <a:rPr sz="2600" spc="-35" dirty="0">
                <a:latin typeface="Calibri"/>
                <a:cs typeface="Calibri"/>
              </a:rPr>
              <a:t> </a:t>
            </a:r>
            <a:r>
              <a:rPr sz="2600" dirty="0">
                <a:latin typeface="Calibri"/>
                <a:cs typeface="Calibri"/>
              </a:rPr>
              <a:t>within</a:t>
            </a:r>
            <a:r>
              <a:rPr sz="2600" spc="-5" dirty="0">
                <a:latin typeface="Calibri"/>
                <a:cs typeface="Calibri"/>
              </a:rPr>
              <a:t> minutes</a:t>
            </a:r>
            <a:r>
              <a:rPr sz="2600" spc="-40" dirty="0">
                <a:latin typeface="Calibri"/>
                <a:cs typeface="Calibri"/>
              </a:rPr>
              <a:t> </a:t>
            </a:r>
            <a:r>
              <a:rPr sz="2600" spc="-5" dirty="0">
                <a:latin typeface="Calibri"/>
                <a:cs typeface="Calibri"/>
              </a:rPr>
              <a:t>of</a:t>
            </a:r>
            <a:r>
              <a:rPr sz="2600" spc="-15" dirty="0">
                <a:latin typeface="Calibri"/>
                <a:cs typeface="Calibri"/>
              </a:rPr>
              <a:t> </a:t>
            </a:r>
            <a:r>
              <a:rPr sz="2600" spc="-10" dirty="0">
                <a:latin typeface="Calibri"/>
                <a:cs typeface="Calibri"/>
              </a:rPr>
              <a:t>death </a:t>
            </a:r>
            <a:r>
              <a:rPr sz="2600" spc="-570" dirty="0">
                <a:latin typeface="Calibri"/>
                <a:cs typeface="Calibri"/>
              </a:rPr>
              <a:t> </a:t>
            </a:r>
            <a:r>
              <a:rPr sz="2600" dirty="0">
                <a:latin typeface="Calibri"/>
                <a:cs typeface="Calibri"/>
              </a:rPr>
              <a:t>the</a:t>
            </a:r>
            <a:r>
              <a:rPr sz="2600" spc="-15" dirty="0">
                <a:latin typeface="Calibri"/>
                <a:cs typeface="Calibri"/>
              </a:rPr>
              <a:t> </a:t>
            </a:r>
            <a:r>
              <a:rPr sz="2600" spc="-10" dirty="0">
                <a:latin typeface="Calibri"/>
                <a:cs typeface="Calibri"/>
              </a:rPr>
              <a:t>eyeballs</a:t>
            </a:r>
            <a:r>
              <a:rPr sz="2600" spc="-30" dirty="0">
                <a:latin typeface="Calibri"/>
                <a:cs typeface="Calibri"/>
              </a:rPr>
              <a:t> </a:t>
            </a:r>
            <a:r>
              <a:rPr sz="2600" spc="-10" dirty="0">
                <a:latin typeface="Calibri"/>
                <a:cs typeface="Calibri"/>
              </a:rPr>
              <a:t>go </a:t>
            </a:r>
            <a:r>
              <a:rPr sz="2600" spc="-5" dirty="0">
                <a:latin typeface="Calibri"/>
                <a:cs typeface="Calibri"/>
              </a:rPr>
              <a:t>flaccid.</a:t>
            </a:r>
            <a:endParaRPr sz="2600">
              <a:latin typeface="Calibri"/>
              <a:cs typeface="Calibri"/>
            </a:endParaRPr>
          </a:p>
        </p:txBody>
      </p:sp>
      <p:sp>
        <p:nvSpPr>
          <p:cNvPr id="7" name="object 7"/>
          <p:cNvSpPr txBox="1"/>
          <p:nvPr/>
        </p:nvSpPr>
        <p:spPr>
          <a:xfrm>
            <a:off x="5089905" y="2949295"/>
            <a:ext cx="4024629" cy="2964180"/>
          </a:xfrm>
          <a:prstGeom prst="rect">
            <a:avLst/>
          </a:prstGeom>
        </p:spPr>
        <p:txBody>
          <a:bodyPr vert="horz" wrap="square" lIns="0" tIns="12065" rIns="0" bIns="0" rtlCol="0">
            <a:spAutoFit/>
          </a:bodyPr>
          <a:lstStyle/>
          <a:p>
            <a:pPr marL="311150" marR="115570" indent="-299085">
              <a:lnSpc>
                <a:spcPct val="105800"/>
              </a:lnSpc>
              <a:spcBef>
                <a:spcPts val="95"/>
              </a:spcBef>
            </a:pPr>
            <a:r>
              <a:rPr sz="2600" dirty="0">
                <a:latin typeface="Wingdings"/>
                <a:cs typeface="Wingdings"/>
              </a:rPr>
              <a:t></a:t>
            </a:r>
            <a:r>
              <a:rPr sz="2600" spc="-80" dirty="0">
                <a:latin typeface="Times New Roman"/>
                <a:cs typeface="Times New Roman"/>
              </a:rPr>
              <a:t> </a:t>
            </a:r>
            <a:r>
              <a:rPr sz="2600" spc="-20" dirty="0">
                <a:latin typeface="Calibri"/>
                <a:cs typeface="Calibri"/>
              </a:rPr>
              <a:t>IOT </a:t>
            </a:r>
            <a:r>
              <a:rPr sz="2600" spc="-10" dirty="0">
                <a:latin typeface="Calibri"/>
                <a:cs typeface="Calibri"/>
              </a:rPr>
              <a:t>can</a:t>
            </a:r>
            <a:r>
              <a:rPr sz="2600" spc="-20" dirty="0">
                <a:latin typeface="Calibri"/>
                <a:cs typeface="Calibri"/>
              </a:rPr>
              <a:t> </a:t>
            </a:r>
            <a:r>
              <a:rPr sz="2600" spc="-5" dirty="0">
                <a:latin typeface="Calibri"/>
                <a:cs typeface="Calibri"/>
              </a:rPr>
              <a:t>be</a:t>
            </a:r>
            <a:r>
              <a:rPr sz="2600" spc="-25" dirty="0">
                <a:latin typeface="Calibri"/>
                <a:cs typeface="Calibri"/>
              </a:rPr>
              <a:t> </a:t>
            </a:r>
            <a:r>
              <a:rPr sz="2600" spc="-5" dirty="0">
                <a:latin typeface="Calibri"/>
                <a:cs typeface="Calibri"/>
              </a:rPr>
              <a:t>measured</a:t>
            </a:r>
            <a:r>
              <a:rPr sz="2600" spc="-45" dirty="0">
                <a:latin typeface="Calibri"/>
                <a:cs typeface="Calibri"/>
              </a:rPr>
              <a:t> </a:t>
            </a:r>
            <a:r>
              <a:rPr sz="2600" dirty="0">
                <a:latin typeface="Calibri"/>
                <a:cs typeface="Calibri"/>
              </a:rPr>
              <a:t>with </a:t>
            </a:r>
            <a:r>
              <a:rPr sz="2600" spc="-570" dirty="0">
                <a:latin typeface="Calibri"/>
                <a:cs typeface="Calibri"/>
              </a:rPr>
              <a:t> </a:t>
            </a:r>
            <a:r>
              <a:rPr sz="2600" spc="-10" dirty="0">
                <a:latin typeface="Calibri"/>
                <a:cs typeface="Calibri"/>
              </a:rPr>
              <a:t>TONOMETER</a:t>
            </a:r>
            <a:endParaRPr sz="2600">
              <a:latin typeface="Calibri"/>
              <a:cs typeface="Calibri"/>
            </a:endParaRPr>
          </a:p>
          <a:p>
            <a:pPr>
              <a:lnSpc>
                <a:spcPct val="100000"/>
              </a:lnSpc>
              <a:spcBef>
                <a:spcPts val="10"/>
              </a:spcBef>
            </a:pPr>
            <a:endParaRPr sz="2700">
              <a:latin typeface="Calibri"/>
              <a:cs typeface="Calibri"/>
            </a:endParaRPr>
          </a:p>
          <a:p>
            <a:pPr marL="311150" marR="5080" indent="-299085">
              <a:lnSpc>
                <a:spcPct val="106000"/>
              </a:lnSpc>
            </a:pPr>
            <a:r>
              <a:rPr sz="2600" spc="5" dirty="0">
                <a:latin typeface="Wingdings"/>
                <a:cs typeface="Wingdings"/>
              </a:rPr>
              <a:t></a:t>
            </a:r>
            <a:r>
              <a:rPr sz="2600" spc="-90" dirty="0">
                <a:latin typeface="Times New Roman"/>
                <a:cs typeface="Times New Roman"/>
              </a:rPr>
              <a:t> </a:t>
            </a:r>
            <a:r>
              <a:rPr sz="2600" dirty="0">
                <a:latin typeface="Calibri"/>
                <a:cs typeface="Calibri"/>
              </a:rPr>
              <a:t>Normal</a:t>
            </a:r>
            <a:r>
              <a:rPr sz="2600" spc="-15" dirty="0">
                <a:latin typeface="Calibri"/>
                <a:cs typeface="Calibri"/>
              </a:rPr>
              <a:t> </a:t>
            </a:r>
            <a:r>
              <a:rPr sz="2600" spc="-5" dirty="0">
                <a:latin typeface="Calibri"/>
                <a:cs typeface="Calibri"/>
              </a:rPr>
              <a:t>value</a:t>
            </a:r>
            <a:r>
              <a:rPr sz="2600" spc="-35" dirty="0">
                <a:latin typeface="Calibri"/>
                <a:cs typeface="Calibri"/>
              </a:rPr>
              <a:t> </a:t>
            </a:r>
            <a:r>
              <a:rPr sz="2600" spc="-5" dirty="0">
                <a:latin typeface="Calibri"/>
                <a:cs typeface="Calibri"/>
              </a:rPr>
              <a:t>15-25</a:t>
            </a:r>
            <a:r>
              <a:rPr sz="2600" spc="-30" dirty="0">
                <a:latin typeface="Calibri"/>
                <a:cs typeface="Calibri"/>
              </a:rPr>
              <a:t> </a:t>
            </a:r>
            <a:r>
              <a:rPr sz="2600" spc="-5" dirty="0">
                <a:latin typeface="Calibri"/>
                <a:cs typeface="Calibri"/>
              </a:rPr>
              <a:t>mmHg </a:t>
            </a:r>
            <a:r>
              <a:rPr sz="2600" spc="-570" dirty="0">
                <a:latin typeface="Calibri"/>
                <a:cs typeface="Calibri"/>
              </a:rPr>
              <a:t> </a:t>
            </a:r>
            <a:r>
              <a:rPr sz="2600" spc="-5" dirty="0">
                <a:latin typeface="Calibri"/>
                <a:cs typeface="Calibri"/>
              </a:rPr>
              <a:t>Soon </a:t>
            </a:r>
            <a:r>
              <a:rPr sz="2600" spc="-10" dirty="0">
                <a:latin typeface="Calibri"/>
                <a:cs typeface="Calibri"/>
              </a:rPr>
              <a:t>after death </a:t>
            </a:r>
            <a:r>
              <a:rPr sz="2600" spc="-5" dirty="0">
                <a:latin typeface="Calibri"/>
                <a:cs typeface="Calibri"/>
              </a:rPr>
              <a:t>-12 </a:t>
            </a:r>
            <a:r>
              <a:rPr sz="2600" dirty="0">
                <a:latin typeface="Calibri"/>
                <a:cs typeface="Calibri"/>
              </a:rPr>
              <a:t>mg </a:t>
            </a:r>
            <a:r>
              <a:rPr sz="2600" spc="5" dirty="0">
                <a:latin typeface="Calibri"/>
                <a:cs typeface="Calibri"/>
              </a:rPr>
              <a:t> </a:t>
            </a:r>
            <a:r>
              <a:rPr sz="2600" spc="-5" dirty="0">
                <a:latin typeface="Calibri"/>
                <a:cs typeface="Calibri"/>
              </a:rPr>
              <a:t>After</a:t>
            </a:r>
            <a:r>
              <a:rPr sz="2600" spc="-40" dirty="0">
                <a:latin typeface="Calibri"/>
                <a:cs typeface="Calibri"/>
              </a:rPr>
              <a:t> </a:t>
            </a:r>
            <a:r>
              <a:rPr sz="2600" spc="-5" dirty="0">
                <a:latin typeface="Calibri"/>
                <a:cs typeface="Calibri"/>
              </a:rPr>
              <a:t>Half</a:t>
            </a:r>
            <a:r>
              <a:rPr sz="2600" dirty="0">
                <a:latin typeface="Calibri"/>
                <a:cs typeface="Calibri"/>
              </a:rPr>
              <a:t> </a:t>
            </a:r>
            <a:r>
              <a:rPr sz="2600" spc="-5" dirty="0">
                <a:latin typeface="Calibri"/>
                <a:cs typeface="Calibri"/>
              </a:rPr>
              <a:t>hour</a:t>
            </a:r>
            <a:r>
              <a:rPr sz="2600" spc="-10" dirty="0">
                <a:latin typeface="Calibri"/>
                <a:cs typeface="Calibri"/>
              </a:rPr>
              <a:t> </a:t>
            </a:r>
            <a:r>
              <a:rPr sz="2600" dirty="0">
                <a:latin typeface="Calibri"/>
                <a:cs typeface="Calibri"/>
              </a:rPr>
              <a:t>-</a:t>
            </a:r>
            <a:r>
              <a:rPr sz="2600" spc="5" dirty="0">
                <a:latin typeface="Calibri"/>
                <a:cs typeface="Calibri"/>
              </a:rPr>
              <a:t> </a:t>
            </a:r>
            <a:r>
              <a:rPr sz="2600" dirty="0">
                <a:latin typeface="Calibri"/>
                <a:cs typeface="Calibri"/>
              </a:rPr>
              <a:t>3</a:t>
            </a:r>
            <a:r>
              <a:rPr sz="2600" spc="-20" dirty="0">
                <a:latin typeface="Calibri"/>
                <a:cs typeface="Calibri"/>
              </a:rPr>
              <a:t> </a:t>
            </a:r>
            <a:r>
              <a:rPr sz="2600" dirty="0">
                <a:latin typeface="Calibri"/>
                <a:cs typeface="Calibri"/>
              </a:rPr>
              <a:t>mg</a:t>
            </a:r>
            <a:endParaRPr sz="2600">
              <a:latin typeface="Calibri"/>
              <a:cs typeface="Calibri"/>
            </a:endParaRPr>
          </a:p>
          <a:p>
            <a:pPr marL="311150">
              <a:lnSpc>
                <a:spcPct val="100000"/>
              </a:lnSpc>
              <a:spcBef>
                <a:spcPts val="195"/>
              </a:spcBef>
              <a:tabLst>
                <a:tab pos="2390140" algn="l"/>
              </a:tabLst>
            </a:pPr>
            <a:r>
              <a:rPr sz="2600" spc="-5" dirty="0">
                <a:latin typeface="Calibri"/>
                <a:cs typeface="Calibri"/>
              </a:rPr>
              <a:t>After</a:t>
            </a:r>
            <a:r>
              <a:rPr sz="2600" spc="-30" dirty="0">
                <a:latin typeface="Calibri"/>
                <a:cs typeface="Calibri"/>
              </a:rPr>
              <a:t> </a:t>
            </a:r>
            <a:r>
              <a:rPr sz="2600" dirty="0">
                <a:latin typeface="Calibri"/>
                <a:cs typeface="Calibri"/>
              </a:rPr>
              <a:t>2</a:t>
            </a:r>
            <a:r>
              <a:rPr sz="2600" spc="10" dirty="0">
                <a:latin typeface="Calibri"/>
                <a:cs typeface="Calibri"/>
              </a:rPr>
              <a:t> </a:t>
            </a:r>
            <a:r>
              <a:rPr sz="2600" spc="-15" dirty="0">
                <a:latin typeface="Calibri"/>
                <a:cs typeface="Calibri"/>
              </a:rPr>
              <a:t>hours</a:t>
            </a:r>
            <a:r>
              <a:rPr sz="2600" spc="-5" dirty="0">
                <a:latin typeface="Calibri"/>
                <a:cs typeface="Calibri"/>
              </a:rPr>
              <a:t> </a:t>
            </a:r>
            <a:r>
              <a:rPr sz="2600" dirty="0">
                <a:latin typeface="Calibri"/>
                <a:cs typeface="Calibri"/>
              </a:rPr>
              <a:t>-	0</a:t>
            </a:r>
            <a:r>
              <a:rPr sz="2600" spc="-35" dirty="0">
                <a:latin typeface="Calibri"/>
                <a:cs typeface="Calibri"/>
              </a:rPr>
              <a:t> </a:t>
            </a:r>
            <a:r>
              <a:rPr sz="2600" dirty="0">
                <a:latin typeface="Calibri"/>
                <a:cs typeface="Calibri"/>
              </a:rPr>
              <a:t>(</a:t>
            </a:r>
            <a:r>
              <a:rPr sz="2600" spc="-20" dirty="0">
                <a:latin typeface="Calibri"/>
                <a:cs typeface="Calibri"/>
              </a:rPr>
              <a:t> </a:t>
            </a:r>
            <a:r>
              <a:rPr sz="2600" spc="-25" dirty="0">
                <a:latin typeface="Calibri"/>
                <a:cs typeface="Calibri"/>
              </a:rPr>
              <a:t>zero</a:t>
            </a:r>
            <a:r>
              <a:rPr sz="2600" spc="-50" dirty="0">
                <a:latin typeface="Calibri"/>
                <a:cs typeface="Calibri"/>
              </a:rPr>
              <a:t> </a:t>
            </a:r>
            <a:r>
              <a:rPr sz="2600" dirty="0">
                <a:latin typeface="Calibri"/>
                <a:cs typeface="Calibri"/>
              </a:rPr>
              <a:t>)</a:t>
            </a:r>
            <a:endParaRPr sz="2600">
              <a:latin typeface="Calibri"/>
              <a:cs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1279397" y="0"/>
            <a:ext cx="400113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800000"/>
                </a:solidFill>
                <a:latin typeface="Calibri"/>
                <a:cs typeface="Calibri"/>
              </a:rPr>
              <a:t>4.</a:t>
            </a:r>
            <a:r>
              <a:rPr sz="3600" b="1" spc="-25" dirty="0">
                <a:solidFill>
                  <a:srgbClr val="800000"/>
                </a:solidFill>
                <a:latin typeface="Calibri"/>
                <a:cs typeface="Calibri"/>
              </a:rPr>
              <a:t> </a:t>
            </a:r>
            <a:r>
              <a:rPr sz="3600" b="1" spc="-10" dirty="0">
                <a:solidFill>
                  <a:srgbClr val="800000"/>
                </a:solidFill>
                <a:latin typeface="Calibri"/>
                <a:cs typeface="Calibri"/>
              </a:rPr>
              <a:t>Changes</a:t>
            </a:r>
            <a:r>
              <a:rPr sz="3600" b="1" spc="-30" dirty="0">
                <a:solidFill>
                  <a:srgbClr val="800000"/>
                </a:solidFill>
                <a:latin typeface="Calibri"/>
                <a:cs typeface="Calibri"/>
              </a:rPr>
              <a:t> </a:t>
            </a:r>
            <a:r>
              <a:rPr sz="3600" b="1" dirty="0">
                <a:solidFill>
                  <a:srgbClr val="800000"/>
                </a:solidFill>
                <a:latin typeface="Calibri"/>
                <a:cs typeface="Calibri"/>
              </a:rPr>
              <a:t>in</a:t>
            </a:r>
            <a:r>
              <a:rPr sz="3600" b="1" spc="-15" dirty="0">
                <a:solidFill>
                  <a:srgbClr val="800000"/>
                </a:solidFill>
                <a:latin typeface="Calibri"/>
                <a:cs typeface="Calibri"/>
              </a:rPr>
              <a:t> </a:t>
            </a:r>
            <a:r>
              <a:rPr sz="3600" b="1" spc="-5" dirty="0">
                <a:solidFill>
                  <a:srgbClr val="800000"/>
                </a:solidFill>
                <a:latin typeface="Calibri"/>
                <a:cs typeface="Calibri"/>
              </a:rPr>
              <a:t>Pupils</a:t>
            </a:r>
            <a:r>
              <a:rPr sz="3600" b="1" spc="-20" dirty="0">
                <a:solidFill>
                  <a:srgbClr val="800000"/>
                </a:solidFill>
                <a:latin typeface="Calibri"/>
                <a:cs typeface="Calibri"/>
              </a:rPr>
              <a:t> </a:t>
            </a:r>
            <a:r>
              <a:rPr sz="3600" b="1" dirty="0">
                <a:solidFill>
                  <a:srgbClr val="800000"/>
                </a:solidFill>
                <a:latin typeface="Calibri"/>
                <a:cs typeface="Calibri"/>
              </a:rPr>
              <a:t>:</a:t>
            </a:r>
            <a:endParaRPr sz="3600">
              <a:latin typeface="Calibri"/>
              <a:cs typeface="Calibri"/>
            </a:endParaRPr>
          </a:p>
        </p:txBody>
      </p:sp>
      <p:sp>
        <p:nvSpPr>
          <p:cNvPr id="6" name="object 6"/>
          <p:cNvSpPr txBox="1"/>
          <p:nvPr/>
        </p:nvSpPr>
        <p:spPr>
          <a:xfrm>
            <a:off x="669442" y="1241806"/>
            <a:ext cx="8270240" cy="4773295"/>
          </a:xfrm>
          <a:prstGeom prst="rect">
            <a:avLst/>
          </a:prstGeom>
        </p:spPr>
        <p:txBody>
          <a:bodyPr vert="horz" wrap="square" lIns="0" tIns="13335" rIns="0" bIns="0" rtlCol="0">
            <a:spAutoFit/>
          </a:bodyPr>
          <a:lstStyle/>
          <a:p>
            <a:pPr marL="12700">
              <a:lnSpc>
                <a:spcPct val="100000"/>
              </a:lnSpc>
              <a:spcBef>
                <a:spcPts val="105"/>
              </a:spcBef>
            </a:pPr>
            <a:r>
              <a:rPr sz="2600" dirty="0">
                <a:latin typeface="Wingdings"/>
                <a:cs typeface="Wingdings"/>
              </a:rPr>
              <a:t></a:t>
            </a:r>
            <a:r>
              <a:rPr sz="2600" spc="-85" dirty="0">
                <a:latin typeface="Times New Roman"/>
                <a:cs typeface="Times New Roman"/>
              </a:rPr>
              <a:t> </a:t>
            </a:r>
            <a:r>
              <a:rPr sz="2600" dirty="0">
                <a:latin typeface="Calibri"/>
                <a:cs typeface="Calibri"/>
              </a:rPr>
              <a:t>Normal </a:t>
            </a:r>
            <a:r>
              <a:rPr sz="2600" spc="-15" dirty="0">
                <a:latin typeface="Calibri"/>
                <a:cs typeface="Calibri"/>
              </a:rPr>
              <a:t>size</a:t>
            </a:r>
            <a:r>
              <a:rPr sz="2600" spc="-35" dirty="0">
                <a:latin typeface="Calibri"/>
                <a:cs typeface="Calibri"/>
              </a:rPr>
              <a:t> </a:t>
            </a:r>
            <a:r>
              <a:rPr sz="2600" dirty="0">
                <a:latin typeface="Calibri"/>
                <a:cs typeface="Calibri"/>
              </a:rPr>
              <a:t>is</a:t>
            </a:r>
            <a:r>
              <a:rPr sz="2600" spc="-20" dirty="0">
                <a:latin typeface="Calibri"/>
                <a:cs typeface="Calibri"/>
              </a:rPr>
              <a:t> </a:t>
            </a:r>
            <a:r>
              <a:rPr sz="2600" spc="-5" dirty="0">
                <a:latin typeface="Calibri"/>
                <a:cs typeface="Calibri"/>
              </a:rPr>
              <a:t>2-5</a:t>
            </a:r>
            <a:r>
              <a:rPr sz="2600" spc="-10" dirty="0">
                <a:latin typeface="Calibri"/>
                <a:cs typeface="Calibri"/>
              </a:rPr>
              <a:t> </a:t>
            </a:r>
            <a:r>
              <a:rPr sz="2600" spc="-5" dirty="0">
                <a:latin typeface="Calibri"/>
                <a:cs typeface="Calibri"/>
              </a:rPr>
              <a:t>mm,</a:t>
            </a:r>
            <a:endParaRPr sz="2600">
              <a:latin typeface="Calibri"/>
              <a:cs typeface="Calibri"/>
            </a:endParaRPr>
          </a:p>
          <a:p>
            <a:pPr marL="386080">
              <a:lnSpc>
                <a:spcPct val="100000"/>
              </a:lnSpc>
              <a:spcBef>
                <a:spcPts val="60"/>
              </a:spcBef>
            </a:pPr>
            <a:r>
              <a:rPr sz="2600" dirty="0">
                <a:latin typeface="Calibri"/>
                <a:cs typeface="Calibri"/>
              </a:rPr>
              <a:t>&lt;</a:t>
            </a:r>
            <a:r>
              <a:rPr sz="2600" spc="-5" dirty="0">
                <a:latin typeface="Calibri"/>
                <a:cs typeface="Calibri"/>
              </a:rPr>
              <a:t> </a:t>
            </a:r>
            <a:r>
              <a:rPr sz="2600" dirty="0">
                <a:latin typeface="Calibri"/>
                <a:cs typeface="Calibri"/>
              </a:rPr>
              <a:t>2</a:t>
            </a:r>
            <a:r>
              <a:rPr sz="2600" spc="-25" dirty="0">
                <a:latin typeface="Calibri"/>
                <a:cs typeface="Calibri"/>
              </a:rPr>
              <a:t> </a:t>
            </a:r>
            <a:r>
              <a:rPr sz="2600" spc="5" dirty="0">
                <a:latin typeface="Calibri"/>
                <a:cs typeface="Calibri"/>
              </a:rPr>
              <a:t>mm</a:t>
            </a:r>
            <a:r>
              <a:rPr sz="2600" spc="-20" dirty="0">
                <a:latin typeface="Calibri"/>
                <a:cs typeface="Calibri"/>
              </a:rPr>
              <a:t> </a:t>
            </a:r>
            <a:r>
              <a:rPr sz="2600" dirty="0">
                <a:latin typeface="Calibri"/>
                <a:cs typeface="Calibri"/>
              </a:rPr>
              <a:t>–</a:t>
            </a:r>
            <a:r>
              <a:rPr sz="2600" spc="5" dirty="0">
                <a:latin typeface="Calibri"/>
                <a:cs typeface="Calibri"/>
              </a:rPr>
              <a:t> </a:t>
            </a:r>
            <a:r>
              <a:rPr sz="2600" spc="-5" dirty="0">
                <a:latin typeface="Calibri"/>
                <a:cs typeface="Calibri"/>
              </a:rPr>
              <a:t>constricted,</a:t>
            </a:r>
            <a:r>
              <a:rPr sz="2600" spc="-45" dirty="0">
                <a:latin typeface="Calibri"/>
                <a:cs typeface="Calibri"/>
              </a:rPr>
              <a:t> </a:t>
            </a:r>
            <a:r>
              <a:rPr sz="2600" dirty="0">
                <a:latin typeface="Calibri"/>
                <a:cs typeface="Calibri"/>
              </a:rPr>
              <a:t>&gt;</a:t>
            </a:r>
            <a:r>
              <a:rPr sz="2600" spc="-5" dirty="0">
                <a:latin typeface="Calibri"/>
                <a:cs typeface="Calibri"/>
              </a:rPr>
              <a:t> </a:t>
            </a:r>
            <a:r>
              <a:rPr sz="2600" dirty="0">
                <a:latin typeface="Calibri"/>
                <a:cs typeface="Calibri"/>
              </a:rPr>
              <a:t>5</a:t>
            </a:r>
            <a:r>
              <a:rPr sz="2600" spc="-25" dirty="0">
                <a:latin typeface="Calibri"/>
                <a:cs typeface="Calibri"/>
              </a:rPr>
              <a:t> </a:t>
            </a:r>
            <a:r>
              <a:rPr sz="2600" spc="5" dirty="0">
                <a:latin typeface="Calibri"/>
                <a:cs typeface="Calibri"/>
              </a:rPr>
              <a:t>mm</a:t>
            </a:r>
            <a:r>
              <a:rPr sz="2600" spc="-20" dirty="0">
                <a:latin typeface="Calibri"/>
                <a:cs typeface="Calibri"/>
              </a:rPr>
              <a:t> </a:t>
            </a:r>
            <a:r>
              <a:rPr sz="2600" dirty="0">
                <a:latin typeface="Calibri"/>
                <a:cs typeface="Calibri"/>
              </a:rPr>
              <a:t>- </a:t>
            </a:r>
            <a:r>
              <a:rPr sz="2600" spc="-10" dirty="0">
                <a:latin typeface="Calibri"/>
                <a:cs typeface="Calibri"/>
              </a:rPr>
              <a:t>dilated</a:t>
            </a:r>
            <a:endParaRPr sz="2600">
              <a:latin typeface="Calibri"/>
              <a:cs typeface="Calibri"/>
            </a:endParaRPr>
          </a:p>
          <a:p>
            <a:pPr>
              <a:lnSpc>
                <a:spcPct val="100000"/>
              </a:lnSpc>
              <a:spcBef>
                <a:spcPts val="55"/>
              </a:spcBef>
            </a:pPr>
            <a:endParaRPr sz="2500">
              <a:latin typeface="Calibri"/>
              <a:cs typeface="Calibri"/>
            </a:endParaRPr>
          </a:p>
          <a:p>
            <a:pPr marL="12700" marR="5080">
              <a:lnSpc>
                <a:spcPct val="112000"/>
              </a:lnSpc>
            </a:pPr>
            <a:r>
              <a:rPr sz="2600" dirty="0">
                <a:latin typeface="Wingdings"/>
                <a:cs typeface="Wingdings"/>
              </a:rPr>
              <a:t></a:t>
            </a:r>
            <a:r>
              <a:rPr sz="2600" dirty="0">
                <a:latin typeface="Times New Roman"/>
                <a:cs typeface="Times New Roman"/>
              </a:rPr>
              <a:t> </a:t>
            </a:r>
            <a:r>
              <a:rPr sz="2600" spc="-5" dirty="0">
                <a:latin typeface="Calibri"/>
                <a:cs typeface="Calibri"/>
              </a:rPr>
              <a:t>Soon </a:t>
            </a:r>
            <a:r>
              <a:rPr sz="2600" spc="-10" dirty="0">
                <a:latin typeface="Calibri"/>
                <a:cs typeface="Calibri"/>
              </a:rPr>
              <a:t>after </a:t>
            </a:r>
            <a:r>
              <a:rPr sz="2600" spc="-5" dirty="0">
                <a:latin typeface="Calibri"/>
                <a:cs typeface="Calibri"/>
              </a:rPr>
              <a:t>death, due </a:t>
            </a:r>
            <a:r>
              <a:rPr sz="2600" spc="-15" dirty="0">
                <a:latin typeface="Calibri"/>
                <a:cs typeface="Calibri"/>
              </a:rPr>
              <a:t>to relaxation </a:t>
            </a:r>
            <a:r>
              <a:rPr sz="2600" spc="-5" dirty="0">
                <a:latin typeface="Calibri"/>
                <a:cs typeface="Calibri"/>
              </a:rPr>
              <a:t>of </a:t>
            </a:r>
            <a:r>
              <a:rPr sz="2600" dirty="0">
                <a:latin typeface="Calibri"/>
                <a:cs typeface="Calibri"/>
              </a:rPr>
              <a:t>muscles </a:t>
            </a:r>
            <a:r>
              <a:rPr sz="2600" spc="-5" dirty="0">
                <a:latin typeface="Calibri"/>
                <a:cs typeface="Calibri"/>
              </a:rPr>
              <a:t>of </a:t>
            </a:r>
            <a:r>
              <a:rPr sz="2600" dirty="0">
                <a:latin typeface="Calibri"/>
                <a:cs typeface="Calibri"/>
              </a:rPr>
              <a:t>iris, </a:t>
            </a:r>
            <a:r>
              <a:rPr sz="2600" spc="5" dirty="0">
                <a:latin typeface="Calibri"/>
                <a:cs typeface="Calibri"/>
              </a:rPr>
              <a:t> </a:t>
            </a:r>
            <a:r>
              <a:rPr sz="2600" spc="-5" dirty="0">
                <a:latin typeface="Calibri"/>
                <a:cs typeface="Calibri"/>
              </a:rPr>
              <a:t>pupils </a:t>
            </a:r>
            <a:r>
              <a:rPr sz="2600" spc="-10" dirty="0">
                <a:latin typeface="Calibri"/>
                <a:cs typeface="Calibri"/>
              </a:rPr>
              <a:t>dilate </a:t>
            </a:r>
            <a:r>
              <a:rPr sz="2600" dirty="0">
                <a:latin typeface="Calibri"/>
                <a:cs typeface="Calibri"/>
              </a:rPr>
              <a:t>and with </a:t>
            </a:r>
            <a:r>
              <a:rPr sz="2600" spc="-5" dirty="0">
                <a:latin typeface="Calibri"/>
                <a:cs typeface="Calibri"/>
              </a:rPr>
              <a:t>onset </a:t>
            </a:r>
            <a:r>
              <a:rPr sz="2600" dirty="0">
                <a:latin typeface="Calibri"/>
                <a:cs typeface="Calibri"/>
              </a:rPr>
              <a:t>of </a:t>
            </a:r>
            <a:r>
              <a:rPr sz="2600" spc="-5" dirty="0">
                <a:latin typeface="Calibri"/>
                <a:cs typeface="Calibri"/>
              </a:rPr>
              <a:t>rigor </a:t>
            </a:r>
            <a:r>
              <a:rPr sz="2600" dirty="0">
                <a:latin typeface="Calibri"/>
                <a:cs typeface="Calibri"/>
              </a:rPr>
              <a:t>mortis </a:t>
            </a:r>
            <a:r>
              <a:rPr sz="2600" spc="-5" dirty="0">
                <a:latin typeface="Calibri"/>
                <a:cs typeface="Calibri"/>
              </a:rPr>
              <a:t>they </a:t>
            </a:r>
            <a:r>
              <a:rPr sz="2600" spc="-10" dirty="0">
                <a:latin typeface="Calibri"/>
                <a:cs typeface="Calibri"/>
              </a:rPr>
              <a:t>come </a:t>
            </a:r>
            <a:r>
              <a:rPr sz="2600" spc="-5" dirty="0">
                <a:latin typeface="Calibri"/>
                <a:cs typeface="Calibri"/>
              </a:rPr>
              <a:t>back </a:t>
            </a:r>
            <a:r>
              <a:rPr sz="2600" spc="-10" dirty="0">
                <a:latin typeface="Calibri"/>
                <a:cs typeface="Calibri"/>
              </a:rPr>
              <a:t>to </a:t>
            </a:r>
            <a:r>
              <a:rPr sz="2600" spc="-575" dirty="0">
                <a:latin typeface="Calibri"/>
                <a:cs typeface="Calibri"/>
              </a:rPr>
              <a:t> </a:t>
            </a:r>
            <a:r>
              <a:rPr sz="2600" spc="-5" dirty="0">
                <a:latin typeface="Calibri"/>
                <a:cs typeface="Calibri"/>
              </a:rPr>
              <a:t>same position due </a:t>
            </a:r>
            <a:r>
              <a:rPr sz="2600" spc="-15" dirty="0">
                <a:latin typeface="Calibri"/>
                <a:cs typeface="Calibri"/>
              </a:rPr>
              <a:t>to </a:t>
            </a:r>
            <a:r>
              <a:rPr sz="2600" spc="-5" dirty="0">
                <a:latin typeface="Calibri"/>
                <a:cs typeface="Calibri"/>
              </a:rPr>
              <a:t>constriction- </a:t>
            </a:r>
            <a:r>
              <a:rPr sz="2600" spc="-25" dirty="0">
                <a:latin typeface="Calibri"/>
                <a:cs typeface="Calibri"/>
              </a:rPr>
              <a:t>NOT </a:t>
            </a:r>
            <a:r>
              <a:rPr sz="2600" dirty="0">
                <a:latin typeface="Calibri"/>
                <a:cs typeface="Calibri"/>
              </a:rPr>
              <a:t>A </a:t>
            </a:r>
            <a:r>
              <a:rPr sz="2600" spc="-25" dirty="0">
                <a:latin typeface="Calibri"/>
                <a:cs typeface="Calibri"/>
              </a:rPr>
              <a:t>UNIVERSALLY </a:t>
            </a:r>
            <a:r>
              <a:rPr sz="2600" spc="-20" dirty="0">
                <a:latin typeface="Calibri"/>
                <a:cs typeface="Calibri"/>
              </a:rPr>
              <a:t> </a:t>
            </a:r>
            <a:r>
              <a:rPr sz="2600" spc="-25" dirty="0">
                <a:latin typeface="Calibri"/>
                <a:cs typeface="Calibri"/>
              </a:rPr>
              <a:t>ACCEPTABLE </a:t>
            </a:r>
            <a:r>
              <a:rPr sz="2600" spc="-15" dirty="0">
                <a:latin typeface="Calibri"/>
                <a:cs typeface="Calibri"/>
              </a:rPr>
              <a:t>THEORY </a:t>
            </a:r>
            <a:r>
              <a:rPr sz="2600" spc="-5" dirty="0">
                <a:latin typeface="Calibri"/>
                <a:cs typeface="Calibri"/>
              </a:rPr>
              <a:t>because </a:t>
            </a:r>
            <a:r>
              <a:rPr sz="2600" dirty="0">
                <a:latin typeface="Calibri"/>
                <a:cs typeface="Calibri"/>
              </a:rPr>
              <a:t>in </a:t>
            </a:r>
            <a:r>
              <a:rPr sz="2600" spc="-5" dirty="0">
                <a:latin typeface="Calibri"/>
                <a:cs typeface="Calibri"/>
              </a:rPr>
              <a:t>rigor </a:t>
            </a:r>
            <a:r>
              <a:rPr sz="2600" dirty="0">
                <a:latin typeface="Calibri"/>
                <a:cs typeface="Calibri"/>
              </a:rPr>
              <a:t>mortis </a:t>
            </a:r>
            <a:r>
              <a:rPr sz="2600" spc="-10" dirty="0">
                <a:latin typeface="Calibri"/>
                <a:cs typeface="Calibri"/>
              </a:rPr>
              <a:t>there </a:t>
            </a:r>
            <a:r>
              <a:rPr sz="2600" dirty="0">
                <a:latin typeface="Calibri"/>
                <a:cs typeface="Calibri"/>
              </a:rPr>
              <a:t>is </a:t>
            </a:r>
            <a:r>
              <a:rPr sz="2600" spc="-5" dirty="0">
                <a:latin typeface="Calibri"/>
                <a:cs typeface="Calibri"/>
              </a:rPr>
              <a:t>only </a:t>
            </a:r>
            <a:r>
              <a:rPr sz="2600" dirty="0">
                <a:latin typeface="Calibri"/>
                <a:cs typeface="Calibri"/>
              </a:rPr>
              <a:t> </a:t>
            </a:r>
            <a:r>
              <a:rPr sz="2600" spc="-15" dirty="0">
                <a:latin typeface="Calibri"/>
                <a:cs typeface="Calibri"/>
              </a:rPr>
              <a:t>stiffening</a:t>
            </a:r>
            <a:r>
              <a:rPr sz="2600" spc="-45" dirty="0">
                <a:latin typeface="Calibri"/>
                <a:cs typeface="Calibri"/>
              </a:rPr>
              <a:t> </a:t>
            </a:r>
            <a:r>
              <a:rPr sz="2600" dirty="0">
                <a:latin typeface="Calibri"/>
                <a:cs typeface="Calibri"/>
              </a:rPr>
              <a:t>and</a:t>
            </a:r>
            <a:r>
              <a:rPr sz="2600" spc="-10" dirty="0">
                <a:latin typeface="Calibri"/>
                <a:cs typeface="Calibri"/>
              </a:rPr>
              <a:t> </a:t>
            </a:r>
            <a:r>
              <a:rPr sz="2600" dirty="0">
                <a:latin typeface="Calibri"/>
                <a:cs typeface="Calibri"/>
              </a:rPr>
              <a:t>no</a:t>
            </a:r>
            <a:r>
              <a:rPr sz="2600" spc="-5" dirty="0">
                <a:latin typeface="Calibri"/>
                <a:cs typeface="Calibri"/>
              </a:rPr>
              <a:t> shortening.</a:t>
            </a:r>
            <a:endParaRPr sz="2600">
              <a:latin typeface="Calibri"/>
              <a:cs typeface="Calibri"/>
            </a:endParaRPr>
          </a:p>
          <a:p>
            <a:pPr>
              <a:lnSpc>
                <a:spcPct val="100000"/>
              </a:lnSpc>
              <a:spcBef>
                <a:spcPts val="20"/>
              </a:spcBef>
            </a:pPr>
            <a:endParaRPr sz="3150">
              <a:latin typeface="Calibri"/>
              <a:cs typeface="Calibri"/>
            </a:endParaRPr>
          </a:p>
          <a:p>
            <a:pPr marL="12700">
              <a:lnSpc>
                <a:spcPct val="100000"/>
              </a:lnSpc>
            </a:pPr>
            <a:r>
              <a:rPr sz="2600" dirty="0">
                <a:latin typeface="Wingdings"/>
                <a:cs typeface="Wingdings"/>
              </a:rPr>
              <a:t></a:t>
            </a:r>
            <a:r>
              <a:rPr sz="2600" spc="-75" dirty="0">
                <a:latin typeface="Times New Roman"/>
                <a:cs typeface="Times New Roman"/>
              </a:rPr>
              <a:t> </a:t>
            </a:r>
            <a:r>
              <a:rPr sz="2600" spc="-5" dirty="0">
                <a:latin typeface="Calibri"/>
                <a:cs typeface="Calibri"/>
              </a:rPr>
              <a:t>Till </a:t>
            </a:r>
            <a:r>
              <a:rPr sz="2600" dirty="0">
                <a:latin typeface="Calibri"/>
                <a:cs typeface="Calibri"/>
              </a:rPr>
              <a:t>1</a:t>
            </a:r>
            <a:r>
              <a:rPr sz="2600" spc="-5" dirty="0">
                <a:latin typeface="Calibri"/>
                <a:cs typeface="Calibri"/>
              </a:rPr>
              <a:t> hour </a:t>
            </a:r>
            <a:r>
              <a:rPr sz="2600" dirty="0">
                <a:latin typeface="Calibri"/>
                <a:cs typeface="Calibri"/>
              </a:rPr>
              <a:t>(</a:t>
            </a:r>
            <a:r>
              <a:rPr sz="2600" spc="-5" dirty="0">
                <a:latin typeface="Calibri"/>
                <a:cs typeface="Calibri"/>
              </a:rPr>
              <a:t> molecular</a:t>
            </a:r>
            <a:r>
              <a:rPr sz="2600" spc="-15" dirty="0">
                <a:latin typeface="Calibri"/>
                <a:cs typeface="Calibri"/>
              </a:rPr>
              <a:t> </a:t>
            </a:r>
            <a:r>
              <a:rPr sz="2600" spc="-10" dirty="0">
                <a:latin typeface="Calibri"/>
                <a:cs typeface="Calibri"/>
              </a:rPr>
              <a:t>death </a:t>
            </a:r>
            <a:r>
              <a:rPr sz="2600" dirty="0">
                <a:latin typeface="Calibri"/>
                <a:cs typeface="Calibri"/>
              </a:rPr>
              <a:t>)</a:t>
            </a:r>
            <a:r>
              <a:rPr sz="2600" spc="-15" dirty="0">
                <a:latin typeface="Calibri"/>
                <a:cs typeface="Calibri"/>
              </a:rPr>
              <a:t> </a:t>
            </a:r>
            <a:r>
              <a:rPr sz="2600" dirty="0">
                <a:latin typeface="Calibri"/>
                <a:cs typeface="Calibri"/>
              </a:rPr>
              <a:t>it</a:t>
            </a:r>
            <a:r>
              <a:rPr sz="2600" spc="-5" dirty="0">
                <a:latin typeface="Calibri"/>
                <a:cs typeface="Calibri"/>
              </a:rPr>
              <a:t> </a:t>
            </a:r>
            <a:r>
              <a:rPr sz="2600" spc="-15" dirty="0">
                <a:latin typeface="Calibri"/>
                <a:cs typeface="Calibri"/>
              </a:rPr>
              <a:t>may</a:t>
            </a:r>
            <a:r>
              <a:rPr sz="2600" dirty="0">
                <a:latin typeface="Calibri"/>
                <a:cs typeface="Calibri"/>
              </a:rPr>
              <a:t> </a:t>
            </a:r>
            <a:r>
              <a:rPr sz="2600" spc="-10" dirty="0">
                <a:latin typeface="Calibri"/>
                <a:cs typeface="Calibri"/>
              </a:rPr>
              <a:t>dilate</a:t>
            </a:r>
            <a:r>
              <a:rPr sz="2600" spc="-15" dirty="0">
                <a:latin typeface="Calibri"/>
                <a:cs typeface="Calibri"/>
              </a:rPr>
              <a:t> </a:t>
            </a:r>
            <a:r>
              <a:rPr sz="2600" dirty="0">
                <a:latin typeface="Calibri"/>
                <a:cs typeface="Calibri"/>
              </a:rPr>
              <a:t>with</a:t>
            </a:r>
            <a:endParaRPr sz="2600">
              <a:latin typeface="Calibri"/>
              <a:cs typeface="Calibri"/>
            </a:endParaRPr>
          </a:p>
          <a:p>
            <a:pPr marL="311150">
              <a:lnSpc>
                <a:spcPct val="100000"/>
              </a:lnSpc>
              <a:spcBef>
                <a:spcPts val="385"/>
              </a:spcBef>
            </a:pPr>
            <a:r>
              <a:rPr sz="2600" spc="-10" dirty="0">
                <a:latin typeface="Calibri"/>
                <a:cs typeface="Calibri"/>
              </a:rPr>
              <a:t>atropine</a:t>
            </a:r>
            <a:r>
              <a:rPr sz="2600" spc="-40" dirty="0">
                <a:latin typeface="Calibri"/>
                <a:cs typeface="Calibri"/>
              </a:rPr>
              <a:t> </a:t>
            </a:r>
            <a:r>
              <a:rPr sz="2600" spc="-5" dirty="0">
                <a:latin typeface="Calibri"/>
                <a:cs typeface="Calibri"/>
              </a:rPr>
              <a:t>but</a:t>
            </a:r>
            <a:r>
              <a:rPr sz="2600" spc="-20" dirty="0">
                <a:latin typeface="Calibri"/>
                <a:cs typeface="Calibri"/>
              </a:rPr>
              <a:t> </a:t>
            </a:r>
            <a:r>
              <a:rPr sz="2600" spc="-5" dirty="0">
                <a:latin typeface="Calibri"/>
                <a:cs typeface="Calibri"/>
              </a:rPr>
              <a:t>don’t</a:t>
            </a:r>
            <a:r>
              <a:rPr sz="2600" dirty="0">
                <a:latin typeface="Calibri"/>
                <a:cs typeface="Calibri"/>
              </a:rPr>
              <a:t> </a:t>
            </a:r>
            <a:r>
              <a:rPr sz="2600" spc="-5" dirty="0">
                <a:latin typeface="Calibri"/>
                <a:cs typeface="Calibri"/>
              </a:rPr>
              <a:t>react</a:t>
            </a:r>
            <a:r>
              <a:rPr sz="2600" spc="-15" dirty="0">
                <a:latin typeface="Calibri"/>
                <a:cs typeface="Calibri"/>
              </a:rPr>
              <a:t> </a:t>
            </a:r>
            <a:r>
              <a:rPr sz="2600" spc="-10" dirty="0">
                <a:latin typeface="Calibri"/>
                <a:cs typeface="Calibri"/>
              </a:rPr>
              <a:t>to</a:t>
            </a:r>
            <a:r>
              <a:rPr sz="2600" spc="-5" dirty="0">
                <a:latin typeface="Calibri"/>
                <a:cs typeface="Calibri"/>
              </a:rPr>
              <a:t> </a:t>
            </a:r>
            <a:r>
              <a:rPr sz="2600" spc="-10" dirty="0">
                <a:latin typeface="Calibri"/>
                <a:cs typeface="Calibri"/>
              </a:rPr>
              <a:t>strong</a:t>
            </a:r>
            <a:r>
              <a:rPr sz="2600" spc="-45" dirty="0">
                <a:latin typeface="Calibri"/>
                <a:cs typeface="Calibri"/>
              </a:rPr>
              <a:t> </a:t>
            </a:r>
            <a:r>
              <a:rPr sz="2600" spc="-5" dirty="0">
                <a:latin typeface="Calibri"/>
                <a:cs typeface="Calibri"/>
              </a:rPr>
              <a:t>light.</a:t>
            </a:r>
            <a:endParaRPr sz="2600">
              <a:latin typeface="Calibri"/>
              <a:cs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042" y="227457"/>
            <a:ext cx="8437880" cy="133096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800000"/>
                </a:solidFill>
                <a:latin typeface="Calibri"/>
                <a:cs typeface="Calibri"/>
              </a:rPr>
              <a:t>5. </a:t>
            </a:r>
            <a:r>
              <a:rPr sz="3200" b="1" spc="-15" dirty="0">
                <a:solidFill>
                  <a:srgbClr val="800000"/>
                </a:solidFill>
                <a:latin typeface="Calibri"/>
                <a:cs typeface="Calibri"/>
              </a:rPr>
              <a:t>Retinal</a:t>
            </a:r>
            <a:r>
              <a:rPr sz="3200" b="1" dirty="0">
                <a:solidFill>
                  <a:srgbClr val="800000"/>
                </a:solidFill>
                <a:latin typeface="Calibri"/>
                <a:cs typeface="Calibri"/>
              </a:rPr>
              <a:t> </a:t>
            </a:r>
            <a:r>
              <a:rPr sz="3200" b="1" spc="-10" dirty="0">
                <a:solidFill>
                  <a:srgbClr val="800000"/>
                </a:solidFill>
                <a:latin typeface="Calibri"/>
                <a:cs typeface="Calibri"/>
              </a:rPr>
              <a:t>vessels:</a:t>
            </a:r>
            <a:r>
              <a:rPr sz="3200" b="1" spc="-160" dirty="0">
                <a:solidFill>
                  <a:srgbClr val="800000"/>
                </a:solidFill>
                <a:latin typeface="Calibri"/>
                <a:cs typeface="Calibri"/>
              </a:rPr>
              <a:t> </a:t>
            </a:r>
            <a:r>
              <a:rPr sz="2600" spc="-5" dirty="0"/>
              <a:t>Show</a:t>
            </a:r>
            <a:r>
              <a:rPr sz="2600" spc="10" dirty="0"/>
              <a:t> </a:t>
            </a:r>
            <a:r>
              <a:rPr sz="2600" spc="-10" dirty="0"/>
              <a:t>fragmentation</a:t>
            </a:r>
            <a:r>
              <a:rPr sz="2600" spc="-25" dirty="0"/>
              <a:t> </a:t>
            </a:r>
            <a:r>
              <a:rPr sz="2600" spc="-5" dirty="0"/>
              <a:t>or</a:t>
            </a:r>
            <a:r>
              <a:rPr sz="2600" spc="5" dirty="0"/>
              <a:t> </a:t>
            </a:r>
            <a:r>
              <a:rPr sz="2600" spc="-10" dirty="0"/>
              <a:t>segmentation</a:t>
            </a:r>
            <a:r>
              <a:rPr sz="2600" spc="-25" dirty="0"/>
              <a:t> </a:t>
            </a:r>
            <a:r>
              <a:rPr sz="2600" spc="-5" dirty="0"/>
              <a:t>of</a:t>
            </a:r>
            <a:endParaRPr sz="2600">
              <a:latin typeface="Calibri"/>
              <a:cs typeface="Calibri"/>
            </a:endParaRPr>
          </a:p>
          <a:p>
            <a:pPr marL="12700" marR="65405">
              <a:lnSpc>
                <a:spcPct val="102400"/>
              </a:lnSpc>
              <a:spcBef>
                <a:spcPts val="45"/>
              </a:spcBef>
            </a:pPr>
            <a:r>
              <a:rPr sz="2600" spc="-5" dirty="0"/>
              <a:t>blood </a:t>
            </a:r>
            <a:r>
              <a:rPr sz="2600" spc="-10" dirty="0"/>
              <a:t>column </a:t>
            </a:r>
            <a:r>
              <a:rPr sz="2600" dirty="0"/>
              <a:t>in </a:t>
            </a:r>
            <a:r>
              <a:rPr sz="2600" spc="-5" dirty="0"/>
              <a:t>retinal vessels </a:t>
            </a:r>
            <a:r>
              <a:rPr sz="2600" dirty="0"/>
              <a:t>within </a:t>
            </a:r>
            <a:r>
              <a:rPr sz="2600" spc="-30" dirty="0"/>
              <a:t>few </a:t>
            </a:r>
            <a:r>
              <a:rPr sz="2600" spc="-5" dirty="0"/>
              <a:t>minutes </a:t>
            </a:r>
            <a:r>
              <a:rPr sz="2600" dirty="0"/>
              <a:t>and </a:t>
            </a:r>
            <a:r>
              <a:rPr sz="2600" spc="-5" dirty="0"/>
              <a:t>last </a:t>
            </a:r>
            <a:r>
              <a:rPr sz="2600" spc="-25" dirty="0"/>
              <a:t>for </a:t>
            </a:r>
            <a:r>
              <a:rPr sz="2600" spc="-575" dirty="0"/>
              <a:t> </a:t>
            </a:r>
            <a:r>
              <a:rPr sz="2600" spc="-5" dirty="0"/>
              <a:t>1-2</a:t>
            </a:r>
            <a:r>
              <a:rPr sz="2600" spc="-15" dirty="0"/>
              <a:t> </a:t>
            </a:r>
            <a:r>
              <a:rPr sz="2600" spc="-10" dirty="0"/>
              <a:t>hours.(Kevorkian</a:t>
            </a:r>
            <a:r>
              <a:rPr sz="2600" spc="-5" dirty="0"/>
              <a:t> sign)</a:t>
            </a:r>
            <a:endParaRPr sz="2600"/>
          </a:p>
        </p:txBody>
      </p:sp>
      <p:sp>
        <p:nvSpPr>
          <p:cNvPr id="3" name="object 3"/>
          <p:cNvSpPr txBox="1"/>
          <p:nvPr/>
        </p:nvSpPr>
        <p:spPr>
          <a:xfrm>
            <a:off x="504342" y="1568383"/>
            <a:ext cx="8101965" cy="4102735"/>
          </a:xfrm>
          <a:prstGeom prst="rect">
            <a:avLst/>
          </a:prstGeom>
        </p:spPr>
        <p:txBody>
          <a:bodyPr vert="horz" wrap="square" lIns="0" tIns="50165" rIns="0" bIns="0" rtlCol="0">
            <a:spAutoFit/>
          </a:bodyPr>
          <a:lstStyle/>
          <a:p>
            <a:pPr marL="201930" indent="-177165">
              <a:lnSpc>
                <a:spcPct val="100000"/>
              </a:lnSpc>
              <a:spcBef>
                <a:spcPts val="395"/>
              </a:spcBef>
              <a:buChar char="-"/>
              <a:tabLst>
                <a:tab pos="202565" algn="l"/>
              </a:tabLst>
            </a:pPr>
            <a:r>
              <a:rPr sz="2600" spc="-5" dirty="0">
                <a:latin typeface="Calibri"/>
                <a:cs typeface="Calibri"/>
              </a:rPr>
              <a:t>Can</a:t>
            </a:r>
            <a:r>
              <a:rPr sz="2600" spc="-10" dirty="0">
                <a:latin typeface="Calibri"/>
                <a:cs typeface="Calibri"/>
              </a:rPr>
              <a:t> </a:t>
            </a:r>
            <a:r>
              <a:rPr sz="2600" spc="-5" dirty="0">
                <a:latin typeface="Calibri"/>
                <a:cs typeface="Calibri"/>
              </a:rPr>
              <a:t>be</a:t>
            </a:r>
            <a:r>
              <a:rPr sz="2600" spc="-20" dirty="0">
                <a:latin typeface="Calibri"/>
                <a:cs typeface="Calibri"/>
              </a:rPr>
              <a:t> </a:t>
            </a:r>
            <a:r>
              <a:rPr sz="2600" spc="-5" dirty="0">
                <a:latin typeface="Calibri"/>
                <a:cs typeface="Calibri"/>
              </a:rPr>
              <a:t>seen</a:t>
            </a:r>
            <a:r>
              <a:rPr sz="2600" spc="-40" dirty="0">
                <a:latin typeface="Calibri"/>
                <a:cs typeface="Calibri"/>
              </a:rPr>
              <a:t> </a:t>
            </a:r>
            <a:r>
              <a:rPr sz="2600" dirty="0">
                <a:latin typeface="Calibri"/>
                <a:cs typeface="Calibri"/>
              </a:rPr>
              <a:t>with </a:t>
            </a:r>
            <a:r>
              <a:rPr sz="2600" spc="-5" dirty="0">
                <a:latin typeface="Calibri"/>
                <a:cs typeface="Calibri"/>
              </a:rPr>
              <a:t>Ophthalmoscope.</a:t>
            </a:r>
            <a:endParaRPr sz="2600">
              <a:latin typeface="Calibri"/>
              <a:cs typeface="Calibri"/>
            </a:endParaRPr>
          </a:p>
          <a:p>
            <a:pPr marL="25400" marR="1224915">
              <a:lnSpc>
                <a:spcPts val="3490"/>
              </a:lnSpc>
              <a:spcBef>
                <a:spcPts val="110"/>
              </a:spcBef>
              <a:buChar char="-"/>
              <a:tabLst>
                <a:tab pos="202565" algn="l"/>
              </a:tabLst>
            </a:pPr>
            <a:r>
              <a:rPr sz="2600" dirty="0">
                <a:latin typeface="Calibri"/>
                <a:cs typeface="Calibri"/>
              </a:rPr>
              <a:t>It is due </a:t>
            </a:r>
            <a:r>
              <a:rPr sz="2600" spc="-10" dirty="0">
                <a:latin typeface="Calibri"/>
                <a:cs typeface="Calibri"/>
              </a:rPr>
              <a:t>to </a:t>
            </a:r>
            <a:r>
              <a:rPr sz="2600" dirty="0">
                <a:latin typeface="Calibri"/>
                <a:cs typeface="Calibri"/>
              </a:rPr>
              <a:t>loss of </a:t>
            </a:r>
            <a:r>
              <a:rPr sz="2600" spc="-5" dirty="0">
                <a:latin typeface="Calibri"/>
                <a:cs typeface="Calibri"/>
              </a:rPr>
              <a:t>blood </a:t>
            </a:r>
            <a:r>
              <a:rPr sz="2600" spc="-10" dirty="0">
                <a:latin typeface="Calibri"/>
                <a:cs typeface="Calibri"/>
              </a:rPr>
              <a:t>pressure following </a:t>
            </a:r>
            <a:r>
              <a:rPr sz="2600" dirty="0">
                <a:latin typeface="Calibri"/>
                <a:cs typeface="Calibri"/>
              </a:rPr>
              <a:t>loss </a:t>
            </a:r>
            <a:r>
              <a:rPr sz="2600" spc="-5" dirty="0">
                <a:latin typeface="Calibri"/>
                <a:cs typeface="Calibri"/>
              </a:rPr>
              <a:t>of </a:t>
            </a:r>
            <a:r>
              <a:rPr sz="2600" spc="-575" dirty="0">
                <a:latin typeface="Calibri"/>
                <a:cs typeface="Calibri"/>
              </a:rPr>
              <a:t> </a:t>
            </a:r>
            <a:r>
              <a:rPr sz="2600" spc="-5" dirty="0">
                <a:latin typeface="Calibri"/>
                <a:cs typeface="Calibri"/>
              </a:rPr>
              <a:t>circulation.</a:t>
            </a:r>
            <a:endParaRPr sz="2600">
              <a:latin typeface="Calibri"/>
              <a:cs typeface="Calibri"/>
            </a:endParaRPr>
          </a:p>
          <a:p>
            <a:pPr marL="25400">
              <a:lnSpc>
                <a:spcPct val="100000"/>
              </a:lnSpc>
              <a:spcBef>
                <a:spcPts val="195"/>
              </a:spcBef>
            </a:pPr>
            <a:r>
              <a:rPr sz="3200" b="1" dirty="0">
                <a:solidFill>
                  <a:srgbClr val="800000"/>
                </a:solidFill>
                <a:latin typeface="Calibri"/>
                <a:cs typeface="Calibri"/>
              </a:rPr>
              <a:t>6.</a:t>
            </a:r>
            <a:r>
              <a:rPr sz="3200" b="1" spc="-5" dirty="0">
                <a:solidFill>
                  <a:srgbClr val="800000"/>
                </a:solidFill>
                <a:latin typeface="Calibri"/>
                <a:cs typeface="Calibri"/>
              </a:rPr>
              <a:t> Chemical</a:t>
            </a:r>
            <a:r>
              <a:rPr sz="3200" b="1" spc="-10" dirty="0">
                <a:solidFill>
                  <a:srgbClr val="800000"/>
                </a:solidFill>
                <a:latin typeface="Calibri"/>
                <a:cs typeface="Calibri"/>
              </a:rPr>
              <a:t> changes:</a:t>
            </a:r>
            <a:r>
              <a:rPr sz="3200" b="1" spc="-155" dirty="0">
                <a:solidFill>
                  <a:srgbClr val="800000"/>
                </a:solidFill>
                <a:latin typeface="Calibri"/>
                <a:cs typeface="Calibri"/>
              </a:rPr>
              <a:t> </a:t>
            </a:r>
            <a:r>
              <a:rPr sz="2600" spc="-20" dirty="0">
                <a:latin typeface="Calibri"/>
                <a:cs typeface="Calibri"/>
              </a:rPr>
              <a:t>Post</a:t>
            </a:r>
            <a:r>
              <a:rPr sz="2600" spc="-25" dirty="0">
                <a:latin typeface="Calibri"/>
                <a:cs typeface="Calibri"/>
              </a:rPr>
              <a:t> </a:t>
            </a:r>
            <a:r>
              <a:rPr sz="2600" spc="-5" dirty="0">
                <a:latin typeface="Calibri"/>
                <a:cs typeface="Calibri"/>
              </a:rPr>
              <a:t>mortem</a:t>
            </a:r>
            <a:r>
              <a:rPr sz="2600" dirty="0">
                <a:latin typeface="Calibri"/>
                <a:cs typeface="Calibri"/>
              </a:rPr>
              <a:t> </a:t>
            </a:r>
            <a:r>
              <a:rPr sz="2600" spc="-5" dirty="0">
                <a:latin typeface="Calibri"/>
                <a:cs typeface="Calibri"/>
              </a:rPr>
              <a:t>chemical</a:t>
            </a:r>
            <a:r>
              <a:rPr sz="2600" spc="-25" dirty="0">
                <a:latin typeface="Calibri"/>
                <a:cs typeface="Calibri"/>
              </a:rPr>
              <a:t> </a:t>
            </a:r>
            <a:r>
              <a:rPr sz="2600" spc="-5" dirty="0">
                <a:latin typeface="Calibri"/>
                <a:cs typeface="Calibri"/>
              </a:rPr>
              <a:t>analysis</a:t>
            </a:r>
            <a:r>
              <a:rPr sz="2600" spc="-30" dirty="0">
                <a:latin typeface="Calibri"/>
                <a:cs typeface="Calibri"/>
              </a:rPr>
              <a:t> </a:t>
            </a:r>
            <a:r>
              <a:rPr sz="2600" spc="-5" dirty="0">
                <a:latin typeface="Calibri"/>
                <a:cs typeface="Calibri"/>
              </a:rPr>
              <a:t>of</a:t>
            </a:r>
            <a:endParaRPr sz="2600">
              <a:latin typeface="Calibri"/>
              <a:cs typeface="Calibri"/>
            </a:endParaRPr>
          </a:p>
          <a:p>
            <a:pPr marL="25400" marR="222885">
              <a:lnSpc>
                <a:spcPct val="112100"/>
              </a:lnSpc>
              <a:spcBef>
                <a:spcPts val="80"/>
              </a:spcBef>
            </a:pPr>
            <a:r>
              <a:rPr sz="2600" b="1" spc="-10" dirty="0">
                <a:latin typeface="Calibri"/>
                <a:cs typeface="Calibri"/>
              </a:rPr>
              <a:t>vitreous </a:t>
            </a:r>
            <a:r>
              <a:rPr sz="2600" b="1" spc="-5" dirty="0">
                <a:latin typeface="Calibri"/>
                <a:cs typeface="Calibri"/>
              </a:rPr>
              <a:t>humour </a:t>
            </a:r>
            <a:r>
              <a:rPr sz="2600" spc="-5" dirty="0">
                <a:latin typeface="Calibri"/>
                <a:cs typeface="Calibri"/>
              </a:rPr>
              <a:t>show </a:t>
            </a:r>
            <a:r>
              <a:rPr sz="2600" dirty="0">
                <a:latin typeface="Calibri"/>
                <a:cs typeface="Calibri"/>
              </a:rPr>
              <a:t>a </a:t>
            </a:r>
            <a:r>
              <a:rPr sz="2600" spc="-10" dirty="0">
                <a:latin typeface="Calibri"/>
                <a:cs typeface="Calibri"/>
              </a:rPr>
              <a:t>steady </a:t>
            </a:r>
            <a:r>
              <a:rPr sz="2600" dirty="0">
                <a:latin typeface="Calibri"/>
                <a:cs typeface="Calibri"/>
              </a:rPr>
              <a:t>rise on </a:t>
            </a:r>
            <a:r>
              <a:rPr sz="2600" spc="-10" dirty="0">
                <a:latin typeface="Calibri"/>
                <a:cs typeface="Calibri"/>
              </a:rPr>
              <a:t>Potassium levels </a:t>
            </a:r>
            <a:r>
              <a:rPr sz="2600" dirty="0">
                <a:latin typeface="Calibri"/>
                <a:cs typeface="Calibri"/>
              </a:rPr>
              <a:t>in </a:t>
            </a:r>
            <a:r>
              <a:rPr sz="2600" spc="-575" dirty="0">
                <a:latin typeface="Calibri"/>
                <a:cs typeface="Calibri"/>
              </a:rPr>
              <a:t> </a:t>
            </a:r>
            <a:r>
              <a:rPr sz="2600" spc="-5" dirty="0">
                <a:latin typeface="Calibri"/>
                <a:cs typeface="Calibri"/>
              </a:rPr>
              <a:t>decomposition </a:t>
            </a:r>
            <a:r>
              <a:rPr sz="2600" spc="-15" dirty="0">
                <a:latin typeface="Calibri"/>
                <a:cs typeface="Calibri"/>
              </a:rPr>
              <a:t>pattern </a:t>
            </a:r>
            <a:r>
              <a:rPr sz="2600" dirty="0">
                <a:latin typeface="Calibri"/>
                <a:cs typeface="Calibri"/>
              </a:rPr>
              <a:t>( </a:t>
            </a:r>
            <a:r>
              <a:rPr sz="2600" spc="-5" dirty="0">
                <a:latin typeface="Calibri"/>
                <a:cs typeface="Calibri"/>
              </a:rPr>
              <a:t>low Sodium </a:t>
            </a:r>
            <a:r>
              <a:rPr sz="2600" dirty="0">
                <a:latin typeface="Calibri"/>
                <a:cs typeface="Calibri"/>
              </a:rPr>
              <a:t>and chloride and </a:t>
            </a:r>
            <a:r>
              <a:rPr sz="2600" spc="5" dirty="0">
                <a:latin typeface="Calibri"/>
                <a:cs typeface="Calibri"/>
              </a:rPr>
              <a:t> </a:t>
            </a:r>
            <a:r>
              <a:rPr sz="2600" spc="-15" dirty="0">
                <a:latin typeface="Calibri"/>
                <a:cs typeface="Calibri"/>
              </a:rPr>
              <a:t>elevated</a:t>
            </a:r>
            <a:r>
              <a:rPr sz="2600" spc="-35" dirty="0">
                <a:latin typeface="Calibri"/>
                <a:cs typeface="Calibri"/>
              </a:rPr>
              <a:t> </a:t>
            </a:r>
            <a:r>
              <a:rPr sz="2600" spc="-10" dirty="0">
                <a:latin typeface="Calibri"/>
                <a:cs typeface="Calibri"/>
              </a:rPr>
              <a:t>Potassium)</a:t>
            </a:r>
            <a:r>
              <a:rPr sz="2600" spc="-20" dirty="0">
                <a:latin typeface="Calibri"/>
                <a:cs typeface="Calibri"/>
              </a:rPr>
              <a:t> </a:t>
            </a:r>
            <a:r>
              <a:rPr sz="2600" dirty="0">
                <a:latin typeface="Calibri"/>
                <a:cs typeface="Calibri"/>
              </a:rPr>
              <a:t>–</a:t>
            </a:r>
            <a:r>
              <a:rPr sz="2600" spc="-5" dirty="0">
                <a:latin typeface="Calibri"/>
                <a:cs typeface="Calibri"/>
              </a:rPr>
              <a:t> Due</a:t>
            </a:r>
            <a:r>
              <a:rPr sz="2600" spc="-20" dirty="0">
                <a:latin typeface="Calibri"/>
                <a:cs typeface="Calibri"/>
              </a:rPr>
              <a:t> </a:t>
            </a:r>
            <a:r>
              <a:rPr sz="2600" spc="-15" dirty="0">
                <a:latin typeface="Calibri"/>
                <a:cs typeface="Calibri"/>
              </a:rPr>
              <a:t>to</a:t>
            </a:r>
            <a:r>
              <a:rPr sz="2600" spc="-5" dirty="0">
                <a:latin typeface="Calibri"/>
                <a:cs typeface="Calibri"/>
              </a:rPr>
              <a:t> </a:t>
            </a:r>
            <a:r>
              <a:rPr sz="2600" dirty="0">
                <a:latin typeface="Calibri"/>
                <a:cs typeface="Calibri"/>
              </a:rPr>
              <a:t>cell</a:t>
            </a:r>
            <a:r>
              <a:rPr sz="2600" spc="-25" dirty="0">
                <a:latin typeface="Calibri"/>
                <a:cs typeface="Calibri"/>
              </a:rPr>
              <a:t> </a:t>
            </a:r>
            <a:r>
              <a:rPr sz="2600" spc="-10" dirty="0">
                <a:latin typeface="Calibri"/>
                <a:cs typeface="Calibri"/>
              </a:rPr>
              <a:t>disintegration</a:t>
            </a:r>
            <a:endParaRPr sz="2600">
              <a:latin typeface="Calibri"/>
              <a:cs typeface="Calibri"/>
            </a:endParaRPr>
          </a:p>
          <a:p>
            <a:pPr marL="25400">
              <a:lnSpc>
                <a:spcPct val="100000"/>
              </a:lnSpc>
              <a:spcBef>
                <a:spcPts val="370"/>
              </a:spcBef>
            </a:pPr>
            <a:r>
              <a:rPr sz="2600" spc="-10" dirty="0">
                <a:latin typeface="Calibri"/>
                <a:cs typeface="Calibri"/>
              </a:rPr>
              <a:t>Formula</a:t>
            </a:r>
            <a:r>
              <a:rPr sz="2600" spc="-5" dirty="0">
                <a:latin typeface="Calibri"/>
                <a:cs typeface="Calibri"/>
              </a:rPr>
              <a:t> </a:t>
            </a:r>
            <a:r>
              <a:rPr sz="2600" spc="-10" dirty="0">
                <a:latin typeface="Calibri"/>
                <a:cs typeface="Calibri"/>
              </a:rPr>
              <a:t>suggested</a:t>
            </a:r>
            <a:r>
              <a:rPr sz="2600" spc="-45" dirty="0">
                <a:latin typeface="Calibri"/>
                <a:cs typeface="Calibri"/>
              </a:rPr>
              <a:t> </a:t>
            </a:r>
            <a:r>
              <a:rPr sz="2600" spc="-5" dirty="0">
                <a:latin typeface="Calibri"/>
                <a:cs typeface="Calibri"/>
              </a:rPr>
              <a:t>by</a:t>
            </a:r>
            <a:r>
              <a:rPr sz="2600" dirty="0">
                <a:latin typeface="Calibri"/>
                <a:cs typeface="Calibri"/>
              </a:rPr>
              <a:t> Madea</a:t>
            </a:r>
            <a:r>
              <a:rPr sz="2600" spc="-25" dirty="0">
                <a:latin typeface="Calibri"/>
                <a:cs typeface="Calibri"/>
              </a:rPr>
              <a:t> </a:t>
            </a:r>
            <a:r>
              <a:rPr sz="2600" dirty="0">
                <a:latin typeface="Calibri"/>
                <a:cs typeface="Calibri"/>
              </a:rPr>
              <a:t>&amp; </a:t>
            </a:r>
            <a:r>
              <a:rPr sz="2600" spc="-10" dirty="0">
                <a:latin typeface="Calibri"/>
                <a:cs typeface="Calibri"/>
              </a:rPr>
              <a:t>Henssge</a:t>
            </a:r>
            <a:endParaRPr sz="2600">
              <a:latin typeface="Calibri"/>
              <a:cs typeface="Calibri"/>
            </a:endParaRPr>
          </a:p>
          <a:p>
            <a:pPr marL="25400">
              <a:lnSpc>
                <a:spcPct val="100000"/>
              </a:lnSpc>
              <a:spcBef>
                <a:spcPts val="375"/>
              </a:spcBef>
            </a:pPr>
            <a:r>
              <a:rPr sz="2600" b="1" dirty="0">
                <a:latin typeface="Calibri"/>
                <a:cs typeface="Calibri"/>
              </a:rPr>
              <a:t>PMI=</a:t>
            </a:r>
            <a:r>
              <a:rPr sz="2600" b="1" spc="-20" dirty="0">
                <a:latin typeface="Calibri"/>
                <a:cs typeface="Calibri"/>
              </a:rPr>
              <a:t> </a:t>
            </a:r>
            <a:r>
              <a:rPr sz="2600" b="1" dirty="0">
                <a:latin typeface="Calibri"/>
                <a:cs typeface="Calibri"/>
              </a:rPr>
              <a:t>5.26</a:t>
            </a:r>
            <a:r>
              <a:rPr sz="2600" b="1" spc="-30" dirty="0">
                <a:latin typeface="Calibri"/>
                <a:cs typeface="Calibri"/>
              </a:rPr>
              <a:t> </a:t>
            </a:r>
            <a:r>
              <a:rPr sz="2600" b="1" dirty="0">
                <a:latin typeface="Calibri"/>
                <a:cs typeface="Calibri"/>
              </a:rPr>
              <a:t>X</a:t>
            </a:r>
            <a:r>
              <a:rPr sz="2600" b="1" spc="-5" dirty="0">
                <a:latin typeface="Calibri"/>
                <a:cs typeface="Calibri"/>
              </a:rPr>
              <a:t> </a:t>
            </a:r>
            <a:r>
              <a:rPr sz="2600" b="1" spc="10" dirty="0">
                <a:latin typeface="Calibri"/>
                <a:cs typeface="Calibri"/>
              </a:rPr>
              <a:t>K</a:t>
            </a:r>
            <a:r>
              <a:rPr sz="2550" spc="15" baseline="26143" dirty="0">
                <a:latin typeface="Symbol"/>
                <a:cs typeface="Symbol"/>
              </a:rPr>
              <a:t></a:t>
            </a:r>
            <a:r>
              <a:rPr sz="2550" spc="-67" baseline="26143" dirty="0">
                <a:latin typeface="Times New Roman"/>
                <a:cs typeface="Times New Roman"/>
              </a:rPr>
              <a:t> </a:t>
            </a:r>
            <a:r>
              <a:rPr sz="2600" b="1" spc="-10" dirty="0">
                <a:latin typeface="Calibri"/>
                <a:cs typeface="Calibri"/>
              </a:rPr>
              <a:t>concentration(</a:t>
            </a:r>
            <a:r>
              <a:rPr sz="2600" b="1" spc="25" dirty="0">
                <a:latin typeface="Calibri"/>
                <a:cs typeface="Calibri"/>
              </a:rPr>
              <a:t> </a:t>
            </a:r>
            <a:r>
              <a:rPr sz="2600" b="1" spc="-5" dirty="0">
                <a:latin typeface="Calibri"/>
                <a:cs typeface="Calibri"/>
              </a:rPr>
              <a:t>m.Eq./</a:t>
            </a:r>
            <a:r>
              <a:rPr sz="2600" b="1" spc="-15" dirty="0">
                <a:latin typeface="Calibri"/>
                <a:cs typeface="Calibri"/>
              </a:rPr>
              <a:t> </a:t>
            </a:r>
            <a:r>
              <a:rPr sz="2600" b="1" dirty="0">
                <a:latin typeface="Calibri"/>
                <a:cs typeface="Calibri"/>
              </a:rPr>
              <a:t>L)</a:t>
            </a:r>
            <a:r>
              <a:rPr sz="2600" b="1" spc="-60" dirty="0">
                <a:latin typeface="Calibri"/>
                <a:cs typeface="Calibri"/>
              </a:rPr>
              <a:t> </a:t>
            </a:r>
            <a:r>
              <a:rPr sz="2600" b="1" dirty="0">
                <a:latin typeface="Calibri"/>
                <a:cs typeface="Calibri"/>
              </a:rPr>
              <a:t>–</a:t>
            </a:r>
            <a:r>
              <a:rPr sz="2600" b="1" spc="-10" dirty="0">
                <a:latin typeface="Calibri"/>
                <a:cs typeface="Calibri"/>
              </a:rPr>
              <a:t> </a:t>
            </a:r>
            <a:r>
              <a:rPr sz="2600" b="1" dirty="0">
                <a:latin typeface="Calibri"/>
                <a:cs typeface="Calibri"/>
              </a:rPr>
              <a:t>30.9</a:t>
            </a:r>
            <a:endParaRPr sz="2600">
              <a:latin typeface="Calibri"/>
              <a:cs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594766" y="644398"/>
            <a:ext cx="7143750"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422D2D"/>
                </a:solidFill>
                <a:latin typeface="Arial"/>
                <a:cs typeface="Arial"/>
              </a:rPr>
              <a:t>III.</a:t>
            </a:r>
            <a:r>
              <a:rPr sz="2800" b="1" spc="-35" dirty="0">
                <a:solidFill>
                  <a:srgbClr val="422D2D"/>
                </a:solidFill>
                <a:latin typeface="Arial"/>
                <a:cs typeface="Arial"/>
              </a:rPr>
              <a:t> </a:t>
            </a:r>
            <a:r>
              <a:rPr sz="2800" b="1" spc="220" dirty="0">
                <a:solidFill>
                  <a:srgbClr val="422D2D"/>
                </a:solidFill>
                <a:latin typeface="Cambria"/>
                <a:cs typeface="Cambria"/>
              </a:rPr>
              <a:t>PRIMARY</a:t>
            </a:r>
            <a:r>
              <a:rPr sz="2800" b="1" spc="60" dirty="0">
                <a:solidFill>
                  <a:srgbClr val="422D2D"/>
                </a:solidFill>
                <a:latin typeface="Cambria"/>
                <a:cs typeface="Cambria"/>
              </a:rPr>
              <a:t> </a:t>
            </a:r>
            <a:r>
              <a:rPr sz="2800" b="1" spc="280" dirty="0">
                <a:solidFill>
                  <a:srgbClr val="422D2D"/>
                </a:solidFill>
                <a:latin typeface="Cambria"/>
                <a:cs typeface="Cambria"/>
              </a:rPr>
              <a:t>FLACCIDITY</a:t>
            </a:r>
            <a:r>
              <a:rPr sz="2800" b="1" spc="114" dirty="0">
                <a:solidFill>
                  <a:srgbClr val="422D2D"/>
                </a:solidFill>
                <a:latin typeface="Cambria"/>
                <a:cs typeface="Cambria"/>
              </a:rPr>
              <a:t> </a:t>
            </a:r>
            <a:r>
              <a:rPr sz="2800" b="1" spc="350" dirty="0">
                <a:solidFill>
                  <a:srgbClr val="422D2D"/>
                </a:solidFill>
                <a:latin typeface="Cambria"/>
                <a:cs typeface="Cambria"/>
              </a:rPr>
              <a:t>OF</a:t>
            </a:r>
            <a:r>
              <a:rPr sz="2800" b="1" spc="75" dirty="0">
                <a:solidFill>
                  <a:srgbClr val="422D2D"/>
                </a:solidFill>
                <a:latin typeface="Cambria"/>
                <a:cs typeface="Cambria"/>
              </a:rPr>
              <a:t> </a:t>
            </a:r>
            <a:r>
              <a:rPr sz="2800" b="1" spc="245" dirty="0">
                <a:solidFill>
                  <a:srgbClr val="422D2D"/>
                </a:solidFill>
                <a:latin typeface="Cambria"/>
                <a:cs typeface="Cambria"/>
              </a:rPr>
              <a:t>MUSCLES</a:t>
            </a:r>
            <a:endParaRPr sz="2800">
              <a:latin typeface="Cambria"/>
              <a:cs typeface="Cambria"/>
            </a:endParaRPr>
          </a:p>
        </p:txBody>
      </p:sp>
      <p:sp>
        <p:nvSpPr>
          <p:cNvPr id="6" name="object 6"/>
          <p:cNvSpPr txBox="1"/>
          <p:nvPr/>
        </p:nvSpPr>
        <p:spPr>
          <a:xfrm>
            <a:off x="594766" y="1342771"/>
            <a:ext cx="8008620" cy="2879090"/>
          </a:xfrm>
          <a:prstGeom prst="rect">
            <a:avLst/>
          </a:prstGeom>
        </p:spPr>
        <p:txBody>
          <a:bodyPr vert="horz" wrap="square" lIns="0" tIns="12700" rIns="0" bIns="0" rtlCol="0">
            <a:spAutoFit/>
          </a:bodyPr>
          <a:lstStyle/>
          <a:p>
            <a:pPr marL="218440" indent="-205740">
              <a:lnSpc>
                <a:spcPct val="100000"/>
              </a:lnSpc>
              <a:spcBef>
                <a:spcPts val="100"/>
              </a:spcBef>
              <a:buSzPct val="43750"/>
              <a:buFont typeface="Wingdings"/>
              <a:buChar char=""/>
              <a:tabLst>
                <a:tab pos="218440" algn="l"/>
              </a:tabLst>
            </a:pPr>
            <a:r>
              <a:rPr sz="2400" spc="-5" dirty="0">
                <a:latin typeface="Arial MT"/>
                <a:cs typeface="Arial MT"/>
              </a:rPr>
              <a:t>During</a:t>
            </a:r>
            <a:r>
              <a:rPr sz="2400" spc="15" dirty="0">
                <a:latin typeface="Arial MT"/>
                <a:cs typeface="Arial MT"/>
              </a:rPr>
              <a:t> </a:t>
            </a:r>
            <a:r>
              <a:rPr sz="2400" dirty="0">
                <a:latin typeface="Arial MT"/>
                <a:cs typeface="Arial MT"/>
              </a:rPr>
              <a:t>this</a:t>
            </a:r>
            <a:r>
              <a:rPr sz="2400" spc="-5" dirty="0">
                <a:latin typeface="Arial MT"/>
                <a:cs typeface="Arial MT"/>
              </a:rPr>
              <a:t> stage</a:t>
            </a:r>
            <a:r>
              <a:rPr sz="2400" spc="-10" dirty="0">
                <a:latin typeface="Arial MT"/>
                <a:cs typeface="Arial MT"/>
              </a:rPr>
              <a:t> </a:t>
            </a:r>
            <a:r>
              <a:rPr sz="2400" spc="-5" dirty="0">
                <a:latin typeface="Arial MT"/>
                <a:cs typeface="Arial MT"/>
              </a:rPr>
              <a:t>death is </a:t>
            </a:r>
            <a:r>
              <a:rPr sz="2400" dirty="0">
                <a:latin typeface="Arial MT"/>
                <a:cs typeface="Arial MT"/>
              </a:rPr>
              <a:t>somatic</a:t>
            </a:r>
            <a:endParaRPr sz="2400">
              <a:latin typeface="Arial MT"/>
              <a:cs typeface="Arial MT"/>
            </a:endParaRPr>
          </a:p>
          <a:p>
            <a:pPr marL="218440" indent="-205740">
              <a:lnSpc>
                <a:spcPct val="100000"/>
              </a:lnSpc>
              <a:spcBef>
                <a:spcPts val="2014"/>
              </a:spcBef>
              <a:buSzPct val="43750"/>
              <a:buFont typeface="Wingdings"/>
              <a:buChar char=""/>
              <a:tabLst>
                <a:tab pos="218440" algn="l"/>
              </a:tabLst>
            </a:pPr>
            <a:r>
              <a:rPr sz="2400" dirty="0">
                <a:latin typeface="Arial MT"/>
                <a:cs typeface="Arial MT"/>
              </a:rPr>
              <a:t>Lasts</a:t>
            </a:r>
            <a:r>
              <a:rPr sz="2400" spc="-20" dirty="0">
                <a:latin typeface="Arial MT"/>
                <a:cs typeface="Arial MT"/>
              </a:rPr>
              <a:t> </a:t>
            </a:r>
            <a:r>
              <a:rPr sz="2400" dirty="0">
                <a:latin typeface="Arial MT"/>
                <a:cs typeface="Arial MT"/>
              </a:rPr>
              <a:t>for</a:t>
            </a:r>
            <a:r>
              <a:rPr sz="2400" spc="-35" dirty="0">
                <a:latin typeface="Arial MT"/>
                <a:cs typeface="Arial MT"/>
              </a:rPr>
              <a:t> </a:t>
            </a:r>
            <a:r>
              <a:rPr sz="2400" spc="-5" dirty="0">
                <a:latin typeface="Arial MT"/>
                <a:cs typeface="Arial MT"/>
              </a:rPr>
              <a:t>1-2</a:t>
            </a:r>
            <a:r>
              <a:rPr sz="2400" spc="-15" dirty="0">
                <a:latin typeface="Arial MT"/>
                <a:cs typeface="Arial MT"/>
              </a:rPr>
              <a:t> </a:t>
            </a:r>
            <a:r>
              <a:rPr sz="2400" spc="-5" dirty="0">
                <a:latin typeface="Arial MT"/>
                <a:cs typeface="Arial MT"/>
              </a:rPr>
              <a:t>hrs</a:t>
            </a:r>
            <a:endParaRPr sz="2400">
              <a:latin typeface="Arial MT"/>
              <a:cs typeface="Arial MT"/>
            </a:endParaRPr>
          </a:p>
          <a:p>
            <a:pPr marL="201295" indent="-189230">
              <a:lnSpc>
                <a:spcPct val="100000"/>
              </a:lnSpc>
              <a:spcBef>
                <a:spcPts val="2020"/>
              </a:spcBef>
              <a:buSzPct val="43750"/>
              <a:buFont typeface="Wingdings"/>
              <a:buChar char=""/>
              <a:tabLst>
                <a:tab pos="201930" algn="l"/>
              </a:tabLst>
            </a:pPr>
            <a:r>
              <a:rPr sz="2400" spc="-5" dirty="0">
                <a:latin typeface="Arial MT"/>
                <a:cs typeface="Arial MT"/>
              </a:rPr>
              <a:t>All</a:t>
            </a:r>
            <a:r>
              <a:rPr sz="2400" dirty="0">
                <a:latin typeface="Arial MT"/>
                <a:cs typeface="Arial MT"/>
              </a:rPr>
              <a:t> </a:t>
            </a:r>
            <a:r>
              <a:rPr sz="2400" spc="-5" dirty="0">
                <a:latin typeface="Arial MT"/>
                <a:cs typeface="Arial MT"/>
              </a:rPr>
              <a:t>muscles</a:t>
            </a:r>
            <a:r>
              <a:rPr sz="2400" spc="5" dirty="0">
                <a:latin typeface="Arial MT"/>
                <a:cs typeface="Arial MT"/>
              </a:rPr>
              <a:t> </a:t>
            </a:r>
            <a:r>
              <a:rPr sz="2400" spc="-5" dirty="0">
                <a:latin typeface="Arial MT"/>
                <a:cs typeface="Arial MT"/>
              </a:rPr>
              <a:t>begin</a:t>
            </a:r>
            <a:r>
              <a:rPr sz="2400" spc="5" dirty="0">
                <a:latin typeface="Arial MT"/>
                <a:cs typeface="Arial MT"/>
              </a:rPr>
              <a:t> </a:t>
            </a:r>
            <a:r>
              <a:rPr sz="2400" dirty="0">
                <a:latin typeface="Arial MT"/>
                <a:cs typeface="Arial MT"/>
              </a:rPr>
              <a:t>to</a:t>
            </a:r>
            <a:r>
              <a:rPr sz="2400" spc="-5" dirty="0">
                <a:latin typeface="Arial MT"/>
                <a:cs typeface="Arial MT"/>
              </a:rPr>
              <a:t> relax</a:t>
            </a:r>
            <a:endParaRPr sz="2400">
              <a:latin typeface="Arial MT"/>
              <a:cs typeface="Arial MT"/>
            </a:endParaRPr>
          </a:p>
          <a:p>
            <a:pPr marL="218440" marR="5080" indent="-218440">
              <a:lnSpc>
                <a:spcPct val="170000"/>
              </a:lnSpc>
              <a:buSzPct val="43750"/>
              <a:buFont typeface="Wingdings"/>
              <a:buChar char=""/>
              <a:tabLst>
                <a:tab pos="218440" algn="l"/>
              </a:tabLst>
            </a:pPr>
            <a:r>
              <a:rPr sz="2400" spc="-5" dirty="0">
                <a:latin typeface="Arial MT"/>
                <a:cs typeface="Arial MT"/>
              </a:rPr>
              <a:t>Body</a:t>
            </a:r>
            <a:r>
              <a:rPr sz="2400" spc="5" dirty="0">
                <a:latin typeface="Arial MT"/>
                <a:cs typeface="Arial MT"/>
              </a:rPr>
              <a:t> </a:t>
            </a:r>
            <a:r>
              <a:rPr sz="2400" dirty="0">
                <a:latin typeface="Arial MT"/>
                <a:cs typeface="Arial MT"/>
              </a:rPr>
              <a:t>flattens</a:t>
            </a:r>
            <a:r>
              <a:rPr sz="2400" spc="-15" dirty="0">
                <a:latin typeface="Arial MT"/>
                <a:cs typeface="Arial MT"/>
              </a:rPr>
              <a:t> </a:t>
            </a:r>
            <a:r>
              <a:rPr sz="2400" spc="-5" dirty="0">
                <a:latin typeface="Arial MT"/>
                <a:cs typeface="Arial MT"/>
              </a:rPr>
              <a:t>over</a:t>
            </a:r>
            <a:r>
              <a:rPr sz="2400" dirty="0">
                <a:latin typeface="Arial MT"/>
                <a:cs typeface="Arial MT"/>
              </a:rPr>
              <a:t> </a:t>
            </a:r>
            <a:r>
              <a:rPr sz="2400" spc="-5" dirty="0">
                <a:latin typeface="Arial MT"/>
                <a:cs typeface="Arial MT"/>
              </a:rPr>
              <a:t>areas</a:t>
            </a:r>
            <a:r>
              <a:rPr sz="2400" spc="10" dirty="0">
                <a:latin typeface="Arial MT"/>
                <a:cs typeface="Arial MT"/>
              </a:rPr>
              <a:t> </a:t>
            </a:r>
            <a:r>
              <a:rPr sz="2400" spc="-5" dirty="0">
                <a:latin typeface="Arial MT"/>
                <a:cs typeface="Arial MT"/>
              </a:rPr>
              <a:t>which</a:t>
            </a:r>
            <a:r>
              <a:rPr sz="2400" spc="5" dirty="0">
                <a:latin typeface="Arial MT"/>
                <a:cs typeface="Arial MT"/>
              </a:rPr>
              <a:t> </a:t>
            </a:r>
            <a:r>
              <a:rPr sz="2400" spc="-5" dirty="0">
                <a:latin typeface="Arial MT"/>
                <a:cs typeface="Arial MT"/>
              </a:rPr>
              <a:t>are</a:t>
            </a:r>
            <a:r>
              <a:rPr sz="2400" dirty="0">
                <a:latin typeface="Arial MT"/>
                <a:cs typeface="Arial MT"/>
              </a:rPr>
              <a:t> </a:t>
            </a:r>
            <a:r>
              <a:rPr sz="2400" spc="-5" dirty="0">
                <a:latin typeface="Arial MT"/>
                <a:cs typeface="Arial MT"/>
              </a:rPr>
              <a:t>in</a:t>
            </a:r>
            <a:r>
              <a:rPr sz="2400" spc="5" dirty="0">
                <a:latin typeface="Arial MT"/>
                <a:cs typeface="Arial MT"/>
              </a:rPr>
              <a:t> </a:t>
            </a:r>
            <a:r>
              <a:rPr sz="2400" dirty="0">
                <a:latin typeface="Arial MT"/>
                <a:cs typeface="Arial MT"/>
              </a:rPr>
              <a:t>contact </a:t>
            </a:r>
            <a:r>
              <a:rPr sz="2400" spc="-5" dirty="0">
                <a:latin typeface="Arial MT"/>
                <a:cs typeface="Arial MT"/>
              </a:rPr>
              <a:t>with</a:t>
            </a:r>
            <a:r>
              <a:rPr sz="2400" dirty="0">
                <a:latin typeface="Arial MT"/>
                <a:cs typeface="Arial MT"/>
              </a:rPr>
              <a:t> surface </a:t>
            </a:r>
            <a:r>
              <a:rPr sz="2400" spc="-650" dirty="0">
                <a:latin typeface="Arial MT"/>
                <a:cs typeface="Arial MT"/>
              </a:rPr>
              <a:t> </a:t>
            </a:r>
            <a:r>
              <a:rPr sz="2400" dirty="0">
                <a:latin typeface="Arial MT"/>
                <a:cs typeface="Arial MT"/>
              </a:rPr>
              <a:t>(contact</a:t>
            </a:r>
            <a:r>
              <a:rPr sz="2400" spc="-30" dirty="0">
                <a:latin typeface="Arial MT"/>
                <a:cs typeface="Arial MT"/>
              </a:rPr>
              <a:t> </a:t>
            </a:r>
            <a:r>
              <a:rPr sz="2400" spc="-5" dirty="0">
                <a:latin typeface="Arial MT"/>
                <a:cs typeface="Arial MT"/>
              </a:rPr>
              <a:t>flattening)</a:t>
            </a:r>
            <a:endParaRPr sz="2400">
              <a:latin typeface="Arial MT"/>
              <a:cs typeface="Arial M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0842" y="0"/>
            <a:ext cx="8496300" cy="513715"/>
          </a:xfrm>
          <a:prstGeom prst="rect">
            <a:avLst/>
          </a:prstGeom>
        </p:spPr>
        <p:txBody>
          <a:bodyPr vert="horz" wrap="square" lIns="0" tIns="12700" rIns="0" bIns="0" rtlCol="0">
            <a:spAutoFit/>
          </a:bodyPr>
          <a:lstStyle/>
          <a:p>
            <a:pPr marL="12700">
              <a:lnSpc>
                <a:spcPct val="100000"/>
              </a:lnSpc>
              <a:spcBef>
                <a:spcPts val="100"/>
              </a:spcBef>
              <a:tabLst>
                <a:tab pos="3699510" algn="l"/>
                <a:tab pos="4911090" algn="l"/>
                <a:tab pos="6986270" algn="l"/>
                <a:tab pos="7444105" algn="l"/>
              </a:tabLst>
            </a:pPr>
            <a:r>
              <a:rPr sz="3200" b="1" spc="15" dirty="0">
                <a:solidFill>
                  <a:srgbClr val="800000"/>
                </a:solidFill>
                <a:latin typeface="Cambria"/>
                <a:cs typeface="Cambria"/>
              </a:rPr>
              <a:t>I</a:t>
            </a:r>
            <a:r>
              <a:rPr sz="3200" b="1" spc="-725" dirty="0">
                <a:solidFill>
                  <a:srgbClr val="800000"/>
                </a:solidFill>
                <a:latin typeface="Cambria"/>
                <a:cs typeface="Cambria"/>
              </a:rPr>
              <a:t>V</a:t>
            </a:r>
            <a:r>
              <a:rPr sz="3200" b="1" spc="190" dirty="0">
                <a:solidFill>
                  <a:srgbClr val="800000"/>
                </a:solidFill>
                <a:latin typeface="Cambria"/>
                <a:cs typeface="Cambria"/>
              </a:rPr>
              <a:t>.</a:t>
            </a:r>
            <a:r>
              <a:rPr sz="3200" b="1" spc="-20" dirty="0">
                <a:solidFill>
                  <a:srgbClr val="800000"/>
                </a:solidFill>
                <a:latin typeface="Cambria"/>
                <a:cs typeface="Cambria"/>
              </a:rPr>
              <a:t> </a:t>
            </a:r>
            <a:r>
              <a:rPr sz="3200" b="1" spc="-295" dirty="0">
                <a:solidFill>
                  <a:srgbClr val="800000"/>
                </a:solidFill>
                <a:latin typeface="Cambria"/>
                <a:cs typeface="Cambria"/>
              </a:rPr>
              <a:t>COOLIN</a:t>
            </a:r>
            <a:r>
              <a:rPr sz="3200" b="1" spc="-315" dirty="0">
                <a:solidFill>
                  <a:srgbClr val="800000"/>
                </a:solidFill>
                <a:latin typeface="Cambria"/>
                <a:cs typeface="Cambria"/>
              </a:rPr>
              <a:t>G</a:t>
            </a:r>
            <a:r>
              <a:rPr sz="3200" b="1" spc="340" dirty="0">
                <a:solidFill>
                  <a:srgbClr val="800000"/>
                </a:solidFill>
                <a:latin typeface="Cambria"/>
                <a:cs typeface="Cambria"/>
              </a:rPr>
              <a:t> </a:t>
            </a:r>
            <a:r>
              <a:rPr sz="3200" b="1" spc="-265" dirty="0">
                <a:solidFill>
                  <a:srgbClr val="800000"/>
                </a:solidFill>
                <a:latin typeface="Cambria"/>
                <a:cs typeface="Cambria"/>
              </a:rPr>
              <a:t>OF</a:t>
            </a:r>
            <a:r>
              <a:rPr sz="3200" b="1" spc="350" dirty="0">
                <a:solidFill>
                  <a:srgbClr val="800000"/>
                </a:solidFill>
                <a:latin typeface="Cambria"/>
                <a:cs typeface="Cambria"/>
              </a:rPr>
              <a:t> </a:t>
            </a:r>
            <a:r>
              <a:rPr sz="3200" b="1" spc="-405" dirty="0">
                <a:solidFill>
                  <a:srgbClr val="800000"/>
                </a:solidFill>
                <a:latin typeface="Cambria"/>
                <a:cs typeface="Cambria"/>
              </a:rPr>
              <a:t>BO</a:t>
            </a:r>
            <a:r>
              <a:rPr sz="3200" b="1" spc="-655" dirty="0">
                <a:solidFill>
                  <a:srgbClr val="800000"/>
                </a:solidFill>
                <a:latin typeface="Cambria"/>
                <a:cs typeface="Cambria"/>
              </a:rPr>
              <a:t>D</a:t>
            </a:r>
            <a:r>
              <a:rPr sz="3200" b="1" spc="-100" dirty="0">
                <a:solidFill>
                  <a:srgbClr val="800000"/>
                </a:solidFill>
                <a:latin typeface="Cambria"/>
                <a:cs typeface="Cambria"/>
              </a:rPr>
              <a:t>Y</a:t>
            </a:r>
            <a:r>
              <a:rPr sz="3200" b="1" dirty="0">
                <a:solidFill>
                  <a:srgbClr val="800000"/>
                </a:solidFill>
                <a:latin typeface="Cambria"/>
                <a:cs typeface="Cambria"/>
              </a:rPr>
              <a:t>	</a:t>
            </a:r>
            <a:r>
              <a:rPr sz="3200" spc="-490" dirty="0">
                <a:latin typeface="Cambria"/>
                <a:cs typeface="Cambria"/>
              </a:rPr>
              <a:t>(</a:t>
            </a:r>
            <a:r>
              <a:rPr sz="3200" spc="300" dirty="0">
                <a:latin typeface="Cambria"/>
                <a:cs typeface="Cambria"/>
              </a:rPr>
              <a:t> </a:t>
            </a:r>
            <a:r>
              <a:rPr sz="3200" spc="-560" dirty="0">
                <a:latin typeface="Cambria"/>
                <a:cs typeface="Cambria"/>
              </a:rPr>
              <a:t>AL</a:t>
            </a:r>
            <a:r>
              <a:rPr sz="3200" spc="-600" dirty="0">
                <a:latin typeface="Cambria"/>
                <a:cs typeface="Cambria"/>
              </a:rPr>
              <a:t>G</a:t>
            </a:r>
            <a:r>
              <a:rPr sz="3200" spc="-655" dirty="0">
                <a:latin typeface="Cambria"/>
                <a:cs typeface="Cambria"/>
              </a:rPr>
              <a:t>OR</a:t>
            </a:r>
            <a:r>
              <a:rPr sz="3200" dirty="0">
                <a:latin typeface="Cambria"/>
                <a:cs typeface="Cambria"/>
              </a:rPr>
              <a:t>	</a:t>
            </a:r>
            <a:r>
              <a:rPr sz="3200" spc="-715" dirty="0">
                <a:latin typeface="Cambria"/>
                <a:cs typeface="Cambria"/>
              </a:rPr>
              <a:t>MO</a:t>
            </a:r>
            <a:r>
              <a:rPr sz="3200" spc="-645" dirty="0">
                <a:latin typeface="Cambria"/>
                <a:cs typeface="Cambria"/>
              </a:rPr>
              <a:t>R</a:t>
            </a:r>
            <a:r>
              <a:rPr sz="3200" spc="-355" dirty="0">
                <a:latin typeface="Cambria"/>
                <a:cs typeface="Cambria"/>
              </a:rPr>
              <a:t>TI</a:t>
            </a:r>
            <a:r>
              <a:rPr sz="3200" spc="-440" dirty="0">
                <a:latin typeface="Cambria"/>
                <a:cs typeface="Cambria"/>
              </a:rPr>
              <a:t>S</a:t>
            </a:r>
            <a:r>
              <a:rPr sz="3200" spc="-125" dirty="0">
                <a:latin typeface="Cambria"/>
                <a:cs typeface="Cambria"/>
              </a:rPr>
              <a:t>,</a:t>
            </a:r>
            <a:r>
              <a:rPr sz="3200" spc="-20" dirty="0">
                <a:latin typeface="Cambria"/>
                <a:cs typeface="Cambria"/>
              </a:rPr>
              <a:t> </a:t>
            </a:r>
            <a:r>
              <a:rPr sz="3200" spc="-560" dirty="0">
                <a:latin typeface="Cambria"/>
                <a:cs typeface="Cambria"/>
              </a:rPr>
              <a:t>CH</a:t>
            </a:r>
            <a:r>
              <a:rPr sz="3200" spc="-305" dirty="0">
                <a:latin typeface="Cambria"/>
                <a:cs typeface="Cambria"/>
              </a:rPr>
              <a:t>I</a:t>
            </a:r>
            <a:r>
              <a:rPr sz="3200" spc="-520" dirty="0">
                <a:latin typeface="Cambria"/>
                <a:cs typeface="Cambria"/>
              </a:rPr>
              <a:t>LL</a:t>
            </a:r>
            <a:r>
              <a:rPr sz="3200" dirty="0">
                <a:latin typeface="Cambria"/>
                <a:cs typeface="Cambria"/>
              </a:rPr>
              <a:t>	</a:t>
            </a:r>
            <a:r>
              <a:rPr sz="3200" spc="-640" dirty="0">
                <a:latin typeface="Cambria"/>
                <a:cs typeface="Cambria"/>
              </a:rPr>
              <a:t>OF</a:t>
            </a:r>
            <a:r>
              <a:rPr sz="3200" dirty="0">
                <a:latin typeface="Cambria"/>
                <a:cs typeface="Cambria"/>
              </a:rPr>
              <a:t>	</a:t>
            </a:r>
            <a:r>
              <a:rPr sz="3200" spc="-605" dirty="0">
                <a:latin typeface="Cambria"/>
                <a:cs typeface="Cambria"/>
              </a:rPr>
              <a:t>DE</a:t>
            </a:r>
            <a:r>
              <a:rPr sz="3200" spc="-710" dirty="0">
                <a:latin typeface="Cambria"/>
                <a:cs typeface="Cambria"/>
              </a:rPr>
              <a:t>A</a:t>
            </a:r>
            <a:r>
              <a:rPr sz="3200" spc="-505" dirty="0">
                <a:latin typeface="Cambria"/>
                <a:cs typeface="Cambria"/>
              </a:rPr>
              <a:t>TH):</a:t>
            </a:r>
            <a:endParaRPr sz="3200">
              <a:latin typeface="Cambria"/>
              <a:cs typeface="Cambria"/>
            </a:endParaRPr>
          </a:p>
        </p:txBody>
      </p:sp>
      <p:sp>
        <p:nvSpPr>
          <p:cNvPr id="3" name="object 3"/>
          <p:cNvSpPr txBox="1"/>
          <p:nvPr/>
        </p:nvSpPr>
        <p:spPr>
          <a:xfrm>
            <a:off x="277266" y="375056"/>
            <a:ext cx="8992870" cy="5617210"/>
          </a:xfrm>
          <a:prstGeom prst="rect">
            <a:avLst/>
          </a:prstGeom>
        </p:spPr>
        <p:txBody>
          <a:bodyPr vert="horz" wrap="square" lIns="0" tIns="66040" rIns="0" bIns="0" rtlCol="0">
            <a:spAutoFit/>
          </a:bodyPr>
          <a:lstStyle/>
          <a:p>
            <a:pPr marL="197485" indent="-172720">
              <a:lnSpc>
                <a:spcPct val="100000"/>
              </a:lnSpc>
              <a:spcBef>
                <a:spcPts val="520"/>
              </a:spcBef>
              <a:buClr>
                <a:srgbClr val="9E3611"/>
              </a:buClr>
              <a:buSzPct val="83928"/>
              <a:buFont typeface="Wingdings"/>
              <a:buChar char=""/>
              <a:tabLst>
                <a:tab pos="198120" algn="l"/>
              </a:tabLst>
            </a:pPr>
            <a:r>
              <a:rPr sz="2800" spc="80" dirty="0">
                <a:latin typeface="Cambria"/>
                <a:cs typeface="Cambria"/>
              </a:rPr>
              <a:t>Normal</a:t>
            </a:r>
            <a:r>
              <a:rPr sz="2800" spc="70" dirty="0">
                <a:latin typeface="Cambria"/>
                <a:cs typeface="Cambria"/>
              </a:rPr>
              <a:t> </a:t>
            </a:r>
            <a:r>
              <a:rPr sz="2800" spc="170" dirty="0">
                <a:latin typeface="Cambria"/>
                <a:cs typeface="Cambria"/>
              </a:rPr>
              <a:t>body</a:t>
            </a:r>
            <a:r>
              <a:rPr sz="2800" spc="80" dirty="0">
                <a:latin typeface="Cambria"/>
                <a:cs typeface="Cambria"/>
              </a:rPr>
              <a:t> </a:t>
            </a:r>
            <a:r>
              <a:rPr sz="2800" spc="60" dirty="0">
                <a:latin typeface="Cambria"/>
                <a:cs typeface="Cambria"/>
              </a:rPr>
              <a:t>temperature</a:t>
            </a:r>
            <a:r>
              <a:rPr sz="2800" spc="90" dirty="0">
                <a:latin typeface="Cambria"/>
                <a:cs typeface="Cambria"/>
              </a:rPr>
              <a:t> </a:t>
            </a:r>
            <a:r>
              <a:rPr sz="2800" b="1" spc="45" dirty="0">
                <a:latin typeface="Cambria"/>
                <a:cs typeface="Cambria"/>
              </a:rPr>
              <a:t>(Oral)</a:t>
            </a:r>
            <a:r>
              <a:rPr sz="2800" b="1" spc="90" dirty="0">
                <a:latin typeface="Cambria"/>
                <a:cs typeface="Cambria"/>
              </a:rPr>
              <a:t> </a:t>
            </a:r>
            <a:r>
              <a:rPr sz="2800" spc="75" dirty="0">
                <a:latin typeface="Cambria"/>
                <a:cs typeface="Cambria"/>
              </a:rPr>
              <a:t>:</a:t>
            </a:r>
            <a:r>
              <a:rPr sz="2800" spc="-150" dirty="0">
                <a:latin typeface="Cambria"/>
                <a:cs typeface="Cambria"/>
              </a:rPr>
              <a:t> </a:t>
            </a:r>
            <a:r>
              <a:rPr sz="2800" spc="-35" dirty="0">
                <a:latin typeface="Cambria"/>
                <a:cs typeface="Cambria"/>
              </a:rPr>
              <a:t>36</a:t>
            </a:r>
            <a:r>
              <a:rPr sz="2800" spc="80" dirty="0">
                <a:latin typeface="Cambria"/>
                <a:cs typeface="Cambria"/>
              </a:rPr>
              <a:t> </a:t>
            </a:r>
            <a:r>
              <a:rPr sz="2800" spc="365" dirty="0">
                <a:latin typeface="Trebuchet MS"/>
                <a:cs typeface="Trebuchet MS"/>
              </a:rPr>
              <a:t>–</a:t>
            </a:r>
            <a:r>
              <a:rPr sz="2800" spc="-140" dirty="0">
                <a:latin typeface="Trebuchet MS"/>
                <a:cs typeface="Trebuchet MS"/>
              </a:rPr>
              <a:t> </a:t>
            </a:r>
            <a:r>
              <a:rPr sz="2800" spc="30" dirty="0">
                <a:latin typeface="Cambria"/>
                <a:cs typeface="Cambria"/>
              </a:rPr>
              <a:t>37.2</a:t>
            </a:r>
            <a:r>
              <a:rPr sz="2800" spc="65" dirty="0">
                <a:latin typeface="Cambria"/>
                <a:cs typeface="Cambria"/>
              </a:rPr>
              <a:t> </a:t>
            </a:r>
            <a:r>
              <a:rPr sz="2775" spc="405" baseline="25525" dirty="0">
                <a:latin typeface="Cambria"/>
                <a:cs typeface="Cambria"/>
              </a:rPr>
              <a:t>0</a:t>
            </a:r>
            <a:r>
              <a:rPr sz="2800" spc="270" dirty="0">
                <a:latin typeface="Cambria"/>
                <a:cs typeface="Cambria"/>
              </a:rPr>
              <a:t>C</a:t>
            </a:r>
            <a:endParaRPr sz="2800">
              <a:latin typeface="Cambria"/>
              <a:cs typeface="Cambria"/>
            </a:endParaRPr>
          </a:p>
          <a:p>
            <a:pPr marL="285750" indent="-260985">
              <a:lnSpc>
                <a:spcPct val="100000"/>
              </a:lnSpc>
              <a:spcBef>
                <a:spcPts val="425"/>
              </a:spcBef>
              <a:buClr>
                <a:srgbClr val="9E3611"/>
              </a:buClr>
              <a:buSzPct val="83928"/>
              <a:buFont typeface="Wingdings"/>
              <a:buChar char=""/>
              <a:tabLst>
                <a:tab pos="286385" algn="l"/>
              </a:tabLst>
            </a:pPr>
            <a:r>
              <a:rPr sz="2800" b="1" spc="125" dirty="0">
                <a:latin typeface="Cambria"/>
                <a:cs typeface="Cambria"/>
              </a:rPr>
              <a:t>Rectal</a:t>
            </a:r>
            <a:r>
              <a:rPr sz="2800" b="1" spc="85" dirty="0">
                <a:latin typeface="Cambria"/>
                <a:cs typeface="Cambria"/>
              </a:rPr>
              <a:t> </a:t>
            </a:r>
            <a:r>
              <a:rPr sz="2800" spc="65" dirty="0">
                <a:latin typeface="Cambria"/>
                <a:cs typeface="Cambria"/>
              </a:rPr>
              <a:t>temperature</a:t>
            </a:r>
            <a:r>
              <a:rPr sz="2800" spc="80" dirty="0">
                <a:latin typeface="Cambria"/>
                <a:cs typeface="Cambria"/>
              </a:rPr>
              <a:t> </a:t>
            </a:r>
            <a:r>
              <a:rPr sz="2800" spc="75" dirty="0">
                <a:latin typeface="Cambria"/>
                <a:cs typeface="Cambria"/>
              </a:rPr>
              <a:t>:</a:t>
            </a:r>
            <a:r>
              <a:rPr sz="2800" spc="-140" dirty="0">
                <a:latin typeface="Cambria"/>
                <a:cs typeface="Cambria"/>
              </a:rPr>
              <a:t> </a:t>
            </a:r>
            <a:r>
              <a:rPr sz="2800" spc="30" dirty="0">
                <a:latin typeface="Cambria"/>
                <a:cs typeface="Cambria"/>
              </a:rPr>
              <a:t>36.5</a:t>
            </a:r>
            <a:r>
              <a:rPr sz="2800" spc="70" dirty="0">
                <a:latin typeface="Cambria"/>
                <a:cs typeface="Cambria"/>
              </a:rPr>
              <a:t> </a:t>
            </a:r>
            <a:r>
              <a:rPr sz="2800" spc="365" dirty="0">
                <a:latin typeface="Trebuchet MS"/>
                <a:cs typeface="Trebuchet MS"/>
              </a:rPr>
              <a:t>–</a:t>
            </a:r>
            <a:r>
              <a:rPr sz="2800" spc="-140" dirty="0">
                <a:latin typeface="Trebuchet MS"/>
                <a:cs typeface="Trebuchet MS"/>
              </a:rPr>
              <a:t> </a:t>
            </a:r>
            <a:r>
              <a:rPr sz="2800" spc="30" dirty="0">
                <a:latin typeface="Cambria"/>
                <a:cs typeface="Cambria"/>
              </a:rPr>
              <a:t>37.5</a:t>
            </a:r>
            <a:r>
              <a:rPr sz="2800" spc="65" dirty="0">
                <a:latin typeface="Cambria"/>
                <a:cs typeface="Cambria"/>
              </a:rPr>
              <a:t> </a:t>
            </a:r>
            <a:r>
              <a:rPr sz="2775" spc="405" baseline="25525" dirty="0">
                <a:latin typeface="Cambria"/>
                <a:cs typeface="Cambria"/>
              </a:rPr>
              <a:t>0</a:t>
            </a:r>
            <a:r>
              <a:rPr sz="2800" spc="270" dirty="0">
                <a:latin typeface="Cambria"/>
                <a:cs typeface="Cambria"/>
              </a:rPr>
              <a:t>C</a:t>
            </a:r>
            <a:r>
              <a:rPr sz="2800" spc="80" dirty="0">
                <a:latin typeface="Cambria"/>
                <a:cs typeface="Cambria"/>
              </a:rPr>
              <a:t> </a:t>
            </a:r>
            <a:r>
              <a:rPr sz="2800" spc="-25" dirty="0">
                <a:latin typeface="Cambria"/>
                <a:cs typeface="Cambria"/>
              </a:rPr>
              <a:t>(</a:t>
            </a:r>
            <a:r>
              <a:rPr sz="2800" spc="70" dirty="0">
                <a:latin typeface="Cambria"/>
                <a:cs typeface="Cambria"/>
              </a:rPr>
              <a:t> </a:t>
            </a:r>
            <a:r>
              <a:rPr sz="2800" spc="45" dirty="0">
                <a:latin typeface="Cambria"/>
                <a:cs typeface="Cambria"/>
              </a:rPr>
              <a:t>for</a:t>
            </a:r>
            <a:r>
              <a:rPr sz="2800" spc="65" dirty="0">
                <a:latin typeface="Cambria"/>
                <a:cs typeface="Cambria"/>
              </a:rPr>
              <a:t> </a:t>
            </a:r>
            <a:r>
              <a:rPr sz="2800" spc="-35" dirty="0">
                <a:latin typeface="Cambria"/>
                <a:cs typeface="Cambria"/>
              </a:rPr>
              <a:t>3</a:t>
            </a:r>
            <a:r>
              <a:rPr sz="2800" spc="80" dirty="0">
                <a:latin typeface="Cambria"/>
                <a:cs typeface="Cambria"/>
              </a:rPr>
              <a:t> </a:t>
            </a:r>
            <a:r>
              <a:rPr sz="2800" spc="70" dirty="0">
                <a:latin typeface="Cambria"/>
                <a:cs typeface="Cambria"/>
              </a:rPr>
              <a:t>min.)</a:t>
            </a:r>
            <a:endParaRPr sz="2800">
              <a:latin typeface="Cambria"/>
              <a:cs typeface="Cambria"/>
            </a:endParaRPr>
          </a:p>
          <a:p>
            <a:pPr marL="285750" indent="-260985">
              <a:lnSpc>
                <a:spcPct val="100000"/>
              </a:lnSpc>
              <a:spcBef>
                <a:spcPts val="430"/>
              </a:spcBef>
              <a:buClr>
                <a:srgbClr val="9E3611"/>
              </a:buClr>
              <a:buSzPct val="83928"/>
              <a:buFont typeface="Wingdings"/>
              <a:buChar char=""/>
              <a:tabLst>
                <a:tab pos="286385" algn="l"/>
              </a:tabLst>
            </a:pPr>
            <a:r>
              <a:rPr sz="2800" spc="75" dirty="0">
                <a:latin typeface="Cambria"/>
                <a:cs typeface="Cambria"/>
              </a:rPr>
              <a:t>Rectal</a:t>
            </a:r>
            <a:r>
              <a:rPr sz="2800" spc="90" dirty="0">
                <a:latin typeface="Cambria"/>
                <a:cs typeface="Cambria"/>
              </a:rPr>
              <a:t> </a:t>
            </a:r>
            <a:r>
              <a:rPr sz="2800" spc="65" dirty="0">
                <a:latin typeface="Cambria"/>
                <a:cs typeface="Cambria"/>
              </a:rPr>
              <a:t>temperature</a:t>
            </a:r>
            <a:r>
              <a:rPr sz="2800" spc="80" dirty="0">
                <a:latin typeface="Cambria"/>
                <a:cs typeface="Cambria"/>
              </a:rPr>
              <a:t> </a:t>
            </a:r>
            <a:r>
              <a:rPr sz="2800" spc="55" dirty="0">
                <a:latin typeface="Cambria"/>
                <a:cs typeface="Cambria"/>
              </a:rPr>
              <a:t>is</a:t>
            </a:r>
            <a:r>
              <a:rPr sz="2800" spc="95" dirty="0">
                <a:latin typeface="Cambria"/>
                <a:cs typeface="Cambria"/>
              </a:rPr>
              <a:t> </a:t>
            </a:r>
            <a:r>
              <a:rPr sz="2800" spc="55" dirty="0">
                <a:latin typeface="Cambria"/>
                <a:cs typeface="Cambria"/>
              </a:rPr>
              <a:t>0.5</a:t>
            </a:r>
            <a:r>
              <a:rPr sz="2800" spc="80" dirty="0">
                <a:latin typeface="Cambria"/>
                <a:cs typeface="Cambria"/>
              </a:rPr>
              <a:t> </a:t>
            </a:r>
            <a:r>
              <a:rPr sz="2800" spc="365" dirty="0">
                <a:latin typeface="Trebuchet MS"/>
                <a:cs typeface="Trebuchet MS"/>
              </a:rPr>
              <a:t>–</a:t>
            </a:r>
            <a:r>
              <a:rPr sz="2800" spc="-145" dirty="0">
                <a:latin typeface="Trebuchet MS"/>
                <a:cs typeface="Trebuchet MS"/>
              </a:rPr>
              <a:t> </a:t>
            </a:r>
            <a:r>
              <a:rPr sz="2800" spc="55" dirty="0">
                <a:latin typeface="Cambria"/>
                <a:cs typeface="Cambria"/>
              </a:rPr>
              <a:t>0.6</a:t>
            </a:r>
            <a:r>
              <a:rPr sz="2800" spc="75" dirty="0">
                <a:latin typeface="Cambria"/>
                <a:cs typeface="Cambria"/>
              </a:rPr>
              <a:t> </a:t>
            </a:r>
            <a:r>
              <a:rPr sz="2775" spc="405" baseline="25525" dirty="0">
                <a:latin typeface="Cambria"/>
                <a:cs typeface="Cambria"/>
              </a:rPr>
              <a:t>0</a:t>
            </a:r>
            <a:r>
              <a:rPr sz="2800" spc="270" dirty="0">
                <a:latin typeface="Cambria"/>
                <a:cs typeface="Cambria"/>
              </a:rPr>
              <a:t>C</a:t>
            </a:r>
            <a:r>
              <a:rPr sz="2800" spc="80" dirty="0">
                <a:latin typeface="Cambria"/>
                <a:cs typeface="Cambria"/>
              </a:rPr>
              <a:t> </a:t>
            </a:r>
            <a:r>
              <a:rPr sz="2800" spc="120" dirty="0">
                <a:latin typeface="Cambria"/>
                <a:cs typeface="Cambria"/>
              </a:rPr>
              <a:t>higher</a:t>
            </a:r>
            <a:r>
              <a:rPr sz="2800" spc="55" dirty="0">
                <a:latin typeface="Cambria"/>
                <a:cs typeface="Cambria"/>
              </a:rPr>
              <a:t> </a:t>
            </a:r>
            <a:r>
              <a:rPr sz="2800" spc="25" dirty="0">
                <a:latin typeface="Cambria"/>
                <a:cs typeface="Cambria"/>
              </a:rPr>
              <a:t>than</a:t>
            </a:r>
            <a:r>
              <a:rPr sz="2800" spc="80" dirty="0">
                <a:latin typeface="Cambria"/>
                <a:cs typeface="Cambria"/>
              </a:rPr>
              <a:t> </a:t>
            </a:r>
            <a:r>
              <a:rPr sz="2800" spc="125" dirty="0">
                <a:latin typeface="Cambria"/>
                <a:cs typeface="Cambria"/>
              </a:rPr>
              <a:t>Oral</a:t>
            </a:r>
            <a:endParaRPr sz="2800">
              <a:latin typeface="Cambria"/>
              <a:cs typeface="Cambria"/>
            </a:endParaRPr>
          </a:p>
          <a:p>
            <a:pPr marL="197485" marR="17780" indent="-172720">
              <a:lnSpc>
                <a:spcPct val="80000"/>
              </a:lnSpc>
              <a:spcBef>
                <a:spcPts val="1105"/>
              </a:spcBef>
              <a:buClr>
                <a:srgbClr val="9E3611"/>
              </a:buClr>
              <a:buSzPct val="83928"/>
              <a:buFont typeface="Wingdings"/>
              <a:buChar char=""/>
              <a:tabLst>
                <a:tab pos="286385" algn="l"/>
              </a:tabLst>
            </a:pPr>
            <a:r>
              <a:rPr dirty="0"/>
              <a:t>	</a:t>
            </a:r>
            <a:r>
              <a:rPr sz="2800" spc="140" dirty="0">
                <a:latin typeface="Cambria"/>
                <a:cs typeface="Cambria"/>
              </a:rPr>
              <a:t>Make </a:t>
            </a:r>
            <a:r>
              <a:rPr sz="2800" spc="114" dirty="0">
                <a:latin typeface="Cambria"/>
                <a:cs typeface="Cambria"/>
              </a:rPr>
              <a:t>a </a:t>
            </a:r>
            <a:r>
              <a:rPr sz="2800" spc="80" dirty="0">
                <a:latin typeface="Cambria"/>
                <a:cs typeface="Cambria"/>
              </a:rPr>
              <a:t>small </a:t>
            </a:r>
            <a:r>
              <a:rPr sz="2800" spc="75" dirty="0">
                <a:latin typeface="Cambria"/>
                <a:cs typeface="Cambria"/>
              </a:rPr>
              <a:t>incision </a:t>
            </a:r>
            <a:r>
              <a:rPr sz="2800" spc="20" dirty="0">
                <a:latin typeface="Cambria"/>
                <a:cs typeface="Cambria"/>
              </a:rPr>
              <a:t>into </a:t>
            </a:r>
            <a:r>
              <a:rPr sz="2800" spc="55" dirty="0">
                <a:latin typeface="Cambria"/>
                <a:cs typeface="Cambria"/>
              </a:rPr>
              <a:t>the </a:t>
            </a:r>
            <a:r>
              <a:rPr sz="2800" spc="100" dirty="0">
                <a:latin typeface="Cambria"/>
                <a:cs typeface="Cambria"/>
              </a:rPr>
              <a:t>peritoneal </a:t>
            </a:r>
            <a:r>
              <a:rPr sz="2800" spc="75" dirty="0">
                <a:latin typeface="Cambria"/>
                <a:cs typeface="Cambria"/>
              </a:rPr>
              <a:t>cavity </a:t>
            </a:r>
            <a:r>
              <a:rPr sz="2800" spc="-35" dirty="0">
                <a:latin typeface="Cambria"/>
                <a:cs typeface="Cambria"/>
              </a:rPr>
              <a:t>&amp; </a:t>
            </a:r>
            <a:r>
              <a:rPr sz="2800" spc="-30" dirty="0">
                <a:latin typeface="Cambria"/>
                <a:cs typeface="Cambria"/>
              </a:rPr>
              <a:t> </a:t>
            </a:r>
            <a:r>
              <a:rPr sz="2800" spc="85" dirty="0">
                <a:latin typeface="Cambria"/>
                <a:cs typeface="Cambria"/>
              </a:rPr>
              <a:t>inserting</a:t>
            </a:r>
            <a:r>
              <a:rPr sz="2800" spc="60" dirty="0">
                <a:latin typeface="Cambria"/>
                <a:cs typeface="Cambria"/>
              </a:rPr>
              <a:t> the</a:t>
            </a:r>
            <a:r>
              <a:rPr sz="2800" spc="90" dirty="0">
                <a:latin typeface="Cambria"/>
                <a:cs typeface="Cambria"/>
              </a:rPr>
              <a:t> </a:t>
            </a:r>
            <a:r>
              <a:rPr sz="2800" spc="75" dirty="0">
                <a:latin typeface="Cambria"/>
                <a:cs typeface="Cambria"/>
              </a:rPr>
              <a:t>thermometer </a:t>
            </a:r>
            <a:r>
              <a:rPr sz="2800" spc="40" dirty="0">
                <a:latin typeface="Cambria"/>
                <a:cs typeface="Cambria"/>
              </a:rPr>
              <a:t>in</a:t>
            </a:r>
            <a:r>
              <a:rPr sz="2800" spc="80" dirty="0">
                <a:latin typeface="Cambria"/>
                <a:cs typeface="Cambria"/>
              </a:rPr>
              <a:t> </a:t>
            </a:r>
            <a:r>
              <a:rPr sz="2800" spc="70" dirty="0">
                <a:latin typeface="Cambria"/>
                <a:cs typeface="Cambria"/>
              </a:rPr>
              <a:t>contact</a:t>
            </a:r>
            <a:r>
              <a:rPr sz="2800" spc="90" dirty="0">
                <a:latin typeface="Cambria"/>
                <a:cs typeface="Cambria"/>
              </a:rPr>
              <a:t> </a:t>
            </a:r>
            <a:r>
              <a:rPr sz="2800" spc="-5" dirty="0">
                <a:latin typeface="Cambria"/>
                <a:cs typeface="Cambria"/>
              </a:rPr>
              <a:t>with</a:t>
            </a:r>
            <a:r>
              <a:rPr sz="2800" spc="95" dirty="0">
                <a:latin typeface="Cambria"/>
                <a:cs typeface="Cambria"/>
              </a:rPr>
              <a:t> </a:t>
            </a:r>
            <a:r>
              <a:rPr sz="2800" spc="60" dirty="0">
                <a:latin typeface="Cambria"/>
                <a:cs typeface="Cambria"/>
              </a:rPr>
              <a:t>the</a:t>
            </a:r>
            <a:r>
              <a:rPr sz="2800" spc="95" dirty="0">
                <a:latin typeface="Cambria"/>
                <a:cs typeface="Cambria"/>
              </a:rPr>
              <a:t> </a:t>
            </a:r>
            <a:r>
              <a:rPr sz="2800" b="1" spc="55" dirty="0">
                <a:latin typeface="Cambria"/>
                <a:cs typeface="Cambria"/>
              </a:rPr>
              <a:t>inferior </a:t>
            </a:r>
            <a:r>
              <a:rPr sz="2800" b="1" spc="-600" dirty="0">
                <a:latin typeface="Cambria"/>
                <a:cs typeface="Cambria"/>
              </a:rPr>
              <a:t> </a:t>
            </a:r>
            <a:r>
              <a:rPr sz="2800" b="1" spc="105" dirty="0">
                <a:latin typeface="Cambria"/>
                <a:cs typeface="Cambria"/>
              </a:rPr>
              <a:t>surface</a:t>
            </a:r>
            <a:r>
              <a:rPr sz="2800" b="1" spc="75" dirty="0">
                <a:latin typeface="Cambria"/>
                <a:cs typeface="Cambria"/>
              </a:rPr>
              <a:t> </a:t>
            </a:r>
            <a:r>
              <a:rPr sz="2800" b="1" spc="40" dirty="0">
                <a:latin typeface="Cambria"/>
                <a:cs typeface="Cambria"/>
              </a:rPr>
              <a:t>of</a:t>
            </a:r>
            <a:r>
              <a:rPr sz="2800" b="1" spc="80" dirty="0">
                <a:latin typeface="Cambria"/>
                <a:cs typeface="Cambria"/>
              </a:rPr>
              <a:t> </a:t>
            </a:r>
            <a:r>
              <a:rPr sz="2800" b="1" spc="40" dirty="0">
                <a:latin typeface="Cambria"/>
                <a:cs typeface="Cambria"/>
              </a:rPr>
              <a:t>the</a:t>
            </a:r>
            <a:r>
              <a:rPr sz="2800" b="1" spc="80" dirty="0">
                <a:latin typeface="Cambria"/>
                <a:cs typeface="Cambria"/>
              </a:rPr>
              <a:t> </a:t>
            </a:r>
            <a:r>
              <a:rPr sz="2800" b="1" spc="65" dirty="0">
                <a:latin typeface="Cambria"/>
                <a:cs typeface="Cambria"/>
              </a:rPr>
              <a:t>liver</a:t>
            </a:r>
            <a:endParaRPr sz="2800">
              <a:latin typeface="Cambria"/>
              <a:cs typeface="Cambria"/>
            </a:endParaRPr>
          </a:p>
          <a:p>
            <a:pPr marL="197485" marR="586740" indent="-172720">
              <a:lnSpc>
                <a:spcPts val="2690"/>
              </a:lnSpc>
              <a:spcBef>
                <a:spcPts val="1065"/>
              </a:spcBef>
              <a:buClr>
                <a:srgbClr val="9E3611"/>
              </a:buClr>
              <a:buSzPct val="83928"/>
              <a:buFont typeface="Wingdings"/>
              <a:buChar char=""/>
              <a:tabLst>
                <a:tab pos="198120" algn="l"/>
              </a:tabLst>
            </a:pPr>
            <a:r>
              <a:rPr sz="2800" b="1" spc="100" dirty="0">
                <a:latin typeface="Cambria"/>
                <a:cs typeface="Cambria"/>
              </a:rPr>
              <a:t>External</a:t>
            </a:r>
            <a:r>
              <a:rPr sz="2800" b="1" spc="85" dirty="0">
                <a:latin typeface="Cambria"/>
                <a:cs typeface="Cambria"/>
              </a:rPr>
              <a:t> </a:t>
            </a:r>
            <a:r>
              <a:rPr sz="2800" b="1" spc="75" dirty="0">
                <a:latin typeface="Cambria"/>
                <a:cs typeface="Cambria"/>
              </a:rPr>
              <a:t>auditory</a:t>
            </a:r>
            <a:r>
              <a:rPr sz="2800" b="1" spc="85" dirty="0">
                <a:latin typeface="Cambria"/>
                <a:cs typeface="Cambria"/>
              </a:rPr>
              <a:t> </a:t>
            </a:r>
            <a:r>
              <a:rPr sz="2800" b="1" spc="110" dirty="0">
                <a:latin typeface="Cambria"/>
                <a:cs typeface="Cambria"/>
              </a:rPr>
              <a:t>meatus</a:t>
            </a:r>
            <a:r>
              <a:rPr sz="2800" b="1" spc="105" dirty="0">
                <a:latin typeface="Cambria"/>
                <a:cs typeface="Cambria"/>
              </a:rPr>
              <a:t> </a:t>
            </a:r>
            <a:r>
              <a:rPr sz="2800" spc="365" dirty="0">
                <a:latin typeface="Trebuchet MS"/>
                <a:cs typeface="Trebuchet MS"/>
              </a:rPr>
              <a:t>–</a:t>
            </a:r>
            <a:r>
              <a:rPr sz="2800" spc="-140" dirty="0">
                <a:latin typeface="Trebuchet MS"/>
                <a:cs typeface="Trebuchet MS"/>
              </a:rPr>
              <a:t> </a:t>
            </a:r>
            <a:r>
              <a:rPr sz="2800" spc="150" dirty="0">
                <a:latin typeface="Cambria"/>
                <a:cs typeface="Cambria"/>
              </a:rPr>
              <a:t>bulb</a:t>
            </a:r>
            <a:r>
              <a:rPr sz="2800" spc="85" dirty="0">
                <a:latin typeface="Cambria"/>
                <a:cs typeface="Cambria"/>
              </a:rPr>
              <a:t> </a:t>
            </a:r>
            <a:r>
              <a:rPr sz="2800" spc="40" dirty="0">
                <a:latin typeface="Cambria"/>
                <a:cs typeface="Cambria"/>
              </a:rPr>
              <a:t>of</a:t>
            </a:r>
            <a:r>
              <a:rPr sz="2800" spc="75" dirty="0">
                <a:latin typeface="Cambria"/>
                <a:cs typeface="Cambria"/>
              </a:rPr>
              <a:t> thermometer </a:t>
            </a:r>
            <a:r>
              <a:rPr sz="2800" spc="-605" dirty="0">
                <a:latin typeface="Cambria"/>
                <a:cs typeface="Cambria"/>
              </a:rPr>
              <a:t> </a:t>
            </a:r>
            <a:r>
              <a:rPr sz="2800" spc="170" dirty="0">
                <a:latin typeface="Cambria"/>
                <a:cs typeface="Cambria"/>
              </a:rPr>
              <a:t>placed</a:t>
            </a:r>
            <a:r>
              <a:rPr sz="2800" spc="75" dirty="0">
                <a:latin typeface="Cambria"/>
                <a:cs typeface="Cambria"/>
              </a:rPr>
              <a:t> on</a:t>
            </a:r>
            <a:r>
              <a:rPr sz="2800" spc="70" dirty="0">
                <a:latin typeface="Cambria"/>
                <a:cs typeface="Cambria"/>
              </a:rPr>
              <a:t> </a:t>
            </a:r>
            <a:r>
              <a:rPr sz="2800" spc="60" dirty="0">
                <a:latin typeface="Cambria"/>
                <a:cs typeface="Cambria"/>
              </a:rPr>
              <a:t>or</a:t>
            </a:r>
            <a:r>
              <a:rPr sz="2800" spc="65" dirty="0">
                <a:latin typeface="Cambria"/>
                <a:cs typeface="Cambria"/>
              </a:rPr>
              <a:t> </a:t>
            </a:r>
            <a:r>
              <a:rPr sz="2800" spc="55" dirty="0">
                <a:latin typeface="Cambria"/>
                <a:cs typeface="Cambria"/>
              </a:rPr>
              <a:t>through</a:t>
            </a:r>
            <a:r>
              <a:rPr sz="2800" spc="70" dirty="0">
                <a:latin typeface="Cambria"/>
                <a:cs typeface="Cambria"/>
              </a:rPr>
              <a:t> </a:t>
            </a:r>
            <a:r>
              <a:rPr sz="2800" spc="90" dirty="0">
                <a:latin typeface="Cambria"/>
                <a:cs typeface="Cambria"/>
              </a:rPr>
              <a:t>tympanic</a:t>
            </a:r>
            <a:r>
              <a:rPr sz="2800" spc="80" dirty="0">
                <a:latin typeface="Cambria"/>
                <a:cs typeface="Cambria"/>
              </a:rPr>
              <a:t> </a:t>
            </a:r>
            <a:r>
              <a:rPr sz="2800" spc="130" dirty="0">
                <a:latin typeface="Cambria"/>
                <a:cs typeface="Cambria"/>
              </a:rPr>
              <a:t>membrane,</a:t>
            </a:r>
            <a:endParaRPr sz="2800">
              <a:latin typeface="Cambria"/>
              <a:cs typeface="Cambria"/>
            </a:endParaRPr>
          </a:p>
          <a:p>
            <a:pPr marL="197485" marR="189865" indent="-172720">
              <a:lnSpc>
                <a:spcPct val="80000"/>
              </a:lnSpc>
              <a:spcBef>
                <a:spcPts val="1130"/>
              </a:spcBef>
              <a:buClr>
                <a:srgbClr val="9E3611"/>
              </a:buClr>
              <a:buSzPct val="83928"/>
              <a:buFont typeface="Wingdings"/>
              <a:buChar char=""/>
              <a:tabLst>
                <a:tab pos="198120" algn="l"/>
              </a:tabLst>
            </a:pPr>
            <a:r>
              <a:rPr sz="2800" b="1" spc="165" dirty="0">
                <a:latin typeface="Cambria"/>
                <a:cs typeface="Cambria"/>
              </a:rPr>
              <a:t>Nasal</a:t>
            </a:r>
            <a:r>
              <a:rPr sz="2800" b="1" spc="80" dirty="0">
                <a:latin typeface="Cambria"/>
                <a:cs typeface="Cambria"/>
              </a:rPr>
              <a:t> </a:t>
            </a:r>
            <a:r>
              <a:rPr sz="2800" b="1" spc="135" dirty="0">
                <a:latin typeface="Cambria"/>
                <a:cs typeface="Cambria"/>
              </a:rPr>
              <a:t>passages</a:t>
            </a:r>
            <a:r>
              <a:rPr sz="2800" b="1" spc="105" dirty="0">
                <a:latin typeface="Cambria"/>
                <a:cs typeface="Cambria"/>
              </a:rPr>
              <a:t> </a:t>
            </a:r>
            <a:r>
              <a:rPr sz="2800" spc="365" dirty="0">
                <a:latin typeface="Trebuchet MS"/>
                <a:cs typeface="Trebuchet MS"/>
              </a:rPr>
              <a:t>–</a:t>
            </a:r>
            <a:r>
              <a:rPr sz="2800" spc="-140" dirty="0">
                <a:latin typeface="Trebuchet MS"/>
                <a:cs typeface="Trebuchet MS"/>
              </a:rPr>
              <a:t> </a:t>
            </a:r>
            <a:r>
              <a:rPr sz="2800" spc="150" dirty="0">
                <a:latin typeface="Cambria"/>
                <a:cs typeface="Cambria"/>
              </a:rPr>
              <a:t>bulb</a:t>
            </a:r>
            <a:r>
              <a:rPr sz="2800" spc="80" dirty="0">
                <a:latin typeface="Cambria"/>
                <a:cs typeface="Cambria"/>
              </a:rPr>
              <a:t> </a:t>
            </a:r>
            <a:r>
              <a:rPr sz="2800" spc="40" dirty="0">
                <a:latin typeface="Cambria"/>
                <a:cs typeface="Cambria"/>
              </a:rPr>
              <a:t>of</a:t>
            </a:r>
            <a:r>
              <a:rPr sz="2800" spc="75" dirty="0">
                <a:latin typeface="Cambria"/>
                <a:cs typeface="Cambria"/>
              </a:rPr>
              <a:t> thermometer </a:t>
            </a:r>
            <a:r>
              <a:rPr sz="2800" spc="150" dirty="0">
                <a:latin typeface="Cambria"/>
                <a:cs typeface="Cambria"/>
              </a:rPr>
              <a:t>passed</a:t>
            </a:r>
            <a:r>
              <a:rPr sz="2800" spc="75" dirty="0">
                <a:latin typeface="Cambria"/>
                <a:cs typeface="Cambria"/>
              </a:rPr>
              <a:t> </a:t>
            </a:r>
            <a:r>
              <a:rPr sz="2800" spc="105" dirty="0">
                <a:latin typeface="Cambria"/>
                <a:cs typeface="Cambria"/>
              </a:rPr>
              <a:t>up</a:t>
            </a:r>
            <a:r>
              <a:rPr sz="2800" spc="90" dirty="0">
                <a:latin typeface="Cambria"/>
                <a:cs typeface="Cambria"/>
              </a:rPr>
              <a:t> </a:t>
            </a:r>
            <a:r>
              <a:rPr sz="2800" spc="5" dirty="0">
                <a:latin typeface="Cambria"/>
                <a:cs typeface="Cambria"/>
              </a:rPr>
              <a:t>to </a:t>
            </a:r>
            <a:r>
              <a:rPr sz="2800" spc="-600" dirty="0">
                <a:latin typeface="Cambria"/>
                <a:cs typeface="Cambria"/>
              </a:rPr>
              <a:t> </a:t>
            </a:r>
            <a:r>
              <a:rPr sz="2800" spc="60" dirty="0">
                <a:latin typeface="Cambria"/>
                <a:cs typeface="Cambria"/>
              </a:rPr>
              <a:t>the</a:t>
            </a:r>
            <a:r>
              <a:rPr sz="2800" spc="75" dirty="0">
                <a:latin typeface="Cambria"/>
                <a:cs typeface="Cambria"/>
              </a:rPr>
              <a:t> </a:t>
            </a:r>
            <a:r>
              <a:rPr sz="2800" spc="90" dirty="0">
                <a:latin typeface="Cambria"/>
                <a:cs typeface="Cambria"/>
              </a:rPr>
              <a:t>cribriform</a:t>
            </a:r>
            <a:r>
              <a:rPr sz="2800" spc="55" dirty="0">
                <a:latin typeface="Cambria"/>
                <a:cs typeface="Cambria"/>
              </a:rPr>
              <a:t> </a:t>
            </a:r>
            <a:r>
              <a:rPr sz="2800" spc="95" dirty="0">
                <a:latin typeface="Cambria"/>
                <a:cs typeface="Cambria"/>
              </a:rPr>
              <a:t>plate</a:t>
            </a:r>
            <a:endParaRPr sz="2800">
              <a:latin typeface="Cambria"/>
              <a:cs typeface="Cambria"/>
            </a:endParaRPr>
          </a:p>
          <a:p>
            <a:pPr marL="197485" marR="87630" indent="-111760">
              <a:lnSpc>
                <a:spcPts val="2790"/>
              </a:lnSpc>
              <a:spcBef>
                <a:spcPts val="1070"/>
              </a:spcBef>
            </a:pPr>
            <a:r>
              <a:rPr sz="2900" b="1" spc="150" dirty="0">
                <a:solidFill>
                  <a:srgbClr val="FF0000"/>
                </a:solidFill>
                <a:latin typeface="Cambria"/>
                <a:cs typeface="Cambria"/>
              </a:rPr>
              <a:t>Rectum</a:t>
            </a:r>
            <a:r>
              <a:rPr sz="2900" b="1" spc="75" dirty="0">
                <a:solidFill>
                  <a:srgbClr val="FF0000"/>
                </a:solidFill>
                <a:latin typeface="Cambria"/>
                <a:cs typeface="Cambria"/>
              </a:rPr>
              <a:t> </a:t>
            </a:r>
            <a:r>
              <a:rPr sz="2900" b="1" spc="385" dirty="0">
                <a:solidFill>
                  <a:srgbClr val="FF0000"/>
                </a:solidFill>
                <a:latin typeface="Trebuchet MS"/>
                <a:cs typeface="Trebuchet MS"/>
              </a:rPr>
              <a:t>–</a:t>
            </a:r>
            <a:r>
              <a:rPr sz="2900" b="1" spc="-155" dirty="0">
                <a:solidFill>
                  <a:srgbClr val="FF0000"/>
                </a:solidFill>
                <a:latin typeface="Trebuchet MS"/>
                <a:cs typeface="Trebuchet MS"/>
              </a:rPr>
              <a:t> </a:t>
            </a:r>
            <a:r>
              <a:rPr sz="2900" b="1" spc="135" dirty="0">
                <a:solidFill>
                  <a:srgbClr val="FF0000"/>
                </a:solidFill>
                <a:latin typeface="Cambria"/>
                <a:cs typeface="Cambria"/>
              </a:rPr>
              <a:t>Ideal</a:t>
            </a:r>
            <a:r>
              <a:rPr sz="2900" b="1" spc="70" dirty="0">
                <a:solidFill>
                  <a:srgbClr val="FF0000"/>
                </a:solidFill>
                <a:latin typeface="Cambria"/>
                <a:cs typeface="Cambria"/>
              </a:rPr>
              <a:t> </a:t>
            </a:r>
            <a:r>
              <a:rPr sz="2900" b="1" spc="80" dirty="0">
                <a:solidFill>
                  <a:srgbClr val="FF0000"/>
                </a:solidFill>
                <a:latin typeface="Cambria"/>
                <a:cs typeface="Cambria"/>
              </a:rPr>
              <a:t>site</a:t>
            </a:r>
            <a:r>
              <a:rPr sz="2900" b="1" spc="75" dirty="0">
                <a:solidFill>
                  <a:srgbClr val="FF0000"/>
                </a:solidFill>
                <a:latin typeface="Cambria"/>
                <a:cs typeface="Cambria"/>
              </a:rPr>
              <a:t> </a:t>
            </a:r>
            <a:r>
              <a:rPr sz="2900" b="1" spc="-25" dirty="0">
                <a:solidFill>
                  <a:srgbClr val="FF0000"/>
                </a:solidFill>
                <a:latin typeface="Cambria"/>
                <a:cs typeface="Cambria"/>
              </a:rPr>
              <a:t>to</a:t>
            </a:r>
            <a:r>
              <a:rPr sz="2900" b="1" spc="85" dirty="0">
                <a:solidFill>
                  <a:srgbClr val="FF0000"/>
                </a:solidFill>
                <a:latin typeface="Cambria"/>
                <a:cs typeface="Cambria"/>
              </a:rPr>
              <a:t> </a:t>
            </a:r>
            <a:r>
              <a:rPr sz="2900" b="1" spc="65" dirty="0">
                <a:solidFill>
                  <a:srgbClr val="FF0000"/>
                </a:solidFill>
                <a:latin typeface="Cambria"/>
                <a:cs typeface="Cambria"/>
              </a:rPr>
              <a:t>record</a:t>
            </a:r>
            <a:r>
              <a:rPr sz="2900" b="1" spc="75" dirty="0">
                <a:solidFill>
                  <a:srgbClr val="FF0000"/>
                </a:solidFill>
                <a:latin typeface="Cambria"/>
                <a:cs typeface="Cambria"/>
              </a:rPr>
              <a:t> </a:t>
            </a:r>
            <a:r>
              <a:rPr sz="2900" b="1" spc="65" dirty="0">
                <a:solidFill>
                  <a:srgbClr val="FF0000"/>
                </a:solidFill>
                <a:latin typeface="Cambria"/>
                <a:cs typeface="Cambria"/>
              </a:rPr>
              <a:t>temperature</a:t>
            </a:r>
            <a:r>
              <a:rPr sz="2900" b="1" spc="75" dirty="0">
                <a:solidFill>
                  <a:srgbClr val="FF0000"/>
                </a:solidFill>
                <a:latin typeface="Cambria"/>
                <a:cs typeface="Cambria"/>
              </a:rPr>
              <a:t> </a:t>
            </a:r>
            <a:r>
              <a:rPr sz="2900" b="1" spc="95" dirty="0">
                <a:solidFill>
                  <a:srgbClr val="FF0000"/>
                </a:solidFill>
                <a:latin typeface="Cambria"/>
                <a:cs typeface="Cambria"/>
              </a:rPr>
              <a:t>except </a:t>
            </a:r>
            <a:r>
              <a:rPr sz="2900" b="1" spc="-625" dirty="0">
                <a:solidFill>
                  <a:srgbClr val="FF0000"/>
                </a:solidFill>
                <a:latin typeface="Cambria"/>
                <a:cs typeface="Cambria"/>
              </a:rPr>
              <a:t> </a:t>
            </a:r>
            <a:r>
              <a:rPr sz="2900" b="1" spc="90" dirty="0">
                <a:solidFill>
                  <a:srgbClr val="FF0000"/>
                </a:solidFill>
                <a:latin typeface="Cambria"/>
                <a:cs typeface="Cambria"/>
              </a:rPr>
              <a:t>in</a:t>
            </a:r>
            <a:endParaRPr sz="2900">
              <a:latin typeface="Cambria"/>
              <a:cs typeface="Cambria"/>
            </a:endParaRPr>
          </a:p>
          <a:p>
            <a:pPr marL="3342004">
              <a:lnSpc>
                <a:spcPct val="100000"/>
              </a:lnSpc>
              <a:spcBef>
                <a:spcPts val="415"/>
              </a:spcBef>
            </a:pPr>
            <a:r>
              <a:rPr sz="2900" b="1" spc="170" dirty="0">
                <a:solidFill>
                  <a:srgbClr val="FF0000"/>
                </a:solidFill>
                <a:latin typeface="Cambria"/>
                <a:cs typeface="Cambria"/>
              </a:rPr>
              <a:t>case</a:t>
            </a:r>
            <a:r>
              <a:rPr sz="2900" b="1" spc="40" dirty="0">
                <a:solidFill>
                  <a:srgbClr val="FF0000"/>
                </a:solidFill>
                <a:latin typeface="Cambria"/>
                <a:cs typeface="Cambria"/>
              </a:rPr>
              <a:t> </a:t>
            </a:r>
            <a:r>
              <a:rPr sz="2900" b="1" spc="45" dirty="0">
                <a:solidFill>
                  <a:srgbClr val="FF0000"/>
                </a:solidFill>
                <a:latin typeface="Cambria"/>
                <a:cs typeface="Cambria"/>
              </a:rPr>
              <a:t>of</a:t>
            </a:r>
            <a:r>
              <a:rPr sz="2900" b="1" spc="50" dirty="0">
                <a:solidFill>
                  <a:srgbClr val="FF0000"/>
                </a:solidFill>
                <a:latin typeface="Cambria"/>
                <a:cs typeface="Cambria"/>
              </a:rPr>
              <a:t> </a:t>
            </a:r>
            <a:r>
              <a:rPr sz="2900" b="1" spc="90" dirty="0">
                <a:solidFill>
                  <a:srgbClr val="FF0000"/>
                </a:solidFill>
                <a:latin typeface="Cambria"/>
                <a:cs typeface="Cambria"/>
              </a:rPr>
              <a:t>Sodomy</a:t>
            </a:r>
            <a:endParaRPr sz="2900">
              <a:latin typeface="Cambria"/>
              <a:cs typeface="Cambr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37920" y="181060"/>
            <a:ext cx="8039100" cy="5842635"/>
          </a:xfrm>
          <a:prstGeom prst="rect">
            <a:avLst/>
          </a:prstGeom>
        </p:spPr>
        <p:txBody>
          <a:bodyPr vert="horz" wrap="square" lIns="0" tIns="64769" rIns="0" bIns="0" rtlCol="0">
            <a:spAutoFit/>
          </a:bodyPr>
          <a:lstStyle/>
          <a:p>
            <a:pPr marR="2163445" algn="ctr">
              <a:lnSpc>
                <a:spcPct val="100000"/>
              </a:lnSpc>
              <a:spcBef>
                <a:spcPts val="509"/>
              </a:spcBef>
            </a:pPr>
            <a:r>
              <a:rPr sz="2400" spc="-10" dirty="0">
                <a:latin typeface="Calibri"/>
                <a:cs typeface="Calibri"/>
              </a:rPr>
              <a:t>Heat</a:t>
            </a:r>
            <a:r>
              <a:rPr sz="2400" spc="-20" dirty="0">
                <a:latin typeface="Calibri"/>
                <a:cs typeface="Calibri"/>
              </a:rPr>
              <a:t> </a:t>
            </a:r>
            <a:r>
              <a:rPr sz="2400" spc="-5" dirty="0">
                <a:latin typeface="Calibri"/>
                <a:cs typeface="Calibri"/>
              </a:rPr>
              <a:t>loss </a:t>
            </a:r>
            <a:r>
              <a:rPr sz="2400" dirty="0">
                <a:latin typeface="Calibri"/>
                <a:cs typeface="Calibri"/>
              </a:rPr>
              <a:t>is</a:t>
            </a:r>
            <a:r>
              <a:rPr sz="2400" spc="-10" dirty="0">
                <a:latin typeface="Calibri"/>
                <a:cs typeface="Calibri"/>
              </a:rPr>
              <a:t> by</a:t>
            </a:r>
            <a:r>
              <a:rPr sz="2400" dirty="0">
                <a:latin typeface="Calibri"/>
                <a:cs typeface="Calibri"/>
              </a:rPr>
              <a:t> </a:t>
            </a:r>
            <a:r>
              <a:rPr sz="2400" dirty="0">
                <a:latin typeface="Wingdings"/>
                <a:cs typeface="Wingdings"/>
              </a:rPr>
              <a:t></a:t>
            </a:r>
            <a:r>
              <a:rPr sz="2400" spc="-65" dirty="0">
                <a:latin typeface="Times New Roman"/>
                <a:cs typeface="Times New Roman"/>
              </a:rPr>
              <a:t> </a:t>
            </a:r>
            <a:r>
              <a:rPr sz="2400" spc="-10" dirty="0">
                <a:solidFill>
                  <a:srgbClr val="000080"/>
                </a:solidFill>
                <a:latin typeface="Calibri"/>
                <a:cs typeface="Calibri"/>
              </a:rPr>
              <a:t>CONDUCTION,</a:t>
            </a:r>
            <a:r>
              <a:rPr sz="2400" dirty="0">
                <a:solidFill>
                  <a:srgbClr val="000080"/>
                </a:solidFill>
                <a:latin typeface="Calibri"/>
                <a:cs typeface="Calibri"/>
              </a:rPr>
              <a:t> </a:t>
            </a:r>
            <a:r>
              <a:rPr sz="2400" spc="-10" dirty="0">
                <a:solidFill>
                  <a:srgbClr val="000080"/>
                </a:solidFill>
                <a:latin typeface="Calibri"/>
                <a:cs typeface="Calibri"/>
              </a:rPr>
              <a:t>CONVECTION,</a:t>
            </a:r>
            <a:endParaRPr sz="2400">
              <a:latin typeface="Calibri"/>
              <a:cs typeface="Calibri"/>
            </a:endParaRPr>
          </a:p>
          <a:p>
            <a:pPr marR="2210435" algn="ctr">
              <a:lnSpc>
                <a:spcPct val="100000"/>
              </a:lnSpc>
              <a:spcBef>
                <a:spcPts val="414"/>
              </a:spcBef>
            </a:pPr>
            <a:r>
              <a:rPr sz="2400" spc="-35" dirty="0">
                <a:solidFill>
                  <a:srgbClr val="000080"/>
                </a:solidFill>
                <a:latin typeface="Calibri"/>
                <a:cs typeface="Calibri"/>
              </a:rPr>
              <a:t>EVAPORATION</a:t>
            </a:r>
            <a:endParaRPr sz="2400">
              <a:latin typeface="Calibri"/>
              <a:cs typeface="Calibri"/>
            </a:endParaRPr>
          </a:p>
          <a:p>
            <a:pPr marL="38100">
              <a:lnSpc>
                <a:spcPct val="100000"/>
              </a:lnSpc>
              <a:spcBef>
                <a:spcPts val="140"/>
              </a:spcBef>
            </a:pPr>
            <a:r>
              <a:rPr sz="2400" b="1" spc="-15" dirty="0">
                <a:solidFill>
                  <a:srgbClr val="006FC0"/>
                </a:solidFill>
                <a:latin typeface="Calibri"/>
                <a:cs typeface="Calibri"/>
              </a:rPr>
              <a:t>Factors</a:t>
            </a:r>
            <a:r>
              <a:rPr sz="2400" b="1" spc="-40" dirty="0">
                <a:solidFill>
                  <a:srgbClr val="006FC0"/>
                </a:solidFill>
                <a:latin typeface="Calibri"/>
                <a:cs typeface="Calibri"/>
              </a:rPr>
              <a:t> </a:t>
            </a:r>
            <a:r>
              <a:rPr sz="2400" b="1" spc="-10" dirty="0">
                <a:solidFill>
                  <a:srgbClr val="006FC0"/>
                </a:solidFill>
                <a:latin typeface="Calibri"/>
                <a:cs typeface="Calibri"/>
              </a:rPr>
              <a:t>affecting</a:t>
            </a:r>
            <a:r>
              <a:rPr sz="2400" b="1" spc="-15" dirty="0">
                <a:solidFill>
                  <a:srgbClr val="006FC0"/>
                </a:solidFill>
                <a:latin typeface="Calibri"/>
                <a:cs typeface="Calibri"/>
              </a:rPr>
              <a:t> </a:t>
            </a:r>
            <a:r>
              <a:rPr sz="2400" b="1" spc="-10" dirty="0">
                <a:solidFill>
                  <a:srgbClr val="006FC0"/>
                </a:solidFill>
                <a:latin typeface="Calibri"/>
                <a:cs typeface="Calibri"/>
              </a:rPr>
              <a:t>heat </a:t>
            </a:r>
            <a:r>
              <a:rPr sz="2400" b="1" dirty="0">
                <a:solidFill>
                  <a:srgbClr val="006FC0"/>
                </a:solidFill>
                <a:latin typeface="Calibri"/>
                <a:cs typeface="Calibri"/>
              </a:rPr>
              <a:t>loss</a:t>
            </a:r>
            <a:r>
              <a:rPr sz="2400" b="1" spc="-15" dirty="0">
                <a:solidFill>
                  <a:srgbClr val="006FC0"/>
                </a:solidFill>
                <a:latin typeface="Calibri"/>
                <a:cs typeface="Calibri"/>
              </a:rPr>
              <a:t> </a:t>
            </a:r>
            <a:r>
              <a:rPr sz="2400" b="1" dirty="0">
                <a:solidFill>
                  <a:srgbClr val="006FC0"/>
                </a:solidFill>
                <a:latin typeface="Calibri"/>
                <a:cs typeface="Calibri"/>
              </a:rPr>
              <a:t>:</a:t>
            </a:r>
            <a:endParaRPr sz="2400">
              <a:latin typeface="Calibri"/>
              <a:cs typeface="Calibri"/>
            </a:endParaRPr>
          </a:p>
          <a:p>
            <a:pPr marL="363855" indent="-326390">
              <a:lnSpc>
                <a:spcPct val="100000"/>
              </a:lnSpc>
              <a:spcBef>
                <a:spcPts val="320"/>
              </a:spcBef>
              <a:buAutoNum type="arabicPeriod"/>
              <a:tabLst>
                <a:tab pos="364490" algn="l"/>
              </a:tabLst>
            </a:pPr>
            <a:r>
              <a:rPr sz="2600" dirty="0">
                <a:latin typeface="Calibri"/>
                <a:cs typeface="Calibri"/>
              </a:rPr>
              <a:t>Body</a:t>
            </a:r>
            <a:r>
              <a:rPr sz="2600" spc="-25" dirty="0">
                <a:latin typeface="Calibri"/>
                <a:cs typeface="Calibri"/>
              </a:rPr>
              <a:t> </a:t>
            </a:r>
            <a:r>
              <a:rPr sz="2600" spc="-10" dirty="0">
                <a:latin typeface="Calibri"/>
                <a:cs typeface="Calibri"/>
              </a:rPr>
              <a:t>weight</a:t>
            </a:r>
            <a:r>
              <a:rPr sz="2600" spc="-5" dirty="0">
                <a:latin typeface="Calibri"/>
                <a:cs typeface="Calibri"/>
              </a:rPr>
              <a:t> </a:t>
            </a:r>
            <a:r>
              <a:rPr sz="2600" dirty="0">
                <a:latin typeface="Calibri"/>
                <a:cs typeface="Calibri"/>
              </a:rPr>
              <a:t>and</a:t>
            </a:r>
            <a:r>
              <a:rPr sz="2600" spc="5" dirty="0">
                <a:latin typeface="Calibri"/>
                <a:cs typeface="Calibri"/>
              </a:rPr>
              <a:t> </a:t>
            </a:r>
            <a:r>
              <a:rPr sz="2600" spc="-10" dirty="0">
                <a:latin typeface="Calibri"/>
                <a:cs typeface="Calibri"/>
              </a:rPr>
              <a:t>surface</a:t>
            </a:r>
            <a:r>
              <a:rPr sz="2600" spc="-35" dirty="0">
                <a:latin typeface="Calibri"/>
                <a:cs typeface="Calibri"/>
              </a:rPr>
              <a:t> </a:t>
            </a:r>
            <a:r>
              <a:rPr sz="2600" spc="-10" dirty="0">
                <a:latin typeface="Calibri"/>
                <a:cs typeface="Calibri"/>
              </a:rPr>
              <a:t>area- rapid </a:t>
            </a:r>
            <a:r>
              <a:rPr sz="2600" dirty="0">
                <a:latin typeface="Calibri"/>
                <a:cs typeface="Calibri"/>
              </a:rPr>
              <a:t>in</a:t>
            </a:r>
            <a:r>
              <a:rPr sz="2600" spc="5" dirty="0">
                <a:latin typeface="Calibri"/>
                <a:cs typeface="Calibri"/>
              </a:rPr>
              <a:t> </a:t>
            </a:r>
            <a:r>
              <a:rPr sz="2600" spc="-10" dirty="0">
                <a:latin typeface="Calibri"/>
                <a:cs typeface="Calibri"/>
              </a:rPr>
              <a:t>extremes</a:t>
            </a:r>
            <a:r>
              <a:rPr sz="2600" spc="-45" dirty="0">
                <a:latin typeface="Calibri"/>
                <a:cs typeface="Calibri"/>
              </a:rPr>
              <a:t> </a:t>
            </a:r>
            <a:r>
              <a:rPr sz="2600" dirty="0">
                <a:latin typeface="Calibri"/>
                <a:cs typeface="Calibri"/>
              </a:rPr>
              <a:t>of</a:t>
            </a:r>
            <a:r>
              <a:rPr sz="2600" spc="-10" dirty="0">
                <a:latin typeface="Calibri"/>
                <a:cs typeface="Calibri"/>
              </a:rPr>
              <a:t> age</a:t>
            </a:r>
            <a:endParaRPr sz="2600">
              <a:latin typeface="Calibri"/>
              <a:cs typeface="Calibri"/>
            </a:endParaRPr>
          </a:p>
          <a:p>
            <a:pPr marL="363855" indent="-326390">
              <a:lnSpc>
                <a:spcPct val="100000"/>
              </a:lnSpc>
              <a:spcBef>
                <a:spcPts val="445"/>
              </a:spcBef>
              <a:buAutoNum type="arabicPeriod"/>
              <a:tabLst>
                <a:tab pos="364490" algn="l"/>
              </a:tabLst>
            </a:pPr>
            <a:r>
              <a:rPr sz="2600" spc="-10" dirty="0">
                <a:latin typeface="Calibri"/>
                <a:cs typeface="Calibri"/>
              </a:rPr>
              <a:t>Proportion</a:t>
            </a:r>
            <a:r>
              <a:rPr sz="2600" spc="-20" dirty="0">
                <a:latin typeface="Calibri"/>
                <a:cs typeface="Calibri"/>
              </a:rPr>
              <a:t> </a:t>
            </a:r>
            <a:r>
              <a:rPr sz="2600" spc="-5" dirty="0">
                <a:latin typeface="Calibri"/>
                <a:cs typeface="Calibri"/>
              </a:rPr>
              <a:t>of</a:t>
            </a:r>
            <a:r>
              <a:rPr sz="2600" dirty="0">
                <a:latin typeface="Calibri"/>
                <a:cs typeface="Calibri"/>
              </a:rPr>
              <a:t> </a:t>
            </a:r>
            <a:r>
              <a:rPr sz="2600" spc="-20" dirty="0">
                <a:latin typeface="Calibri"/>
                <a:cs typeface="Calibri"/>
              </a:rPr>
              <a:t>fat-</a:t>
            </a:r>
            <a:r>
              <a:rPr sz="2600" spc="5" dirty="0">
                <a:latin typeface="Calibri"/>
                <a:cs typeface="Calibri"/>
              </a:rPr>
              <a:t> </a:t>
            </a:r>
            <a:r>
              <a:rPr sz="2600" spc="-5" dirty="0">
                <a:latin typeface="Calibri"/>
                <a:cs typeface="Calibri"/>
              </a:rPr>
              <a:t>slow</a:t>
            </a:r>
            <a:r>
              <a:rPr sz="2600" spc="5" dirty="0">
                <a:latin typeface="Calibri"/>
                <a:cs typeface="Calibri"/>
              </a:rPr>
              <a:t> </a:t>
            </a:r>
            <a:r>
              <a:rPr sz="2600" dirty="0">
                <a:latin typeface="Calibri"/>
                <a:cs typeface="Calibri"/>
              </a:rPr>
              <a:t>in</a:t>
            </a:r>
            <a:r>
              <a:rPr sz="2600" spc="-10" dirty="0">
                <a:latin typeface="Calibri"/>
                <a:cs typeface="Calibri"/>
              </a:rPr>
              <a:t> </a:t>
            </a:r>
            <a:r>
              <a:rPr sz="2600" spc="-5" dirty="0">
                <a:latin typeface="Calibri"/>
                <a:cs typeface="Calibri"/>
              </a:rPr>
              <a:t>obese</a:t>
            </a:r>
            <a:r>
              <a:rPr sz="2600" spc="-25" dirty="0">
                <a:latin typeface="Calibri"/>
                <a:cs typeface="Calibri"/>
              </a:rPr>
              <a:t> </a:t>
            </a:r>
            <a:r>
              <a:rPr sz="2600" spc="-10" dirty="0">
                <a:latin typeface="Calibri"/>
                <a:cs typeface="Calibri"/>
              </a:rPr>
              <a:t>persons</a:t>
            </a:r>
            <a:r>
              <a:rPr sz="2600" spc="-20" dirty="0">
                <a:latin typeface="Calibri"/>
                <a:cs typeface="Calibri"/>
              </a:rPr>
              <a:t> </a:t>
            </a:r>
            <a:r>
              <a:rPr sz="2600" dirty="0">
                <a:latin typeface="Calibri"/>
                <a:cs typeface="Calibri"/>
              </a:rPr>
              <a:t>and</a:t>
            </a:r>
            <a:r>
              <a:rPr sz="2600" spc="10" dirty="0">
                <a:latin typeface="Calibri"/>
                <a:cs typeface="Calibri"/>
              </a:rPr>
              <a:t> </a:t>
            </a:r>
            <a:r>
              <a:rPr sz="2600" i="1" spc="-5" dirty="0">
                <a:latin typeface="Calibri"/>
                <a:cs typeface="Calibri"/>
              </a:rPr>
              <a:t>vice </a:t>
            </a:r>
            <a:r>
              <a:rPr sz="2600" i="1" dirty="0">
                <a:latin typeface="Calibri"/>
                <a:cs typeface="Calibri"/>
              </a:rPr>
              <a:t>versa</a:t>
            </a:r>
            <a:endParaRPr sz="2600">
              <a:latin typeface="Calibri"/>
              <a:cs typeface="Calibri"/>
            </a:endParaRPr>
          </a:p>
          <a:p>
            <a:pPr marL="336550">
              <a:lnSpc>
                <a:spcPct val="100000"/>
              </a:lnSpc>
              <a:spcBef>
                <a:spcPts val="430"/>
              </a:spcBef>
            </a:pPr>
            <a:r>
              <a:rPr sz="2600" dirty="0">
                <a:latin typeface="Wingdings"/>
                <a:cs typeface="Wingdings"/>
              </a:rPr>
              <a:t></a:t>
            </a:r>
            <a:r>
              <a:rPr sz="2600" spc="-80" dirty="0">
                <a:latin typeface="Times New Roman"/>
                <a:cs typeface="Times New Roman"/>
              </a:rPr>
              <a:t> </a:t>
            </a:r>
            <a:r>
              <a:rPr sz="2600" spc="-25" dirty="0">
                <a:latin typeface="Calibri"/>
                <a:cs typeface="Calibri"/>
              </a:rPr>
              <a:t>fat</a:t>
            </a:r>
            <a:r>
              <a:rPr sz="2600" spc="-10" dirty="0">
                <a:latin typeface="Calibri"/>
                <a:cs typeface="Calibri"/>
              </a:rPr>
              <a:t> </a:t>
            </a:r>
            <a:r>
              <a:rPr sz="2600" dirty="0">
                <a:latin typeface="Calibri"/>
                <a:cs typeface="Calibri"/>
              </a:rPr>
              <a:t>-</a:t>
            </a:r>
            <a:r>
              <a:rPr sz="2600" spc="-15" dirty="0">
                <a:latin typeface="Calibri"/>
                <a:cs typeface="Calibri"/>
              </a:rPr>
              <a:t> </a:t>
            </a:r>
            <a:r>
              <a:rPr sz="2600" spc="-5" dirty="0">
                <a:latin typeface="Calibri"/>
                <a:cs typeface="Calibri"/>
              </a:rPr>
              <a:t>bad conductor</a:t>
            </a:r>
            <a:r>
              <a:rPr sz="2600" spc="-10" dirty="0">
                <a:latin typeface="Calibri"/>
                <a:cs typeface="Calibri"/>
              </a:rPr>
              <a:t> </a:t>
            </a:r>
            <a:r>
              <a:rPr sz="2600" spc="-5" dirty="0">
                <a:latin typeface="Calibri"/>
                <a:cs typeface="Calibri"/>
              </a:rPr>
              <a:t>of</a:t>
            </a:r>
            <a:r>
              <a:rPr sz="2600" spc="-15" dirty="0">
                <a:latin typeface="Calibri"/>
                <a:cs typeface="Calibri"/>
              </a:rPr>
              <a:t> </a:t>
            </a:r>
            <a:r>
              <a:rPr sz="2600" spc="-5" dirty="0">
                <a:latin typeface="Calibri"/>
                <a:cs typeface="Calibri"/>
              </a:rPr>
              <a:t>heat</a:t>
            </a:r>
            <a:endParaRPr sz="2600">
              <a:latin typeface="Calibri"/>
              <a:cs typeface="Calibri"/>
            </a:endParaRPr>
          </a:p>
          <a:p>
            <a:pPr marL="363855" indent="-326390">
              <a:lnSpc>
                <a:spcPct val="100000"/>
              </a:lnSpc>
              <a:spcBef>
                <a:spcPts val="445"/>
              </a:spcBef>
              <a:buAutoNum type="arabicPeriod" startAt="3"/>
              <a:tabLst>
                <a:tab pos="364490" algn="l"/>
              </a:tabLst>
            </a:pPr>
            <a:r>
              <a:rPr sz="2600" spc="-5" dirty="0">
                <a:latin typeface="Calibri"/>
                <a:cs typeface="Calibri"/>
              </a:rPr>
              <a:t>Covering</a:t>
            </a:r>
            <a:r>
              <a:rPr sz="2600" spc="-25" dirty="0">
                <a:latin typeface="Calibri"/>
                <a:cs typeface="Calibri"/>
              </a:rPr>
              <a:t> layers</a:t>
            </a:r>
            <a:r>
              <a:rPr sz="2600" spc="-20" dirty="0">
                <a:latin typeface="Calibri"/>
                <a:cs typeface="Calibri"/>
              </a:rPr>
              <a:t> </a:t>
            </a:r>
            <a:r>
              <a:rPr sz="2600" spc="-10" dirty="0">
                <a:latin typeface="Calibri"/>
                <a:cs typeface="Calibri"/>
              </a:rPr>
              <a:t>around</a:t>
            </a:r>
            <a:r>
              <a:rPr sz="2600" spc="-30" dirty="0">
                <a:latin typeface="Calibri"/>
                <a:cs typeface="Calibri"/>
              </a:rPr>
              <a:t> </a:t>
            </a:r>
            <a:r>
              <a:rPr sz="2600" spc="-5" dirty="0">
                <a:latin typeface="Calibri"/>
                <a:cs typeface="Calibri"/>
              </a:rPr>
              <a:t>body</a:t>
            </a:r>
            <a:endParaRPr sz="2600">
              <a:latin typeface="Calibri"/>
              <a:cs typeface="Calibri"/>
            </a:endParaRPr>
          </a:p>
          <a:p>
            <a:pPr marL="336550" marR="30480" indent="-299085">
              <a:lnSpc>
                <a:spcPct val="113799"/>
              </a:lnSpc>
              <a:spcBef>
                <a:spcPts val="5"/>
              </a:spcBef>
              <a:buFont typeface="Calibri"/>
              <a:buAutoNum type="arabicPeriod" startAt="3"/>
              <a:tabLst>
                <a:tab pos="364490" algn="l"/>
              </a:tabLst>
            </a:pPr>
            <a:r>
              <a:rPr dirty="0"/>
              <a:t>	</a:t>
            </a:r>
            <a:r>
              <a:rPr sz="2600" spc="-15" dirty="0">
                <a:latin typeface="Calibri"/>
                <a:cs typeface="Calibri"/>
              </a:rPr>
              <a:t>Difference</a:t>
            </a:r>
            <a:r>
              <a:rPr sz="2600" spc="-55" dirty="0">
                <a:latin typeface="Calibri"/>
                <a:cs typeface="Calibri"/>
              </a:rPr>
              <a:t> </a:t>
            </a:r>
            <a:r>
              <a:rPr sz="2600" spc="-5" dirty="0">
                <a:latin typeface="Calibri"/>
                <a:cs typeface="Calibri"/>
              </a:rPr>
              <a:t>between</a:t>
            </a:r>
            <a:r>
              <a:rPr sz="2600" spc="-35" dirty="0">
                <a:latin typeface="Calibri"/>
                <a:cs typeface="Calibri"/>
              </a:rPr>
              <a:t> </a:t>
            </a:r>
            <a:r>
              <a:rPr sz="2600" spc="-5" dirty="0">
                <a:latin typeface="Calibri"/>
                <a:cs typeface="Calibri"/>
              </a:rPr>
              <a:t>body</a:t>
            </a:r>
            <a:r>
              <a:rPr sz="2600" spc="-20" dirty="0">
                <a:latin typeface="Calibri"/>
                <a:cs typeface="Calibri"/>
              </a:rPr>
              <a:t> </a:t>
            </a:r>
            <a:r>
              <a:rPr sz="2600" dirty="0">
                <a:latin typeface="Calibri"/>
                <a:cs typeface="Calibri"/>
              </a:rPr>
              <a:t>and </a:t>
            </a:r>
            <a:r>
              <a:rPr sz="2600" spc="-5" dirty="0">
                <a:latin typeface="Calibri"/>
                <a:cs typeface="Calibri"/>
              </a:rPr>
              <a:t>ambient</a:t>
            </a:r>
            <a:r>
              <a:rPr sz="2600" spc="-25" dirty="0">
                <a:latin typeface="Calibri"/>
                <a:cs typeface="Calibri"/>
              </a:rPr>
              <a:t> </a:t>
            </a:r>
            <a:r>
              <a:rPr sz="2600" spc="-10" dirty="0">
                <a:latin typeface="Calibri"/>
                <a:cs typeface="Calibri"/>
              </a:rPr>
              <a:t>temperature-</a:t>
            </a:r>
            <a:r>
              <a:rPr sz="2600" spc="-30" dirty="0">
                <a:latin typeface="Calibri"/>
                <a:cs typeface="Calibri"/>
              </a:rPr>
              <a:t> </a:t>
            </a:r>
            <a:r>
              <a:rPr sz="2600" spc="-25" dirty="0">
                <a:latin typeface="Calibri"/>
                <a:cs typeface="Calibri"/>
              </a:rPr>
              <a:t>rate </a:t>
            </a:r>
            <a:r>
              <a:rPr sz="2600" spc="-570" dirty="0">
                <a:latin typeface="Calibri"/>
                <a:cs typeface="Calibri"/>
              </a:rPr>
              <a:t> </a:t>
            </a:r>
            <a:r>
              <a:rPr sz="2600" dirty="0">
                <a:latin typeface="Calibri"/>
                <a:cs typeface="Calibri"/>
              </a:rPr>
              <a:t>is</a:t>
            </a:r>
            <a:r>
              <a:rPr sz="2600" spc="-15" dirty="0">
                <a:latin typeface="Calibri"/>
                <a:cs typeface="Calibri"/>
              </a:rPr>
              <a:t> </a:t>
            </a:r>
            <a:r>
              <a:rPr sz="2600" spc="-10" dirty="0">
                <a:latin typeface="Calibri"/>
                <a:cs typeface="Calibri"/>
              </a:rPr>
              <a:t>more</a:t>
            </a:r>
            <a:r>
              <a:rPr sz="2600" dirty="0">
                <a:latin typeface="Calibri"/>
                <a:cs typeface="Calibri"/>
              </a:rPr>
              <a:t> when</a:t>
            </a:r>
            <a:r>
              <a:rPr sz="2600" spc="-15" dirty="0">
                <a:latin typeface="Calibri"/>
                <a:cs typeface="Calibri"/>
              </a:rPr>
              <a:t> </a:t>
            </a:r>
            <a:r>
              <a:rPr sz="2600" dirty="0">
                <a:latin typeface="Calibri"/>
                <a:cs typeface="Calibri"/>
              </a:rPr>
              <a:t>the</a:t>
            </a:r>
            <a:r>
              <a:rPr sz="2600" spc="-20" dirty="0">
                <a:latin typeface="Calibri"/>
                <a:cs typeface="Calibri"/>
              </a:rPr>
              <a:t> </a:t>
            </a:r>
            <a:r>
              <a:rPr sz="2600" spc="-15" dirty="0">
                <a:latin typeface="Calibri"/>
                <a:cs typeface="Calibri"/>
              </a:rPr>
              <a:t>difference</a:t>
            </a:r>
            <a:r>
              <a:rPr sz="2600" spc="-45" dirty="0">
                <a:latin typeface="Calibri"/>
                <a:cs typeface="Calibri"/>
              </a:rPr>
              <a:t> </a:t>
            </a:r>
            <a:r>
              <a:rPr sz="2600" dirty="0">
                <a:latin typeface="Calibri"/>
                <a:cs typeface="Calibri"/>
              </a:rPr>
              <a:t>is</a:t>
            </a:r>
            <a:r>
              <a:rPr sz="2600" spc="-10" dirty="0">
                <a:latin typeface="Calibri"/>
                <a:cs typeface="Calibri"/>
              </a:rPr>
              <a:t> more.</a:t>
            </a:r>
            <a:endParaRPr sz="2600">
              <a:latin typeface="Calibri"/>
              <a:cs typeface="Calibri"/>
            </a:endParaRPr>
          </a:p>
          <a:p>
            <a:pPr marL="363855" indent="-326390">
              <a:lnSpc>
                <a:spcPct val="100000"/>
              </a:lnSpc>
              <a:spcBef>
                <a:spcPts val="440"/>
              </a:spcBef>
              <a:buAutoNum type="arabicPeriod" startAt="3"/>
              <a:tabLst>
                <a:tab pos="364490" algn="l"/>
              </a:tabLst>
            </a:pPr>
            <a:r>
              <a:rPr sz="2600" spc="-15" dirty="0">
                <a:latin typeface="Calibri"/>
                <a:cs typeface="Calibri"/>
              </a:rPr>
              <a:t>Environment</a:t>
            </a:r>
            <a:r>
              <a:rPr sz="2600" spc="-25" dirty="0">
                <a:latin typeface="Calibri"/>
                <a:cs typeface="Calibri"/>
              </a:rPr>
              <a:t> </a:t>
            </a:r>
            <a:r>
              <a:rPr sz="2600" spc="5" dirty="0">
                <a:latin typeface="Wingdings"/>
                <a:cs typeface="Wingdings"/>
              </a:rPr>
              <a:t></a:t>
            </a:r>
            <a:r>
              <a:rPr sz="2600" spc="-75" dirty="0">
                <a:latin typeface="Times New Roman"/>
                <a:cs typeface="Times New Roman"/>
              </a:rPr>
              <a:t> </a:t>
            </a:r>
            <a:r>
              <a:rPr sz="2600" spc="-5" dirty="0">
                <a:latin typeface="Calibri"/>
                <a:cs typeface="Calibri"/>
              </a:rPr>
              <a:t>well</a:t>
            </a:r>
            <a:r>
              <a:rPr sz="2600" dirty="0">
                <a:latin typeface="Calibri"/>
                <a:cs typeface="Calibri"/>
              </a:rPr>
              <a:t> </a:t>
            </a:r>
            <a:r>
              <a:rPr sz="2600" spc="-10" dirty="0">
                <a:latin typeface="Calibri"/>
                <a:cs typeface="Calibri"/>
              </a:rPr>
              <a:t>ventilated</a:t>
            </a:r>
            <a:r>
              <a:rPr sz="2600" spc="-40" dirty="0">
                <a:latin typeface="Calibri"/>
                <a:cs typeface="Calibri"/>
              </a:rPr>
              <a:t> </a:t>
            </a:r>
            <a:r>
              <a:rPr sz="2600" spc="-5" dirty="0">
                <a:latin typeface="Calibri"/>
                <a:cs typeface="Calibri"/>
              </a:rPr>
              <a:t>place </a:t>
            </a:r>
            <a:r>
              <a:rPr sz="2600" dirty="0">
                <a:latin typeface="Calibri"/>
                <a:cs typeface="Calibri"/>
              </a:rPr>
              <a:t>– </a:t>
            </a:r>
            <a:r>
              <a:rPr sz="2600" spc="-15" dirty="0">
                <a:latin typeface="Calibri"/>
                <a:cs typeface="Calibri"/>
              </a:rPr>
              <a:t>faster</a:t>
            </a:r>
            <a:r>
              <a:rPr sz="2600" spc="-35" dirty="0">
                <a:latin typeface="Calibri"/>
                <a:cs typeface="Calibri"/>
              </a:rPr>
              <a:t> </a:t>
            </a:r>
            <a:r>
              <a:rPr sz="2600" spc="-5" dirty="0">
                <a:latin typeface="Calibri"/>
                <a:cs typeface="Calibri"/>
              </a:rPr>
              <a:t>cooling</a:t>
            </a:r>
            <a:endParaRPr sz="2600">
              <a:latin typeface="Calibri"/>
              <a:cs typeface="Calibri"/>
            </a:endParaRPr>
          </a:p>
          <a:p>
            <a:pPr marL="1903730">
              <a:lnSpc>
                <a:spcPct val="100000"/>
              </a:lnSpc>
              <a:spcBef>
                <a:spcPts val="434"/>
              </a:spcBef>
            </a:pPr>
            <a:r>
              <a:rPr sz="2600" dirty="0">
                <a:latin typeface="Wingdings"/>
                <a:cs typeface="Wingdings"/>
              </a:rPr>
              <a:t></a:t>
            </a:r>
            <a:r>
              <a:rPr sz="2600" spc="-80" dirty="0">
                <a:latin typeface="Times New Roman"/>
                <a:cs typeface="Times New Roman"/>
              </a:rPr>
              <a:t> </a:t>
            </a:r>
            <a:r>
              <a:rPr sz="2600" dirty="0">
                <a:latin typeface="Calibri"/>
                <a:cs typeface="Calibri"/>
              </a:rPr>
              <a:t>closed</a:t>
            </a:r>
            <a:r>
              <a:rPr sz="2600" spc="-15" dirty="0">
                <a:latin typeface="Calibri"/>
                <a:cs typeface="Calibri"/>
              </a:rPr>
              <a:t> room </a:t>
            </a:r>
            <a:r>
              <a:rPr sz="2600" dirty="0">
                <a:latin typeface="Calibri"/>
                <a:cs typeface="Calibri"/>
              </a:rPr>
              <a:t>– </a:t>
            </a:r>
            <a:r>
              <a:rPr sz="2600" spc="-10" dirty="0">
                <a:latin typeface="Calibri"/>
                <a:cs typeface="Calibri"/>
              </a:rPr>
              <a:t>slower</a:t>
            </a:r>
            <a:r>
              <a:rPr sz="2600" spc="-15" dirty="0">
                <a:latin typeface="Calibri"/>
                <a:cs typeface="Calibri"/>
              </a:rPr>
              <a:t> </a:t>
            </a:r>
            <a:r>
              <a:rPr sz="2600" spc="-5" dirty="0">
                <a:latin typeface="Calibri"/>
                <a:cs typeface="Calibri"/>
              </a:rPr>
              <a:t>cooling</a:t>
            </a:r>
            <a:endParaRPr sz="2600">
              <a:latin typeface="Calibri"/>
              <a:cs typeface="Calibri"/>
            </a:endParaRPr>
          </a:p>
          <a:p>
            <a:pPr marL="38100">
              <a:lnSpc>
                <a:spcPct val="100000"/>
              </a:lnSpc>
              <a:spcBef>
                <a:spcPts val="445"/>
              </a:spcBef>
              <a:tabLst>
                <a:tab pos="1959610" algn="l"/>
              </a:tabLst>
            </a:pPr>
            <a:r>
              <a:rPr sz="2600" dirty="0">
                <a:latin typeface="Wingdings"/>
                <a:cs typeface="Wingdings"/>
              </a:rPr>
              <a:t></a:t>
            </a:r>
            <a:r>
              <a:rPr sz="2600" spc="-65" dirty="0">
                <a:latin typeface="Times New Roman"/>
                <a:cs typeface="Times New Roman"/>
              </a:rPr>
              <a:t> </a:t>
            </a:r>
            <a:r>
              <a:rPr sz="2600" spc="-10" dirty="0">
                <a:latin typeface="Calibri"/>
                <a:cs typeface="Calibri"/>
              </a:rPr>
              <a:t>moisture</a:t>
            </a:r>
            <a:r>
              <a:rPr sz="2600" spc="-5" dirty="0">
                <a:latin typeface="Calibri"/>
                <a:cs typeface="Calibri"/>
              </a:rPr>
              <a:t> </a:t>
            </a:r>
            <a:r>
              <a:rPr sz="2600" dirty="0">
                <a:latin typeface="Calibri"/>
                <a:cs typeface="Calibri"/>
              </a:rPr>
              <a:t>-	</a:t>
            </a:r>
            <a:r>
              <a:rPr sz="2600" spc="-10" dirty="0">
                <a:latin typeface="Calibri"/>
                <a:cs typeface="Calibri"/>
              </a:rPr>
              <a:t>rapid </a:t>
            </a:r>
            <a:r>
              <a:rPr sz="2600" spc="-5" dirty="0">
                <a:latin typeface="Calibri"/>
                <a:cs typeface="Calibri"/>
              </a:rPr>
              <a:t>cooling,</a:t>
            </a:r>
            <a:r>
              <a:rPr sz="2600" spc="5" dirty="0">
                <a:latin typeface="Calibri"/>
                <a:cs typeface="Calibri"/>
              </a:rPr>
              <a:t> </a:t>
            </a:r>
            <a:r>
              <a:rPr sz="2600" dirty="0">
                <a:latin typeface="Wingdings"/>
                <a:cs typeface="Wingdings"/>
              </a:rPr>
              <a:t></a:t>
            </a:r>
            <a:r>
              <a:rPr sz="2600" spc="-65" dirty="0">
                <a:latin typeface="Times New Roman"/>
                <a:cs typeface="Times New Roman"/>
              </a:rPr>
              <a:t> </a:t>
            </a:r>
            <a:r>
              <a:rPr sz="2600" dirty="0">
                <a:latin typeface="Calibri"/>
                <a:cs typeface="Calibri"/>
              </a:rPr>
              <a:t>dry</a:t>
            </a:r>
            <a:r>
              <a:rPr sz="2600" spc="-15" dirty="0">
                <a:latin typeface="Calibri"/>
                <a:cs typeface="Calibri"/>
              </a:rPr>
              <a:t> </a:t>
            </a:r>
            <a:r>
              <a:rPr sz="2600" spc="-5" dirty="0">
                <a:latin typeface="Calibri"/>
                <a:cs typeface="Calibri"/>
              </a:rPr>
              <a:t>atmosphere</a:t>
            </a:r>
            <a:r>
              <a:rPr sz="2600" spc="-25" dirty="0">
                <a:latin typeface="Calibri"/>
                <a:cs typeface="Calibri"/>
              </a:rPr>
              <a:t> </a:t>
            </a:r>
            <a:r>
              <a:rPr sz="2600" dirty="0">
                <a:latin typeface="Calibri"/>
                <a:cs typeface="Calibri"/>
              </a:rPr>
              <a:t>-</a:t>
            </a:r>
            <a:r>
              <a:rPr sz="2600" spc="5" dirty="0">
                <a:latin typeface="Calibri"/>
                <a:cs typeface="Calibri"/>
              </a:rPr>
              <a:t> </a:t>
            </a:r>
            <a:r>
              <a:rPr sz="2600" spc="-10" dirty="0">
                <a:latin typeface="Calibri"/>
                <a:cs typeface="Calibri"/>
              </a:rPr>
              <a:t>slower</a:t>
            </a:r>
            <a:endParaRPr sz="2600">
              <a:latin typeface="Calibri"/>
              <a:cs typeface="Calibri"/>
            </a:endParaRPr>
          </a:p>
          <a:p>
            <a:pPr marL="38100">
              <a:lnSpc>
                <a:spcPct val="100000"/>
              </a:lnSpc>
              <a:spcBef>
                <a:spcPts val="445"/>
              </a:spcBef>
            </a:pPr>
            <a:r>
              <a:rPr sz="3200" b="1" dirty="0">
                <a:latin typeface="Calibri"/>
                <a:cs typeface="Calibri"/>
              </a:rPr>
              <a:t>In</a:t>
            </a:r>
            <a:r>
              <a:rPr sz="3200" b="1" spc="-10" dirty="0">
                <a:latin typeface="Calibri"/>
                <a:cs typeface="Calibri"/>
              </a:rPr>
              <a:t> </a:t>
            </a:r>
            <a:r>
              <a:rPr sz="3200" b="1" spc="-5" dirty="0">
                <a:latin typeface="Calibri"/>
                <a:cs typeface="Calibri"/>
              </a:rPr>
              <a:t>India</a:t>
            </a:r>
            <a:r>
              <a:rPr sz="3200" b="1" spc="-30" dirty="0">
                <a:latin typeface="Calibri"/>
                <a:cs typeface="Calibri"/>
              </a:rPr>
              <a:t> </a:t>
            </a:r>
            <a:r>
              <a:rPr sz="3200" b="1" spc="-35" dirty="0">
                <a:latin typeface="Calibri"/>
                <a:cs typeface="Calibri"/>
              </a:rPr>
              <a:t>rate</a:t>
            </a:r>
            <a:r>
              <a:rPr sz="3200" b="1" spc="-25" dirty="0">
                <a:latin typeface="Calibri"/>
                <a:cs typeface="Calibri"/>
              </a:rPr>
              <a:t> </a:t>
            </a:r>
            <a:r>
              <a:rPr sz="3200" b="1" dirty="0">
                <a:latin typeface="Calibri"/>
                <a:cs typeface="Calibri"/>
              </a:rPr>
              <a:t>is 0.5</a:t>
            </a:r>
            <a:r>
              <a:rPr sz="3200" b="1" spc="-15" dirty="0">
                <a:latin typeface="Calibri"/>
                <a:cs typeface="Calibri"/>
              </a:rPr>
              <a:t> </a:t>
            </a:r>
            <a:r>
              <a:rPr sz="3200" b="1" spc="-10" dirty="0">
                <a:latin typeface="Calibri"/>
                <a:cs typeface="Calibri"/>
              </a:rPr>
              <a:t>to</a:t>
            </a:r>
            <a:r>
              <a:rPr sz="3200" b="1" dirty="0">
                <a:latin typeface="Calibri"/>
                <a:cs typeface="Calibri"/>
              </a:rPr>
              <a:t> </a:t>
            </a:r>
            <a:r>
              <a:rPr sz="3200" b="1" spc="-5" dirty="0">
                <a:latin typeface="Calibri"/>
                <a:cs typeface="Calibri"/>
              </a:rPr>
              <a:t>0.7</a:t>
            </a:r>
            <a:r>
              <a:rPr sz="3200" b="1" dirty="0">
                <a:latin typeface="Calibri"/>
                <a:cs typeface="Calibri"/>
              </a:rPr>
              <a:t> </a:t>
            </a:r>
            <a:r>
              <a:rPr sz="3150" b="1" spc="7" baseline="25132" dirty="0">
                <a:latin typeface="Calibri"/>
                <a:cs typeface="Calibri"/>
              </a:rPr>
              <a:t>0</a:t>
            </a:r>
            <a:r>
              <a:rPr sz="3200" b="1" spc="5" dirty="0">
                <a:latin typeface="Calibri"/>
                <a:cs typeface="Calibri"/>
              </a:rPr>
              <a:t>C</a:t>
            </a:r>
            <a:r>
              <a:rPr sz="3200" b="1" spc="15" dirty="0">
                <a:latin typeface="Calibri"/>
                <a:cs typeface="Calibri"/>
              </a:rPr>
              <a:t> </a:t>
            </a:r>
            <a:r>
              <a:rPr sz="3200" b="1" spc="-5" dirty="0">
                <a:latin typeface="Calibri"/>
                <a:cs typeface="Calibri"/>
              </a:rPr>
              <a:t>per </a:t>
            </a:r>
            <a:r>
              <a:rPr sz="3200" b="1" spc="-60" dirty="0">
                <a:latin typeface="Calibri"/>
                <a:cs typeface="Calibri"/>
              </a:rPr>
              <a:t>hour.</a:t>
            </a:r>
            <a:endParaRPr sz="3200">
              <a:latin typeface="Calibri"/>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86842" y="233553"/>
            <a:ext cx="8221345" cy="5143500"/>
          </a:xfrm>
          <a:prstGeom prst="rect">
            <a:avLst/>
          </a:prstGeom>
        </p:spPr>
        <p:txBody>
          <a:bodyPr vert="horz" wrap="square" lIns="0" tIns="13335" rIns="0" bIns="0" rtlCol="0">
            <a:spAutoFit/>
          </a:bodyPr>
          <a:lstStyle/>
          <a:p>
            <a:pPr marL="38100">
              <a:lnSpc>
                <a:spcPct val="100000"/>
              </a:lnSpc>
              <a:spcBef>
                <a:spcPts val="105"/>
              </a:spcBef>
            </a:pPr>
            <a:r>
              <a:rPr sz="2600" b="1" spc="-5" dirty="0">
                <a:solidFill>
                  <a:srgbClr val="000080"/>
                </a:solidFill>
                <a:latin typeface="Calibri"/>
                <a:cs typeface="Calibri"/>
              </a:rPr>
              <a:t>FORMULA:</a:t>
            </a:r>
            <a:endParaRPr sz="2600">
              <a:latin typeface="Calibri"/>
              <a:cs typeface="Calibri"/>
            </a:endParaRPr>
          </a:p>
          <a:p>
            <a:pPr>
              <a:lnSpc>
                <a:spcPct val="100000"/>
              </a:lnSpc>
              <a:spcBef>
                <a:spcPts val="25"/>
              </a:spcBef>
            </a:pPr>
            <a:endParaRPr sz="2650">
              <a:latin typeface="Calibri"/>
              <a:cs typeface="Calibri"/>
            </a:endParaRPr>
          </a:p>
          <a:p>
            <a:pPr marL="1949450" marR="30480" indent="-1837055">
              <a:lnSpc>
                <a:spcPct val="116300"/>
              </a:lnSpc>
              <a:tabLst>
                <a:tab pos="2188210" algn="l"/>
              </a:tabLst>
            </a:pPr>
            <a:r>
              <a:rPr sz="2400" b="1" spc="-5" dirty="0">
                <a:latin typeface="Calibri"/>
                <a:cs typeface="Calibri"/>
              </a:rPr>
              <a:t>Time</a:t>
            </a:r>
            <a:r>
              <a:rPr sz="2400" b="1" spc="-10" dirty="0">
                <a:latin typeface="Calibri"/>
                <a:cs typeface="Calibri"/>
              </a:rPr>
              <a:t> </a:t>
            </a:r>
            <a:r>
              <a:rPr sz="2400" b="1" dirty="0">
                <a:latin typeface="Calibri"/>
                <a:cs typeface="Calibri"/>
              </a:rPr>
              <a:t>in</a:t>
            </a:r>
            <a:r>
              <a:rPr sz="2400" b="1" spc="-5" dirty="0">
                <a:latin typeface="Calibri"/>
                <a:cs typeface="Calibri"/>
              </a:rPr>
              <a:t> </a:t>
            </a:r>
            <a:r>
              <a:rPr sz="2400" b="1" spc="-10" dirty="0">
                <a:latin typeface="Calibri"/>
                <a:cs typeface="Calibri"/>
              </a:rPr>
              <a:t>hours</a:t>
            </a:r>
            <a:r>
              <a:rPr sz="2400" b="1" spc="5" dirty="0">
                <a:latin typeface="Calibri"/>
                <a:cs typeface="Calibri"/>
              </a:rPr>
              <a:t> </a:t>
            </a:r>
            <a:r>
              <a:rPr sz="2400" b="1" dirty="0">
                <a:latin typeface="Calibri"/>
                <a:cs typeface="Calibri"/>
              </a:rPr>
              <a:t>=	</a:t>
            </a:r>
            <a:r>
              <a:rPr sz="2400" b="1" u="heavy" spc="-5" dirty="0">
                <a:uFill>
                  <a:solidFill>
                    <a:srgbClr val="000000"/>
                  </a:solidFill>
                </a:uFill>
                <a:latin typeface="Calibri"/>
                <a:cs typeface="Calibri"/>
              </a:rPr>
              <a:t>Normal </a:t>
            </a:r>
            <a:r>
              <a:rPr sz="2400" b="1" u="heavy" dirty="0">
                <a:uFill>
                  <a:solidFill>
                    <a:srgbClr val="000000"/>
                  </a:solidFill>
                </a:uFill>
                <a:latin typeface="Calibri"/>
                <a:cs typeface="Calibri"/>
              </a:rPr>
              <a:t>Body </a:t>
            </a:r>
            <a:r>
              <a:rPr sz="2400" b="1" u="heavy" spc="-15" dirty="0">
                <a:uFill>
                  <a:solidFill>
                    <a:srgbClr val="000000"/>
                  </a:solidFill>
                </a:uFill>
                <a:latin typeface="Calibri"/>
                <a:cs typeface="Calibri"/>
              </a:rPr>
              <a:t>temperature </a:t>
            </a:r>
            <a:r>
              <a:rPr sz="2400" b="1" u="heavy" dirty="0">
                <a:uFill>
                  <a:solidFill>
                    <a:srgbClr val="000000"/>
                  </a:solidFill>
                </a:uFill>
                <a:latin typeface="Calibri"/>
                <a:cs typeface="Calibri"/>
              </a:rPr>
              <a:t>– </a:t>
            </a:r>
            <a:r>
              <a:rPr sz="2400" b="1" u="heavy" spc="-10" dirty="0">
                <a:uFill>
                  <a:solidFill>
                    <a:srgbClr val="000000"/>
                  </a:solidFill>
                </a:uFill>
                <a:latin typeface="Calibri"/>
                <a:cs typeface="Calibri"/>
              </a:rPr>
              <a:t>rectal </a:t>
            </a:r>
            <a:r>
              <a:rPr sz="2400" b="1" u="heavy" spc="-15" dirty="0">
                <a:uFill>
                  <a:solidFill>
                    <a:srgbClr val="000000"/>
                  </a:solidFill>
                </a:uFill>
                <a:latin typeface="Calibri"/>
                <a:cs typeface="Calibri"/>
              </a:rPr>
              <a:t>temperature </a:t>
            </a:r>
            <a:r>
              <a:rPr sz="2400" b="1" spc="-530" dirty="0">
                <a:latin typeface="Calibri"/>
                <a:cs typeface="Calibri"/>
              </a:rPr>
              <a:t> </a:t>
            </a:r>
            <a:r>
              <a:rPr sz="2400" b="1" spc="-15" dirty="0">
                <a:latin typeface="Calibri"/>
                <a:cs typeface="Calibri"/>
              </a:rPr>
              <a:t>Rate</a:t>
            </a:r>
            <a:r>
              <a:rPr sz="2400" b="1" spc="-10" dirty="0">
                <a:latin typeface="Calibri"/>
                <a:cs typeface="Calibri"/>
              </a:rPr>
              <a:t> </a:t>
            </a:r>
            <a:r>
              <a:rPr sz="2400" b="1" dirty="0">
                <a:latin typeface="Calibri"/>
                <a:cs typeface="Calibri"/>
              </a:rPr>
              <a:t>of</a:t>
            </a:r>
            <a:r>
              <a:rPr sz="2400" b="1" spc="-5" dirty="0">
                <a:latin typeface="Calibri"/>
                <a:cs typeface="Calibri"/>
              </a:rPr>
              <a:t> </a:t>
            </a:r>
            <a:r>
              <a:rPr sz="2400" b="1" spc="-15" dirty="0">
                <a:latin typeface="Calibri"/>
                <a:cs typeface="Calibri"/>
              </a:rPr>
              <a:t>temperature</a:t>
            </a:r>
            <a:r>
              <a:rPr sz="2400" b="1" spc="-10" dirty="0">
                <a:latin typeface="Calibri"/>
                <a:cs typeface="Calibri"/>
              </a:rPr>
              <a:t> fall</a:t>
            </a:r>
            <a:r>
              <a:rPr sz="2400" b="1" dirty="0">
                <a:latin typeface="Calibri"/>
                <a:cs typeface="Calibri"/>
              </a:rPr>
              <a:t> </a:t>
            </a:r>
            <a:r>
              <a:rPr sz="2400" b="1" spc="-5" dirty="0">
                <a:latin typeface="Calibri"/>
                <a:cs typeface="Calibri"/>
              </a:rPr>
              <a:t>per </a:t>
            </a:r>
            <a:r>
              <a:rPr sz="2400" b="1" dirty="0">
                <a:latin typeface="Calibri"/>
                <a:cs typeface="Calibri"/>
              </a:rPr>
              <a:t>hour</a:t>
            </a:r>
            <a:endParaRPr sz="2400">
              <a:latin typeface="Calibri"/>
              <a:cs typeface="Calibri"/>
            </a:endParaRPr>
          </a:p>
          <a:p>
            <a:pPr marL="723900">
              <a:lnSpc>
                <a:spcPct val="100000"/>
              </a:lnSpc>
              <a:spcBef>
                <a:spcPts val="1590"/>
              </a:spcBef>
            </a:pPr>
            <a:r>
              <a:rPr sz="3200" spc="-15" dirty="0">
                <a:latin typeface="Calibri"/>
                <a:cs typeface="Calibri"/>
              </a:rPr>
              <a:t>For</a:t>
            </a:r>
            <a:r>
              <a:rPr sz="3200" spc="-40" dirty="0">
                <a:latin typeface="Calibri"/>
                <a:cs typeface="Calibri"/>
              </a:rPr>
              <a:t> </a:t>
            </a:r>
            <a:r>
              <a:rPr sz="3200" spc="-15" dirty="0">
                <a:latin typeface="Calibri"/>
                <a:cs typeface="Calibri"/>
              </a:rPr>
              <a:t>example,</a:t>
            </a:r>
            <a:endParaRPr sz="3200">
              <a:latin typeface="Calibri"/>
              <a:cs typeface="Calibri"/>
            </a:endParaRPr>
          </a:p>
          <a:p>
            <a:pPr marL="723900" marR="1544955">
              <a:lnSpc>
                <a:spcPts val="4380"/>
              </a:lnSpc>
              <a:spcBef>
                <a:spcPts val="114"/>
              </a:spcBef>
            </a:pPr>
            <a:r>
              <a:rPr sz="3200" dirty="0">
                <a:latin typeface="Calibri"/>
                <a:cs typeface="Calibri"/>
              </a:rPr>
              <a:t>Normal</a:t>
            </a:r>
            <a:r>
              <a:rPr sz="3200" spc="-30" dirty="0">
                <a:latin typeface="Calibri"/>
                <a:cs typeface="Calibri"/>
              </a:rPr>
              <a:t> </a:t>
            </a:r>
            <a:r>
              <a:rPr sz="3200" dirty="0">
                <a:latin typeface="Calibri"/>
                <a:cs typeface="Calibri"/>
              </a:rPr>
              <a:t>Body</a:t>
            </a:r>
            <a:r>
              <a:rPr sz="3200" spc="-10" dirty="0">
                <a:latin typeface="Calibri"/>
                <a:cs typeface="Calibri"/>
              </a:rPr>
              <a:t> </a:t>
            </a:r>
            <a:r>
              <a:rPr sz="3200" spc="-15" dirty="0">
                <a:latin typeface="Calibri"/>
                <a:cs typeface="Calibri"/>
              </a:rPr>
              <a:t>temperature</a:t>
            </a:r>
            <a:r>
              <a:rPr sz="3200" spc="-10" dirty="0">
                <a:latin typeface="Calibri"/>
                <a:cs typeface="Calibri"/>
              </a:rPr>
              <a:t> </a:t>
            </a:r>
            <a:r>
              <a:rPr sz="3200" dirty="0">
                <a:latin typeface="Calibri"/>
                <a:cs typeface="Calibri"/>
              </a:rPr>
              <a:t>is</a:t>
            </a:r>
            <a:r>
              <a:rPr sz="3200" spc="-30" dirty="0">
                <a:latin typeface="Calibri"/>
                <a:cs typeface="Calibri"/>
              </a:rPr>
              <a:t> </a:t>
            </a:r>
            <a:r>
              <a:rPr sz="3200" dirty="0">
                <a:latin typeface="Calibri"/>
                <a:cs typeface="Calibri"/>
              </a:rPr>
              <a:t>37.2</a:t>
            </a:r>
            <a:r>
              <a:rPr sz="3200" spc="-15" dirty="0">
                <a:latin typeface="Calibri"/>
                <a:cs typeface="Calibri"/>
              </a:rPr>
              <a:t> </a:t>
            </a:r>
            <a:r>
              <a:rPr sz="3150" spc="7" baseline="25132" dirty="0">
                <a:latin typeface="Calibri"/>
                <a:cs typeface="Calibri"/>
              </a:rPr>
              <a:t>0</a:t>
            </a:r>
            <a:r>
              <a:rPr sz="3200" spc="5" dirty="0">
                <a:latin typeface="Calibri"/>
                <a:cs typeface="Calibri"/>
              </a:rPr>
              <a:t>C </a:t>
            </a:r>
            <a:r>
              <a:rPr sz="3200" spc="-710" dirty="0">
                <a:latin typeface="Calibri"/>
                <a:cs typeface="Calibri"/>
              </a:rPr>
              <a:t> </a:t>
            </a:r>
            <a:r>
              <a:rPr sz="3200" spc="-20" dirty="0">
                <a:latin typeface="Calibri"/>
                <a:cs typeface="Calibri"/>
              </a:rPr>
              <a:t>Rectal</a:t>
            </a:r>
            <a:r>
              <a:rPr sz="3200" spc="-15" dirty="0">
                <a:latin typeface="Calibri"/>
                <a:cs typeface="Calibri"/>
              </a:rPr>
              <a:t> </a:t>
            </a:r>
            <a:r>
              <a:rPr sz="3200" spc="-40" dirty="0">
                <a:latin typeface="Calibri"/>
                <a:cs typeface="Calibri"/>
              </a:rPr>
              <a:t>Temperature</a:t>
            </a:r>
            <a:r>
              <a:rPr sz="3200" dirty="0">
                <a:latin typeface="Calibri"/>
                <a:cs typeface="Calibri"/>
              </a:rPr>
              <a:t> </a:t>
            </a:r>
            <a:r>
              <a:rPr sz="3200" spc="-5" dirty="0">
                <a:latin typeface="Calibri"/>
                <a:cs typeface="Calibri"/>
              </a:rPr>
              <a:t>is</a:t>
            </a:r>
            <a:r>
              <a:rPr sz="3200" dirty="0">
                <a:latin typeface="Calibri"/>
                <a:cs typeface="Calibri"/>
              </a:rPr>
              <a:t> </a:t>
            </a:r>
            <a:r>
              <a:rPr sz="3200" spc="-5" dirty="0">
                <a:latin typeface="Calibri"/>
                <a:cs typeface="Calibri"/>
              </a:rPr>
              <a:t>30.2</a:t>
            </a:r>
            <a:r>
              <a:rPr sz="3200" dirty="0">
                <a:latin typeface="Calibri"/>
                <a:cs typeface="Calibri"/>
              </a:rPr>
              <a:t> </a:t>
            </a:r>
            <a:r>
              <a:rPr sz="3150" spc="7" baseline="25132" dirty="0">
                <a:latin typeface="Calibri"/>
                <a:cs typeface="Calibri"/>
              </a:rPr>
              <a:t>0</a:t>
            </a:r>
            <a:r>
              <a:rPr sz="3200" spc="5" dirty="0">
                <a:latin typeface="Calibri"/>
                <a:cs typeface="Calibri"/>
              </a:rPr>
              <a:t>C </a:t>
            </a:r>
            <a:r>
              <a:rPr sz="3200" dirty="0">
                <a:latin typeface="Calibri"/>
                <a:cs typeface="Calibri"/>
              </a:rPr>
              <a:t>,</a:t>
            </a:r>
            <a:endParaRPr sz="3200">
              <a:latin typeface="Calibri"/>
              <a:cs typeface="Calibri"/>
            </a:endParaRPr>
          </a:p>
          <a:p>
            <a:pPr marL="723900">
              <a:lnSpc>
                <a:spcPct val="100000"/>
              </a:lnSpc>
              <a:spcBef>
                <a:spcPts val="305"/>
              </a:spcBef>
            </a:pPr>
            <a:r>
              <a:rPr sz="3200" spc="-20" dirty="0">
                <a:latin typeface="Calibri"/>
                <a:cs typeface="Calibri"/>
              </a:rPr>
              <a:t>Rate</a:t>
            </a:r>
            <a:r>
              <a:rPr sz="3200" spc="-5" dirty="0">
                <a:latin typeface="Calibri"/>
                <a:cs typeface="Calibri"/>
              </a:rPr>
              <a:t> of</a:t>
            </a:r>
            <a:r>
              <a:rPr sz="3200" spc="-10" dirty="0">
                <a:latin typeface="Calibri"/>
                <a:cs typeface="Calibri"/>
              </a:rPr>
              <a:t> </a:t>
            </a:r>
            <a:r>
              <a:rPr sz="3200" spc="-20" dirty="0">
                <a:latin typeface="Calibri"/>
                <a:cs typeface="Calibri"/>
              </a:rPr>
              <a:t>fall</a:t>
            </a:r>
            <a:r>
              <a:rPr sz="3200" spc="10" dirty="0">
                <a:latin typeface="Calibri"/>
                <a:cs typeface="Calibri"/>
              </a:rPr>
              <a:t> </a:t>
            </a:r>
            <a:r>
              <a:rPr sz="3200" dirty="0">
                <a:latin typeface="Calibri"/>
                <a:cs typeface="Calibri"/>
              </a:rPr>
              <a:t>is</a:t>
            </a:r>
            <a:r>
              <a:rPr sz="3200" spc="-15" dirty="0">
                <a:latin typeface="Calibri"/>
                <a:cs typeface="Calibri"/>
              </a:rPr>
              <a:t> </a:t>
            </a:r>
            <a:r>
              <a:rPr sz="3200" dirty="0">
                <a:latin typeface="Calibri"/>
                <a:cs typeface="Calibri"/>
              </a:rPr>
              <a:t>0.5</a:t>
            </a:r>
            <a:r>
              <a:rPr sz="3200" dirty="0">
                <a:latin typeface="Symbol"/>
                <a:cs typeface="Symbol"/>
              </a:rPr>
              <a:t></a:t>
            </a:r>
            <a:r>
              <a:rPr sz="3200" dirty="0">
                <a:latin typeface="Calibri"/>
                <a:cs typeface="Calibri"/>
              </a:rPr>
              <a:t>C</a:t>
            </a:r>
            <a:r>
              <a:rPr sz="3200" spc="5" dirty="0">
                <a:latin typeface="Calibri"/>
                <a:cs typeface="Calibri"/>
              </a:rPr>
              <a:t> </a:t>
            </a:r>
            <a:r>
              <a:rPr sz="3200" spc="-5" dirty="0">
                <a:latin typeface="Calibri"/>
                <a:cs typeface="Calibri"/>
              </a:rPr>
              <a:t>per </a:t>
            </a:r>
            <a:r>
              <a:rPr sz="3200" spc="-10" dirty="0">
                <a:latin typeface="Calibri"/>
                <a:cs typeface="Calibri"/>
              </a:rPr>
              <a:t>hour</a:t>
            </a:r>
            <a:endParaRPr sz="3200">
              <a:latin typeface="Calibri"/>
              <a:cs typeface="Calibri"/>
            </a:endParaRPr>
          </a:p>
          <a:p>
            <a:pPr>
              <a:lnSpc>
                <a:spcPct val="100000"/>
              </a:lnSpc>
              <a:spcBef>
                <a:spcPts val="40"/>
              </a:spcBef>
            </a:pPr>
            <a:endParaRPr sz="4000">
              <a:latin typeface="Calibri"/>
              <a:cs typeface="Calibri"/>
            </a:endParaRPr>
          </a:p>
          <a:p>
            <a:pPr marL="723900">
              <a:lnSpc>
                <a:spcPct val="100000"/>
              </a:lnSpc>
            </a:pPr>
            <a:r>
              <a:rPr sz="3200" spc="-5" dirty="0">
                <a:latin typeface="Calibri"/>
                <a:cs typeface="Calibri"/>
              </a:rPr>
              <a:t>TSD </a:t>
            </a:r>
            <a:r>
              <a:rPr sz="3200" dirty="0">
                <a:latin typeface="Calibri"/>
                <a:cs typeface="Calibri"/>
              </a:rPr>
              <a:t>=</a:t>
            </a:r>
            <a:r>
              <a:rPr sz="3200" spc="-5" dirty="0">
                <a:latin typeface="Calibri"/>
                <a:cs typeface="Calibri"/>
              </a:rPr>
              <a:t> </a:t>
            </a:r>
            <a:r>
              <a:rPr sz="3200" dirty="0">
                <a:latin typeface="Calibri"/>
                <a:cs typeface="Calibri"/>
              </a:rPr>
              <a:t>37.2</a:t>
            </a:r>
            <a:r>
              <a:rPr sz="3200" spc="15" dirty="0">
                <a:latin typeface="Calibri"/>
                <a:cs typeface="Calibri"/>
              </a:rPr>
              <a:t> </a:t>
            </a:r>
            <a:r>
              <a:rPr sz="3200" dirty="0">
                <a:latin typeface="Calibri"/>
                <a:cs typeface="Calibri"/>
              </a:rPr>
              <a:t>– </a:t>
            </a:r>
            <a:r>
              <a:rPr sz="3200" spc="-5" dirty="0">
                <a:latin typeface="Calibri"/>
                <a:cs typeface="Calibri"/>
              </a:rPr>
              <a:t>30.2</a:t>
            </a:r>
            <a:r>
              <a:rPr sz="3200" spc="10" dirty="0">
                <a:latin typeface="Calibri"/>
                <a:cs typeface="Calibri"/>
              </a:rPr>
              <a:t> </a:t>
            </a:r>
            <a:r>
              <a:rPr sz="3200" dirty="0">
                <a:latin typeface="Calibri"/>
                <a:cs typeface="Calibri"/>
              </a:rPr>
              <a:t>=</a:t>
            </a:r>
            <a:r>
              <a:rPr sz="3200" spc="-5" dirty="0">
                <a:latin typeface="Calibri"/>
                <a:cs typeface="Calibri"/>
              </a:rPr>
              <a:t> </a:t>
            </a:r>
            <a:r>
              <a:rPr sz="3200" dirty="0">
                <a:latin typeface="Calibri"/>
                <a:cs typeface="Calibri"/>
              </a:rPr>
              <a:t>7</a:t>
            </a:r>
            <a:r>
              <a:rPr sz="3200" spc="5" dirty="0">
                <a:latin typeface="Calibri"/>
                <a:cs typeface="Calibri"/>
              </a:rPr>
              <a:t> </a:t>
            </a:r>
            <a:r>
              <a:rPr sz="3200" dirty="0">
                <a:latin typeface="Calibri"/>
                <a:cs typeface="Calibri"/>
              </a:rPr>
              <a:t>/</a:t>
            </a:r>
            <a:r>
              <a:rPr sz="3200" spc="-10" dirty="0">
                <a:latin typeface="Calibri"/>
                <a:cs typeface="Calibri"/>
              </a:rPr>
              <a:t> </a:t>
            </a:r>
            <a:r>
              <a:rPr sz="3200" spc="-5" dirty="0">
                <a:latin typeface="Calibri"/>
                <a:cs typeface="Calibri"/>
              </a:rPr>
              <a:t>0.5</a:t>
            </a:r>
            <a:r>
              <a:rPr sz="3200" spc="5" dirty="0">
                <a:latin typeface="Calibri"/>
                <a:cs typeface="Calibri"/>
              </a:rPr>
              <a:t> </a:t>
            </a:r>
            <a:r>
              <a:rPr sz="3200" dirty="0">
                <a:latin typeface="Calibri"/>
                <a:cs typeface="Calibri"/>
              </a:rPr>
              <a:t>= 14</a:t>
            </a:r>
            <a:r>
              <a:rPr sz="3200" spc="-5" dirty="0">
                <a:latin typeface="Calibri"/>
                <a:cs typeface="Calibri"/>
              </a:rPr>
              <a:t> </a:t>
            </a:r>
            <a:r>
              <a:rPr sz="3200" spc="-15" dirty="0">
                <a:latin typeface="Calibri"/>
                <a:cs typeface="Calibri"/>
              </a:rPr>
              <a:t>hours</a:t>
            </a:r>
            <a:endParaRPr sz="320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8442" y="4953"/>
            <a:ext cx="9060180" cy="5422900"/>
          </a:xfrm>
          <a:prstGeom prst="rect">
            <a:avLst/>
          </a:prstGeom>
        </p:spPr>
        <p:txBody>
          <a:bodyPr vert="horz" wrap="square" lIns="0" tIns="5715" rIns="0" bIns="0" rtlCol="0">
            <a:spAutoFit/>
          </a:bodyPr>
          <a:lstStyle/>
          <a:p>
            <a:pPr marL="842010" marR="883919" indent="-829944">
              <a:lnSpc>
                <a:spcPct val="101899"/>
              </a:lnSpc>
              <a:spcBef>
                <a:spcPts val="45"/>
              </a:spcBef>
            </a:pPr>
            <a:r>
              <a:rPr sz="2600" b="1" spc="-130" dirty="0">
                <a:solidFill>
                  <a:srgbClr val="800000"/>
                </a:solidFill>
                <a:latin typeface="Calibri"/>
                <a:cs typeface="Calibri"/>
              </a:rPr>
              <a:t>V.</a:t>
            </a:r>
            <a:r>
              <a:rPr sz="2600" b="1" spc="-125" dirty="0">
                <a:solidFill>
                  <a:srgbClr val="800000"/>
                </a:solidFill>
                <a:latin typeface="Calibri"/>
                <a:cs typeface="Calibri"/>
              </a:rPr>
              <a:t> </a:t>
            </a:r>
            <a:r>
              <a:rPr sz="2600" b="1" spc="-5" dirty="0">
                <a:solidFill>
                  <a:srgbClr val="800000"/>
                </a:solidFill>
                <a:latin typeface="Calibri"/>
                <a:cs typeface="Calibri"/>
              </a:rPr>
              <a:t>POST MORTEM </a:t>
            </a:r>
            <a:r>
              <a:rPr sz="2600" b="1" dirty="0">
                <a:solidFill>
                  <a:srgbClr val="800000"/>
                </a:solidFill>
                <a:latin typeface="Calibri"/>
                <a:cs typeface="Calibri"/>
              </a:rPr>
              <a:t>LIVIDITY</a:t>
            </a:r>
            <a:r>
              <a:rPr sz="2600" dirty="0">
                <a:solidFill>
                  <a:srgbClr val="800000"/>
                </a:solidFill>
                <a:latin typeface="Calibri"/>
                <a:cs typeface="Calibri"/>
              </a:rPr>
              <a:t>: </a:t>
            </a:r>
            <a:r>
              <a:rPr sz="2600" dirty="0">
                <a:latin typeface="Arial MT"/>
                <a:cs typeface="Arial MT"/>
              </a:rPr>
              <a:t>( PM </a:t>
            </a:r>
            <a:r>
              <a:rPr sz="2600" spc="-15" dirty="0">
                <a:latin typeface="Arial MT"/>
                <a:cs typeface="Arial MT"/>
              </a:rPr>
              <a:t>HYPOSTASIS, </a:t>
            </a:r>
            <a:r>
              <a:rPr sz="2600" dirty="0">
                <a:latin typeface="Arial MT"/>
                <a:cs typeface="Arial MT"/>
              </a:rPr>
              <a:t>PM </a:t>
            </a:r>
            <a:r>
              <a:rPr sz="2600" spc="5" dirty="0">
                <a:latin typeface="Arial MT"/>
                <a:cs typeface="Arial MT"/>
              </a:rPr>
              <a:t> </a:t>
            </a:r>
            <a:r>
              <a:rPr sz="2600" spc="-20" dirty="0">
                <a:latin typeface="Arial MT"/>
                <a:cs typeface="Arial MT"/>
              </a:rPr>
              <a:t>STAINING,</a:t>
            </a:r>
            <a:r>
              <a:rPr sz="2600" spc="-30" dirty="0">
                <a:latin typeface="Arial MT"/>
                <a:cs typeface="Arial MT"/>
              </a:rPr>
              <a:t> </a:t>
            </a:r>
            <a:r>
              <a:rPr sz="2600" dirty="0">
                <a:latin typeface="Arial MT"/>
                <a:cs typeface="Arial MT"/>
              </a:rPr>
              <a:t>LIVOR </a:t>
            </a:r>
            <a:r>
              <a:rPr sz="2600" spc="-5" dirty="0">
                <a:latin typeface="Arial MT"/>
                <a:cs typeface="Arial MT"/>
              </a:rPr>
              <a:t>MORTIS,</a:t>
            </a:r>
            <a:r>
              <a:rPr sz="2600" spc="-20" dirty="0">
                <a:latin typeface="Arial MT"/>
                <a:cs typeface="Arial MT"/>
              </a:rPr>
              <a:t> </a:t>
            </a:r>
            <a:r>
              <a:rPr sz="2600" spc="-25" dirty="0">
                <a:latin typeface="Arial MT"/>
                <a:cs typeface="Arial MT"/>
              </a:rPr>
              <a:t>CADAVER</a:t>
            </a:r>
            <a:r>
              <a:rPr sz="2600" spc="-5" dirty="0">
                <a:latin typeface="Arial MT"/>
                <a:cs typeface="Arial MT"/>
              </a:rPr>
              <a:t> </a:t>
            </a:r>
            <a:r>
              <a:rPr sz="2600" spc="-40" dirty="0">
                <a:latin typeface="Arial MT"/>
                <a:cs typeface="Arial MT"/>
              </a:rPr>
              <a:t>LIVIDITY,</a:t>
            </a:r>
            <a:endParaRPr sz="2600">
              <a:latin typeface="Arial MT"/>
              <a:cs typeface="Arial MT"/>
            </a:endParaRPr>
          </a:p>
          <a:p>
            <a:pPr marL="472440">
              <a:lnSpc>
                <a:spcPct val="100000"/>
              </a:lnSpc>
              <a:spcBef>
                <a:spcPts val="60"/>
              </a:spcBef>
            </a:pPr>
            <a:r>
              <a:rPr sz="2600" spc="-10" dirty="0">
                <a:latin typeface="Arial MT"/>
                <a:cs typeface="Arial MT"/>
              </a:rPr>
              <a:t>SUGGILATIONS,</a:t>
            </a:r>
            <a:r>
              <a:rPr sz="2600" spc="-45" dirty="0">
                <a:latin typeface="Arial MT"/>
                <a:cs typeface="Arial MT"/>
              </a:rPr>
              <a:t> </a:t>
            </a:r>
            <a:r>
              <a:rPr sz="2600" i="1" u="heavy" dirty="0">
                <a:solidFill>
                  <a:srgbClr val="9900FF"/>
                </a:solidFill>
                <a:uFill>
                  <a:solidFill>
                    <a:srgbClr val="9900FF"/>
                  </a:solidFill>
                </a:uFill>
                <a:latin typeface="Arial"/>
                <a:cs typeface="Arial"/>
              </a:rPr>
              <a:t>VIBICES</a:t>
            </a:r>
            <a:r>
              <a:rPr sz="2600" dirty="0">
                <a:latin typeface="Arial MT"/>
                <a:cs typeface="Arial MT"/>
              </a:rPr>
              <a:t>,</a:t>
            </a:r>
            <a:r>
              <a:rPr sz="2600" spc="-15" dirty="0">
                <a:latin typeface="Arial MT"/>
                <a:cs typeface="Arial MT"/>
              </a:rPr>
              <a:t> </a:t>
            </a:r>
            <a:r>
              <a:rPr sz="2600" dirty="0">
                <a:latin typeface="Arial MT"/>
                <a:cs typeface="Arial MT"/>
              </a:rPr>
              <a:t>DARKENING</a:t>
            </a:r>
            <a:r>
              <a:rPr sz="2600" spc="-40" dirty="0">
                <a:latin typeface="Arial MT"/>
                <a:cs typeface="Arial MT"/>
              </a:rPr>
              <a:t> </a:t>
            </a:r>
            <a:r>
              <a:rPr sz="2600" dirty="0">
                <a:latin typeface="Arial MT"/>
                <a:cs typeface="Arial MT"/>
              </a:rPr>
              <a:t>OF</a:t>
            </a:r>
            <a:r>
              <a:rPr sz="2600" spc="-15" dirty="0">
                <a:latin typeface="Arial MT"/>
                <a:cs typeface="Arial MT"/>
              </a:rPr>
              <a:t> </a:t>
            </a:r>
            <a:r>
              <a:rPr sz="2600" spc="-35" dirty="0">
                <a:latin typeface="Arial MT"/>
                <a:cs typeface="Arial MT"/>
              </a:rPr>
              <a:t>DEATH</a:t>
            </a:r>
            <a:r>
              <a:rPr sz="2600" spc="-30" dirty="0">
                <a:latin typeface="Arial MT"/>
                <a:cs typeface="Arial MT"/>
              </a:rPr>
              <a:t> </a:t>
            </a:r>
            <a:r>
              <a:rPr sz="2600" dirty="0">
                <a:latin typeface="Arial MT"/>
                <a:cs typeface="Arial MT"/>
              </a:rPr>
              <a:t>)</a:t>
            </a:r>
            <a:endParaRPr sz="2600">
              <a:latin typeface="Arial MT"/>
              <a:cs typeface="Arial MT"/>
            </a:endParaRPr>
          </a:p>
          <a:p>
            <a:pPr>
              <a:lnSpc>
                <a:spcPct val="100000"/>
              </a:lnSpc>
            </a:pPr>
            <a:endParaRPr sz="2900">
              <a:latin typeface="Arial MT"/>
              <a:cs typeface="Arial MT"/>
            </a:endParaRPr>
          </a:p>
          <a:p>
            <a:pPr marL="90170">
              <a:lnSpc>
                <a:spcPct val="100000"/>
              </a:lnSpc>
              <a:spcBef>
                <a:spcPts val="2325"/>
              </a:spcBef>
            </a:pPr>
            <a:r>
              <a:rPr sz="2800" b="1" spc="-10" dirty="0">
                <a:solidFill>
                  <a:srgbClr val="006FC0"/>
                </a:solidFill>
                <a:latin typeface="Calibri"/>
                <a:cs typeface="Calibri"/>
              </a:rPr>
              <a:t>Definition</a:t>
            </a:r>
            <a:r>
              <a:rPr sz="2800" b="1" spc="-20" dirty="0">
                <a:solidFill>
                  <a:srgbClr val="006FC0"/>
                </a:solidFill>
                <a:latin typeface="Calibri"/>
                <a:cs typeface="Calibri"/>
              </a:rPr>
              <a:t> </a:t>
            </a:r>
            <a:r>
              <a:rPr sz="2800" b="1" spc="-5" dirty="0">
                <a:solidFill>
                  <a:srgbClr val="006FC0"/>
                </a:solidFill>
                <a:latin typeface="Calibri"/>
                <a:cs typeface="Calibri"/>
              </a:rPr>
              <a:t>:</a:t>
            </a:r>
            <a:endParaRPr sz="2800">
              <a:latin typeface="Calibri"/>
              <a:cs typeface="Calibri"/>
            </a:endParaRPr>
          </a:p>
          <a:p>
            <a:pPr marL="90170" marR="5080">
              <a:lnSpc>
                <a:spcPts val="3429"/>
              </a:lnSpc>
              <a:spcBef>
                <a:spcPts val="114"/>
              </a:spcBef>
            </a:pPr>
            <a:r>
              <a:rPr sz="2800" spc="-5" dirty="0">
                <a:latin typeface="Calibri"/>
                <a:cs typeface="Calibri"/>
              </a:rPr>
              <a:t>It is</a:t>
            </a:r>
            <a:r>
              <a:rPr sz="2800" spc="5"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bluish-purple</a:t>
            </a:r>
            <a:r>
              <a:rPr sz="2800" spc="65" dirty="0">
                <a:latin typeface="Calibri"/>
                <a:cs typeface="Calibri"/>
              </a:rPr>
              <a:t> </a:t>
            </a:r>
            <a:r>
              <a:rPr sz="2800" spc="-5" dirty="0">
                <a:latin typeface="Calibri"/>
                <a:cs typeface="Calibri"/>
              </a:rPr>
              <a:t>or </a:t>
            </a:r>
            <a:r>
              <a:rPr sz="2800" spc="-10" dirty="0">
                <a:latin typeface="Calibri"/>
                <a:cs typeface="Calibri"/>
              </a:rPr>
              <a:t>purplish-red</a:t>
            </a:r>
            <a:r>
              <a:rPr sz="2800" spc="75" dirty="0">
                <a:latin typeface="Calibri"/>
                <a:cs typeface="Calibri"/>
              </a:rPr>
              <a:t> </a:t>
            </a:r>
            <a:r>
              <a:rPr sz="2800" spc="-15" dirty="0">
                <a:latin typeface="Calibri"/>
                <a:cs typeface="Calibri"/>
              </a:rPr>
              <a:t>discolouration</a:t>
            </a:r>
            <a:r>
              <a:rPr sz="2800" spc="30" dirty="0">
                <a:latin typeface="Calibri"/>
                <a:cs typeface="Calibri"/>
              </a:rPr>
              <a:t> </a:t>
            </a:r>
            <a:r>
              <a:rPr sz="2800" spc="-5" dirty="0">
                <a:latin typeface="Calibri"/>
                <a:cs typeface="Calibri"/>
              </a:rPr>
              <a:t>which </a:t>
            </a:r>
            <a:r>
              <a:rPr sz="2800" dirty="0">
                <a:latin typeface="Calibri"/>
                <a:cs typeface="Calibri"/>
              </a:rPr>
              <a:t> </a:t>
            </a:r>
            <a:r>
              <a:rPr sz="2800" spc="-10" dirty="0">
                <a:latin typeface="Calibri"/>
                <a:cs typeface="Calibri"/>
              </a:rPr>
              <a:t>appears</a:t>
            </a:r>
            <a:r>
              <a:rPr sz="2800" spc="15" dirty="0">
                <a:latin typeface="Calibri"/>
                <a:cs typeface="Calibri"/>
              </a:rPr>
              <a:t> </a:t>
            </a:r>
            <a:r>
              <a:rPr sz="2800" spc="-5" dirty="0">
                <a:latin typeface="Calibri"/>
                <a:cs typeface="Calibri"/>
              </a:rPr>
              <a:t>under</a:t>
            </a:r>
            <a:r>
              <a:rPr sz="2800" spc="30" dirty="0">
                <a:latin typeface="Calibri"/>
                <a:cs typeface="Calibri"/>
              </a:rPr>
              <a:t> </a:t>
            </a:r>
            <a:r>
              <a:rPr sz="2800" spc="-5" dirty="0">
                <a:latin typeface="Calibri"/>
                <a:cs typeface="Calibri"/>
              </a:rPr>
              <a:t>the</a:t>
            </a:r>
            <a:r>
              <a:rPr sz="2800" spc="15" dirty="0">
                <a:latin typeface="Calibri"/>
                <a:cs typeface="Calibri"/>
              </a:rPr>
              <a:t> </a:t>
            </a:r>
            <a:r>
              <a:rPr sz="2800" spc="-10" dirty="0">
                <a:latin typeface="Calibri"/>
                <a:cs typeface="Calibri"/>
              </a:rPr>
              <a:t>skin</a:t>
            </a:r>
            <a:r>
              <a:rPr sz="2800" spc="20"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the</a:t>
            </a:r>
            <a:r>
              <a:rPr sz="2800" spc="15" dirty="0">
                <a:latin typeface="Calibri"/>
                <a:cs typeface="Calibri"/>
              </a:rPr>
              <a:t> </a:t>
            </a:r>
            <a:r>
              <a:rPr sz="2800" spc="-15" dirty="0">
                <a:latin typeface="Calibri"/>
                <a:cs typeface="Calibri"/>
              </a:rPr>
              <a:t>most</a:t>
            </a:r>
            <a:r>
              <a:rPr sz="2800" spc="30" dirty="0">
                <a:latin typeface="Calibri"/>
                <a:cs typeface="Calibri"/>
              </a:rPr>
              <a:t> </a:t>
            </a:r>
            <a:r>
              <a:rPr sz="2800" spc="-10" dirty="0">
                <a:latin typeface="Calibri"/>
                <a:cs typeface="Calibri"/>
              </a:rPr>
              <a:t>superficial</a:t>
            </a:r>
            <a:r>
              <a:rPr sz="2800" spc="20" dirty="0">
                <a:latin typeface="Calibri"/>
                <a:cs typeface="Calibri"/>
              </a:rPr>
              <a:t> </a:t>
            </a:r>
            <a:r>
              <a:rPr sz="2800" spc="-30" dirty="0">
                <a:latin typeface="Calibri"/>
                <a:cs typeface="Calibri"/>
              </a:rPr>
              <a:t>layers</a:t>
            </a:r>
            <a:r>
              <a:rPr sz="2800" spc="5" dirty="0">
                <a:latin typeface="Calibri"/>
                <a:cs typeface="Calibri"/>
              </a:rPr>
              <a:t> </a:t>
            </a:r>
            <a:r>
              <a:rPr sz="2800" spc="-5" dirty="0">
                <a:latin typeface="Calibri"/>
                <a:cs typeface="Calibri"/>
              </a:rPr>
              <a:t>of</a:t>
            </a:r>
            <a:r>
              <a:rPr sz="2800" spc="5" dirty="0">
                <a:latin typeface="Calibri"/>
                <a:cs typeface="Calibri"/>
              </a:rPr>
              <a:t> </a:t>
            </a:r>
            <a:r>
              <a:rPr sz="2800" spc="-10" dirty="0">
                <a:latin typeface="Calibri"/>
                <a:cs typeface="Calibri"/>
              </a:rPr>
              <a:t>dermis</a:t>
            </a:r>
            <a:endParaRPr sz="2800">
              <a:latin typeface="Calibri"/>
              <a:cs typeface="Calibri"/>
            </a:endParaRPr>
          </a:p>
          <a:p>
            <a:pPr marL="90170" marR="880744">
              <a:lnSpc>
                <a:spcPts val="3420"/>
              </a:lnSpc>
              <a:spcBef>
                <a:spcPts val="15"/>
              </a:spcBef>
            </a:pPr>
            <a:r>
              <a:rPr sz="2800" spc="-5" dirty="0">
                <a:latin typeface="Calibri"/>
                <a:cs typeface="Calibri"/>
              </a:rPr>
              <a:t>(</a:t>
            </a:r>
            <a:r>
              <a:rPr sz="2800" dirty="0">
                <a:latin typeface="Calibri"/>
                <a:cs typeface="Calibri"/>
              </a:rPr>
              <a:t> </a:t>
            </a:r>
            <a:r>
              <a:rPr sz="2800" spc="-25" dirty="0">
                <a:latin typeface="Calibri"/>
                <a:cs typeface="Calibri"/>
              </a:rPr>
              <a:t>rete</a:t>
            </a:r>
            <a:r>
              <a:rPr sz="2800" dirty="0">
                <a:latin typeface="Calibri"/>
                <a:cs typeface="Calibri"/>
              </a:rPr>
              <a:t> </a:t>
            </a:r>
            <a:r>
              <a:rPr sz="2800" spc="-10" dirty="0">
                <a:latin typeface="Calibri"/>
                <a:cs typeface="Calibri"/>
              </a:rPr>
              <a:t>mucosum</a:t>
            </a:r>
            <a:r>
              <a:rPr sz="2800" spc="35" dirty="0">
                <a:latin typeface="Calibri"/>
                <a:cs typeface="Calibri"/>
              </a:rPr>
              <a:t> </a:t>
            </a:r>
            <a:r>
              <a:rPr sz="2800" spc="-5" dirty="0">
                <a:latin typeface="Calibri"/>
                <a:cs typeface="Calibri"/>
              </a:rPr>
              <a:t>)</a:t>
            </a:r>
            <a:r>
              <a:rPr sz="2800" dirty="0">
                <a:latin typeface="Calibri"/>
                <a:cs typeface="Calibri"/>
              </a:rPr>
              <a:t> </a:t>
            </a:r>
            <a:r>
              <a:rPr sz="2800" spc="-5" dirty="0">
                <a:latin typeface="Calibri"/>
                <a:cs typeface="Calibri"/>
              </a:rPr>
              <a:t>of the</a:t>
            </a:r>
            <a:r>
              <a:rPr sz="2800" spc="20" dirty="0">
                <a:latin typeface="Calibri"/>
                <a:cs typeface="Calibri"/>
              </a:rPr>
              <a:t> </a:t>
            </a:r>
            <a:r>
              <a:rPr sz="2800" spc="-10" dirty="0">
                <a:latin typeface="Calibri"/>
                <a:cs typeface="Calibri"/>
              </a:rPr>
              <a:t>dependent</a:t>
            </a:r>
            <a:r>
              <a:rPr sz="2800" spc="45" dirty="0">
                <a:latin typeface="Calibri"/>
                <a:cs typeface="Calibri"/>
              </a:rPr>
              <a:t> </a:t>
            </a:r>
            <a:r>
              <a:rPr sz="2800" spc="-10" dirty="0">
                <a:latin typeface="Calibri"/>
                <a:cs typeface="Calibri"/>
              </a:rPr>
              <a:t>parts</a:t>
            </a:r>
            <a:r>
              <a:rPr sz="2800" spc="10" dirty="0">
                <a:latin typeface="Calibri"/>
                <a:cs typeface="Calibri"/>
              </a:rPr>
              <a:t> </a:t>
            </a:r>
            <a:r>
              <a:rPr sz="2800" spc="-5" dirty="0">
                <a:latin typeface="Calibri"/>
                <a:cs typeface="Calibri"/>
              </a:rPr>
              <a:t>of body</a:t>
            </a:r>
            <a:r>
              <a:rPr sz="2800" spc="10" dirty="0">
                <a:latin typeface="Calibri"/>
                <a:cs typeface="Calibri"/>
              </a:rPr>
              <a:t> </a:t>
            </a:r>
            <a:r>
              <a:rPr sz="2800" spc="-10" dirty="0">
                <a:latin typeface="Calibri"/>
                <a:cs typeface="Calibri"/>
              </a:rPr>
              <a:t>due</a:t>
            </a:r>
            <a:r>
              <a:rPr sz="2800" spc="20" dirty="0">
                <a:latin typeface="Calibri"/>
                <a:cs typeface="Calibri"/>
              </a:rPr>
              <a:t> </a:t>
            </a:r>
            <a:r>
              <a:rPr sz="2800" spc="-20" dirty="0">
                <a:latin typeface="Calibri"/>
                <a:cs typeface="Calibri"/>
              </a:rPr>
              <a:t>to </a:t>
            </a:r>
            <a:r>
              <a:rPr sz="2800" spc="-615" dirty="0">
                <a:latin typeface="Calibri"/>
                <a:cs typeface="Calibri"/>
              </a:rPr>
              <a:t> </a:t>
            </a:r>
            <a:r>
              <a:rPr sz="2800" spc="-10" dirty="0">
                <a:latin typeface="Calibri"/>
                <a:cs typeface="Calibri"/>
              </a:rPr>
              <a:t>capillo-venous</a:t>
            </a:r>
            <a:r>
              <a:rPr sz="2800" spc="35" dirty="0">
                <a:latin typeface="Calibri"/>
                <a:cs typeface="Calibri"/>
              </a:rPr>
              <a:t> </a:t>
            </a:r>
            <a:r>
              <a:rPr sz="2800" spc="-15" dirty="0">
                <a:latin typeface="Calibri"/>
                <a:cs typeface="Calibri"/>
              </a:rPr>
              <a:t>distension</a:t>
            </a:r>
            <a:r>
              <a:rPr sz="2800" spc="40" dirty="0">
                <a:latin typeface="Calibri"/>
                <a:cs typeface="Calibri"/>
              </a:rPr>
              <a:t> </a:t>
            </a:r>
            <a:r>
              <a:rPr sz="2800" spc="-10" dirty="0">
                <a:latin typeface="Calibri"/>
                <a:cs typeface="Calibri"/>
              </a:rPr>
              <a:t>after</a:t>
            </a:r>
            <a:r>
              <a:rPr sz="2800" spc="-25" dirty="0">
                <a:latin typeface="Calibri"/>
                <a:cs typeface="Calibri"/>
              </a:rPr>
              <a:t> </a:t>
            </a:r>
            <a:r>
              <a:rPr sz="2800" spc="-10" dirty="0">
                <a:latin typeface="Calibri"/>
                <a:cs typeface="Calibri"/>
              </a:rPr>
              <a:t>death.</a:t>
            </a:r>
            <a:endParaRPr sz="2800">
              <a:latin typeface="Calibri"/>
              <a:cs typeface="Calibri"/>
            </a:endParaRPr>
          </a:p>
          <a:p>
            <a:pPr>
              <a:lnSpc>
                <a:spcPct val="100000"/>
              </a:lnSpc>
              <a:spcBef>
                <a:spcPts val="5"/>
              </a:spcBef>
            </a:pPr>
            <a:endParaRPr sz="2700">
              <a:latin typeface="Calibri"/>
              <a:cs typeface="Calibri"/>
            </a:endParaRPr>
          </a:p>
          <a:p>
            <a:pPr marL="90170" marR="1069975">
              <a:lnSpc>
                <a:spcPct val="102099"/>
              </a:lnSpc>
            </a:pPr>
            <a:r>
              <a:rPr sz="2800" b="1" spc="-5" dirty="0">
                <a:solidFill>
                  <a:srgbClr val="006FC0"/>
                </a:solidFill>
                <a:latin typeface="Calibri"/>
                <a:cs typeface="Calibri"/>
              </a:rPr>
              <a:t>Mechanism</a:t>
            </a:r>
            <a:r>
              <a:rPr sz="2800" b="1" spc="20" dirty="0">
                <a:solidFill>
                  <a:srgbClr val="006FC0"/>
                </a:solidFill>
                <a:latin typeface="Calibri"/>
                <a:cs typeface="Calibri"/>
              </a:rPr>
              <a:t> </a:t>
            </a:r>
            <a:r>
              <a:rPr sz="2800" b="1" spc="-5" dirty="0">
                <a:solidFill>
                  <a:srgbClr val="006FC0"/>
                </a:solidFill>
                <a:latin typeface="Calibri"/>
                <a:cs typeface="Calibri"/>
              </a:rPr>
              <a:t>:</a:t>
            </a:r>
            <a:r>
              <a:rPr sz="2800" b="1" spc="5" dirty="0">
                <a:solidFill>
                  <a:srgbClr val="006FC0"/>
                </a:solidFill>
                <a:latin typeface="Calibri"/>
                <a:cs typeface="Calibri"/>
              </a:rPr>
              <a:t> </a:t>
            </a:r>
            <a:r>
              <a:rPr sz="2800" spc="-10" dirty="0">
                <a:latin typeface="Calibri"/>
                <a:cs typeface="Calibri"/>
              </a:rPr>
              <a:t>Due</a:t>
            </a:r>
            <a:r>
              <a:rPr sz="2800" dirty="0">
                <a:latin typeface="Calibri"/>
                <a:cs typeface="Calibri"/>
              </a:rPr>
              <a:t> </a:t>
            </a:r>
            <a:r>
              <a:rPr sz="2800" spc="-15" dirty="0">
                <a:latin typeface="Calibri"/>
                <a:cs typeface="Calibri"/>
              </a:rPr>
              <a:t>to</a:t>
            </a:r>
            <a:r>
              <a:rPr sz="2800" dirty="0">
                <a:latin typeface="Calibri"/>
                <a:cs typeface="Calibri"/>
              </a:rPr>
              <a:t> </a:t>
            </a:r>
            <a:r>
              <a:rPr sz="2800" spc="-10" dirty="0">
                <a:latin typeface="Calibri"/>
                <a:cs typeface="Calibri"/>
              </a:rPr>
              <a:t>accumulation</a:t>
            </a:r>
            <a:r>
              <a:rPr sz="2800" spc="20" dirty="0">
                <a:latin typeface="Calibri"/>
                <a:cs typeface="Calibri"/>
              </a:rPr>
              <a:t> </a:t>
            </a:r>
            <a:r>
              <a:rPr sz="2800" spc="-5" dirty="0">
                <a:latin typeface="Calibri"/>
                <a:cs typeface="Calibri"/>
              </a:rPr>
              <a:t>of</a:t>
            </a:r>
            <a:r>
              <a:rPr sz="2800" spc="5" dirty="0">
                <a:latin typeface="Calibri"/>
                <a:cs typeface="Calibri"/>
              </a:rPr>
              <a:t> </a:t>
            </a:r>
            <a:r>
              <a:rPr sz="2800" spc="-10" dirty="0">
                <a:latin typeface="Calibri"/>
                <a:cs typeface="Calibri"/>
              </a:rPr>
              <a:t>blood</a:t>
            </a:r>
            <a:r>
              <a:rPr sz="2800" spc="20" dirty="0">
                <a:latin typeface="Calibri"/>
                <a:cs typeface="Calibri"/>
              </a:rPr>
              <a:t> </a:t>
            </a:r>
            <a:r>
              <a:rPr sz="2800" spc="-5" dirty="0">
                <a:latin typeface="Calibri"/>
                <a:cs typeface="Calibri"/>
              </a:rPr>
              <a:t>in</a:t>
            </a:r>
            <a:r>
              <a:rPr sz="2800" spc="5" dirty="0">
                <a:latin typeface="Calibri"/>
                <a:cs typeface="Calibri"/>
              </a:rPr>
              <a:t> </a:t>
            </a:r>
            <a:r>
              <a:rPr sz="2800" spc="-10" dirty="0">
                <a:latin typeface="Calibri"/>
                <a:cs typeface="Calibri"/>
              </a:rPr>
              <a:t>toneless </a:t>
            </a:r>
            <a:r>
              <a:rPr sz="2800" spc="-620" dirty="0">
                <a:latin typeface="Calibri"/>
                <a:cs typeface="Calibri"/>
              </a:rPr>
              <a:t> </a:t>
            </a:r>
            <a:r>
              <a:rPr sz="2800" spc="-15" dirty="0">
                <a:latin typeface="Calibri"/>
                <a:cs typeface="Calibri"/>
              </a:rPr>
              <a:t>distended</a:t>
            </a:r>
            <a:r>
              <a:rPr sz="2800" spc="45" dirty="0">
                <a:latin typeface="Calibri"/>
                <a:cs typeface="Calibri"/>
              </a:rPr>
              <a:t> </a:t>
            </a:r>
            <a:r>
              <a:rPr sz="2800" spc="-5" dirty="0">
                <a:latin typeface="Calibri"/>
                <a:cs typeface="Calibri"/>
              </a:rPr>
              <a:t>blood</a:t>
            </a:r>
            <a:r>
              <a:rPr sz="2800" spc="20" dirty="0">
                <a:latin typeface="Calibri"/>
                <a:cs typeface="Calibri"/>
              </a:rPr>
              <a:t> </a:t>
            </a:r>
            <a:r>
              <a:rPr sz="2800" spc="-10" dirty="0">
                <a:latin typeface="Calibri"/>
                <a:cs typeface="Calibri"/>
              </a:rPr>
              <a:t>vessels.</a:t>
            </a:r>
            <a:r>
              <a:rPr sz="2800" spc="20" dirty="0">
                <a:latin typeface="Calibri"/>
                <a:cs typeface="Calibri"/>
              </a:rPr>
              <a:t> </a:t>
            </a:r>
            <a:r>
              <a:rPr sz="2800" spc="-5" dirty="0">
                <a:latin typeface="Calibri"/>
                <a:cs typeface="Calibri"/>
              </a:rPr>
              <a:t>It</a:t>
            </a:r>
            <a:r>
              <a:rPr sz="2800" dirty="0">
                <a:latin typeface="Calibri"/>
                <a:cs typeface="Calibri"/>
              </a:rPr>
              <a:t> </a:t>
            </a:r>
            <a:r>
              <a:rPr sz="2800" spc="-15" dirty="0">
                <a:latin typeface="Calibri"/>
                <a:cs typeface="Calibri"/>
              </a:rPr>
              <a:t>reflects</a:t>
            </a:r>
            <a:r>
              <a:rPr sz="2800" spc="-5" dirty="0">
                <a:latin typeface="Calibri"/>
                <a:cs typeface="Calibri"/>
              </a:rPr>
              <a:t> the</a:t>
            </a:r>
            <a:r>
              <a:rPr sz="2800" spc="10" dirty="0">
                <a:latin typeface="Calibri"/>
                <a:cs typeface="Calibri"/>
              </a:rPr>
              <a:t> </a:t>
            </a:r>
            <a:r>
              <a:rPr sz="2800" spc="-10" dirty="0">
                <a:latin typeface="Calibri"/>
                <a:cs typeface="Calibri"/>
              </a:rPr>
              <a:t>colour</a:t>
            </a:r>
            <a:r>
              <a:rPr sz="2800" spc="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Hb.</a:t>
            </a:r>
            <a:endParaRPr sz="2800">
              <a:latin typeface="Calibri"/>
              <a:cs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520" y="460324"/>
            <a:ext cx="4697730" cy="452120"/>
          </a:xfrm>
          <a:prstGeom prst="rect">
            <a:avLst/>
          </a:prstGeom>
        </p:spPr>
        <p:txBody>
          <a:bodyPr vert="horz" wrap="square" lIns="0" tIns="12065" rIns="0" bIns="0" rtlCol="0">
            <a:spAutoFit/>
          </a:bodyPr>
          <a:lstStyle/>
          <a:p>
            <a:pPr marL="12700">
              <a:lnSpc>
                <a:spcPct val="100000"/>
              </a:lnSpc>
              <a:spcBef>
                <a:spcPts val="95"/>
              </a:spcBef>
            </a:pPr>
            <a:r>
              <a:rPr sz="2800" b="1" spc="-15" dirty="0">
                <a:solidFill>
                  <a:srgbClr val="006FC0"/>
                </a:solidFill>
                <a:latin typeface="Calibri"/>
                <a:cs typeface="Calibri"/>
              </a:rPr>
              <a:t>What</a:t>
            </a:r>
            <a:r>
              <a:rPr sz="2800" b="1" spc="5" dirty="0">
                <a:solidFill>
                  <a:srgbClr val="006FC0"/>
                </a:solidFill>
                <a:latin typeface="Calibri"/>
                <a:cs typeface="Calibri"/>
              </a:rPr>
              <a:t> </a:t>
            </a:r>
            <a:r>
              <a:rPr sz="2800" b="1" spc="-5" dirty="0">
                <a:solidFill>
                  <a:srgbClr val="006FC0"/>
                </a:solidFill>
                <a:latin typeface="Calibri"/>
                <a:cs typeface="Calibri"/>
              </a:rPr>
              <a:t>means </a:t>
            </a:r>
            <a:r>
              <a:rPr sz="2800" b="1" spc="-10" dirty="0">
                <a:solidFill>
                  <a:srgbClr val="006FC0"/>
                </a:solidFill>
                <a:latin typeface="Calibri"/>
                <a:cs typeface="Calibri"/>
              </a:rPr>
              <a:t>Dependant</a:t>
            </a:r>
            <a:r>
              <a:rPr sz="2800" b="1" spc="15" dirty="0">
                <a:solidFill>
                  <a:srgbClr val="006FC0"/>
                </a:solidFill>
                <a:latin typeface="Calibri"/>
                <a:cs typeface="Calibri"/>
              </a:rPr>
              <a:t> </a:t>
            </a:r>
            <a:r>
              <a:rPr sz="2800" b="1" spc="-5" dirty="0">
                <a:solidFill>
                  <a:srgbClr val="006FC0"/>
                </a:solidFill>
                <a:latin typeface="Calibri"/>
                <a:cs typeface="Calibri"/>
              </a:rPr>
              <a:t>parts</a:t>
            </a:r>
            <a:r>
              <a:rPr sz="2800" b="1" dirty="0">
                <a:solidFill>
                  <a:srgbClr val="006FC0"/>
                </a:solidFill>
                <a:latin typeface="Calibri"/>
                <a:cs typeface="Calibri"/>
              </a:rPr>
              <a:t> </a:t>
            </a:r>
            <a:r>
              <a:rPr sz="2800" b="1" spc="-5" dirty="0">
                <a:solidFill>
                  <a:srgbClr val="006FC0"/>
                </a:solidFill>
                <a:latin typeface="Calibri"/>
                <a:cs typeface="Calibri"/>
              </a:rPr>
              <a:t>?</a:t>
            </a:r>
            <a:endParaRPr sz="2800">
              <a:latin typeface="Calibri"/>
              <a:cs typeface="Calibri"/>
            </a:endParaRPr>
          </a:p>
        </p:txBody>
      </p:sp>
      <p:sp>
        <p:nvSpPr>
          <p:cNvPr id="3" name="object 3"/>
          <p:cNvSpPr txBox="1"/>
          <p:nvPr/>
        </p:nvSpPr>
        <p:spPr>
          <a:xfrm>
            <a:off x="1126947" y="1346454"/>
            <a:ext cx="7584440" cy="1275080"/>
          </a:xfrm>
          <a:prstGeom prst="rect">
            <a:avLst/>
          </a:prstGeom>
        </p:spPr>
        <p:txBody>
          <a:bodyPr vert="horz" wrap="square" lIns="0" tIns="12065" rIns="0" bIns="0" rtlCol="0">
            <a:spAutoFit/>
          </a:bodyPr>
          <a:lstStyle/>
          <a:p>
            <a:pPr marL="495300">
              <a:lnSpc>
                <a:spcPct val="100000"/>
              </a:lnSpc>
              <a:spcBef>
                <a:spcPts val="95"/>
              </a:spcBef>
              <a:tabLst>
                <a:tab pos="3418840" algn="l"/>
              </a:tabLst>
            </a:pPr>
            <a:r>
              <a:rPr sz="2200" b="1" spc="185" dirty="0">
                <a:latin typeface="Cambria"/>
                <a:cs typeface="Cambria"/>
              </a:rPr>
              <a:t>POSITION	DEPENDENT</a:t>
            </a:r>
            <a:r>
              <a:rPr sz="2200" b="1" spc="25" dirty="0">
                <a:latin typeface="Cambria"/>
                <a:cs typeface="Cambria"/>
              </a:rPr>
              <a:t> </a:t>
            </a:r>
            <a:r>
              <a:rPr sz="2200" b="1" spc="45" dirty="0">
                <a:latin typeface="Cambria"/>
                <a:cs typeface="Cambria"/>
              </a:rPr>
              <a:t>PARTS</a:t>
            </a:r>
            <a:endParaRPr sz="2200">
              <a:latin typeface="Cambria"/>
              <a:cs typeface="Cambria"/>
            </a:endParaRPr>
          </a:p>
          <a:p>
            <a:pPr>
              <a:lnSpc>
                <a:spcPct val="100000"/>
              </a:lnSpc>
              <a:spcBef>
                <a:spcPts val="30"/>
              </a:spcBef>
            </a:pPr>
            <a:endParaRPr sz="3250">
              <a:latin typeface="Cambria"/>
              <a:cs typeface="Cambria"/>
            </a:endParaRPr>
          </a:p>
          <a:p>
            <a:pPr marL="12700">
              <a:lnSpc>
                <a:spcPct val="100000"/>
              </a:lnSpc>
              <a:tabLst>
                <a:tab pos="1667510" algn="l"/>
                <a:tab pos="1945005" algn="l"/>
              </a:tabLst>
            </a:pPr>
            <a:r>
              <a:rPr sz="2800" spc="100" dirty="0">
                <a:latin typeface="Cambria"/>
                <a:cs typeface="Cambria"/>
              </a:rPr>
              <a:t>1.</a:t>
            </a:r>
            <a:r>
              <a:rPr sz="2800" spc="-145" dirty="0">
                <a:latin typeface="Cambria"/>
                <a:cs typeface="Cambria"/>
              </a:rPr>
              <a:t> </a:t>
            </a:r>
            <a:r>
              <a:rPr sz="2800" spc="100" dirty="0">
                <a:latin typeface="Cambria"/>
                <a:cs typeface="Cambria"/>
              </a:rPr>
              <a:t>Supine	</a:t>
            </a:r>
            <a:r>
              <a:rPr sz="2800" spc="60" dirty="0">
                <a:latin typeface="Cambria"/>
                <a:cs typeface="Cambria"/>
              </a:rPr>
              <a:t>-	</a:t>
            </a:r>
            <a:r>
              <a:rPr sz="2400" spc="85" dirty="0">
                <a:latin typeface="Cambria"/>
                <a:cs typeface="Cambria"/>
              </a:rPr>
              <a:t>Back</a:t>
            </a:r>
            <a:r>
              <a:rPr sz="2400" spc="60" dirty="0">
                <a:latin typeface="Cambria"/>
                <a:cs typeface="Cambria"/>
              </a:rPr>
              <a:t> </a:t>
            </a:r>
            <a:r>
              <a:rPr sz="2400" spc="35" dirty="0">
                <a:latin typeface="Cambria"/>
                <a:cs typeface="Cambria"/>
              </a:rPr>
              <a:t>of</a:t>
            </a:r>
            <a:r>
              <a:rPr sz="2400" spc="65" dirty="0">
                <a:latin typeface="Cambria"/>
                <a:cs typeface="Cambria"/>
              </a:rPr>
              <a:t> </a:t>
            </a:r>
            <a:r>
              <a:rPr sz="2400" spc="80" dirty="0">
                <a:latin typeface="Cambria"/>
                <a:cs typeface="Cambria"/>
              </a:rPr>
              <a:t>shoulders</a:t>
            </a:r>
            <a:r>
              <a:rPr sz="2400" spc="55" dirty="0">
                <a:latin typeface="Cambria"/>
                <a:cs typeface="Cambria"/>
              </a:rPr>
              <a:t> </a:t>
            </a:r>
            <a:r>
              <a:rPr sz="2400" spc="204" dirty="0">
                <a:latin typeface="Cambria"/>
                <a:cs typeface="Cambria"/>
              </a:rPr>
              <a:t>,</a:t>
            </a:r>
            <a:r>
              <a:rPr sz="2400" spc="-135" dirty="0">
                <a:latin typeface="Cambria"/>
                <a:cs typeface="Cambria"/>
              </a:rPr>
              <a:t> </a:t>
            </a:r>
            <a:r>
              <a:rPr sz="2400" spc="105" dirty="0">
                <a:latin typeface="Cambria"/>
                <a:cs typeface="Cambria"/>
              </a:rPr>
              <a:t>chest,</a:t>
            </a:r>
            <a:r>
              <a:rPr sz="2400" spc="-130" dirty="0">
                <a:latin typeface="Cambria"/>
                <a:cs typeface="Cambria"/>
              </a:rPr>
              <a:t> </a:t>
            </a:r>
            <a:r>
              <a:rPr sz="2400" spc="80" dirty="0">
                <a:latin typeface="Cambria"/>
                <a:cs typeface="Cambria"/>
              </a:rPr>
              <a:t>buttocks,</a:t>
            </a:r>
            <a:r>
              <a:rPr sz="2400" spc="-135" dirty="0">
                <a:latin typeface="Cambria"/>
                <a:cs typeface="Cambria"/>
              </a:rPr>
              <a:t> </a:t>
            </a:r>
            <a:r>
              <a:rPr sz="2400" spc="70" dirty="0">
                <a:latin typeface="Cambria"/>
                <a:cs typeface="Cambria"/>
              </a:rPr>
              <a:t>thigh</a:t>
            </a:r>
            <a:endParaRPr sz="2400">
              <a:latin typeface="Cambria"/>
              <a:cs typeface="Cambria"/>
            </a:endParaRPr>
          </a:p>
        </p:txBody>
      </p:sp>
      <p:sp>
        <p:nvSpPr>
          <p:cNvPr id="4" name="object 4"/>
          <p:cNvSpPr txBox="1"/>
          <p:nvPr/>
        </p:nvSpPr>
        <p:spPr>
          <a:xfrm>
            <a:off x="1126947" y="3151377"/>
            <a:ext cx="1809750" cy="452120"/>
          </a:xfrm>
          <a:prstGeom prst="rect">
            <a:avLst/>
          </a:prstGeom>
        </p:spPr>
        <p:txBody>
          <a:bodyPr vert="horz" wrap="square" lIns="0" tIns="12065" rIns="0" bIns="0" rtlCol="0">
            <a:spAutoFit/>
          </a:bodyPr>
          <a:lstStyle/>
          <a:p>
            <a:pPr marL="12700">
              <a:lnSpc>
                <a:spcPct val="100000"/>
              </a:lnSpc>
              <a:spcBef>
                <a:spcPts val="95"/>
              </a:spcBef>
              <a:tabLst>
                <a:tab pos="1670685" algn="l"/>
              </a:tabLst>
            </a:pPr>
            <a:r>
              <a:rPr sz="2800" spc="100" dirty="0">
                <a:latin typeface="Cambria"/>
                <a:cs typeface="Cambria"/>
              </a:rPr>
              <a:t>2.</a:t>
            </a:r>
            <a:r>
              <a:rPr sz="2800" spc="-150" dirty="0">
                <a:latin typeface="Cambria"/>
                <a:cs typeface="Cambria"/>
              </a:rPr>
              <a:t> </a:t>
            </a:r>
            <a:r>
              <a:rPr sz="2800" spc="5" dirty="0">
                <a:latin typeface="Cambria"/>
                <a:cs typeface="Cambria"/>
              </a:rPr>
              <a:t>P</a:t>
            </a:r>
            <a:r>
              <a:rPr sz="2800" spc="-105" dirty="0">
                <a:latin typeface="Cambria"/>
                <a:cs typeface="Cambria"/>
              </a:rPr>
              <a:t>r</a:t>
            </a:r>
            <a:r>
              <a:rPr sz="2800" spc="70" dirty="0">
                <a:latin typeface="Cambria"/>
                <a:cs typeface="Cambria"/>
              </a:rPr>
              <a:t>o</a:t>
            </a:r>
            <a:r>
              <a:rPr sz="2800" spc="85" dirty="0">
                <a:latin typeface="Cambria"/>
                <a:cs typeface="Cambria"/>
              </a:rPr>
              <a:t>n</a:t>
            </a:r>
            <a:r>
              <a:rPr sz="2800" spc="235" dirty="0">
                <a:latin typeface="Cambria"/>
                <a:cs typeface="Cambria"/>
              </a:rPr>
              <a:t>e</a:t>
            </a:r>
            <a:r>
              <a:rPr sz="2800" dirty="0">
                <a:latin typeface="Cambria"/>
                <a:cs typeface="Cambria"/>
              </a:rPr>
              <a:t>	</a:t>
            </a:r>
            <a:r>
              <a:rPr sz="2800" spc="60" dirty="0">
                <a:latin typeface="Cambria"/>
                <a:cs typeface="Cambria"/>
              </a:rPr>
              <a:t>-</a:t>
            </a:r>
            <a:endParaRPr sz="2800">
              <a:latin typeface="Cambria"/>
              <a:cs typeface="Cambria"/>
            </a:endParaRPr>
          </a:p>
        </p:txBody>
      </p:sp>
      <p:sp>
        <p:nvSpPr>
          <p:cNvPr id="5" name="object 5"/>
          <p:cNvSpPr txBox="1"/>
          <p:nvPr/>
        </p:nvSpPr>
        <p:spPr>
          <a:xfrm>
            <a:off x="3138932" y="3201670"/>
            <a:ext cx="5295900" cy="391160"/>
          </a:xfrm>
          <a:prstGeom prst="rect">
            <a:avLst/>
          </a:prstGeom>
        </p:spPr>
        <p:txBody>
          <a:bodyPr vert="horz" wrap="square" lIns="0" tIns="12700" rIns="0" bIns="0" rtlCol="0">
            <a:spAutoFit/>
          </a:bodyPr>
          <a:lstStyle/>
          <a:p>
            <a:pPr marL="12700">
              <a:lnSpc>
                <a:spcPct val="100000"/>
              </a:lnSpc>
              <a:spcBef>
                <a:spcPts val="100"/>
              </a:spcBef>
            </a:pPr>
            <a:r>
              <a:rPr sz="2400" spc="-165" dirty="0">
                <a:latin typeface="Cambria"/>
                <a:cs typeface="Cambria"/>
              </a:rPr>
              <a:t>F</a:t>
            </a:r>
            <a:r>
              <a:rPr sz="2400" spc="160" dirty="0">
                <a:latin typeface="Cambria"/>
                <a:cs typeface="Cambria"/>
              </a:rPr>
              <a:t>ac</a:t>
            </a:r>
            <a:r>
              <a:rPr sz="2400" spc="120" dirty="0">
                <a:latin typeface="Cambria"/>
                <a:cs typeface="Cambria"/>
              </a:rPr>
              <a:t>e</a:t>
            </a:r>
            <a:r>
              <a:rPr sz="2400" spc="204" dirty="0">
                <a:latin typeface="Cambria"/>
                <a:cs typeface="Cambria"/>
              </a:rPr>
              <a:t>,</a:t>
            </a:r>
            <a:r>
              <a:rPr sz="2400" spc="-120" dirty="0">
                <a:latin typeface="Cambria"/>
                <a:cs typeface="Cambria"/>
              </a:rPr>
              <a:t> </a:t>
            </a:r>
            <a:r>
              <a:rPr sz="2400" spc="-30" dirty="0">
                <a:latin typeface="Cambria"/>
                <a:cs typeface="Cambria"/>
              </a:rPr>
              <a:t>f</a:t>
            </a:r>
            <a:r>
              <a:rPr sz="2400" spc="-105" dirty="0">
                <a:latin typeface="Cambria"/>
                <a:cs typeface="Cambria"/>
              </a:rPr>
              <a:t>r</a:t>
            </a:r>
            <a:r>
              <a:rPr sz="2400" spc="60" dirty="0">
                <a:latin typeface="Cambria"/>
                <a:cs typeface="Cambria"/>
              </a:rPr>
              <a:t>o</a:t>
            </a:r>
            <a:r>
              <a:rPr sz="2400" spc="75" dirty="0">
                <a:latin typeface="Cambria"/>
                <a:cs typeface="Cambria"/>
              </a:rPr>
              <a:t>n</a:t>
            </a:r>
            <a:r>
              <a:rPr sz="2400" spc="-90" dirty="0">
                <a:latin typeface="Cambria"/>
                <a:cs typeface="Cambria"/>
              </a:rPr>
              <a:t>t</a:t>
            </a:r>
            <a:r>
              <a:rPr sz="2400" spc="70" dirty="0">
                <a:latin typeface="Cambria"/>
                <a:cs typeface="Cambria"/>
              </a:rPr>
              <a:t> </a:t>
            </a:r>
            <a:r>
              <a:rPr sz="2400" spc="40" dirty="0">
                <a:latin typeface="Cambria"/>
                <a:cs typeface="Cambria"/>
              </a:rPr>
              <a:t>o</a:t>
            </a:r>
            <a:r>
              <a:rPr sz="2400" spc="25" dirty="0">
                <a:latin typeface="Cambria"/>
                <a:cs typeface="Cambria"/>
              </a:rPr>
              <a:t>f</a:t>
            </a:r>
            <a:r>
              <a:rPr sz="2400" spc="70" dirty="0">
                <a:latin typeface="Cambria"/>
                <a:cs typeface="Cambria"/>
              </a:rPr>
              <a:t> </a:t>
            </a:r>
            <a:r>
              <a:rPr sz="2400" spc="180" dirty="0">
                <a:latin typeface="Cambria"/>
                <a:cs typeface="Cambria"/>
              </a:rPr>
              <a:t>c</a:t>
            </a:r>
            <a:r>
              <a:rPr sz="2400" spc="130" dirty="0">
                <a:latin typeface="Cambria"/>
                <a:cs typeface="Cambria"/>
              </a:rPr>
              <a:t>h</a:t>
            </a:r>
            <a:r>
              <a:rPr sz="2400" spc="125" dirty="0">
                <a:latin typeface="Cambria"/>
                <a:cs typeface="Cambria"/>
              </a:rPr>
              <a:t>e</a:t>
            </a:r>
            <a:r>
              <a:rPr sz="2400" spc="-10" dirty="0">
                <a:latin typeface="Cambria"/>
                <a:cs typeface="Cambria"/>
              </a:rPr>
              <a:t>st</a:t>
            </a:r>
            <a:r>
              <a:rPr sz="2400" spc="55" dirty="0">
                <a:latin typeface="Cambria"/>
                <a:cs typeface="Cambria"/>
              </a:rPr>
              <a:t> </a:t>
            </a:r>
            <a:r>
              <a:rPr sz="2400" spc="-30" dirty="0">
                <a:latin typeface="Cambria"/>
                <a:cs typeface="Cambria"/>
              </a:rPr>
              <a:t>&amp;</a:t>
            </a:r>
            <a:r>
              <a:rPr sz="2400" spc="70" dirty="0">
                <a:latin typeface="Cambria"/>
                <a:cs typeface="Cambria"/>
              </a:rPr>
              <a:t> </a:t>
            </a:r>
            <a:r>
              <a:rPr sz="2400" spc="150" dirty="0">
                <a:latin typeface="Cambria"/>
                <a:cs typeface="Cambria"/>
              </a:rPr>
              <a:t>abd</a:t>
            </a:r>
            <a:r>
              <a:rPr sz="2400" spc="155" dirty="0">
                <a:latin typeface="Cambria"/>
                <a:cs typeface="Cambria"/>
              </a:rPr>
              <a:t>o</a:t>
            </a:r>
            <a:r>
              <a:rPr sz="2400" spc="105" dirty="0">
                <a:latin typeface="Cambria"/>
                <a:cs typeface="Cambria"/>
              </a:rPr>
              <a:t>me</a:t>
            </a:r>
            <a:r>
              <a:rPr sz="2400" spc="100" dirty="0">
                <a:latin typeface="Cambria"/>
                <a:cs typeface="Cambria"/>
              </a:rPr>
              <a:t>n</a:t>
            </a:r>
            <a:r>
              <a:rPr sz="2400" spc="204" dirty="0">
                <a:latin typeface="Cambria"/>
                <a:cs typeface="Cambria"/>
              </a:rPr>
              <a:t>,</a:t>
            </a:r>
            <a:r>
              <a:rPr sz="2400" spc="-140" dirty="0">
                <a:latin typeface="Cambria"/>
                <a:cs typeface="Cambria"/>
              </a:rPr>
              <a:t> </a:t>
            </a:r>
            <a:r>
              <a:rPr sz="2400" spc="70" dirty="0">
                <a:latin typeface="Cambria"/>
                <a:cs typeface="Cambria"/>
              </a:rPr>
              <a:t>thighs</a:t>
            </a:r>
            <a:endParaRPr sz="2400">
              <a:latin typeface="Cambria"/>
              <a:cs typeface="Cambria"/>
            </a:endParaRPr>
          </a:p>
        </p:txBody>
      </p:sp>
      <p:sp>
        <p:nvSpPr>
          <p:cNvPr id="6" name="object 6"/>
          <p:cNvSpPr txBox="1"/>
          <p:nvPr/>
        </p:nvSpPr>
        <p:spPr>
          <a:xfrm>
            <a:off x="1126947" y="4134053"/>
            <a:ext cx="6619875" cy="1435735"/>
          </a:xfrm>
          <a:prstGeom prst="rect">
            <a:avLst/>
          </a:prstGeom>
        </p:spPr>
        <p:txBody>
          <a:bodyPr vert="horz" wrap="square" lIns="0" tIns="12065" rIns="0" bIns="0" rtlCol="0">
            <a:spAutoFit/>
          </a:bodyPr>
          <a:lstStyle/>
          <a:p>
            <a:pPr marL="367665" indent="-355600">
              <a:lnSpc>
                <a:spcPct val="100000"/>
              </a:lnSpc>
              <a:spcBef>
                <a:spcPts val="95"/>
              </a:spcBef>
              <a:buAutoNum type="arabicPeriod" startAt="3"/>
              <a:tabLst>
                <a:tab pos="368300" algn="l"/>
                <a:tab pos="2200910" algn="l"/>
              </a:tabLst>
            </a:pPr>
            <a:r>
              <a:rPr sz="2800" spc="95" dirty="0">
                <a:latin typeface="Cambria"/>
                <a:cs typeface="Cambria"/>
              </a:rPr>
              <a:t>Standing</a:t>
            </a:r>
            <a:r>
              <a:rPr sz="2800" spc="85" dirty="0">
                <a:latin typeface="Cambria"/>
                <a:cs typeface="Cambria"/>
              </a:rPr>
              <a:t> </a:t>
            </a:r>
            <a:r>
              <a:rPr sz="2800" spc="60" dirty="0">
                <a:latin typeface="Cambria"/>
                <a:cs typeface="Cambria"/>
              </a:rPr>
              <a:t>-</a:t>
            </a:r>
            <a:r>
              <a:rPr sz="2800" dirty="0">
                <a:latin typeface="Cambria"/>
                <a:cs typeface="Cambria"/>
              </a:rPr>
              <a:t>	</a:t>
            </a:r>
            <a:r>
              <a:rPr sz="2400" dirty="0">
                <a:latin typeface="Cambria"/>
                <a:cs typeface="Cambria"/>
              </a:rPr>
              <a:t>Both</a:t>
            </a:r>
            <a:r>
              <a:rPr sz="2400" spc="60" dirty="0">
                <a:latin typeface="Cambria"/>
                <a:cs typeface="Cambria"/>
              </a:rPr>
              <a:t> </a:t>
            </a:r>
            <a:r>
              <a:rPr sz="2400" spc="110" dirty="0">
                <a:latin typeface="Cambria"/>
                <a:cs typeface="Cambria"/>
              </a:rPr>
              <a:t>hands</a:t>
            </a:r>
            <a:r>
              <a:rPr sz="2400" spc="45" dirty="0">
                <a:latin typeface="Cambria"/>
                <a:cs typeface="Cambria"/>
              </a:rPr>
              <a:t>,</a:t>
            </a:r>
            <a:r>
              <a:rPr sz="2400" spc="-135" dirty="0">
                <a:latin typeface="Cambria"/>
                <a:cs typeface="Cambria"/>
              </a:rPr>
              <a:t> </a:t>
            </a:r>
            <a:r>
              <a:rPr sz="2400" spc="90" dirty="0">
                <a:latin typeface="Cambria"/>
                <a:cs typeface="Cambria"/>
              </a:rPr>
              <a:t>ma</a:t>
            </a:r>
            <a:r>
              <a:rPr sz="2400" spc="25" dirty="0">
                <a:latin typeface="Cambria"/>
                <a:cs typeface="Cambria"/>
              </a:rPr>
              <a:t>l</a:t>
            </a:r>
            <a:r>
              <a:rPr sz="2400" spc="204" dirty="0">
                <a:latin typeface="Cambria"/>
                <a:cs typeface="Cambria"/>
              </a:rPr>
              <a:t>e</a:t>
            </a:r>
            <a:r>
              <a:rPr sz="2400" spc="70" dirty="0">
                <a:latin typeface="Cambria"/>
                <a:cs typeface="Cambria"/>
              </a:rPr>
              <a:t> </a:t>
            </a:r>
            <a:r>
              <a:rPr sz="2400" spc="265" dirty="0">
                <a:latin typeface="Cambria"/>
                <a:cs typeface="Cambria"/>
              </a:rPr>
              <a:t>g</a:t>
            </a:r>
            <a:r>
              <a:rPr sz="2400" spc="50" dirty="0">
                <a:latin typeface="Cambria"/>
                <a:cs typeface="Cambria"/>
              </a:rPr>
              <a:t>enit</a:t>
            </a:r>
            <a:r>
              <a:rPr sz="2400" spc="55" dirty="0">
                <a:latin typeface="Cambria"/>
                <a:cs typeface="Cambria"/>
              </a:rPr>
              <a:t>a</a:t>
            </a:r>
            <a:r>
              <a:rPr sz="2400" spc="105" dirty="0">
                <a:latin typeface="Cambria"/>
                <a:cs typeface="Cambria"/>
              </a:rPr>
              <a:t>ls,</a:t>
            </a:r>
            <a:r>
              <a:rPr sz="2400" spc="-120" dirty="0">
                <a:latin typeface="Cambria"/>
                <a:cs typeface="Cambria"/>
              </a:rPr>
              <a:t> </a:t>
            </a:r>
            <a:r>
              <a:rPr sz="2400" spc="95" dirty="0">
                <a:latin typeface="Cambria"/>
                <a:cs typeface="Cambria"/>
              </a:rPr>
              <a:t>soles</a:t>
            </a:r>
            <a:endParaRPr sz="2400">
              <a:latin typeface="Cambria"/>
              <a:cs typeface="Cambria"/>
            </a:endParaRPr>
          </a:p>
          <a:p>
            <a:pPr>
              <a:lnSpc>
                <a:spcPct val="100000"/>
              </a:lnSpc>
              <a:spcBef>
                <a:spcPts val="45"/>
              </a:spcBef>
              <a:buFont typeface="Cambria"/>
              <a:buAutoNum type="arabicPeriod" startAt="3"/>
            </a:pPr>
            <a:endParaRPr sz="3700">
              <a:latin typeface="Cambria"/>
              <a:cs typeface="Cambria"/>
            </a:endParaRPr>
          </a:p>
          <a:p>
            <a:pPr marL="367665" indent="-355600">
              <a:lnSpc>
                <a:spcPct val="100000"/>
              </a:lnSpc>
              <a:buAutoNum type="arabicPeriod" startAt="3"/>
              <a:tabLst>
                <a:tab pos="368300" algn="l"/>
                <a:tab pos="2223770" algn="l"/>
              </a:tabLst>
            </a:pPr>
            <a:r>
              <a:rPr sz="2800" spc="90" dirty="0">
                <a:latin typeface="Cambria"/>
                <a:cs typeface="Cambria"/>
              </a:rPr>
              <a:t>Kn</a:t>
            </a:r>
            <a:r>
              <a:rPr sz="2800" spc="85" dirty="0">
                <a:latin typeface="Cambria"/>
                <a:cs typeface="Cambria"/>
              </a:rPr>
              <a:t>e</a:t>
            </a:r>
            <a:r>
              <a:rPr sz="2800" spc="75" dirty="0">
                <a:latin typeface="Cambria"/>
                <a:cs typeface="Cambria"/>
              </a:rPr>
              <a:t>eli</a:t>
            </a:r>
            <a:r>
              <a:rPr sz="2800" spc="135" dirty="0">
                <a:latin typeface="Cambria"/>
                <a:cs typeface="Cambria"/>
              </a:rPr>
              <a:t>n</a:t>
            </a:r>
            <a:r>
              <a:rPr sz="2800" spc="360" dirty="0">
                <a:latin typeface="Cambria"/>
                <a:cs typeface="Cambria"/>
              </a:rPr>
              <a:t>g</a:t>
            </a:r>
            <a:r>
              <a:rPr sz="2800" spc="55" dirty="0">
                <a:latin typeface="Cambria"/>
                <a:cs typeface="Cambria"/>
              </a:rPr>
              <a:t> </a:t>
            </a:r>
            <a:r>
              <a:rPr sz="2800" spc="60" dirty="0">
                <a:latin typeface="Cambria"/>
                <a:cs typeface="Cambria"/>
              </a:rPr>
              <a:t>-</a:t>
            </a:r>
            <a:r>
              <a:rPr sz="2800" dirty="0">
                <a:latin typeface="Cambria"/>
                <a:cs typeface="Cambria"/>
              </a:rPr>
              <a:t>	</a:t>
            </a:r>
            <a:r>
              <a:rPr sz="2400" spc="15" dirty="0">
                <a:latin typeface="Cambria"/>
                <a:cs typeface="Cambria"/>
              </a:rPr>
              <a:t>B</a:t>
            </a:r>
            <a:r>
              <a:rPr sz="2400" spc="20" dirty="0">
                <a:latin typeface="Cambria"/>
                <a:cs typeface="Cambria"/>
              </a:rPr>
              <a:t>o</a:t>
            </a:r>
            <a:r>
              <a:rPr sz="2400" spc="-20" dirty="0">
                <a:latin typeface="Cambria"/>
                <a:cs typeface="Cambria"/>
              </a:rPr>
              <a:t>th</a:t>
            </a:r>
            <a:r>
              <a:rPr sz="2400" spc="60" dirty="0">
                <a:latin typeface="Cambria"/>
                <a:cs typeface="Cambria"/>
              </a:rPr>
              <a:t> </a:t>
            </a:r>
            <a:r>
              <a:rPr sz="2400" spc="65" dirty="0">
                <a:latin typeface="Cambria"/>
                <a:cs typeface="Cambria"/>
              </a:rPr>
              <a:t>k</a:t>
            </a:r>
            <a:r>
              <a:rPr sz="2400" spc="80" dirty="0">
                <a:latin typeface="Cambria"/>
                <a:cs typeface="Cambria"/>
              </a:rPr>
              <a:t>n</a:t>
            </a:r>
            <a:r>
              <a:rPr sz="2400" spc="200" dirty="0">
                <a:latin typeface="Cambria"/>
                <a:cs typeface="Cambria"/>
              </a:rPr>
              <a:t>e</a:t>
            </a:r>
            <a:r>
              <a:rPr sz="2400" spc="165" dirty="0">
                <a:latin typeface="Cambria"/>
                <a:cs typeface="Cambria"/>
              </a:rPr>
              <a:t>e</a:t>
            </a:r>
            <a:r>
              <a:rPr sz="2400" spc="204" dirty="0">
                <a:latin typeface="Cambria"/>
                <a:cs typeface="Cambria"/>
              </a:rPr>
              <a:t>,</a:t>
            </a:r>
            <a:r>
              <a:rPr sz="2400" spc="-140" dirty="0">
                <a:latin typeface="Cambria"/>
                <a:cs typeface="Cambria"/>
              </a:rPr>
              <a:t> </a:t>
            </a:r>
            <a:r>
              <a:rPr sz="2400" spc="-30" dirty="0">
                <a:latin typeface="Cambria"/>
                <a:cs typeface="Cambria"/>
              </a:rPr>
              <a:t>f</a:t>
            </a:r>
            <a:r>
              <a:rPr sz="2400" spc="-105" dirty="0">
                <a:latin typeface="Cambria"/>
                <a:cs typeface="Cambria"/>
              </a:rPr>
              <a:t>r</a:t>
            </a:r>
            <a:r>
              <a:rPr sz="2400" spc="60" dirty="0">
                <a:latin typeface="Cambria"/>
                <a:cs typeface="Cambria"/>
              </a:rPr>
              <a:t>o</a:t>
            </a:r>
            <a:r>
              <a:rPr sz="2400" spc="75" dirty="0">
                <a:latin typeface="Cambria"/>
                <a:cs typeface="Cambria"/>
              </a:rPr>
              <a:t>n</a:t>
            </a:r>
            <a:r>
              <a:rPr sz="2400" spc="-90" dirty="0">
                <a:latin typeface="Cambria"/>
                <a:cs typeface="Cambria"/>
              </a:rPr>
              <a:t>t</a:t>
            </a:r>
            <a:r>
              <a:rPr sz="2400" spc="70" dirty="0">
                <a:latin typeface="Cambria"/>
                <a:cs typeface="Cambria"/>
              </a:rPr>
              <a:t> </a:t>
            </a:r>
            <a:r>
              <a:rPr sz="2400" spc="40" dirty="0">
                <a:latin typeface="Cambria"/>
                <a:cs typeface="Cambria"/>
              </a:rPr>
              <a:t>o</a:t>
            </a:r>
            <a:r>
              <a:rPr sz="2400" spc="25" dirty="0">
                <a:latin typeface="Cambria"/>
                <a:cs typeface="Cambria"/>
              </a:rPr>
              <a:t>f</a:t>
            </a:r>
            <a:r>
              <a:rPr sz="2400" spc="70" dirty="0">
                <a:latin typeface="Cambria"/>
                <a:cs typeface="Cambria"/>
              </a:rPr>
              <a:t> </a:t>
            </a:r>
            <a:r>
              <a:rPr sz="2400" spc="35" dirty="0">
                <a:latin typeface="Cambria"/>
                <a:cs typeface="Cambria"/>
              </a:rPr>
              <a:t>l</a:t>
            </a:r>
            <a:r>
              <a:rPr sz="2400" spc="195" dirty="0">
                <a:latin typeface="Cambria"/>
                <a:cs typeface="Cambria"/>
              </a:rPr>
              <a:t>eg</a:t>
            </a:r>
            <a:r>
              <a:rPr sz="2400" spc="180" dirty="0">
                <a:latin typeface="Cambria"/>
                <a:cs typeface="Cambria"/>
              </a:rPr>
              <a:t>s</a:t>
            </a:r>
            <a:r>
              <a:rPr sz="2400" spc="204" dirty="0">
                <a:latin typeface="Cambria"/>
                <a:cs typeface="Cambria"/>
              </a:rPr>
              <a:t>,</a:t>
            </a:r>
            <a:r>
              <a:rPr sz="2400" spc="-130" dirty="0">
                <a:latin typeface="Cambria"/>
                <a:cs typeface="Cambria"/>
              </a:rPr>
              <a:t> </a:t>
            </a:r>
            <a:r>
              <a:rPr sz="2400" spc="70" dirty="0">
                <a:latin typeface="Cambria"/>
                <a:cs typeface="Cambria"/>
              </a:rPr>
              <a:t>toes</a:t>
            </a:r>
            <a:r>
              <a:rPr sz="2400" spc="204" dirty="0">
                <a:latin typeface="Cambria"/>
                <a:cs typeface="Cambria"/>
              </a:rPr>
              <a:t>.</a:t>
            </a:r>
            <a:endParaRPr sz="2400">
              <a:latin typeface="Cambria"/>
              <a:cs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57122" y="638683"/>
            <a:ext cx="4790440" cy="696595"/>
          </a:xfrm>
          <a:prstGeom prst="rect">
            <a:avLst/>
          </a:prstGeom>
        </p:spPr>
        <p:txBody>
          <a:bodyPr vert="horz" wrap="square" lIns="0" tIns="13335" rIns="0" bIns="0" rtlCol="0">
            <a:spAutoFit/>
          </a:bodyPr>
          <a:lstStyle/>
          <a:p>
            <a:pPr marL="12700">
              <a:lnSpc>
                <a:spcPct val="100000"/>
              </a:lnSpc>
              <a:spcBef>
                <a:spcPts val="105"/>
              </a:spcBef>
            </a:pPr>
            <a:r>
              <a:rPr sz="4400" b="1" spc="-15" dirty="0">
                <a:solidFill>
                  <a:srgbClr val="FF0000"/>
                </a:solidFill>
                <a:latin typeface="Calibri"/>
                <a:cs typeface="Calibri"/>
              </a:rPr>
              <a:t>Forensic</a:t>
            </a:r>
            <a:r>
              <a:rPr sz="4400" b="1" spc="-75" dirty="0">
                <a:solidFill>
                  <a:srgbClr val="FF0000"/>
                </a:solidFill>
                <a:latin typeface="Calibri"/>
                <a:cs typeface="Calibri"/>
              </a:rPr>
              <a:t> </a:t>
            </a:r>
            <a:r>
              <a:rPr sz="4400" b="1" spc="-50" dirty="0">
                <a:solidFill>
                  <a:srgbClr val="FF0000"/>
                </a:solidFill>
                <a:latin typeface="Calibri"/>
                <a:cs typeface="Calibri"/>
              </a:rPr>
              <a:t>Taphonomy</a:t>
            </a:r>
            <a:endParaRPr sz="4400">
              <a:latin typeface="Calibri"/>
              <a:cs typeface="Calibri"/>
            </a:endParaRPr>
          </a:p>
        </p:txBody>
      </p:sp>
      <p:sp>
        <p:nvSpPr>
          <p:cNvPr id="3" name="object 3"/>
          <p:cNvSpPr txBox="1"/>
          <p:nvPr/>
        </p:nvSpPr>
        <p:spPr>
          <a:xfrm>
            <a:off x="1138834" y="1799666"/>
            <a:ext cx="7834630" cy="2550160"/>
          </a:xfrm>
          <a:prstGeom prst="rect">
            <a:avLst/>
          </a:prstGeom>
        </p:spPr>
        <p:txBody>
          <a:bodyPr vert="horz" wrap="square" lIns="0" tIns="67945" rIns="0" bIns="0" rtlCol="0">
            <a:spAutoFit/>
          </a:bodyPr>
          <a:lstStyle/>
          <a:p>
            <a:pPr marL="21590" marR="5080" indent="-9525" algn="just">
              <a:lnSpc>
                <a:spcPct val="90000"/>
              </a:lnSpc>
              <a:spcBef>
                <a:spcPts val="535"/>
              </a:spcBef>
            </a:pPr>
            <a:r>
              <a:rPr sz="3600" dirty="0">
                <a:latin typeface="Calibri"/>
                <a:cs typeface="Calibri"/>
              </a:rPr>
              <a:t>It</a:t>
            </a:r>
            <a:r>
              <a:rPr sz="3600" spc="5" dirty="0">
                <a:latin typeface="Calibri"/>
                <a:cs typeface="Calibri"/>
              </a:rPr>
              <a:t> </a:t>
            </a:r>
            <a:r>
              <a:rPr sz="3600" dirty="0">
                <a:latin typeface="Calibri"/>
                <a:cs typeface="Calibri"/>
              </a:rPr>
              <a:t>is</a:t>
            </a:r>
            <a:r>
              <a:rPr sz="3600" spc="5" dirty="0">
                <a:latin typeface="Calibri"/>
                <a:cs typeface="Calibri"/>
              </a:rPr>
              <a:t> </a:t>
            </a:r>
            <a:r>
              <a:rPr sz="3600" dirty="0">
                <a:latin typeface="Calibri"/>
                <a:cs typeface="Calibri"/>
              </a:rPr>
              <a:t>the</a:t>
            </a:r>
            <a:r>
              <a:rPr sz="3600" spc="5" dirty="0">
                <a:latin typeface="Calibri"/>
                <a:cs typeface="Calibri"/>
              </a:rPr>
              <a:t> </a:t>
            </a:r>
            <a:r>
              <a:rPr sz="3600" spc="-15" dirty="0">
                <a:latin typeface="Calibri"/>
                <a:cs typeface="Calibri"/>
              </a:rPr>
              <a:t>interdisciplinary</a:t>
            </a:r>
            <a:r>
              <a:rPr sz="3600" spc="785" dirty="0">
                <a:latin typeface="Calibri"/>
                <a:cs typeface="Calibri"/>
              </a:rPr>
              <a:t> </a:t>
            </a:r>
            <a:r>
              <a:rPr sz="3600" spc="-10" dirty="0">
                <a:latin typeface="Calibri"/>
                <a:cs typeface="Calibri"/>
              </a:rPr>
              <a:t>study</a:t>
            </a:r>
            <a:r>
              <a:rPr sz="3600" spc="-5" dirty="0">
                <a:latin typeface="Calibri"/>
                <a:cs typeface="Calibri"/>
              </a:rPr>
              <a:t> </a:t>
            </a:r>
            <a:r>
              <a:rPr sz="3600" dirty="0">
                <a:latin typeface="Calibri"/>
                <a:cs typeface="Calibri"/>
              </a:rPr>
              <a:t>and </a:t>
            </a:r>
            <a:r>
              <a:rPr sz="3600" spc="5" dirty="0">
                <a:latin typeface="Calibri"/>
                <a:cs typeface="Calibri"/>
              </a:rPr>
              <a:t> </a:t>
            </a:r>
            <a:r>
              <a:rPr sz="3600" spc="-20" dirty="0">
                <a:latin typeface="Calibri"/>
                <a:cs typeface="Calibri"/>
              </a:rPr>
              <a:t>interpretation</a:t>
            </a:r>
            <a:r>
              <a:rPr sz="3600" spc="-15" dirty="0">
                <a:latin typeface="Calibri"/>
                <a:cs typeface="Calibri"/>
              </a:rPr>
              <a:t> </a:t>
            </a:r>
            <a:r>
              <a:rPr sz="3600" spc="-5" dirty="0">
                <a:latin typeface="Calibri"/>
                <a:cs typeface="Calibri"/>
              </a:rPr>
              <a:t>of</a:t>
            </a:r>
            <a:r>
              <a:rPr sz="3600" dirty="0">
                <a:latin typeface="Calibri"/>
                <a:cs typeface="Calibri"/>
              </a:rPr>
              <a:t> </a:t>
            </a:r>
            <a:r>
              <a:rPr sz="3600" spc="-15" dirty="0">
                <a:latin typeface="Calibri"/>
                <a:cs typeface="Calibri"/>
              </a:rPr>
              <a:t>postmortem</a:t>
            </a:r>
            <a:r>
              <a:rPr sz="3600" spc="780" dirty="0">
                <a:latin typeface="Calibri"/>
                <a:cs typeface="Calibri"/>
              </a:rPr>
              <a:t> </a:t>
            </a:r>
            <a:r>
              <a:rPr sz="3600" spc="-15" dirty="0">
                <a:latin typeface="Calibri"/>
                <a:cs typeface="Calibri"/>
              </a:rPr>
              <a:t>processes </a:t>
            </a:r>
            <a:r>
              <a:rPr sz="3600" spc="-800" dirty="0">
                <a:latin typeface="Calibri"/>
                <a:cs typeface="Calibri"/>
              </a:rPr>
              <a:t> </a:t>
            </a:r>
            <a:r>
              <a:rPr sz="3600" dirty="0">
                <a:latin typeface="Calibri"/>
                <a:cs typeface="Calibri"/>
              </a:rPr>
              <a:t>of</a:t>
            </a:r>
            <a:r>
              <a:rPr sz="3600" spc="5" dirty="0">
                <a:latin typeface="Calibri"/>
                <a:cs typeface="Calibri"/>
              </a:rPr>
              <a:t> </a:t>
            </a:r>
            <a:r>
              <a:rPr sz="3600" spc="-5" dirty="0">
                <a:latin typeface="Calibri"/>
                <a:cs typeface="Calibri"/>
              </a:rPr>
              <a:t>human</a:t>
            </a:r>
            <a:r>
              <a:rPr sz="3600" dirty="0">
                <a:latin typeface="Calibri"/>
                <a:cs typeface="Calibri"/>
              </a:rPr>
              <a:t> </a:t>
            </a:r>
            <a:r>
              <a:rPr sz="3600" spc="-10" dirty="0">
                <a:latin typeface="Calibri"/>
                <a:cs typeface="Calibri"/>
              </a:rPr>
              <a:t>remains</a:t>
            </a:r>
            <a:r>
              <a:rPr sz="3600" spc="-5" dirty="0">
                <a:latin typeface="Calibri"/>
                <a:cs typeface="Calibri"/>
              </a:rPr>
              <a:t> </a:t>
            </a:r>
            <a:r>
              <a:rPr sz="3600" spc="-10" dirty="0">
                <a:latin typeface="Calibri"/>
                <a:cs typeface="Calibri"/>
              </a:rPr>
              <a:t>in</a:t>
            </a:r>
            <a:r>
              <a:rPr sz="3600" spc="-5" dirty="0">
                <a:latin typeface="Calibri"/>
                <a:cs typeface="Calibri"/>
              </a:rPr>
              <a:t> </a:t>
            </a:r>
            <a:r>
              <a:rPr sz="3600" dirty="0">
                <a:latin typeface="Calibri"/>
                <a:cs typeface="Calibri"/>
              </a:rPr>
              <a:t>the</a:t>
            </a:r>
            <a:r>
              <a:rPr sz="3600" spc="5" dirty="0">
                <a:latin typeface="Calibri"/>
                <a:cs typeface="Calibri"/>
              </a:rPr>
              <a:t> </a:t>
            </a:r>
            <a:r>
              <a:rPr sz="3600" spc="-5" dirty="0">
                <a:latin typeface="Calibri"/>
                <a:cs typeface="Calibri"/>
              </a:rPr>
              <a:t>dispositional </a:t>
            </a:r>
            <a:r>
              <a:rPr sz="3600" dirty="0">
                <a:latin typeface="Calibri"/>
                <a:cs typeface="Calibri"/>
              </a:rPr>
              <a:t> </a:t>
            </a:r>
            <a:r>
              <a:rPr sz="3600" spc="-25" dirty="0">
                <a:latin typeface="Calibri"/>
                <a:cs typeface="Calibri"/>
              </a:rPr>
              <a:t>context</a:t>
            </a:r>
            <a:r>
              <a:rPr sz="3600" spc="-20" dirty="0">
                <a:latin typeface="Calibri"/>
                <a:cs typeface="Calibri"/>
              </a:rPr>
              <a:t> </a:t>
            </a:r>
            <a:r>
              <a:rPr sz="3600" spc="-5" dirty="0">
                <a:latin typeface="Calibri"/>
                <a:cs typeface="Calibri"/>
              </a:rPr>
              <a:t>i.e.</a:t>
            </a:r>
            <a:r>
              <a:rPr sz="3600" dirty="0">
                <a:latin typeface="Calibri"/>
                <a:cs typeface="Calibri"/>
              </a:rPr>
              <a:t> the</a:t>
            </a:r>
            <a:r>
              <a:rPr sz="3600" spc="5" dirty="0">
                <a:latin typeface="Calibri"/>
                <a:cs typeface="Calibri"/>
              </a:rPr>
              <a:t> </a:t>
            </a:r>
            <a:r>
              <a:rPr sz="3600" spc="-15" dirty="0">
                <a:latin typeface="Calibri"/>
                <a:cs typeface="Calibri"/>
              </a:rPr>
              <a:t>history</a:t>
            </a:r>
            <a:r>
              <a:rPr sz="3600" spc="-10" dirty="0">
                <a:latin typeface="Calibri"/>
                <a:cs typeface="Calibri"/>
              </a:rPr>
              <a:t> </a:t>
            </a:r>
            <a:r>
              <a:rPr sz="3600" spc="-5" dirty="0">
                <a:latin typeface="Calibri"/>
                <a:cs typeface="Calibri"/>
              </a:rPr>
              <a:t>of</a:t>
            </a:r>
            <a:r>
              <a:rPr sz="3600" spc="805" dirty="0">
                <a:latin typeface="Calibri"/>
                <a:cs typeface="Calibri"/>
              </a:rPr>
              <a:t> </a:t>
            </a:r>
            <a:r>
              <a:rPr sz="3600" dirty="0">
                <a:latin typeface="Calibri"/>
                <a:cs typeface="Calibri"/>
              </a:rPr>
              <a:t>a</a:t>
            </a:r>
            <a:r>
              <a:rPr sz="3600" spc="815" dirty="0">
                <a:latin typeface="Calibri"/>
                <a:cs typeface="Calibri"/>
              </a:rPr>
              <a:t> </a:t>
            </a:r>
            <a:r>
              <a:rPr sz="3600" spc="-5" dirty="0">
                <a:latin typeface="Calibri"/>
                <a:cs typeface="Calibri"/>
              </a:rPr>
              <a:t>body </a:t>
            </a:r>
            <a:r>
              <a:rPr sz="3600" dirty="0">
                <a:latin typeface="Calibri"/>
                <a:cs typeface="Calibri"/>
              </a:rPr>
              <a:t> </a:t>
            </a:r>
            <a:r>
              <a:rPr sz="3600" spc="-15" dirty="0">
                <a:latin typeface="Calibri"/>
                <a:cs typeface="Calibri"/>
              </a:rPr>
              <a:t>following </a:t>
            </a:r>
            <a:r>
              <a:rPr sz="3600" spc="-10" dirty="0">
                <a:latin typeface="Calibri"/>
                <a:cs typeface="Calibri"/>
              </a:rPr>
              <a:t>death</a:t>
            </a:r>
            <a:endParaRPr sz="3600">
              <a:latin typeface="Calibri"/>
              <a:cs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147" y="192786"/>
            <a:ext cx="6565900" cy="513715"/>
          </a:xfrm>
          <a:prstGeom prst="rect">
            <a:avLst/>
          </a:prstGeom>
        </p:spPr>
        <p:txBody>
          <a:bodyPr vert="horz" wrap="square" lIns="0" tIns="13335" rIns="0" bIns="0" rtlCol="0">
            <a:spAutoFit/>
          </a:bodyPr>
          <a:lstStyle/>
          <a:p>
            <a:pPr marL="12700">
              <a:lnSpc>
                <a:spcPct val="100000"/>
              </a:lnSpc>
              <a:spcBef>
                <a:spcPts val="105"/>
              </a:spcBef>
            </a:pPr>
            <a:r>
              <a:rPr sz="3200" b="1" spc="-5" dirty="0">
                <a:solidFill>
                  <a:srgbClr val="006FC0"/>
                </a:solidFill>
                <a:latin typeface="Calibri"/>
                <a:cs typeface="Calibri"/>
              </a:rPr>
              <a:t>Time</a:t>
            </a:r>
            <a:r>
              <a:rPr sz="3200" b="1" spc="-10" dirty="0">
                <a:solidFill>
                  <a:srgbClr val="006FC0"/>
                </a:solidFill>
                <a:latin typeface="Calibri"/>
                <a:cs typeface="Calibri"/>
              </a:rPr>
              <a:t> </a:t>
            </a:r>
            <a:r>
              <a:rPr sz="3200" b="1" dirty="0">
                <a:solidFill>
                  <a:srgbClr val="006FC0"/>
                </a:solidFill>
                <a:latin typeface="Calibri"/>
                <a:cs typeface="Calibri"/>
              </a:rPr>
              <a:t>of</a:t>
            </a:r>
            <a:r>
              <a:rPr sz="3200" b="1" spc="-5" dirty="0">
                <a:solidFill>
                  <a:srgbClr val="006FC0"/>
                </a:solidFill>
                <a:latin typeface="Calibri"/>
                <a:cs typeface="Calibri"/>
              </a:rPr>
              <a:t> </a:t>
            </a:r>
            <a:r>
              <a:rPr sz="3200" b="1" spc="-10" dirty="0">
                <a:solidFill>
                  <a:srgbClr val="006FC0"/>
                </a:solidFill>
                <a:latin typeface="Calibri"/>
                <a:cs typeface="Calibri"/>
              </a:rPr>
              <a:t>Appearance</a:t>
            </a:r>
            <a:r>
              <a:rPr sz="3200" b="1" spc="-35" dirty="0">
                <a:solidFill>
                  <a:srgbClr val="006FC0"/>
                </a:solidFill>
                <a:latin typeface="Calibri"/>
                <a:cs typeface="Calibri"/>
              </a:rPr>
              <a:t> </a:t>
            </a:r>
            <a:r>
              <a:rPr sz="3200" b="1" dirty="0">
                <a:solidFill>
                  <a:srgbClr val="006FC0"/>
                </a:solidFill>
                <a:latin typeface="Calibri"/>
                <a:cs typeface="Calibri"/>
              </a:rPr>
              <a:t>&amp;</a:t>
            </a:r>
            <a:r>
              <a:rPr sz="3200" b="1" spc="-25" dirty="0">
                <a:solidFill>
                  <a:srgbClr val="006FC0"/>
                </a:solidFill>
                <a:latin typeface="Calibri"/>
                <a:cs typeface="Calibri"/>
              </a:rPr>
              <a:t> </a:t>
            </a:r>
            <a:r>
              <a:rPr sz="3200" b="1" spc="-10" dirty="0">
                <a:solidFill>
                  <a:srgbClr val="006FC0"/>
                </a:solidFill>
                <a:latin typeface="Calibri"/>
                <a:cs typeface="Calibri"/>
              </a:rPr>
              <a:t>Disappearance</a:t>
            </a:r>
            <a:r>
              <a:rPr sz="3200" b="1" spc="-45" dirty="0">
                <a:solidFill>
                  <a:srgbClr val="006FC0"/>
                </a:solidFill>
                <a:latin typeface="Calibri"/>
                <a:cs typeface="Calibri"/>
              </a:rPr>
              <a:t> </a:t>
            </a:r>
            <a:r>
              <a:rPr sz="3200" b="1" dirty="0">
                <a:solidFill>
                  <a:srgbClr val="006FC0"/>
                </a:solidFill>
                <a:latin typeface="Calibri"/>
                <a:cs typeface="Calibri"/>
              </a:rPr>
              <a:t>:</a:t>
            </a:r>
            <a:endParaRPr sz="3200">
              <a:latin typeface="Calibri"/>
              <a:cs typeface="Calibri"/>
            </a:endParaRPr>
          </a:p>
        </p:txBody>
      </p:sp>
      <p:sp>
        <p:nvSpPr>
          <p:cNvPr id="3" name="object 3"/>
          <p:cNvSpPr txBox="1"/>
          <p:nvPr/>
        </p:nvSpPr>
        <p:spPr>
          <a:xfrm>
            <a:off x="440842" y="715291"/>
            <a:ext cx="5341620" cy="1061720"/>
          </a:xfrm>
          <a:prstGeom prst="rect">
            <a:avLst/>
          </a:prstGeom>
        </p:spPr>
        <p:txBody>
          <a:bodyPr vert="horz" wrap="square" lIns="0" tIns="12065" rIns="0" bIns="0" rtlCol="0">
            <a:spAutoFit/>
          </a:bodyPr>
          <a:lstStyle/>
          <a:p>
            <a:pPr marL="12700" marR="5080">
              <a:lnSpc>
                <a:spcPct val="121400"/>
              </a:lnSpc>
              <a:spcBef>
                <a:spcPts val="95"/>
              </a:spcBef>
              <a:tabLst>
                <a:tab pos="3359785" algn="l"/>
              </a:tabLst>
            </a:pPr>
            <a:r>
              <a:rPr sz="2800" spc="-5" dirty="0">
                <a:solidFill>
                  <a:srgbClr val="000080"/>
                </a:solidFill>
                <a:latin typeface="Arial MT"/>
                <a:cs typeface="Arial MT"/>
              </a:rPr>
              <a:t>Beginning	</a:t>
            </a:r>
            <a:r>
              <a:rPr sz="2800" spc="-5" dirty="0">
                <a:latin typeface="Arial MT"/>
                <a:cs typeface="Arial MT"/>
              </a:rPr>
              <a:t>-</a:t>
            </a:r>
            <a:r>
              <a:rPr sz="2800" spc="-45" dirty="0">
                <a:latin typeface="Arial MT"/>
                <a:cs typeface="Arial MT"/>
              </a:rPr>
              <a:t> </a:t>
            </a:r>
            <a:r>
              <a:rPr sz="2800" spc="-5" dirty="0">
                <a:latin typeface="Arial MT"/>
                <a:cs typeface="Arial MT"/>
              </a:rPr>
              <a:t>30</a:t>
            </a:r>
            <a:r>
              <a:rPr sz="2800" spc="-40" dirty="0">
                <a:latin typeface="Arial MT"/>
                <a:cs typeface="Arial MT"/>
              </a:rPr>
              <a:t> </a:t>
            </a:r>
            <a:r>
              <a:rPr sz="2800" dirty="0">
                <a:latin typeface="Arial MT"/>
                <a:cs typeface="Arial MT"/>
              </a:rPr>
              <a:t>minutes </a:t>
            </a:r>
            <a:r>
              <a:rPr sz="2800" spc="-760" dirty="0">
                <a:latin typeface="Arial MT"/>
                <a:cs typeface="Arial MT"/>
              </a:rPr>
              <a:t> </a:t>
            </a:r>
            <a:r>
              <a:rPr sz="2800" spc="-5" dirty="0">
                <a:solidFill>
                  <a:srgbClr val="000080"/>
                </a:solidFill>
                <a:latin typeface="Arial MT"/>
                <a:cs typeface="Arial MT"/>
              </a:rPr>
              <a:t>Confluence</a:t>
            </a:r>
            <a:r>
              <a:rPr sz="2800" spc="30" dirty="0">
                <a:solidFill>
                  <a:srgbClr val="000080"/>
                </a:solidFill>
                <a:latin typeface="Arial MT"/>
                <a:cs typeface="Arial MT"/>
              </a:rPr>
              <a:t> </a:t>
            </a:r>
            <a:r>
              <a:rPr sz="2800" dirty="0">
                <a:solidFill>
                  <a:srgbClr val="000080"/>
                </a:solidFill>
                <a:latin typeface="Arial MT"/>
                <a:cs typeface="Arial MT"/>
              </a:rPr>
              <a:t>patches	</a:t>
            </a:r>
            <a:r>
              <a:rPr sz="2800" spc="-5" dirty="0">
                <a:latin typeface="Arial MT"/>
                <a:cs typeface="Arial MT"/>
              </a:rPr>
              <a:t>-</a:t>
            </a:r>
            <a:r>
              <a:rPr sz="2800" spc="-10" dirty="0">
                <a:latin typeface="Arial MT"/>
                <a:cs typeface="Arial MT"/>
              </a:rPr>
              <a:t> </a:t>
            </a:r>
            <a:r>
              <a:rPr sz="2800" spc="-5" dirty="0">
                <a:latin typeface="Arial MT"/>
                <a:cs typeface="Arial MT"/>
              </a:rPr>
              <a:t>1-</a:t>
            </a:r>
            <a:r>
              <a:rPr sz="2800" spc="-25" dirty="0">
                <a:latin typeface="Arial MT"/>
                <a:cs typeface="Arial MT"/>
              </a:rPr>
              <a:t> </a:t>
            </a:r>
            <a:r>
              <a:rPr sz="2800" spc="-5" dirty="0">
                <a:latin typeface="Arial MT"/>
                <a:cs typeface="Arial MT"/>
              </a:rPr>
              <a:t>4</a:t>
            </a:r>
            <a:r>
              <a:rPr sz="2800" spc="-10" dirty="0">
                <a:latin typeface="Arial MT"/>
                <a:cs typeface="Arial MT"/>
              </a:rPr>
              <a:t> </a:t>
            </a:r>
            <a:r>
              <a:rPr sz="2800" dirty="0">
                <a:latin typeface="Arial MT"/>
                <a:cs typeface="Arial MT"/>
              </a:rPr>
              <a:t>hours</a:t>
            </a:r>
            <a:endParaRPr sz="2800">
              <a:latin typeface="Arial MT"/>
              <a:cs typeface="Arial MT"/>
            </a:endParaRPr>
          </a:p>
        </p:txBody>
      </p:sp>
      <p:sp>
        <p:nvSpPr>
          <p:cNvPr id="4" name="object 4"/>
          <p:cNvSpPr txBox="1"/>
          <p:nvPr/>
        </p:nvSpPr>
        <p:spPr>
          <a:xfrm>
            <a:off x="440842" y="1753006"/>
            <a:ext cx="2418715" cy="1116965"/>
          </a:xfrm>
          <a:prstGeom prst="rect">
            <a:avLst/>
          </a:prstGeom>
        </p:spPr>
        <p:txBody>
          <a:bodyPr vert="horz" wrap="square" lIns="0" tIns="12700" rIns="0" bIns="0" rtlCol="0">
            <a:spAutoFit/>
          </a:bodyPr>
          <a:lstStyle/>
          <a:p>
            <a:pPr marL="12700" marR="5080">
              <a:lnSpc>
                <a:spcPct val="127899"/>
              </a:lnSpc>
              <a:spcBef>
                <a:spcPts val="100"/>
              </a:spcBef>
            </a:pPr>
            <a:r>
              <a:rPr sz="2800" spc="-5" dirty="0">
                <a:solidFill>
                  <a:srgbClr val="000080"/>
                </a:solidFill>
                <a:latin typeface="Arial MT"/>
                <a:cs typeface="Arial MT"/>
              </a:rPr>
              <a:t>Fixation </a:t>
            </a:r>
            <a:r>
              <a:rPr sz="2800" dirty="0">
                <a:solidFill>
                  <a:srgbClr val="000080"/>
                </a:solidFill>
                <a:latin typeface="Arial MT"/>
                <a:cs typeface="Arial MT"/>
              </a:rPr>
              <a:t> </a:t>
            </a:r>
            <a:r>
              <a:rPr sz="2800" spc="-5" dirty="0">
                <a:solidFill>
                  <a:srgbClr val="000080"/>
                </a:solidFill>
                <a:latin typeface="Arial MT"/>
                <a:cs typeface="Arial MT"/>
              </a:rPr>
              <a:t>Dis</a:t>
            </a:r>
            <a:r>
              <a:rPr sz="2800" dirty="0">
                <a:solidFill>
                  <a:srgbClr val="000080"/>
                </a:solidFill>
                <a:latin typeface="Arial MT"/>
                <a:cs typeface="Arial MT"/>
              </a:rPr>
              <a:t>a</a:t>
            </a:r>
            <a:r>
              <a:rPr sz="2800" spc="-5" dirty="0">
                <a:solidFill>
                  <a:srgbClr val="000080"/>
                </a:solidFill>
                <a:latin typeface="Arial MT"/>
                <a:cs typeface="Arial MT"/>
              </a:rPr>
              <a:t>p</a:t>
            </a:r>
            <a:r>
              <a:rPr sz="2800" dirty="0">
                <a:solidFill>
                  <a:srgbClr val="000080"/>
                </a:solidFill>
                <a:latin typeface="Arial MT"/>
                <a:cs typeface="Arial MT"/>
              </a:rPr>
              <a:t>p</a:t>
            </a:r>
            <a:r>
              <a:rPr sz="2800" spc="-5" dirty="0">
                <a:solidFill>
                  <a:srgbClr val="000080"/>
                </a:solidFill>
                <a:latin typeface="Arial MT"/>
                <a:cs typeface="Arial MT"/>
              </a:rPr>
              <a:t>e</a:t>
            </a:r>
            <a:r>
              <a:rPr sz="2800" dirty="0">
                <a:solidFill>
                  <a:srgbClr val="000080"/>
                </a:solidFill>
                <a:latin typeface="Arial MT"/>
                <a:cs typeface="Arial MT"/>
              </a:rPr>
              <a:t>a</a:t>
            </a:r>
            <a:r>
              <a:rPr sz="2800" spc="-5" dirty="0">
                <a:solidFill>
                  <a:srgbClr val="000080"/>
                </a:solidFill>
                <a:latin typeface="Arial MT"/>
                <a:cs typeface="Arial MT"/>
              </a:rPr>
              <a:t>r</a:t>
            </a:r>
            <a:r>
              <a:rPr sz="2800" dirty="0">
                <a:solidFill>
                  <a:srgbClr val="000080"/>
                </a:solidFill>
                <a:latin typeface="Arial MT"/>
                <a:cs typeface="Arial MT"/>
              </a:rPr>
              <a:t>a</a:t>
            </a:r>
            <a:r>
              <a:rPr sz="2800" spc="-5" dirty="0">
                <a:solidFill>
                  <a:srgbClr val="000080"/>
                </a:solidFill>
                <a:latin typeface="Arial MT"/>
                <a:cs typeface="Arial MT"/>
              </a:rPr>
              <a:t>n</a:t>
            </a:r>
            <a:r>
              <a:rPr sz="2800" dirty="0">
                <a:solidFill>
                  <a:srgbClr val="000080"/>
                </a:solidFill>
                <a:latin typeface="Arial MT"/>
                <a:cs typeface="Arial MT"/>
              </a:rPr>
              <a:t>c</a:t>
            </a:r>
            <a:r>
              <a:rPr sz="2800" spc="-5" dirty="0">
                <a:solidFill>
                  <a:srgbClr val="000080"/>
                </a:solidFill>
                <a:latin typeface="Arial MT"/>
                <a:cs typeface="Arial MT"/>
              </a:rPr>
              <a:t>e</a:t>
            </a:r>
            <a:endParaRPr sz="2800">
              <a:latin typeface="Arial MT"/>
              <a:cs typeface="Arial MT"/>
            </a:endParaRPr>
          </a:p>
        </p:txBody>
      </p:sp>
      <p:sp>
        <p:nvSpPr>
          <p:cNvPr id="5" name="object 5"/>
          <p:cNvSpPr txBox="1"/>
          <p:nvPr/>
        </p:nvSpPr>
        <p:spPr>
          <a:xfrm>
            <a:off x="3725671" y="1753006"/>
            <a:ext cx="5325745" cy="1116965"/>
          </a:xfrm>
          <a:prstGeom prst="rect">
            <a:avLst/>
          </a:prstGeom>
        </p:spPr>
        <p:txBody>
          <a:bodyPr vert="horz" wrap="square" lIns="0" tIns="131445" rIns="0" bIns="0" rtlCol="0">
            <a:spAutoFit/>
          </a:bodyPr>
          <a:lstStyle/>
          <a:p>
            <a:pPr marL="260985" indent="-219075">
              <a:lnSpc>
                <a:spcPct val="100000"/>
              </a:lnSpc>
              <a:spcBef>
                <a:spcPts val="1035"/>
              </a:spcBef>
              <a:buChar char="-"/>
              <a:tabLst>
                <a:tab pos="261620" algn="l"/>
              </a:tabLst>
            </a:pPr>
            <a:r>
              <a:rPr sz="2800" spc="-5" dirty="0">
                <a:latin typeface="Arial MT"/>
                <a:cs typeface="Arial MT"/>
              </a:rPr>
              <a:t>4</a:t>
            </a:r>
            <a:r>
              <a:rPr sz="2800" spc="-10" dirty="0">
                <a:latin typeface="Arial MT"/>
                <a:cs typeface="Arial MT"/>
              </a:rPr>
              <a:t> </a:t>
            </a:r>
            <a:r>
              <a:rPr sz="2800" spc="-5" dirty="0">
                <a:latin typeface="Arial MT"/>
                <a:cs typeface="Arial MT"/>
              </a:rPr>
              <a:t>-12</a:t>
            </a:r>
            <a:r>
              <a:rPr sz="2800" dirty="0">
                <a:latin typeface="Arial MT"/>
                <a:cs typeface="Arial MT"/>
              </a:rPr>
              <a:t> hours(</a:t>
            </a:r>
            <a:r>
              <a:rPr sz="2800" spc="-15" dirty="0">
                <a:latin typeface="Arial MT"/>
                <a:cs typeface="Arial MT"/>
              </a:rPr>
              <a:t> </a:t>
            </a:r>
            <a:r>
              <a:rPr sz="2800" dirty="0">
                <a:latin typeface="Arial MT"/>
                <a:cs typeface="Arial MT"/>
              </a:rPr>
              <a:t>due </a:t>
            </a:r>
            <a:r>
              <a:rPr sz="2800" spc="-5" dirty="0">
                <a:latin typeface="Arial MT"/>
                <a:cs typeface="Arial MT"/>
              </a:rPr>
              <a:t>to</a:t>
            </a:r>
            <a:r>
              <a:rPr sz="2800" spc="-10" dirty="0">
                <a:latin typeface="Arial MT"/>
                <a:cs typeface="Arial MT"/>
              </a:rPr>
              <a:t> </a:t>
            </a:r>
            <a:r>
              <a:rPr sz="2800" dirty="0">
                <a:latin typeface="Arial MT"/>
                <a:cs typeface="Arial MT"/>
              </a:rPr>
              <a:t>coagulation)</a:t>
            </a:r>
            <a:endParaRPr sz="2800">
              <a:latin typeface="Arial MT"/>
              <a:cs typeface="Arial MT"/>
            </a:endParaRPr>
          </a:p>
          <a:p>
            <a:pPr marL="210820" indent="-198120">
              <a:lnSpc>
                <a:spcPct val="100000"/>
              </a:lnSpc>
              <a:spcBef>
                <a:spcPts val="935"/>
              </a:spcBef>
              <a:buChar char="-"/>
              <a:tabLst>
                <a:tab pos="210820" algn="l"/>
              </a:tabLst>
            </a:pPr>
            <a:r>
              <a:rPr sz="2800" spc="-5" dirty="0">
                <a:latin typeface="Arial MT"/>
                <a:cs typeface="Arial MT"/>
              </a:rPr>
              <a:t>About</a:t>
            </a:r>
            <a:r>
              <a:rPr sz="2800" spc="-30" dirty="0">
                <a:latin typeface="Arial MT"/>
                <a:cs typeface="Arial MT"/>
              </a:rPr>
              <a:t> </a:t>
            </a:r>
            <a:r>
              <a:rPr sz="2800" spc="-5" dirty="0">
                <a:latin typeface="Arial MT"/>
                <a:cs typeface="Arial MT"/>
              </a:rPr>
              <a:t>24</a:t>
            </a:r>
            <a:r>
              <a:rPr sz="2800" spc="-25" dirty="0">
                <a:latin typeface="Arial MT"/>
                <a:cs typeface="Arial MT"/>
              </a:rPr>
              <a:t> </a:t>
            </a:r>
            <a:r>
              <a:rPr sz="2800" dirty="0">
                <a:latin typeface="Arial MT"/>
                <a:cs typeface="Arial MT"/>
              </a:rPr>
              <a:t>hours</a:t>
            </a:r>
            <a:endParaRPr sz="2800">
              <a:latin typeface="Arial MT"/>
              <a:cs typeface="Arial MT"/>
            </a:endParaRPr>
          </a:p>
        </p:txBody>
      </p:sp>
      <p:sp>
        <p:nvSpPr>
          <p:cNvPr id="6" name="object 6"/>
          <p:cNvSpPr txBox="1"/>
          <p:nvPr/>
        </p:nvSpPr>
        <p:spPr>
          <a:xfrm>
            <a:off x="440842" y="3390444"/>
            <a:ext cx="8430895" cy="1665605"/>
          </a:xfrm>
          <a:prstGeom prst="rect">
            <a:avLst/>
          </a:prstGeom>
        </p:spPr>
        <p:txBody>
          <a:bodyPr vert="horz" wrap="square" lIns="0" tIns="132715" rIns="0" bIns="0" rtlCol="0">
            <a:spAutoFit/>
          </a:bodyPr>
          <a:lstStyle/>
          <a:p>
            <a:pPr marL="897890">
              <a:lnSpc>
                <a:spcPct val="100000"/>
              </a:lnSpc>
              <a:spcBef>
                <a:spcPts val="1045"/>
              </a:spcBef>
            </a:pPr>
            <a:r>
              <a:rPr sz="2800" spc="-5" dirty="0">
                <a:latin typeface="Arial MT"/>
                <a:cs typeface="Arial MT"/>
              </a:rPr>
              <a:t>Press the thumb</a:t>
            </a:r>
            <a:r>
              <a:rPr sz="2800" spc="10" dirty="0">
                <a:latin typeface="Arial MT"/>
                <a:cs typeface="Arial MT"/>
              </a:rPr>
              <a:t> </a:t>
            </a:r>
            <a:r>
              <a:rPr sz="2800" spc="-5" dirty="0">
                <a:latin typeface="Arial MT"/>
                <a:cs typeface="Arial MT"/>
              </a:rPr>
              <a:t>on</a:t>
            </a:r>
            <a:r>
              <a:rPr sz="2800" dirty="0">
                <a:latin typeface="Arial MT"/>
                <a:cs typeface="Arial MT"/>
              </a:rPr>
              <a:t> stained</a:t>
            </a:r>
            <a:r>
              <a:rPr sz="2800" spc="-15" dirty="0">
                <a:latin typeface="Arial MT"/>
                <a:cs typeface="Arial MT"/>
              </a:rPr>
              <a:t> </a:t>
            </a:r>
            <a:r>
              <a:rPr sz="2800" dirty="0">
                <a:latin typeface="Arial MT"/>
                <a:cs typeface="Arial MT"/>
              </a:rPr>
              <a:t>area,</a:t>
            </a:r>
            <a:endParaRPr sz="2800">
              <a:latin typeface="Arial MT"/>
              <a:cs typeface="Arial MT"/>
            </a:endParaRPr>
          </a:p>
          <a:p>
            <a:pPr marL="12700">
              <a:lnSpc>
                <a:spcPct val="100000"/>
              </a:lnSpc>
              <a:spcBef>
                <a:spcPts val="944"/>
              </a:spcBef>
            </a:pPr>
            <a:r>
              <a:rPr sz="2800" spc="-5" dirty="0">
                <a:latin typeface="Wingdings"/>
                <a:cs typeface="Wingdings"/>
              </a:rPr>
              <a:t></a:t>
            </a:r>
            <a:r>
              <a:rPr sz="2800" spc="70" dirty="0">
                <a:latin typeface="Times New Roman"/>
                <a:cs typeface="Times New Roman"/>
              </a:rPr>
              <a:t> </a:t>
            </a:r>
            <a:r>
              <a:rPr sz="2800" dirty="0">
                <a:latin typeface="Arial MT"/>
                <a:cs typeface="Arial MT"/>
              </a:rPr>
              <a:t>If</a:t>
            </a:r>
            <a:r>
              <a:rPr sz="2800" spc="-20" dirty="0">
                <a:latin typeface="Arial MT"/>
                <a:cs typeface="Arial MT"/>
              </a:rPr>
              <a:t> </a:t>
            </a:r>
            <a:r>
              <a:rPr sz="2800" spc="-5" dirty="0">
                <a:latin typeface="Arial MT"/>
                <a:cs typeface="Arial MT"/>
              </a:rPr>
              <a:t>it</a:t>
            </a:r>
            <a:r>
              <a:rPr sz="2800" dirty="0">
                <a:latin typeface="Arial MT"/>
                <a:cs typeface="Arial MT"/>
              </a:rPr>
              <a:t> fades </a:t>
            </a:r>
            <a:r>
              <a:rPr sz="2800" spc="-5" dirty="0">
                <a:latin typeface="Arial MT"/>
                <a:cs typeface="Arial MT"/>
              </a:rPr>
              <a:t>and</a:t>
            </a:r>
            <a:r>
              <a:rPr sz="2800" spc="5" dirty="0">
                <a:latin typeface="Arial MT"/>
                <a:cs typeface="Arial MT"/>
              </a:rPr>
              <a:t> </a:t>
            </a:r>
            <a:r>
              <a:rPr sz="2800" dirty="0">
                <a:latin typeface="Arial MT"/>
                <a:cs typeface="Arial MT"/>
              </a:rPr>
              <a:t>reappears</a:t>
            </a:r>
            <a:r>
              <a:rPr sz="2800" spc="20" dirty="0">
                <a:latin typeface="Arial MT"/>
                <a:cs typeface="Arial MT"/>
              </a:rPr>
              <a:t> </a:t>
            </a:r>
            <a:r>
              <a:rPr sz="2800" spc="-5" dirty="0">
                <a:latin typeface="Arial MT"/>
                <a:cs typeface="Arial MT"/>
              </a:rPr>
              <a:t>on</a:t>
            </a:r>
            <a:r>
              <a:rPr sz="2800" spc="5" dirty="0">
                <a:latin typeface="Arial MT"/>
                <a:cs typeface="Arial MT"/>
              </a:rPr>
              <a:t> </a:t>
            </a:r>
            <a:r>
              <a:rPr sz="2800" spc="-5" dirty="0">
                <a:latin typeface="Arial MT"/>
                <a:cs typeface="Arial MT"/>
              </a:rPr>
              <a:t>withdrawal</a:t>
            </a:r>
            <a:r>
              <a:rPr sz="2800" spc="70" dirty="0">
                <a:latin typeface="Arial MT"/>
                <a:cs typeface="Arial MT"/>
              </a:rPr>
              <a:t> </a:t>
            </a:r>
            <a:r>
              <a:rPr sz="2800" spc="-5" dirty="0">
                <a:latin typeface="Arial MT"/>
                <a:cs typeface="Arial MT"/>
              </a:rPr>
              <a:t>–</a:t>
            </a:r>
            <a:r>
              <a:rPr sz="2800" spc="5" dirty="0">
                <a:latin typeface="Arial MT"/>
                <a:cs typeface="Arial MT"/>
              </a:rPr>
              <a:t> </a:t>
            </a:r>
            <a:r>
              <a:rPr sz="2800" spc="-5" dirty="0">
                <a:solidFill>
                  <a:srgbClr val="000080"/>
                </a:solidFill>
                <a:latin typeface="Arial MT"/>
                <a:cs typeface="Arial MT"/>
              </a:rPr>
              <a:t>not </a:t>
            </a:r>
            <a:r>
              <a:rPr sz="2800" dirty="0">
                <a:solidFill>
                  <a:srgbClr val="000080"/>
                </a:solidFill>
                <a:latin typeface="Arial MT"/>
                <a:cs typeface="Arial MT"/>
              </a:rPr>
              <a:t>fixed.</a:t>
            </a:r>
            <a:endParaRPr sz="2800">
              <a:latin typeface="Arial MT"/>
              <a:cs typeface="Arial MT"/>
            </a:endParaRPr>
          </a:p>
          <a:p>
            <a:pPr marL="12700">
              <a:lnSpc>
                <a:spcPct val="100000"/>
              </a:lnSpc>
              <a:spcBef>
                <a:spcPts val="940"/>
              </a:spcBef>
            </a:pPr>
            <a:r>
              <a:rPr sz="2800" spc="-5" dirty="0">
                <a:latin typeface="Wingdings"/>
                <a:cs typeface="Wingdings"/>
              </a:rPr>
              <a:t></a:t>
            </a:r>
            <a:r>
              <a:rPr sz="2800" spc="65" dirty="0">
                <a:latin typeface="Times New Roman"/>
                <a:cs typeface="Times New Roman"/>
              </a:rPr>
              <a:t> </a:t>
            </a:r>
            <a:r>
              <a:rPr sz="2800" spc="-5" dirty="0">
                <a:latin typeface="Arial MT"/>
                <a:cs typeface="Arial MT"/>
              </a:rPr>
              <a:t>No</a:t>
            </a:r>
            <a:r>
              <a:rPr sz="2800" spc="-10" dirty="0">
                <a:latin typeface="Arial MT"/>
                <a:cs typeface="Arial MT"/>
              </a:rPr>
              <a:t> </a:t>
            </a:r>
            <a:r>
              <a:rPr sz="2800" dirty="0">
                <a:latin typeface="Arial MT"/>
                <a:cs typeface="Arial MT"/>
              </a:rPr>
              <a:t>change</a:t>
            </a:r>
            <a:r>
              <a:rPr sz="2800" spc="10" dirty="0">
                <a:latin typeface="Arial MT"/>
                <a:cs typeface="Arial MT"/>
              </a:rPr>
              <a:t> </a:t>
            </a:r>
            <a:r>
              <a:rPr sz="2800" spc="-5" dirty="0">
                <a:latin typeface="Arial MT"/>
                <a:cs typeface="Arial MT"/>
              </a:rPr>
              <a:t>on</a:t>
            </a:r>
            <a:r>
              <a:rPr sz="2800" dirty="0">
                <a:latin typeface="Arial MT"/>
                <a:cs typeface="Arial MT"/>
              </a:rPr>
              <a:t> pressure</a:t>
            </a:r>
            <a:r>
              <a:rPr sz="2800" spc="-5" dirty="0">
                <a:latin typeface="Arial MT"/>
                <a:cs typeface="Arial MT"/>
              </a:rPr>
              <a:t> by thumb</a:t>
            </a:r>
            <a:r>
              <a:rPr sz="2800" spc="45" dirty="0">
                <a:latin typeface="Arial MT"/>
                <a:cs typeface="Arial MT"/>
              </a:rPr>
              <a:t> </a:t>
            </a:r>
            <a:r>
              <a:rPr sz="2800" spc="-5" dirty="0">
                <a:latin typeface="Arial MT"/>
                <a:cs typeface="Arial MT"/>
              </a:rPr>
              <a:t>-</a:t>
            </a:r>
            <a:r>
              <a:rPr sz="2800" spc="-10" dirty="0">
                <a:latin typeface="Arial MT"/>
                <a:cs typeface="Arial MT"/>
              </a:rPr>
              <a:t> </a:t>
            </a:r>
            <a:r>
              <a:rPr sz="2800" dirty="0">
                <a:solidFill>
                  <a:srgbClr val="000080"/>
                </a:solidFill>
                <a:latin typeface="Arial MT"/>
                <a:cs typeface="Arial MT"/>
              </a:rPr>
              <a:t>fixed.</a:t>
            </a:r>
            <a:endParaRPr sz="2800">
              <a:latin typeface="Arial MT"/>
              <a:cs typeface="Arial MT"/>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42" y="183136"/>
            <a:ext cx="8078165" cy="620139"/>
          </a:xfrm>
        </p:spPr>
        <p:txBody>
          <a:bodyPr/>
          <a:lstStyle/>
          <a:p>
            <a:endParaRPr lang="en-US" dirty="0"/>
          </a:p>
        </p:txBody>
      </p:sp>
      <p:sp>
        <p:nvSpPr>
          <p:cNvPr id="3" name="Text Placeholder 2"/>
          <p:cNvSpPr>
            <a:spLocks noGrp="1"/>
          </p:cNvSpPr>
          <p:nvPr>
            <p:ph type="body" idx="1"/>
          </p:nvPr>
        </p:nvSpPr>
        <p:spPr>
          <a:xfrm>
            <a:off x="991920" y="1242821"/>
            <a:ext cx="6990030" cy="3323987"/>
          </a:xfrm>
        </p:spPr>
        <p:txBody>
          <a:bodyPr/>
          <a:lstStyle/>
          <a:p>
            <a:r>
              <a:rPr lang="en-IN" b="1" dirty="0" err="1" smtClean="0"/>
              <a:t>Vibices</a:t>
            </a:r>
            <a:r>
              <a:rPr lang="en-IN" dirty="0" smtClean="0"/>
              <a:t>- are pale marks on a dead person skin that are caused by the dermal pressure. Ex- marks around neck from a rope.</a:t>
            </a:r>
          </a:p>
          <a:p>
            <a:endParaRPr lang="en-IN" dirty="0" smtClean="0"/>
          </a:p>
          <a:p>
            <a:r>
              <a:rPr lang="en-IN" b="1" dirty="0" smtClean="0"/>
              <a:t>Tardieu spot-  </a:t>
            </a:r>
            <a:r>
              <a:rPr lang="en-IN" dirty="0" smtClean="0"/>
              <a:t>These are small spots caused by the rupture of blood vessels under the influence of increased pressure from gravity.</a:t>
            </a:r>
          </a:p>
          <a:p>
            <a:endParaRPr lang="en-IN" dirty="0" smtClean="0"/>
          </a:p>
          <a:p>
            <a:endParaRPr lang="en-US" dirty="0"/>
          </a:p>
        </p:txBody>
      </p:sp>
      <p:pic>
        <p:nvPicPr>
          <p:cNvPr id="4" name="Picture 3" descr="Asphyxial-Death.jpg"/>
          <p:cNvPicPr>
            <a:picLocks noChangeAspect="1"/>
          </p:cNvPicPr>
          <p:nvPr/>
        </p:nvPicPr>
        <p:blipFill>
          <a:blip r:embed="rId2"/>
          <a:stretch>
            <a:fillRect/>
          </a:stretch>
        </p:blipFill>
        <p:spPr>
          <a:xfrm>
            <a:off x="2495550" y="4079875"/>
            <a:ext cx="3407229" cy="178879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93242" y="268986"/>
            <a:ext cx="5883275" cy="513715"/>
          </a:xfrm>
          <a:prstGeom prst="rect">
            <a:avLst/>
          </a:prstGeom>
        </p:spPr>
        <p:txBody>
          <a:bodyPr vert="horz" wrap="square" lIns="0" tIns="13335" rIns="0" bIns="0" rtlCol="0">
            <a:spAutoFit/>
          </a:bodyPr>
          <a:lstStyle/>
          <a:p>
            <a:pPr marL="12700">
              <a:lnSpc>
                <a:spcPct val="100000"/>
              </a:lnSpc>
              <a:spcBef>
                <a:spcPts val="105"/>
              </a:spcBef>
            </a:pPr>
            <a:r>
              <a:rPr sz="3200" b="1" spc="-15" dirty="0">
                <a:solidFill>
                  <a:srgbClr val="006FC0"/>
                </a:solidFill>
                <a:latin typeface="Calibri"/>
                <a:cs typeface="Calibri"/>
              </a:rPr>
              <a:t>Interpretation</a:t>
            </a:r>
            <a:r>
              <a:rPr sz="3200" b="1" spc="-25" dirty="0">
                <a:solidFill>
                  <a:srgbClr val="006FC0"/>
                </a:solidFill>
                <a:latin typeface="Calibri"/>
                <a:cs typeface="Calibri"/>
              </a:rPr>
              <a:t> </a:t>
            </a:r>
            <a:r>
              <a:rPr sz="3200" b="1" dirty="0">
                <a:solidFill>
                  <a:srgbClr val="006FC0"/>
                </a:solidFill>
                <a:latin typeface="Calibri"/>
                <a:cs typeface="Calibri"/>
              </a:rPr>
              <a:t>of</a:t>
            </a:r>
            <a:r>
              <a:rPr sz="3200" b="1" spc="-40" dirty="0">
                <a:solidFill>
                  <a:srgbClr val="006FC0"/>
                </a:solidFill>
                <a:latin typeface="Calibri"/>
                <a:cs typeface="Calibri"/>
              </a:rPr>
              <a:t> </a:t>
            </a:r>
            <a:r>
              <a:rPr sz="3200" b="1" spc="-5" dirty="0">
                <a:solidFill>
                  <a:srgbClr val="006FC0"/>
                </a:solidFill>
                <a:latin typeface="Calibri"/>
                <a:cs typeface="Calibri"/>
              </a:rPr>
              <a:t>colour</a:t>
            </a:r>
            <a:r>
              <a:rPr sz="3200" b="1" spc="-25" dirty="0">
                <a:solidFill>
                  <a:srgbClr val="006FC0"/>
                </a:solidFill>
                <a:latin typeface="Calibri"/>
                <a:cs typeface="Calibri"/>
              </a:rPr>
              <a:t> </a:t>
            </a:r>
            <a:r>
              <a:rPr sz="3200" b="1" dirty="0">
                <a:solidFill>
                  <a:srgbClr val="006FC0"/>
                </a:solidFill>
                <a:latin typeface="Calibri"/>
                <a:cs typeface="Calibri"/>
              </a:rPr>
              <a:t>of</a:t>
            </a:r>
            <a:r>
              <a:rPr sz="3200" b="1" spc="-10" dirty="0">
                <a:solidFill>
                  <a:srgbClr val="006FC0"/>
                </a:solidFill>
                <a:latin typeface="Calibri"/>
                <a:cs typeface="Calibri"/>
              </a:rPr>
              <a:t> </a:t>
            </a:r>
            <a:r>
              <a:rPr sz="3200" b="1" dirty="0">
                <a:solidFill>
                  <a:srgbClr val="006FC0"/>
                </a:solidFill>
                <a:latin typeface="Calibri"/>
                <a:cs typeface="Calibri"/>
              </a:rPr>
              <a:t>lividity</a:t>
            </a:r>
            <a:r>
              <a:rPr sz="3200" b="1" spc="-20" dirty="0">
                <a:solidFill>
                  <a:srgbClr val="006FC0"/>
                </a:solidFill>
                <a:latin typeface="Calibri"/>
                <a:cs typeface="Calibri"/>
              </a:rPr>
              <a:t> </a:t>
            </a:r>
            <a:r>
              <a:rPr sz="3200" b="1" dirty="0">
                <a:solidFill>
                  <a:srgbClr val="006FC0"/>
                </a:solidFill>
                <a:latin typeface="Calibri"/>
                <a:cs typeface="Calibri"/>
              </a:rPr>
              <a:t>:</a:t>
            </a:r>
            <a:endParaRPr sz="3200">
              <a:latin typeface="Calibri"/>
              <a:cs typeface="Calibri"/>
            </a:endParaRPr>
          </a:p>
        </p:txBody>
      </p:sp>
      <p:sp>
        <p:nvSpPr>
          <p:cNvPr id="3" name="object 3"/>
          <p:cNvSpPr txBox="1"/>
          <p:nvPr/>
        </p:nvSpPr>
        <p:spPr>
          <a:xfrm>
            <a:off x="669442" y="1721612"/>
            <a:ext cx="6944995" cy="3498850"/>
          </a:xfrm>
          <a:prstGeom prst="rect">
            <a:avLst/>
          </a:prstGeom>
        </p:spPr>
        <p:txBody>
          <a:bodyPr vert="horz" wrap="square" lIns="0" tIns="12065" rIns="0" bIns="0" rtlCol="0">
            <a:spAutoFit/>
          </a:bodyPr>
          <a:lstStyle/>
          <a:p>
            <a:pPr marL="364490" indent="-352425">
              <a:lnSpc>
                <a:spcPct val="100000"/>
              </a:lnSpc>
              <a:spcBef>
                <a:spcPts val="95"/>
              </a:spcBef>
              <a:buAutoNum type="arabicPeriod"/>
              <a:tabLst>
                <a:tab pos="365125" algn="l"/>
              </a:tabLst>
            </a:pPr>
            <a:r>
              <a:rPr sz="2800" spc="-10" dirty="0">
                <a:solidFill>
                  <a:srgbClr val="6B4693"/>
                </a:solidFill>
                <a:latin typeface="Calibri"/>
                <a:cs typeface="Calibri"/>
              </a:rPr>
              <a:t>Deep</a:t>
            </a:r>
            <a:r>
              <a:rPr sz="2800" dirty="0">
                <a:solidFill>
                  <a:srgbClr val="6B4693"/>
                </a:solidFill>
                <a:latin typeface="Calibri"/>
                <a:cs typeface="Calibri"/>
              </a:rPr>
              <a:t> </a:t>
            </a:r>
            <a:r>
              <a:rPr sz="2800" spc="-10" dirty="0">
                <a:solidFill>
                  <a:srgbClr val="6B4693"/>
                </a:solidFill>
                <a:latin typeface="Calibri"/>
                <a:cs typeface="Calibri"/>
              </a:rPr>
              <a:t>purple-</a:t>
            </a:r>
            <a:r>
              <a:rPr sz="2800" spc="40" dirty="0">
                <a:solidFill>
                  <a:srgbClr val="6B4693"/>
                </a:solidFill>
                <a:latin typeface="Calibri"/>
                <a:cs typeface="Calibri"/>
              </a:rPr>
              <a:t> </a:t>
            </a:r>
            <a:r>
              <a:rPr sz="2800" spc="-5" dirty="0">
                <a:latin typeface="Calibri"/>
                <a:cs typeface="Calibri"/>
              </a:rPr>
              <a:t>in </a:t>
            </a:r>
            <a:r>
              <a:rPr sz="2800" b="1" spc="-10" dirty="0">
                <a:latin typeface="Calibri"/>
                <a:cs typeface="Calibri"/>
              </a:rPr>
              <a:t>asphyxia</a:t>
            </a:r>
            <a:r>
              <a:rPr sz="2800" b="1" spc="20" dirty="0">
                <a:latin typeface="Calibri"/>
                <a:cs typeface="Calibri"/>
              </a:rPr>
              <a:t> </a:t>
            </a:r>
            <a:r>
              <a:rPr sz="2800" spc="-10" dirty="0">
                <a:latin typeface="Calibri"/>
                <a:cs typeface="Calibri"/>
              </a:rPr>
              <a:t>due</a:t>
            </a:r>
            <a:r>
              <a:rPr sz="2800" spc="5" dirty="0">
                <a:latin typeface="Calibri"/>
                <a:cs typeface="Calibri"/>
              </a:rPr>
              <a:t> </a:t>
            </a:r>
            <a:r>
              <a:rPr sz="2800" spc="-20" dirty="0">
                <a:latin typeface="Calibri"/>
                <a:cs typeface="Calibri"/>
              </a:rPr>
              <a:t>to</a:t>
            </a:r>
            <a:endParaRPr sz="2800">
              <a:latin typeface="Calibri"/>
              <a:cs typeface="Calibri"/>
            </a:endParaRPr>
          </a:p>
          <a:p>
            <a:pPr marL="2037080">
              <a:lnSpc>
                <a:spcPct val="100000"/>
              </a:lnSpc>
              <a:spcBef>
                <a:spcPts val="70"/>
              </a:spcBef>
            </a:pPr>
            <a:r>
              <a:rPr sz="2800" spc="-10" dirty="0">
                <a:latin typeface="Calibri"/>
                <a:cs typeface="Calibri"/>
              </a:rPr>
              <a:t>increase</a:t>
            </a:r>
            <a:r>
              <a:rPr sz="2800" spc="10" dirty="0">
                <a:latin typeface="Calibri"/>
                <a:cs typeface="Calibri"/>
              </a:rPr>
              <a:t> </a:t>
            </a:r>
            <a:r>
              <a:rPr sz="2800" spc="-5" dirty="0">
                <a:latin typeface="Calibri"/>
                <a:cs typeface="Calibri"/>
              </a:rPr>
              <a:t>in </a:t>
            </a:r>
            <a:r>
              <a:rPr sz="2800" spc="-10" dirty="0">
                <a:latin typeface="Calibri"/>
                <a:cs typeface="Calibri"/>
              </a:rPr>
              <a:t>amount</a:t>
            </a:r>
            <a:r>
              <a:rPr sz="2800" spc="15" dirty="0">
                <a:latin typeface="Calibri"/>
                <a:cs typeface="Calibri"/>
              </a:rPr>
              <a:t> </a:t>
            </a:r>
            <a:r>
              <a:rPr sz="2800" spc="-5" dirty="0">
                <a:latin typeface="Calibri"/>
                <a:cs typeface="Calibri"/>
              </a:rPr>
              <a:t>of</a:t>
            </a:r>
            <a:r>
              <a:rPr sz="2800" spc="-10" dirty="0">
                <a:latin typeface="Calibri"/>
                <a:cs typeface="Calibri"/>
              </a:rPr>
              <a:t> reduced</a:t>
            </a:r>
            <a:r>
              <a:rPr sz="2800" spc="10" dirty="0">
                <a:latin typeface="Calibri"/>
                <a:cs typeface="Calibri"/>
              </a:rPr>
              <a:t> </a:t>
            </a:r>
            <a:r>
              <a:rPr sz="2800" spc="-10" dirty="0">
                <a:latin typeface="Calibri"/>
                <a:cs typeface="Calibri"/>
              </a:rPr>
              <a:t>Hb</a:t>
            </a:r>
            <a:endParaRPr sz="2800">
              <a:latin typeface="Calibri"/>
              <a:cs typeface="Calibri"/>
            </a:endParaRPr>
          </a:p>
          <a:p>
            <a:pPr>
              <a:lnSpc>
                <a:spcPct val="100000"/>
              </a:lnSpc>
              <a:spcBef>
                <a:spcPts val="5"/>
              </a:spcBef>
            </a:pPr>
            <a:endParaRPr sz="2800">
              <a:latin typeface="Calibri"/>
              <a:cs typeface="Calibri"/>
            </a:endParaRPr>
          </a:p>
          <a:p>
            <a:pPr marL="365125" marR="930910" indent="-365125">
              <a:lnSpc>
                <a:spcPct val="102099"/>
              </a:lnSpc>
              <a:buAutoNum type="arabicPeriod" startAt="2"/>
              <a:tabLst>
                <a:tab pos="365125" algn="l"/>
              </a:tabLst>
            </a:pPr>
            <a:r>
              <a:rPr sz="2800" spc="-10" dirty="0">
                <a:solidFill>
                  <a:srgbClr val="FF0000"/>
                </a:solidFill>
                <a:latin typeface="Calibri"/>
                <a:cs typeface="Calibri"/>
              </a:rPr>
              <a:t>Bright</a:t>
            </a:r>
            <a:r>
              <a:rPr sz="2800" dirty="0">
                <a:solidFill>
                  <a:srgbClr val="FF0000"/>
                </a:solidFill>
                <a:latin typeface="Calibri"/>
                <a:cs typeface="Calibri"/>
              </a:rPr>
              <a:t> </a:t>
            </a:r>
            <a:r>
              <a:rPr sz="2800" spc="-15" dirty="0">
                <a:solidFill>
                  <a:srgbClr val="FF0000"/>
                </a:solidFill>
                <a:latin typeface="Calibri"/>
                <a:cs typeface="Calibri"/>
              </a:rPr>
              <a:t>red-</a:t>
            </a:r>
            <a:r>
              <a:rPr sz="2800" spc="15" dirty="0">
                <a:solidFill>
                  <a:srgbClr val="FF0000"/>
                </a:solidFill>
                <a:latin typeface="Calibri"/>
                <a:cs typeface="Calibri"/>
              </a:rPr>
              <a:t> </a:t>
            </a:r>
            <a:r>
              <a:rPr sz="2800" spc="-5" dirty="0">
                <a:latin typeface="Calibri"/>
                <a:cs typeface="Calibri"/>
              </a:rPr>
              <a:t>in </a:t>
            </a:r>
            <a:r>
              <a:rPr sz="2800" b="1" spc="-10" dirty="0">
                <a:latin typeface="Calibri"/>
                <a:cs typeface="Calibri"/>
              </a:rPr>
              <a:t>cyanide</a:t>
            </a:r>
            <a:r>
              <a:rPr sz="2800" b="1" spc="15" dirty="0">
                <a:latin typeface="Calibri"/>
                <a:cs typeface="Calibri"/>
              </a:rPr>
              <a:t> </a:t>
            </a:r>
            <a:r>
              <a:rPr sz="2800" b="1" spc="-5" dirty="0">
                <a:latin typeface="Calibri"/>
                <a:cs typeface="Calibri"/>
              </a:rPr>
              <a:t>poisoning </a:t>
            </a:r>
            <a:r>
              <a:rPr sz="2800" spc="-10" dirty="0">
                <a:latin typeface="Calibri"/>
                <a:cs typeface="Calibri"/>
              </a:rPr>
              <a:t>due</a:t>
            </a:r>
            <a:r>
              <a:rPr sz="2800" spc="5" dirty="0">
                <a:latin typeface="Calibri"/>
                <a:cs typeface="Calibri"/>
              </a:rPr>
              <a:t> </a:t>
            </a:r>
            <a:r>
              <a:rPr sz="2800" spc="-20" dirty="0">
                <a:latin typeface="Calibri"/>
                <a:cs typeface="Calibri"/>
              </a:rPr>
              <a:t>to </a:t>
            </a:r>
            <a:r>
              <a:rPr sz="2800" spc="-620" dirty="0">
                <a:latin typeface="Calibri"/>
                <a:cs typeface="Calibri"/>
              </a:rPr>
              <a:t> </a:t>
            </a:r>
            <a:r>
              <a:rPr sz="2800" spc="-15" dirty="0">
                <a:latin typeface="Calibri"/>
                <a:cs typeface="Calibri"/>
              </a:rPr>
              <a:t>cyan</a:t>
            </a:r>
            <a:r>
              <a:rPr sz="2800" spc="5" dirty="0">
                <a:latin typeface="Calibri"/>
                <a:cs typeface="Calibri"/>
              </a:rPr>
              <a:t> </a:t>
            </a:r>
            <a:r>
              <a:rPr sz="2800" spc="-10" dirty="0">
                <a:latin typeface="Calibri"/>
                <a:cs typeface="Calibri"/>
              </a:rPr>
              <a:t>meth</a:t>
            </a:r>
            <a:r>
              <a:rPr sz="2800" dirty="0">
                <a:latin typeface="Calibri"/>
                <a:cs typeface="Calibri"/>
              </a:rPr>
              <a:t> </a:t>
            </a:r>
            <a:r>
              <a:rPr sz="2800" spc="-10" dirty="0">
                <a:latin typeface="Calibri"/>
                <a:cs typeface="Calibri"/>
              </a:rPr>
              <a:t>haemoglobin</a:t>
            </a:r>
            <a:endParaRPr sz="2800">
              <a:latin typeface="Calibri"/>
              <a:cs typeface="Calibri"/>
            </a:endParaRPr>
          </a:p>
          <a:p>
            <a:pPr>
              <a:lnSpc>
                <a:spcPct val="100000"/>
              </a:lnSpc>
              <a:spcBef>
                <a:spcPts val="20"/>
              </a:spcBef>
              <a:buAutoNum type="arabicPeriod" startAt="2"/>
            </a:pPr>
            <a:endParaRPr sz="2800">
              <a:latin typeface="Calibri"/>
              <a:cs typeface="Calibri"/>
            </a:endParaRPr>
          </a:p>
          <a:p>
            <a:pPr marL="365125" marR="307340" indent="-365125">
              <a:lnSpc>
                <a:spcPct val="101800"/>
              </a:lnSpc>
              <a:buAutoNum type="arabicPeriod" startAt="2"/>
              <a:tabLst>
                <a:tab pos="365125" algn="l"/>
              </a:tabLst>
            </a:pPr>
            <a:r>
              <a:rPr sz="2800" spc="-10" dirty="0">
                <a:solidFill>
                  <a:srgbClr val="FF3366"/>
                </a:solidFill>
                <a:latin typeface="Calibri"/>
                <a:cs typeface="Calibri"/>
              </a:rPr>
              <a:t>Pink-</a:t>
            </a:r>
            <a:r>
              <a:rPr sz="2800" spc="35" dirty="0">
                <a:solidFill>
                  <a:srgbClr val="FF3366"/>
                </a:solidFill>
                <a:latin typeface="Calibri"/>
                <a:cs typeface="Calibri"/>
              </a:rPr>
              <a:t> </a:t>
            </a:r>
            <a:r>
              <a:rPr sz="2800" spc="-5" dirty="0">
                <a:latin typeface="Calibri"/>
                <a:cs typeface="Calibri"/>
              </a:rPr>
              <a:t>in</a:t>
            </a:r>
            <a:r>
              <a:rPr sz="2800" spc="5" dirty="0">
                <a:latin typeface="Calibri"/>
                <a:cs typeface="Calibri"/>
              </a:rPr>
              <a:t> </a:t>
            </a:r>
            <a:r>
              <a:rPr sz="2800" b="1" spc="-10" dirty="0">
                <a:latin typeface="Calibri"/>
                <a:cs typeface="Calibri"/>
              </a:rPr>
              <a:t>carbon</a:t>
            </a:r>
            <a:r>
              <a:rPr sz="2800" b="1" spc="-15" dirty="0">
                <a:latin typeface="Calibri"/>
                <a:cs typeface="Calibri"/>
              </a:rPr>
              <a:t> monoxide</a:t>
            </a:r>
            <a:r>
              <a:rPr sz="2800" b="1" spc="15" dirty="0">
                <a:latin typeface="Calibri"/>
                <a:cs typeface="Calibri"/>
              </a:rPr>
              <a:t> </a:t>
            </a:r>
            <a:r>
              <a:rPr sz="2800" b="1" spc="-5" dirty="0">
                <a:latin typeface="Calibri"/>
                <a:cs typeface="Calibri"/>
              </a:rPr>
              <a:t>poisoning</a:t>
            </a:r>
            <a:r>
              <a:rPr sz="2800" b="1" spc="25" dirty="0">
                <a:latin typeface="Calibri"/>
                <a:cs typeface="Calibri"/>
              </a:rPr>
              <a:t> </a:t>
            </a:r>
            <a:r>
              <a:rPr sz="2800" spc="-10" dirty="0">
                <a:latin typeface="Calibri"/>
                <a:cs typeface="Calibri"/>
              </a:rPr>
              <a:t>due</a:t>
            </a:r>
            <a:r>
              <a:rPr sz="2800" spc="10" dirty="0">
                <a:latin typeface="Calibri"/>
                <a:cs typeface="Calibri"/>
              </a:rPr>
              <a:t> </a:t>
            </a:r>
            <a:r>
              <a:rPr sz="2800" spc="-20" dirty="0">
                <a:latin typeface="Calibri"/>
                <a:cs typeface="Calibri"/>
              </a:rPr>
              <a:t>to </a:t>
            </a:r>
            <a:r>
              <a:rPr sz="2800" spc="-615" dirty="0">
                <a:latin typeface="Calibri"/>
                <a:cs typeface="Calibri"/>
              </a:rPr>
              <a:t> </a:t>
            </a:r>
            <a:r>
              <a:rPr sz="2800" spc="-15" dirty="0">
                <a:latin typeface="Calibri"/>
                <a:cs typeface="Calibri"/>
              </a:rPr>
              <a:t>carboxy</a:t>
            </a:r>
            <a:r>
              <a:rPr sz="2800" dirty="0">
                <a:latin typeface="Calibri"/>
                <a:cs typeface="Calibri"/>
              </a:rPr>
              <a:t> </a:t>
            </a:r>
            <a:r>
              <a:rPr sz="2800" spc="-10" dirty="0">
                <a:latin typeface="Calibri"/>
                <a:cs typeface="Calibri"/>
              </a:rPr>
              <a:t>Hb</a:t>
            </a:r>
            <a:endParaRPr sz="2800">
              <a:latin typeface="Calibri"/>
              <a:cs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64642" y="349758"/>
            <a:ext cx="8945245" cy="4382770"/>
          </a:xfrm>
          <a:prstGeom prst="rect">
            <a:avLst/>
          </a:prstGeom>
        </p:spPr>
        <p:txBody>
          <a:bodyPr vert="horz" wrap="square" lIns="0" tIns="12065" rIns="0" bIns="0" rtlCol="0">
            <a:spAutoFit/>
          </a:bodyPr>
          <a:lstStyle/>
          <a:p>
            <a:pPr marL="407034" indent="-394970">
              <a:lnSpc>
                <a:spcPct val="100000"/>
              </a:lnSpc>
              <a:spcBef>
                <a:spcPts val="95"/>
              </a:spcBef>
              <a:buAutoNum type="arabicPeriod" startAt="4"/>
              <a:tabLst>
                <a:tab pos="407670" algn="l"/>
              </a:tabLst>
            </a:pPr>
            <a:r>
              <a:rPr sz="2800" spc="-5" dirty="0">
                <a:solidFill>
                  <a:srgbClr val="990000"/>
                </a:solidFill>
                <a:latin typeface="Arial MT"/>
                <a:cs typeface="Arial MT"/>
              </a:rPr>
              <a:t>Chocolate</a:t>
            </a:r>
            <a:r>
              <a:rPr sz="2800" spc="25" dirty="0">
                <a:solidFill>
                  <a:srgbClr val="990000"/>
                </a:solidFill>
                <a:latin typeface="Arial MT"/>
                <a:cs typeface="Arial MT"/>
              </a:rPr>
              <a:t> </a:t>
            </a:r>
            <a:r>
              <a:rPr sz="2800" spc="-5" dirty="0">
                <a:solidFill>
                  <a:srgbClr val="990000"/>
                </a:solidFill>
                <a:latin typeface="Arial MT"/>
                <a:cs typeface="Arial MT"/>
              </a:rPr>
              <a:t>brown</a:t>
            </a:r>
            <a:r>
              <a:rPr sz="2800" spc="40" dirty="0">
                <a:solidFill>
                  <a:srgbClr val="990000"/>
                </a:solidFill>
                <a:latin typeface="Arial MT"/>
                <a:cs typeface="Arial MT"/>
              </a:rPr>
              <a:t> </a:t>
            </a:r>
            <a:r>
              <a:rPr sz="2800" spc="-5" dirty="0">
                <a:solidFill>
                  <a:srgbClr val="990000"/>
                </a:solidFill>
                <a:latin typeface="Arial MT"/>
                <a:cs typeface="Arial MT"/>
              </a:rPr>
              <a:t>–</a:t>
            </a:r>
            <a:r>
              <a:rPr sz="2800" spc="10" dirty="0">
                <a:solidFill>
                  <a:srgbClr val="990000"/>
                </a:solidFill>
                <a:latin typeface="Arial MT"/>
                <a:cs typeface="Arial MT"/>
              </a:rPr>
              <a:t> </a:t>
            </a:r>
            <a:r>
              <a:rPr sz="2800" spc="-5" dirty="0">
                <a:latin typeface="Arial MT"/>
                <a:cs typeface="Arial MT"/>
              </a:rPr>
              <a:t>in</a:t>
            </a:r>
            <a:r>
              <a:rPr sz="2800" spc="20" dirty="0">
                <a:latin typeface="Arial MT"/>
                <a:cs typeface="Arial MT"/>
              </a:rPr>
              <a:t> </a:t>
            </a:r>
            <a:r>
              <a:rPr sz="2800" b="1" spc="-5" dirty="0">
                <a:latin typeface="Arial"/>
                <a:cs typeface="Arial"/>
              </a:rPr>
              <a:t>Potassium</a:t>
            </a:r>
            <a:r>
              <a:rPr sz="2800" b="1" spc="25" dirty="0">
                <a:latin typeface="Arial"/>
                <a:cs typeface="Arial"/>
              </a:rPr>
              <a:t> </a:t>
            </a:r>
            <a:r>
              <a:rPr sz="2800" b="1" spc="-5" dirty="0">
                <a:latin typeface="Arial"/>
                <a:cs typeface="Arial"/>
              </a:rPr>
              <a:t>chlorate</a:t>
            </a:r>
            <a:r>
              <a:rPr sz="2800" b="1" spc="20" dirty="0">
                <a:latin typeface="Arial"/>
                <a:cs typeface="Arial"/>
              </a:rPr>
              <a:t> </a:t>
            </a:r>
            <a:r>
              <a:rPr sz="2800" b="1" spc="-5" dirty="0">
                <a:latin typeface="Arial"/>
                <a:cs typeface="Arial"/>
              </a:rPr>
              <a:t>poisoning</a:t>
            </a:r>
            <a:endParaRPr sz="2800">
              <a:latin typeface="Arial"/>
              <a:cs typeface="Arial"/>
            </a:endParaRPr>
          </a:p>
          <a:p>
            <a:pPr marL="3456940">
              <a:lnSpc>
                <a:spcPct val="100000"/>
              </a:lnSpc>
              <a:spcBef>
                <a:spcPts val="70"/>
              </a:spcBef>
            </a:pPr>
            <a:r>
              <a:rPr sz="2800" spc="-5" dirty="0">
                <a:latin typeface="Arial MT"/>
                <a:cs typeface="Arial MT"/>
              </a:rPr>
              <a:t>due to</a:t>
            </a:r>
            <a:r>
              <a:rPr sz="2800" spc="-20" dirty="0">
                <a:latin typeface="Arial MT"/>
                <a:cs typeface="Arial MT"/>
              </a:rPr>
              <a:t> </a:t>
            </a:r>
            <a:r>
              <a:rPr sz="2800" spc="-5" dirty="0">
                <a:latin typeface="Arial MT"/>
                <a:cs typeface="Arial MT"/>
              </a:rPr>
              <a:t>meth</a:t>
            </a:r>
            <a:r>
              <a:rPr sz="2800" spc="-10" dirty="0">
                <a:latin typeface="Arial MT"/>
                <a:cs typeface="Arial MT"/>
              </a:rPr>
              <a:t> </a:t>
            </a:r>
            <a:r>
              <a:rPr sz="2800" dirty="0">
                <a:latin typeface="Arial MT"/>
                <a:cs typeface="Arial MT"/>
              </a:rPr>
              <a:t>haemoglobin.</a:t>
            </a:r>
            <a:endParaRPr sz="2800">
              <a:latin typeface="Arial MT"/>
              <a:cs typeface="Arial MT"/>
            </a:endParaRPr>
          </a:p>
          <a:p>
            <a:pPr>
              <a:lnSpc>
                <a:spcPct val="100000"/>
              </a:lnSpc>
            </a:pPr>
            <a:endParaRPr sz="3100">
              <a:latin typeface="Arial MT"/>
              <a:cs typeface="Arial MT"/>
            </a:endParaRPr>
          </a:p>
          <a:p>
            <a:pPr marL="407034" indent="-394970">
              <a:lnSpc>
                <a:spcPct val="100000"/>
              </a:lnSpc>
              <a:spcBef>
                <a:spcPts val="2045"/>
              </a:spcBef>
              <a:buAutoNum type="arabicPeriod" startAt="5"/>
              <a:tabLst>
                <a:tab pos="407670" algn="l"/>
              </a:tabLst>
            </a:pPr>
            <a:r>
              <a:rPr sz="2800" spc="-5" dirty="0">
                <a:solidFill>
                  <a:srgbClr val="CC3300"/>
                </a:solidFill>
                <a:latin typeface="Arial MT"/>
                <a:cs typeface="Arial MT"/>
              </a:rPr>
              <a:t>Reddish</a:t>
            </a:r>
            <a:r>
              <a:rPr sz="2800" spc="15" dirty="0">
                <a:solidFill>
                  <a:srgbClr val="CC3300"/>
                </a:solidFill>
                <a:latin typeface="Arial MT"/>
                <a:cs typeface="Arial MT"/>
              </a:rPr>
              <a:t> </a:t>
            </a:r>
            <a:r>
              <a:rPr sz="2800" spc="-5" dirty="0">
                <a:solidFill>
                  <a:srgbClr val="CC3300"/>
                </a:solidFill>
                <a:latin typeface="Arial MT"/>
                <a:cs typeface="Arial MT"/>
              </a:rPr>
              <a:t>brown</a:t>
            </a:r>
            <a:r>
              <a:rPr sz="2800" spc="40" dirty="0">
                <a:solidFill>
                  <a:srgbClr val="CC3300"/>
                </a:solidFill>
                <a:latin typeface="Arial MT"/>
                <a:cs typeface="Arial MT"/>
              </a:rPr>
              <a:t> </a:t>
            </a:r>
            <a:r>
              <a:rPr sz="2800" spc="-5" dirty="0">
                <a:solidFill>
                  <a:srgbClr val="CC3300"/>
                </a:solidFill>
                <a:latin typeface="Arial MT"/>
                <a:cs typeface="Arial MT"/>
              </a:rPr>
              <a:t>–</a:t>
            </a:r>
            <a:r>
              <a:rPr sz="2800" spc="10" dirty="0">
                <a:solidFill>
                  <a:srgbClr val="CC3300"/>
                </a:solidFill>
                <a:latin typeface="Arial MT"/>
                <a:cs typeface="Arial MT"/>
              </a:rPr>
              <a:t> </a:t>
            </a:r>
            <a:r>
              <a:rPr sz="2800" spc="-5" dirty="0">
                <a:latin typeface="Arial MT"/>
                <a:cs typeface="Arial MT"/>
              </a:rPr>
              <a:t>in</a:t>
            </a:r>
            <a:r>
              <a:rPr sz="2800" spc="10" dirty="0">
                <a:latin typeface="Arial MT"/>
                <a:cs typeface="Arial MT"/>
              </a:rPr>
              <a:t> </a:t>
            </a:r>
            <a:r>
              <a:rPr sz="2800" b="1" spc="-5" dirty="0">
                <a:latin typeface="Arial"/>
                <a:cs typeface="Arial"/>
              </a:rPr>
              <a:t>Nitrite</a:t>
            </a:r>
            <a:r>
              <a:rPr sz="2800" b="1" spc="10" dirty="0">
                <a:latin typeface="Arial"/>
                <a:cs typeface="Arial"/>
              </a:rPr>
              <a:t> </a:t>
            </a:r>
            <a:r>
              <a:rPr sz="2800" b="1" spc="-5" dirty="0">
                <a:latin typeface="Arial"/>
                <a:cs typeface="Arial"/>
              </a:rPr>
              <a:t>poisoning</a:t>
            </a:r>
            <a:endParaRPr sz="2800">
              <a:latin typeface="Arial"/>
              <a:cs typeface="Arial"/>
            </a:endParaRPr>
          </a:p>
          <a:p>
            <a:pPr>
              <a:lnSpc>
                <a:spcPct val="100000"/>
              </a:lnSpc>
              <a:buAutoNum type="arabicPeriod" startAt="5"/>
            </a:pPr>
            <a:endParaRPr sz="3100">
              <a:latin typeface="Arial"/>
              <a:cs typeface="Arial"/>
            </a:endParaRPr>
          </a:p>
          <a:p>
            <a:pPr marL="400685" indent="-388620">
              <a:lnSpc>
                <a:spcPct val="100000"/>
              </a:lnSpc>
              <a:spcBef>
                <a:spcPts val="2350"/>
              </a:spcBef>
              <a:buAutoNum type="arabicPeriod" startAt="5"/>
              <a:tabLst>
                <a:tab pos="401320" algn="l"/>
              </a:tabLst>
            </a:pPr>
            <a:r>
              <a:rPr sz="2800" spc="-45" dirty="0">
                <a:latin typeface="Arial MT"/>
                <a:cs typeface="Arial MT"/>
              </a:rPr>
              <a:t>Yellow</a:t>
            </a:r>
            <a:r>
              <a:rPr sz="2800" spc="15" dirty="0">
                <a:latin typeface="Arial MT"/>
                <a:cs typeface="Arial MT"/>
              </a:rPr>
              <a:t> </a:t>
            </a:r>
            <a:r>
              <a:rPr sz="2800" dirty="0">
                <a:latin typeface="Arial MT"/>
                <a:cs typeface="Arial MT"/>
              </a:rPr>
              <a:t>or</a:t>
            </a:r>
            <a:r>
              <a:rPr sz="2800" spc="5" dirty="0">
                <a:latin typeface="Arial MT"/>
                <a:cs typeface="Arial MT"/>
              </a:rPr>
              <a:t> </a:t>
            </a:r>
            <a:r>
              <a:rPr sz="2800" spc="-5" dirty="0">
                <a:solidFill>
                  <a:srgbClr val="663300"/>
                </a:solidFill>
                <a:latin typeface="Arial MT"/>
                <a:cs typeface="Arial MT"/>
              </a:rPr>
              <a:t>dark</a:t>
            </a:r>
            <a:r>
              <a:rPr sz="2800" dirty="0">
                <a:solidFill>
                  <a:srgbClr val="663300"/>
                </a:solidFill>
                <a:latin typeface="Arial MT"/>
                <a:cs typeface="Arial MT"/>
              </a:rPr>
              <a:t> </a:t>
            </a:r>
            <a:r>
              <a:rPr sz="2800" spc="-5" dirty="0">
                <a:solidFill>
                  <a:srgbClr val="663300"/>
                </a:solidFill>
                <a:latin typeface="Arial MT"/>
                <a:cs typeface="Arial MT"/>
              </a:rPr>
              <a:t>brown</a:t>
            </a:r>
            <a:r>
              <a:rPr sz="2800" spc="30" dirty="0">
                <a:solidFill>
                  <a:srgbClr val="663300"/>
                </a:solidFill>
                <a:latin typeface="Arial MT"/>
                <a:cs typeface="Arial MT"/>
              </a:rPr>
              <a:t> </a:t>
            </a:r>
            <a:r>
              <a:rPr sz="2800" spc="-5" dirty="0">
                <a:latin typeface="Arial MT"/>
                <a:cs typeface="Arial MT"/>
              </a:rPr>
              <a:t>– in</a:t>
            </a:r>
            <a:r>
              <a:rPr sz="2800" spc="5" dirty="0">
                <a:latin typeface="Arial MT"/>
                <a:cs typeface="Arial MT"/>
              </a:rPr>
              <a:t> </a:t>
            </a:r>
            <a:r>
              <a:rPr sz="2800" b="1" spc="-5" dirty="0">
                <a:latin typeface="Arial"/>
                <a:cs typeface="Arial"/>
              </a:rPr>
              <a:t>Phosphorous</a:t>
            </a:r>
            <a:r>
              <a:rPr sz="2800" b="1" spc="55" dirty="0">
                <a:latin typeface="Arial"/>
                <a:cs typeface="Arial"/>
              </a:rPr>
              <a:t> </a:t>
            </a:r>
            <a:r>
              <a:rPr sz="2800" b="1" spc="-5" dirty="0">
                <a:latin typeface="Arial"/>
                <a:cs typeface="Arial"/>
              </a:rPr>
              <a:t>poisoning</a:t>
            </a:r>
            <a:r>
              <a:rPr sz="2800" spc="-5" dirty="0">
                <a:latin typeface="Arial MT"/>
                <a:cs typeface="Arial MT"/>
              </a:rPr>
              <a:t>.</a:t>
            </a:r>
            <a:endParaRPr sz="2800">
              <a:latin typeface="Arial MT"/>
              <a:cs typeface="Arial MT"/>
            </a:endParaRPr>
          </a:p>
          <a:p>
            <a:pPr>
              <a:lnSpc>
                <a:spcPct val="100000"/>
              </a:lnSpc>
              <a:buAutoNum type="arabicPeriod" startAt="5"/>
            </a:pPr>
            <a:endParaRPr sz="3100">
              <a:latin typeface="Arial MT"/>
              <a:cs typeface="Arial MT"/>
            </a:endParaRPr>
          </a:p>
          <a:p>
            <a:pPr marL="407670" indent="-395605">
              <a:lnSpc>
                <a:spcPct val="100000"/>
              </a:lnSpc>
              <a:spcBef>
                <a:spcPts val="2350"/>
              </a:spcBef>
              <a:buAutoNum type="arabicPeriod" startAt="5"/>
              <a:tabLst>
                <a:tab pos="408305" algn="l"/>
              </a:tabLst>
            </a:pPr>
            <a:r>
              <a:rPr sz="2800" spc="-5" dirty="0">
                <a:solidFill>
                  <a:srgbClr val="634646"/>
                </a:solidFill>
                <a:latin typeface="Arial MT"/>
                <a:cs typeface="Arial MT"/>
              </a:rPr>
              <a:t>Pale</a:t>
            </a:r>
            <a:r>
              <a:rPr sz="2800" spc="25" dirty="0">
                <a:solidFill>
                  <a:srgbClr val="634646"/>
                </a:solidFill>
                <a:latin typeface="Arial MT"/>
                <a:cs typeface="Arial MT"/>
              </a:rPr>
              <a:t> </a:t>
            </a:r>
            <a:r>
              <a:rPr sz="2800" spc="-5" dirty="0">
                <a:latin typeface="Arial MT"/>
                <a:cs typeface="Arial MT"/>
              </a:rPr>
              <a:t>or</a:t>
            </a:r>
            <a:r>
              <a:rPr sz="2800" spc="5" dirty="0">
                <a:latin typeface="Arial MT"/>
                <a:cs typeface="Arial MT"/>
              </a:rPr>
              <a:t> </a:t>
            </a:r>
            <a:r>
              <a:rPr sz="2800" dirty="0">
                <a:latin typeface="Arial MT"/>
                <a:cs typeface="Arial MT"/>
              </a:rPr>
              <a:t>less </a:t>
            </a:r>
            <a:r>
              <a:rPr sz="2800" spc="-5" dirty="0">
                <a:latin typeface="Arial MT"/>
                <a:cs typeface="Arial MT"/>
              </a:rPr>
              <a:t>prominent</a:t>
            </a:r>
            <a:r>
              <a:rPr sz="2800" spc="35" dirty="0">
                <a:latin typeface="Arial MT"/>
                <a:cs typeface="Arial MT"/>
              </a:rPr>
              <a:t> </a:t>
            </a:r>
            <a:r>
              <a:rPr sz="2800" spc="-5" dirty="0">
                <a:latin typeface="Arial MT"/>
                <a:cs typeface="Arial MT"/>
              </a:rPr>
              <a:t>-</a:t>
            </a:r>
            <a:r>
              <a:rPr sz="2800" spc="5" dirty="0">
                <a:latin typeface="Arial MT"/>
                <a:cs typeface="Arial MT"/>
              </a:rPr>
              <a:t> </a:t>
            </a:r>
            <a:r>
              <a:rPr sz="2800" b="1" spc="-5" dirty="0">
                <a:latin typeface="Arial"/>
                <a:cs typeface="Arial"/>
              </a:rPr>
              <a:t>anaemia,</a:t>
            </a:r>
            <a:r>
              <a:rPr sz="2800" b="1" dirty="0">
                <a:latin typeface="Arial"/>
                <a:cs typeface="Arial"/>
              </a:rPr>
              <a:t> </a:t>
            </a:r>
            <a:r>
              <a:rPr sz="2800" b="1" spc="-5" dirty="0">
                <a:latin typeface="Arial"/>
                <a:cs typeface="Arial"/>
              </a:rPr>
              <a:t>pneumonia</a:t>
            </a:r>
            <a:endParaRPr sz="2800">
              <a:latin typeface="Arial"/>
              <a:cs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9720580" cy="6483350"/>
          </a:xfrm>
          <a:custGeom>
            <a:avLst/>
            <a:gdLst/>
            <a:ahLst/>
            <a:cxnLst/>
            <a:rect l="l" t="t" r="r" b="b"/>
            <a:pathLst>
              <a:path w="9720580" h="6483350">
                <a:moveTo>
                  <a:pt x="9720072" y="0"/>
                </a:moveTo>
                <a:lnTo>
                  <a:pt x="0" y="0"/>
                </a:lnTo>
                <a:lnTo>
                  <a:pt x="0" y="6483096"/>
                </a:lnTo>
                <a:lnTo>
                  <a:pt x="9720072" y="6483096"/>
                </a:lnTo>
                <a:lnTo>
                  <a:pt x="9720072" y="0"/>
                </a:lnTo>
                <a:close/>
              </a:path>
            </a:pathLst>
          </a:custGeom>
          <a:solidFill>
            <a:srgbClr val="CCCCFF"/>
          </a:solidFill>
        </p:spPr>
        <p:txBody>
          <a:bodyPr wrap="square" lIns="0" tIns="0" rIns="0" bIns="0" rtlCol="0"/>
          <a:lstStyle/>
          <a:p>
            <a:endParaRPr/>
          </a:p>
        </p:txBody>
      </p:sp>
      <p:grpSp>
        <p:nvGrpSpPr>
          <p:cNvPr id="3" name="object 3"/>
          <p:cNvGrpSpPr/>
          <p:nvPr/>
        </p:nvGrpSpPr>
        <p:grpSpPr>
          <a:xfrm>
            <a:off x="9060180" y="5913120"/>
            <a:ext cx="417830" cy="372110"/>
            <a:chOff x="9060180" y="5913120"/>
            <a:chExt cx="417830" cy="372110"/>
          </a:xfrm>
        </p:grpSpPr>
        <p:pic>
          <p:nvPicPr>
            <p:cNvPr id="4" name="object 4"/>
            <p:cNvPicPr/>
            <p:nvPr/>
          </p:nvPicPr>
          <p:blipFill>
            <a:blip r:embed="rId2" cstate="print"/>
            <a:stretch>
              <a:fillRect/>
            </a:stretch>
          </p:blipFill>
          <p:spPr>
            <a:xfrm>
              <a:off x="9060180" y="5913120"/>
              <a:ext cx="417575" cy="371856"/>
            </a:xfrm>
            <a:prstGeom prst="rect">
              <a:avLst/>
            </a:prstGeom>
          </p:spPr>
        </p:pic>
        <p:sp>
          <p:nvSpPr>
            <p:cNvPr id="5" name="object 5"/>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pic>
        <p:nvPicPr>
          <p:cNvPr id="6" name="object 6"/>
          <p:cNvPicPr/>
          <p:nvPr/>
        </p:nvPicPr>
        <p:blipFill>
          <a:blip r:embed="rId3" cstate="print"/>
          <a:stretch>
            <a:fillRect/>
          </a:stretch>
        </p:blipFill>
        <p:spPr>
          <a:xfrm>
            <a:off x="2022348" y="2127504"/>
            <a:ext cx="2385060" cy="3424428"/>
          </a:xfrm>
          <a:prstGeom prst="rect">
            <a:avLst/>
          </a:prstGeom>
        </p:spPr>
      </p:pic>
      <p:sp>
        <p:nvSpPr>
          <p:cNvPr id="7" name="object 7"/>
          <p:cNvSpPr txBox="1"/>
          <p:nvPr/>
        </p:nvSpPr>
        <p:spPr>
          <a:xfrm>
            <a:off x="1395222" y="695020"/>
            <a:ext cx="7180580" cy="704215"/>
          </a:xfrm>
          <a:prstGeom prst="rect">
            <a:avLst/>
          </a:prstGeom>
        </p:spPr>
        <p:txBody>
          <a:bodyPr vert="horz" wrap="square" lIns="0" tIns="12065" rIns="0" bIns="0" rtlCol="0">
            <a:spAutoFit/>
          </a:bodyPr>
          <a:lstStyle/>
          <a:p>
            <a:pPr marL="12700">
              <a:lnSpc>
                <a:spcPct val="100000"/>
              </a:lnSpc>
              <a:spcBef>
                <a:spcPts val="95"/>
              </a:spcBef>
            </a:pPr>
            <a:r>
              <a:rPr sz="2200" spc="-15" dirty="0">
                <a:latin typeface="Calibri"/>
                <a:cs typeface="Calibri"/>
              </a:rPr>
              <a:t>DARK</a:t>
            </a:r>
            <a:r>
              <a:rPr sz="2200" spc="10" dirty="0">
                <a:latin typeface="Calibri"/>
                <a:cs typeface="Calibri"/>
              </a:rPr>
              <a:t> </a:t>
            </a:r>
            <a:r>
              <a:rPr sz="2200" spc="-10" dirty="0">
                <a:latin typeface="Calibri"/>
                <a:cs typeface="Calibri"/>
              </a:rPr>
              <a:t>RED</a:t>
            </a:r>
            <a:r>
              <a:rPr sz="2200" spc="5" dirty="0">
                <a:latin typeface="Calibri"/>
                <a:cs typeface="Calibri"/>
              </a:rPr>
              <a:t> </a:t>
            </a:r>
            <a:r>
              <a:rPr sz="2200" spc="-20" dirty="0">
                <a:latin typeface="Calibri"/>
                <a:cs typeface="Calibri"/>
              </a:rPr>
              <a:t>COLOUR</a:t>
            </a:r>
            <a:r>
              <a:rPr sz="2200" spc="45" dirty="0">
                <a:latin typeface="Calibri"/>
                <a:cs typeface="Calibri"/>
              </a:rPr>
              <a:t> </a:t>
            </a:r>
            <a:r>
              <a:rPr sz="2200" spc="-5" dirty="0">
                <a:latin typeface="Calibri"/>
                <a:cs typeface="Calibri"/>
              </a:rPr>
              <a:t>POST</a:t>
            </a:r>
            <a:r>
              <a:rPr sz="2200" spc="15" dirty="0">
                <a:latin typeface="Calibri"/>
                <a:cs typeface="Calibri"/>
              </a:rPr>
              <a:t> </a:t>
            </a:r>
            <a:r>
              <a:rPr sz="2200" spc="-15" dirty="0">
                <a:latin typeface="Calibri"/>
                <a:cs typeface="Calibri"/>
              </a:rPr>
              <a:t>MORTEM</a:t>
            </a:r>
            <a:r>
              <a:rPr sz="2200" spc="30" dirty="0">
                <a:latin typeface="Calibri"/>
                <a:cs typeface="Calibri"/>
              </a:rPr>
              <a:t> </a:t>
            </a:r>
            <a:r>
              <a:rPr sz="2200" spc="-10" dirty="0">
                <a:latin typeface="Calibri"/>
                <a:cs typeface="Calibri"/>
              </a:rPr>
              <a:t>LIVIDTY</a:t>
            </a:r>
            <a:r>
              <a:rPr sz="2200" spc="-5" dirty="0">
                <a:latin typeface="Calibri"/>
                <a:cs typeface="Calibri"/>
              </a:rPr>
              <a:t> ON</a:t>
            </a:r>
            <a:r>
              <a:rPr sz="2200" spc="20" dirty="0">
                <a:latin typeface="Calibri"/>
                <a:cs typeface="Calibri"/>
              </a:rPr>
              <a:t> </a:t>
            </a:r>
            <a:r>
              <a:rPr sz="2200" spc="-15" dirty="0">
                <a:latin typeface="Calibri"/>
                <a:cs typeface="Calibri"/>
              </a:rPr>
              <a:t>BACK</a:t>
            </a:r>
            <a:r>
              <a:rPr sz="2200" dirty="0">
                <a:latin typeface="Calibri"/>
                <a:cs typeface="Calibri"/>
              </a:rPr>
              <a:t> </a:t>
            </a:r>
            <a:r>
              <a:rPr sz="2200" spc="-10" dirty="0">
                <a:latin typeface="Calibri"/>
                <a:cs typeface="Calibri"/>
              </a:rPr>
              <a:t>OF</a:t>
            </a:r>
            <a:r>
              <a:rPr sz="2200" spc="10" dirty="0">
                <a:latin typeface="Calibri"/>
                <a:cs typeface="Calibri"/>
              </a:rPr>
              <a:t> </a:t>
            </a:r>
            <a:r>
              <a:rPr sz="2200" spc="-15" dirty="0">
                <a:latin typeface="Calibri"/>
                <a:cs typeface="Calibri"/>
              </a:rPr>
              <a:t>CHEST</a:t>
            </a:r>
            <a:endParaRPr sz="2200">
              <a:latin typeface="Calibri"/>
              <a:cs typeface="Calibri"/>
            </a:endParaRPr>
          </a:p>
          <a:p>
            <a:pPr marL="12700">
              <a:lnSpc>
                <a:spcPct val="100000"/>
              </a:lnSpc>
              <a:spcBef>
                <a:spcPts val="65"/>
              </a:spcBef>
            </a:pPr>
            <a:r>
              <a:rPr sz="2200" spc="-5" dirty="0">
                <a:latin typeface="Calibri"/>
                <a:cs typeface="Calibri"/>
              </a:rPr>
              <a:t>AND</a:t>
            </a:r>
            <a:r>
              <a:rPr sz="2200" spc="5" dirty="0">
                <a:latin typeface="Calibri"/>
                <a:cs typeface="Calibri"/>
              </a:rPr>
              <a:t> </a:t>
            </a:r>
            <a:r>
              <a:rPr sz="2200" spc="-5" dirty="0">
                <a:latin typeface="Calibri"/>
                <a:cs typeface="Calibri"/>
              </a:rPr>
              <a:t>ABDOMEN</a:t>
            </a:r>
            <a:r>
              <a:rPr sz="2200" spc="25" dirty="0">
                <a:latin typeface="Calibri"/>
                <a:cs typeface="Calibri"/>
              </a:rPr>
              <a:t> </a:t>
            </a:r>
            <a:r>
              <a:rPr sz="2200" spc="-5" dirty="0">
                <a:latin typeface="Calibri"/>
                <a:cs typeface="Calibri"/>
              </a:rPr>
              <a:t>( </a:t>
            </a:r>
            <a:r>
              <a:rPr sz="2200" spc="-10" dirty="0">
                <a:latin typeface="Calibri"/>
                <a:cs typeface="Calibri"/>
              </a:rPr>
              <a:t>DEPENDENT</a:t>
            </a:r>
            <a:r>
              <a:rPr sz="2200" spc="25" dirty="0">
                <a:latin typeface="Calibri"/>
                <a:cs typeface="Calibri"/>
              </a:rPr>
              <a:t> </a:t>
            </a:r>
            <a:r>
              <a:rPr sz="2200" spc="-45" dirty="0">
                <a:latin typeface="Calibri"/>
                <a:cs typeface="Calibri"/>
              </a:rPr>
              <a:t>PARTS</a:t>
            </a:r>
            <a:r>
              <a:rPr sz="2200" spc="30" dirty="0">
                <a:latin typeface="Calibri"/>
                <a:cs typeface="Calibri"/>
              </a:rPr>
              <a:t> </a:t>
            </a:r>
            <a:r>
              <a:rPr sz="2200" spc="-5" dirty="0">
                <a:latin typeface="Calibri"/>
                <a:cs typeface="Calibri"/>
              </a:rPr>
              <a:t>IN </a:t>
            </a:r>
            <a:r>
              <a:rPr sz="2200" spc="-10" dirty="0">
                <a:latin typeface="Calibri"/>
                <a:cs typeface="Calibri"/>
              </a:rPr>
              <a:t>SUPINE</a:t>
            </a:r>
            <a:r>
              <a:rPr sz="2200" spc="25" dirty="0">
                <a:latin typeface="Calibri"/>
                <a:cs typeface="Calibri"/>
              </a:rPr>
              <a:t> </a:t>
            </a:r>
            <a:r>
              <a:rPr sz="2200" spc="-5" dirty="0">
                <a:latin typeface="Calibri"/>
                <a:cs typeface="Calibri"/>
              </a:rPr>
              <a:t>POSITION)</a:t>
            </a:r>
            <a:endParaRPr sz="2200">
              <a:latin typeface="Calibri"/>
              <a:cs typeface="Calibri"/>
            </a:endParaRPr>
          </a:p>
        </p:txBody>
      </p:sp>
      <p:sp>
        <p:nvSpPr>
          <p:cNvPr id="8" name="object 8"/>
          <p:cNvSpPr txBox="1"/>
          <p:nvPr/>
        </p:nvSpPr>
        <p:spPr>
          <a:xfrm>
            <a:off x="4824729" y="2683256"/>
            <a:ext cx="3912870" cy="1969770"/>
          </a:xfrm>
          <a:prstGeom prst="rect">
            <a:avLst/>
          </a:prstGeom>
        </p:spPr>
        <p:txBody>
          <a:bodyPr vert="horz" wrap="square" lIns="0" tIns="12065" rIns="0" bIns="0" rtlCol="0">
            <a:spAutoFit/>
          </a:bodyPr>
          <a:lstStyle/>
          <a:p>
            <a:pPr marL="12700">
              <a:lnSpc>
                <a:spcPct val="100000"/>
              </a:lnSpc>
              <a:spcBef>
                <a:spcPts val="95"/>
              </a:spcBef>
            </a:pPr>
            <a:r>
              <a:rPr sz="2200" spc="-10" dirty="0">
                <a:solidFill>
                  <a:srgbClr val="FF0000"/>
                </a:solidFill>
                <a:latin typeface="Calibri"/>
                <a:cs typeface="Calibri"/>
              </a:rPr>
              <a:t>Staining</a:t>
            </a:r>
            <a:endParaRPr sz="2200">
              <a:latin typeface="Calibri"/>
              <a:cs typeface="Calibri"/>
            </a:endParaRPr>
          </a:p>
          <a:p>
            <a:pPr>
              <a:lnSpc>
                <a:spcPct val="100000"/>
              </a:lnSpc>
              <a:spcBef>
                <a:spcPts val="30"/>
              </a:spcBef>
            </a:pPr>
            <a:endParaRPr sz="3000">
              <a:latin typeface="Calibri"/>
              <a:cs typeface="Calibri"/>
            </a:endParaRPr>
          </a:p>
          <a:p>
            <a:pPr marL="12700">
              <a:lnSpc>
                <a:spcPct val="100000"/>
              </a:lnSpc>
              <a:spcBef>
                <a:spcPts val="5"/>
              </a:spcBef>
            </a:pPr>
            <a:r>
              <a:rPr sz="2200" spc="-15" dirty="0">
                <a:latin typeface="Calibri"/>
                <a:cs typeface="Calibri"/>
              </a:rPr>
              <a:t>Pale </a:t>
            </a:r>
            <a:r>
              <a:rPr sz="2200" spc="-10" dirty="0">
                <a:latin typeface="Calibri"/>
                <a:cs typeface="Calibri"/>
              </a:rPr>
              <a:t>area</a:t>
            </a:r>
            <a:r>
              <a:rPr sz="2200" spc="-5" dirty="0">
                <a:latin typeface="Calibri"/>
                <a:cs typeface="Calibri"/>
              </a:rPr>
              <a:t> </a:t>
            </a:r>
            <a:r>
              <a:rPr sz="2200" spc="-10" dirty="0">
                <a:latin typeface="Calibri"/>
                <a:cs typeface="Calibri"/>
              </a:rPr>
              <a:t>due </a:t>
            </a:r>
            <a:r>
              <a:rPr sz="2200" spc="-20" dirty="0">
                <a:latin typeface="Calibri"/>
                <a:cs typeface="Calibri"/>
              </a:rPr>
              <a:t>to</a:t>
            </a:r>
            <a:r>
              <a:rPr sz="2200" spc="-5" dirty="0">
                <a:latin typeface="Calibri"/>
                <a:cs typeface="Calibri"/>
              </a:rPr>
              <a:t> </a:t>
            </a:r>
            <a:r>
              <a:rPr sz="2200" spc="-15" dirty="0">
                <a:latin typeface="Calibri"/>
                <a:cs typeface="Calibri"/>
              </a:rPr>
              <a:t>contact</a:t>
            </a:r>
            <a:r>
              <a:rPr sz="2200" spc="-10" dirty="0">
                <a:latin typeface="Calibri"/>
                <a:cs typeface="Calibri"/>
              </a:rPr>
              <a:t> </a:t>
            </a:r>
            <a:r>
              <a:rPr sz="2200" spc="-15" dirty="0">
                <a:latin typeface="Calibri"/>
                <a:cs typeface="Calibri"/>
              </a:rPr>
              <a:t>flattening</a:t>
            </a:r>
            <a:endParaRPr sz="2200">
              <a:latin typeface="Calibri"/>
              <a:cs typeface="Calibri"/>
            </a:endParaRPr>
          </a:p>
          <a:p>
            <a:pPr>
              <a:lnSpc>
                <a:spcPct val="100000"/>
              </a:lnSpc>
              <a:spcBef>
                <a:spcPts val="35"/>
              </a:spcBef>
            </a:pPr>
            <a:endParaRPr sz="3000">
              <a:latin typeface="Calibri"/>
              <a:cs typeface="Calibri"/>
            </a:endParaRPr>
          </a:p>
          <a:p>
            <a:pPr marL="12700">
              <a:lnSpc>
                <a:spcPct val="100000"/>
              </a:lnSpc>
            </a:pPr>
            <a:r>
              <a:rPr sz="2200" spc="-10" dirty="0">
                <a:solidFill>
                  <a:srgbClr val="FF0000"/>
                </a:solidFill>
                <a:latin typeface="Calibri"/>
                <a:cs typeface="Calibri"/>
              </a:rPr>
              <a:t>Staining</a:t>
            </a:r>
            <a:endParaRPr sz="2200">
              <a:latin typeface="Calibri"/>
              <a:cs typeface="Calibri"/>
            </a:endParaRPr>
          </a:p>
        </p:txBody>
      </p:sp>
      <p:sp>
        <p:nvSpPr>
          <p:cNvPr id="9" name="object 9"/>
          <p:cNvSpPr/>
          <p:nvPr/>
        </p:nvSpPr>
        <p:spPr>
          <a:xfrm>
            <a:off x="3793236" y="2808985"/>
            <a:ext cx="1068070" cy="2038985"/>
          </a:xfrm>
          <a:custGeom>
            <a:avLst/>
            <a:gdLst/>
            <a:ahLst/>
            <a:cxnLst/>
            <a:rect l="l" t="t" r="r" b="b"/>
            <a:pathLst>
              <a:path w="1068070" h="2038985">
                <a:moveTo>
                  <a:pt x="955294" y="907288"/>
                </a:moveTo>
                <a:lnTo>
                  <a:pt x="112941" y="738212"/>
                </a:lnTo>
                <a:lnTo>
                  <a:pt x="126517" y="733552"/>
                </a:lnTo>
                <a:lnTo>
                  <a:pt x="177419" y="716153"/>
                </a:lnTo>
                <a:lnTo>
                  <a:pt x="179070" y="712470"/>
                </a:lnTo>
                <a:lnTo>
                  <a:pt x="178054" y="709168"/>
                </a:lnTo>
                <a:lnTo>
                  <a:pt x="176911" y="705866"/>
                </a:lnTo>
                <a:lnTo>
                  <a:pt x="173228" y="704088"/>
                </a:lnTo>
                <a:lnTo>
                  <a:pt x="76200" y="737362"/>
                </a:lnTo>
                <a:lnTo>
                  <a:pt x="150241" y="803148"/>
                </a:lnTo>
                <a:lnTo>
                  <a:pt x="152908" y="805434"/>
                </a:lnTo>
                <a:lnTo>
                  <a:pt x="156845" y="805307"/>
                </a:lnTo>
                <a:lnTo>
                  <a:pt x="110236" y="750620"/>
                </a:lnTo>
                <a:lnTo>
                  <a:pt x="952881" y="919861"/>
                </a:lnTo>
                <a:lnTo>
                  <a:pt x="955294" y="907288"/>
                </a:lnTo>
                <a:close/>
              </a:path>
              <a:path w="1068070" h="2038985">
                <a:moveTo>
                  <a:pt x="990600" y="46863"/>
                </a:moveTo>
                <a:lnTo>
                  <a:pt x="36004" y="45262"/>
                </a:lnTo>
                <a:lnTo>
                  <a:pt x="25107" y="51587"/>
                </a:lnTo>
                <a:lnTo>
                  <a:pt x="34544" y="46101"/>
                </a:lnTo>
                <a:lnTo>
                  <a:pt x="36004" y="45262"/>
                </a:lnTo>
                <a:lnTo>
                  <a:pt x="95123" y="10922"/>
                </a:lnTo>
                <a:lnTo>
                  <a:pt x="96139" y="7112"/>
                </a:lnTo>
                <a:lnTo>
                  <a:pt x="92583" y="1016"/>
                </a:lnTo>
                <a:lnTo>
                  <a:pt x="88646" y="0"/>
                </a:lnTo>
                <a:lnTo>
                  <a:pt x="0" y="51562"/>
                </a:lnTo>
                <a:lnTo>
                  <a:pt x="88519" y="103378"/>
                </a:lnTo>
                <a:lnTo>
                  <a:pt x="92456" y="102362"/>
                </a:lnTo>
                <a:lnTo>
                  <a:pt x="94234" y="99314"/>
                </a:lnTo>
                <a:lnTo>
                  <a:pt x="96012" y="96393"/>
                </a:lnTo>
                <a:lnTo>
                  <a:pt x="94996" y="92456"/>
                </a:lnTo>
                <a:lnTo>
                  <a:pt x="36004" y="57962"/>
                </a:lnTo>
                <a:lnTo>
                  <a:pt x="990600" y="59563"/>
                </a:lnTo>
                <a:lnTo>
                  <a:pt x="990600" y="46863"/>
                </a:lnTo>
                <a:close/>
              </a:path>
              <a:path w="1068070" h="2038985">
                <a:moveTo>
                  <a:pt x="1067689" y="2026551"/>
                </a:moveTo>
                <a:lnTo>
                  <a:pt x="36664" y="1879130"/>
                </a:lnTo>
                <a:lnTo>
                  <a:pt x="44894" y="1875790"/>
                </a:lnTo>
                <a:lnTo>
                  <a:pt x="96520" y="1854835"/>
                </a:lnTo>
                <a:lnTo>
                  <a:pt x="99822" y="1853438"/>
                </a:lnTo>
                <a:lnTo>
                  <a:pt x="101346" y="1849755"/>
                </a:lnTo>
                <a:lnTo>
                  <a:pt x="100076" y="1846580"/>
                </a:lnTo>
                <a:lnTo>
                  <a:pt x="98679" y="1843278"/>
                </a:lnTo>
                <a:lnTo>
                  <a:pt x="94996" y="1841754"/>
                </a:lnTo>
                <a:lnTo>
                  <a:pt x="0" y="1880362"/>
                </a:lnTo>
                <a:lnTo>
                  <a:pt x="77597" y="1941957"/>
                </a:lnTo>
                <a:lnTo>
                  <a:pt x="80391" y="1944116"/>
                </a:lnTo>
                <a:lnTo>
                  <a:pt x="84455" y="1943608"/>
                </a:lnTo>
                <a:lnTo>
                  <a:pt x="86614" y="1940814"/>
                </a:lnTo>
                <a:lnTo>
                  <a:pt x="88773" y="1938147"/>
                </a:lnTo>
                <a:lnTo>
                  <a:pt x="88265" y="1934083"/>
                </a:lnTo>
                <a:lnTo>
                  <a:pt x="85598" y="1931924"/>
                </a:lnTo>
                <a:lnTo>
                  <a:pt x="34683" y="1891677"/>
                </a:lnTo>
                <a:lnTo>
                  <a:pt x="1065911" y="2038985"/>
                </a:lnTo>
                <a:lnTo>
                  <a:pt x="1067689" y="2026551"/>
                </a:lnTo>
                <a:close/>
              </a:path>
            </a:pathLst>
          </a:custGeom>
          <a:solidFill>
            <a:srgbClr val="000000"/>
          </a:solidFill>
        </p:spPr>
        <p:txBody>
          <a:bodyPr wrap="square" lIns="0" tIns="0" rIns="0" bIns="0" rtlCol="0"/>
          <a:lstStyle/>
          <a:p>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47495" rIns="0" bIns="0" rtlCol="0">
            <a:spAutoFit/>
          </a:bodyPr>
          <a:lstStyle/>
          <a:p>
            <a:pPr marL="410845" marR="5080">
              <a:lnSpc>
                <a:spcPct val="102000"/>
              </a:lnSpc>
              <a:spcBef>
                <a:spcPts val="25"/>
              </a:spcBef>
            </a:pPr>
            <a:r>
              <a:rPr sz="3200" spc="-5" dirty="0"/>
              <a:t>POST</a:t>
            </a:r>
            <a:r>
              <a:rPr sz="3200" spc="-10" dirty="0"/>
              <a:t> MORTEM</a:t>
            </a:r>
            <a:r>
              <a:rPr sz="3200" spc="5" dirty="0"/>
              <a:t> </a:t>
            </a:r>
            <a:r>
              <a:rPr sz="3200" spc="-5" dirty="0"/>
              <a:t>LIVIDITY</a:t>
            </a:r>
            <a:r>
              <a:rPr sz="3200" spc="35" dirty="0"/>
              <a:t> </a:t>
            </a:r>
            <a:r>
              <a:rPr sz="3200" dirty="0"/>
              <a:t>ON </a:t>
            </a:r>
            <a:r>
              <a:rPr sz="3200" spc="-45" dirty="0"/>
              <a:t>PALMAR</a:t>
            </a:r>
            <a:r>
              <a:rPr sz="3200" spc="-5" dirty="0"/>
              <a:t> </a:t>
            </a:r>
            <a:r>
              <a:rPr sz="3200" spc="-10" dirty="0"/>
              <a:t>ASPECT </a:t>
            </a:r>
            <a:r>
              <a:rPr sz="3200" spc="-705" dirty="0"/>
              <a:t> </a:t>
            </a:r>
            <a:r>
              <a:rPr sz="3200" dirty="0"/>
              <a:t>PF</a:t>
            </a:r>
            <a:r>
              <a:rPr sz="3200" spc="-5" dirty="0"/>
              <a:t> HAND</a:t>
            </a:r>
            <a:r>
              <a:rPr sz="3200" spc="10" dirty="0"/>
              <a:t> </a:t>
            </a:r>
            <a:r>
              <a:rPr sz="3200" dirty="0"/>
              <a:t>IN</a:t>
            </a:r>
            <a:r>
              <a:rPr sz="3200" spc="-5" dirty="0"/>
              <a:t> CASE</a:t>
            </a:r>
            <a:r>
              <a:rPr sz="3200" dirty="0"/>
              <a:t> </a:t>
            </a:r>
            <a:r>
              <a:rPr sz="3200" spc="-5" dirty="0"/>
              <a:t>OF</a:t>
            </a:r>
            <a:r>
              <a:rPr sz="3200" dirty="0"/>
              <a:t> </a:t>
            </a:r>
            <a:r>
              <a:rPr sz="3200" spc="-5" dirty="0"/>
              <a:t>HANGING:</a:t>
            </a:r>
            <a:endParaRPr sz="3200"/>
          </a:p>
        </p:txBody>
      </p:sp>
      <p:grpSp>
        <p:nvGrpSpPr>
          <p:cNvPr id="3" name="object 3"/>
          <p:cNvGrpSpPr/>
          <p:nvPr/>
        </p:nvGrpSpPr>
        <p:grpSpPr>
          <a:xfrm>
            <a:off x="2057400" y="1561338"/>
            <a:ext cx="5943600" cy="4154170"/>
            <a:chOff x="2057400" y="1561338"/>
            <a:chExt cx="5943600" cy="4154170"/>
          </a:xfrm>
        </p:grpSpPr>
        <p:pic>
          <p:nvPicPr>
            <p:cNvPr id="4" name="object 4"/>
            <p:cNvPicPr/>
            <p:nvPr/>
          </p:nvPicPr>
          <p:blipFill>
            <a:blip r:embed="rId2" cstate="print"/>
            <a:stretch>
              <a:fillRect/>
            </a:stretch>
          </p:blipFill>
          <p:spPr>
            <a:xfrm>
              <a:off x="2057400" y="2057400"/>
              <a:ext cx="5943600" cy="3657600"/>
            </a:xfrm>
            <a:prstGeom prst="rect">
              <a:avLst/>
            </a:prstGeom>
          </p:spPr>
        </p:pic>
        <p:sp>
          <p:nvSpPr>
            <p:cNvPr id="5" name="object 5"/>
            <p:cNvSpPr/>
            <p:nvPr/>
          </p:nvSpPr>
          <p:spPr>
            <a:xfrm>
              <a:off x="3788155" y="1561338"/>
              <a:ext cx="1376680" cy="1832610"/>
            </a:xfrm>
            <a:custGeom>
              <a:avLst/>
              <a:gdLst/>
              <a:ahLst/>
              <a:cxnLst/>
              <a:rect l="l" t="t" r="r" b="b"/>
              <a:pathLst>
                <a:path w="1376679" h="1832610">
                  <a:moveTo>
                    <a:pt x="1287145" y="1781048"/>
                  </a:moveTo>
                  <a:lnTo>
                    <a:pt x="1283335" y="1782572"/>
                  </a:lnTo>
                  <a:lnTo>
                    <a:pt x="1282065" y="1785747"/>
                  </a:lnTo>
                  <a:lnTo>
                    <a:pt x="1280668" y="1789049"/>
                  </a:lnTo>
                  <a:lnTo>
                    <a:pt x="1282192" y="1792732"/>
                  </a:lnTo>
                  <a:lnTo>
                    <a:pt x="1285367" y="1794129"/>
                  </a:lnTo>
                  <a:lnTo>
                    <a:pt x="1376680" y="1832610"/>
                  </a:lnTo>
                  <a:lnTo>
                    <a:pt x="1375957" y="1826387"/>
                  </a:lnTo>
                  <a:lnTo>
                    <a:pt x="1364107" y="1826387"/>
                  </a:lnTo>
                  <a:lnTo>
                    <a:pt x="1350048" y="1807643"/>
                  </a:lnTo>
                  <a:lnTo>
                    <a:pt x="1290320" y="1782445"/>
                  </a:lnTo>
                  <a:lnTo>
                    <a:pt x="1287145" y="1781048"/>
                  </a:lnTo>
                  <a:close/>
                </a:path>
                <a:path w="1376679" h="1832610">
                  <a:moveTo>
                    <a:pt x="1350048" y="1807643"/>
                  </a:moveTo>
                  <a:lnTo>
                    <a:pt x="1364107" y="1826387"/>
                  </a:lnTo>
                  <a:lnTo>
                    <a:pt x="1368171" y="1823339"/>
                  </a:lnTo>
                  <a:lnTo>
                    <a:pt x="1362837" y="1823339"/>
                  </a:lnTo>
                  <a:lnTo>
                    <a:pt x="1361581" y="1812508"/>
                  </a:lnTo>
                  <a:lnTo>
                    <a:pt x="1350048" y="1807643"/>
                  </a:lnTo>
                  <a:close/>
                </a:path>
                <a:path w="1376679" h="1832610">
                  <a:moveTo>
                    <a:pt x="1361694" y="1728216"/>
                  </a:moveTo>
                  <a:lnTo>
                    <a:pt x="1354709" y="1728978"/>
                  </a:lnTo>
                  <a:lnTo>
                    <a:pt x="1352296" y="1732153"/>
                  </a:lnTo>
                  <a:lnTo>
                    <a:pt x="1352677" y="1735709"/>
                  </a:lnTo>
                  <a:lnTo>
                    <a:pt x="1360119" y="1799904"/>
                  </a:lnTo>
                  <a:lnTo>
                    <a:pt x="1374267" y="1818767"/>
                  </a:lnTo>
                  <a:lnTo>
                    <a:pt x="1364107" y="1826387"/>
                  </a:lnTo>
                  <a:lnTo>
                    <a:pt x="1375957" y="1826387"/>
                  </a:lnTo>
                  <a:lnTo>
                    <a:pt x="1365250" y="1734185"/>
                  </a:lnTo>
                  <a:lnTo>
                    <a:pt x="1364869" y="1730756"/>
                  </a:lnTo>
                  <a:lnTo>
                    <a:pt x="1361694" y="1728216"/>
                  </a:lnTo>
                  <a:close/>
                </a:path>
                <a:path w="1376679" h="1832610">
                  <a:moveTo>
                    <a:pt x="1361581" y="1812508"/>
                  </a:moveTo>
                  <a:lnTo>
                    <a:pt x="1362837" y="1823339"/>
                  </a:lnTo>
                  <a:lnTo>
                    <a:pt x="1371600" y="1816735"/>
                  </a:lnTo>
                  <a:lnTo>
                    <a:pt x="1361581" y="1812508"/>
                  </a:lnTo>
                  <a:close/>
                </a:path>
                <a:path w="1376679" h="1832610">
                  <a:moveTo>
                    <a:pt x="1360119" y="1799904"/>
                  </a:moveTo>
                  <a:lnTo>
                    <a:pt x="1361581" y="1812508"/>
                  </a:lnTo>
                  <a:lnTo>
                    <a:pt x="1371600" y="1816735"/>
                  </a:lnTo>
                  <a:lnTo>
                    <a:pt x="1362837" y="1823339"/>
                  </a:lnTo>
                  <a:lnTo>
                    <a:pt x="1368171" y="1823339"/>
                  </a:lnTo>
                  <a:lnTo>
                    <a:pt x="1374267" y="1818767"/>
                  </a:lnTo>
                  <a:lnTo>
                    <a:pt x="1360119" y="1799904"/>
                  </a:lnTo>
                  <a:close/>
                </a:path>
                <a:path w="1376679" h="1832610">
                  <a:moveTo>
                    <a:pt x="10160" y="0"/>
                  </a:moveTo>
                  <a:lnTo>
                    <a:pt x="0" y="7620"/>
                  </a:lnTo>
                  <a:lnTo>
                    <a:pt x="1350048" y="1807643"/>
                  </a:lnTo>
                  <a:lnTo>
                    <a:pt x="1361581" y="1812508"/>
                  </a:lnTo>
                  <a:lnTo>
                    <a:pt x="1360119" y="1799904"/>
                  </a:lnTo>
                  <a:lnTo>
                    <a:pt x="10160" y="0"/>
                  </a:lnTo>
                  <a:close/>
                </a:path>
              </a:pathLst>
            </a:custGeom>
            <a:solidFill>
              <a:srgbClr val="000000"/>
            </a:solidFill>
          </p:spPr>
          <p:txBody>
            <a:bodyPr wrap="square" lIns="0" tIns="0" rIns="0" bIns="0" rtlCol="0"/>
            <a:lstStyle/>
            <a:p>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marR="5080">
              <a:lnSpc>
                <a:spcPct val="130100"/>
              </a:lnSpc>
              <a:spcBef>
                <a:spcPts val="100"/>
              </a:spcBef>
            </a:pPr>
            <a:r>
              <a:rPr sz="3200" dirty="0">
                <a:latin typeface="Arial MT"/>
                <a:cs typeface="Arial MT"/>
              </a:rPr>
              <a:t>POST</a:t>
            </a:r>
            <a:r>
              <a:rPr sz="3200" spc="-70" dirty="0">
                <a:latin typeface="Arial MT"/>
                <a:cs typeface="Arial MT"/>
              </a:rPr>
              <a:t> </a:t>
            </a:r>
            <a:r>
              <a:rPr sz="3200" spc="-10" dirty="0">
                <a:latin typeface="Arial MT"/>
                <a:cs typeface="Arial MT"/>
              </a:rPr>
              <a:t>MORTEM</a:t>
            </a:r>
            <a:r>
              <a:rPr sz="3200" spc="-20" dirty="0">
                <a:latin typeface="Arial MT"/>
                <a:cs typeface="Arial MT"/>
              </a:rPr>
              <a:t> </a:t>
            </a:r>
            <a:r>
              <a:rPr sz="3200" dirty="0">
                <a:latin typeface="Arial MT"/>
                <a:cs typeface="Arial MT"/>
              </a:rPr>
              <a:t>LIVIDITY</a:t>
            </a:r>
            <a:r>
              <a:rPr sz="3200" spc="-70" dirty="0">
                <a:latin typeface="Arial MT"/>
                <a:cs typeface="Arial MT"/>
              </a:rPr>
              <a:t> </a:t>
            </a:r>
            <a:r>
              <a:rPr sz="3200" dirty="0">
                <a:latin typeface="Arial MT"/>
                <a:cs typeface="Arial MT"/>
              </a:rPr>
              <a:t>ON SOLES</a:t>
            </a:r>
            <a:r>
              <a:rPr sz="3200" spc="5" dirty="0">
                <a:latin typeface="Arial MT"/>
                <a:cs typeface="Arial MT"/>
              </a:rPr>
              <a:t> </a:t>
            </a:r>
            <a:r>
              <a:rPr sz="3200" dirty="0">
                <a:latin typeface="Arial MT"/>
                <a:cs typeface="Arial MT"/>
              </a:rPr>
              <a:t>IN </a:t>
            </a:r>
            <a:r>
              <a:rPr sz="3200" spc="-875" dirty="0">
                <a:latin typeface="Arial MT"/>
                <a:cs typeface="Arial MT"/>
              </a:rPr>
              <a:t> </a:t>
            </a:r>
            <a:r>
              <a:rPr sz="3200" dirty="0">
                <a:latin typeface="Arial MT"/>
                <a:cs typeface="Arial MT"/>
              </a:rPr>
              <a:t>CASE</a:t>
            </a:r>
            <a:r>
              <a:rPr sz="3200" spc="-5" dirty="0">
                <a:latin typeface="Arial MT"/>
                <a:cs typeface="Arial MT"/>
              </a:rPr>
              <a:t> </a:t>
            </a:r>
            <a:r>
              <a:rPr sz="3200" spc="5" dirty="0">
                <a:latin typeface="Arial MT"/>
                <a:cs typeface="Arial MT"/>
              </a:rPr>
              <a:t>OF</a:t>
            </a:r>
            <a:r>
              <a:rPr sz="3200" spc="-15" dirty="0">
                <a:latin typeface="Arial MT"/>
                <a:cs typeface="Arial MT"/>
              </a:rPr>
              <a:t> </a:t>
            </a:r>
            <a:r>
              <a:rPr sz="3200" dirty="0">
                <a:latin typeface="Arial MT"/>
                <a:cs typeface="Arial MT"/>
              </a:rPr>
              <a:t>HANGING:</a:t>
            </a:r>
            <a:endParaRPr sz="3200">
              <a:latin typeface="Arial MT"/>
              <a:cs typeface="Arial MT"/>
            </a:endParaRPr>
          </a:p>
        </p:txBody>
      </p:sp>
      <p:grpSp>
        <p:nvGrpSpPr>
          <p:cNvPr id="3" name="object 3"/>
          <p:cNvGrpSpPr/>
          <p:nvPr/>
        </p:nvGrpSpPr>
        <p:grpSpPr>
          <a:xfrm>
            <a:off x="914400" y="1563878"/>
            <a:ext cx="5701665" cy="4151629"/>
            <a:chOff x="914400" y="1563878"/>
            <a:chExt cx="5701665" cy="4151629"/>
          </a:xfrm>
        </p:grpSpPr>
        <p:pic>
          <p:nvPicPr>
            <p:cNvPr id="4" name="object 4"/>
            <p:cNvPicPr/>
            <p:nvPr/>
          </p:nvPicPr>
          <p:blipFill>
            <a:blip r:embed="rId2" cstate="print"/>
            <a:stretch>
              <a:fillRect/>
            </a:stretch>
          </p:blipFill>
          <p:spPr>
            <a:xfrm>
              <a:off x="914400" y="2057400"/>
              <a:ext cx="5486400" cy="3657600"/>
            </a:xfrm>
            <a:prstGeom prst="rect">
              <a:avLst/>
            </a:prstGeom>
          </p:spPr>
        </p:pic>
        <p:sp>
          <p:nvSpPr>
            <p:cNvPr id="5" name="object 5"/>
            <p:cNvSpPr/>
            <p:nvPr/>
          </p:nvSpPr>
          <p:spPr>
            <a:xfrm>
              <a:off x="4472813" y="1563877"/>
              <a:ext cx="2143760" cy="3816985"/>
            </a:xfrm>
            <a:custGeom>
              <a:avLst/>
              <a:gdLst/>
              <a:ahLst/>
              <a:cxnLst/>
              <a:rect l="l" t="t" r="r" b="b"/>
              <a:pathLst>
                <a:path w="2143759" h="3816985">
                  <a:moveTo>
                    <a:pt x="497332" y="2266696"/>
                  </a:moveTo>
                  <a:lnTo>
                    <a:pt x="495554" y="2263013"/>
                  </a:lnTo>
                  <a:lnTo>
                    <a:pt x="488950" y="2260727"/>
                  </a:lnTo>
                  <a:lnTo>
                    <a:pt x="485394" y="2262505"/>
                  </a:lnTo>
                  <a:lnTo>
                    <a:pt x="484251" y="2265807"/>
                  </a:lnTo>
                  <a:lnTo>
                    <a:pt x="462762" y="2326970"/>
                  </a:lnTo>
                  <a:lnTo>
                    <a:pt x="12446" y="0"/>
                  </a:lnTo>
                  <a:lnTo>
                    <a:pt x="0" y="2413"/>
                  </a:lnTo>
                  <a:lnTo>
                    <a:pt x="450291" y="2329218"/>
                  </a:lnTo>
                  <a:lnTo>
                    <a:pt x="407670" y="2280539"/>
                  </a:lnTo>
                  <a:lnTo>
                    <a:pt x="405384" y="2277999"/>
                  </a:lnTo>
                  <a:lnTo>
                    <a:pt x="401320" y="2277618"/>
                  </a:lnTo>
                  <a:lnTo>
                    <a:pt x="398780" y="2280031"/>
                  </a:lnTo>
                  <a:lnTo>
                    <a:pt x="396113" y="2282317"/>
                  </a:lnTo>
                  <a:lnTo>
                    <a:pt x="395859" y="2286254"/>
                  </a:lnTo>
                  <a:lnTo>
                    <a:pt x="398145" y="2288921"/>
                  </a:lnTo>
                  <a:lnTo>
                    <a:pt x="463423" y="2363470"/>
                  </a:lnTo>
                  <a:lnTo>
                    <a:pt x="467283" y="2352421"/>
                  </a:lnTo>
                  <a:lnTo>
                    <a:pt x="496189" y="2269998"/>
                  </a:lnTo>
                  <a:lnTo>
                    <a:pt x="497332" y="2266696"/>
                  </a:lnTo>
                  <a:close/>
                </a:path>
                <a:path w="2143759" h="3816985">
                  <a:moveTo>
                    <a:pt x="2143252" y="3805923"/>
                  </a:moveTo>
                  <a:lnTo>
                    <a:pt x="39992" y="2453805"/>
                  </a:lnTo>
                  <a:lnTo>
                    <a:pt x="108204" y="2456815"/>
                  </a:lnTo>
                  <a:lnTo>
                    <a:pt x="111125" y="2454021"/>
                  </a:lnTo>
                  <a:lnTo>
                    <a:pt x="111379" y="2447036"/>
                  </a:lnTo>
                  <a:lnTo>
                    <a:pt x="108712" y="2444115"/>
                  </a:lnTo>
                  <a:lnTo>
                    <a:pt x="38227" y="2441067"/>
                  </a:lnTo>
                  <a:lnTo>
                    <a:pt x="6223" y="2439670"/>
                  </a:lnTo>
                  <a:lnTo>
                    <a:pt x="51181" y="2527935"/>
                  </a:lnTo>
                  <a:lnTo>
                    <a:pt x="52832" y="2531110"/>
                  </a:lnTo>
                  <a:lnTo>
                    <a:pt x="56642" y="2532253"/>
                  </a:lnTo>
                  <a:lnTo>
                    <a:pt x="59690" y="2530729"/>
                  </a:lnTo>
                  <a:lnTo>
                    <a:pt x="62865" y="2529078"/>
                  </a:lnTo>
                  <a:lnTo>
                    <a:pt x="64135" y="2525268"/>
                  </a:lnTo>
                  <a:lnTo>
                    <a:pt x="62484" y="2522220"/>
                  </a:lnTo>
                  <a:lnTo>
                    <a:pt x="33159" y="2464612"/>
                  </a:lnTo>
                  <a:lnTo>
                    <a:pt x="2136381" y="3816616"/>
                  </a:lnTo>
                  <a:lnTo>
                    <a:pt x="2143252" y="3805923"/>
                  </a:lnTo>
                  <a:close/>
                </a:path>
              </a:pathLst>
            </a:custGeom>
            <a:solidFill>
              <a:srgbClr val="000000"/>
            </a:solidFill>
          </p:spPr>
          <p:txBody>
            <a:bodyPr wrap="square" lIns="0" tIns="0" rIns="0" bIns="0" rtlCol="0"/>
            <a:lstStyle/>
            <a:p>
              <a:endParaRPr/>
            </a:p>
          </p:txBody>
        </p:sp>
        <p:sp>
          <p:nvSpPr>
            <p:cNvPr id="6" name="object 6"/>
            <p:cNvSpPr/>
            <p:nvPr/>
          </p:nvSpPr>
          <p:spPr>
            <a:xfrm>
              <a:off x="3564635" y="4308348"/>
              <a:ext cx="609600" cy="457200"/>
            </a:xfrm>
            <a:custGeom>
              <a:avLst/>
              <a:gdLst/>
              <a:ahLst/>
              <a:cxnLst/>
              <a:rect l="l" t="t" r="r" b="b"/>
              <a:pathLst>
                <a:path w="609600" h="457200">
                  <a:moveTo>
                    <a:pt x="533400" y="0"/>
                  </a:moveTo>
                  <a:lnTo>
                    <a:pt x="76200" y="0"/>
                  </a:lnTo>
                  <a:lnTo>
                    <a:pt x="46559" y="5994"/>
                  </a:lnTo>
                  <a:lnTo>
                    <a:pt x="22336" y="22336"/>
                  </a:lnTo>
                  <a:lnTo>
                    <a:pt x="5994" y="46559"/>
                  </a:lnTo>
                  <a:lnTo>
                    <a:pt x="0" y="76200"/>
                  </a:lnTo>
                  <a:lnTo>
                    <a:pt x="0" y="381000"/>
                  </a:lnTo>
                  <a:lnTo>
                    <a:pt x="5994" y="410640"/>
                  </a:lnTo>
                  <a:lnTo>
                    <a:pt x="22336" y="434863"/>
                  </a:lnTo>
                  <a:lnTo>
                    <a:pt x="46559" y="451205"/>
                  </a:lnTo>
                  <a:lnTo>
                    <a:pt x="76200" y="457200"/>
                  </a:lnTo>
                  <a:lnTo>
                    <a:pt x="533400" y="457200"/>
                  </a:lnTo>
                  <a:lnTo>
                    <a:pt x="563040" y="451205"/>
                  </a:lnTo>
                  <a:lnTo>
                    <a:pt x="587263" y="434863"/>
                  </a:lnTo>
                  <a:lnTo>
                    <a:pt x="603605" y="410640"/>
                  </a:lnTo>
                  <a:lnTo>
                    <a:pt x="609600" y="381000"/>
                  </a:lnTo>
                  <a:lnTo>
                    <a:pt x="609600" y="76200"/>
                  </a:lnTo>
                  <a:lnTo>
                    <a:pt x="603605" y="46559"/>
                  </a:lnTo>
                  <a:lnTo>
                    <a:pt x="587263" y="22336"/>
                  </a:lnTo>
                  <a:lnTo>
                    <a:pt x="563040" y="5994"/>
                  </a:lnTo>
                  <a:lnTo>
                    <a:pt x="533400" y="0"/>
                  </a:lnTo>
                  <a:close/>
                </a:path>
              </a:pathLst>
            </a:custGeom>
            <a:solidFill>
              <a:srgbClr val="E9E4DC"/>
            </a:solidFill>
          </p:spPr>
          <p:txBody>
            <a:bodyPr wrap="square" lIns="0" tIns="0" rIns="0" bIns="0" rtlCol="0"/>
            <a:lstStyle/>
            <a:p>
              <a:endParaRPr/>
            </a:p>
          </p:txBody>
        </p:sp>
        <p:sp>
          <p:nvSpPr>
            <p:cNvPr id="7" name="object 7"/>
            <p:cNvSpPr/>
            <p:nvPr/>
          </p:nvSpPr>
          <p:spPr>
            <a:xfrm>
              <a:off x="3564635" y="4308348"/>
              <a:ext cx="609600" cy="457200"/>
            </a:xfrm>
            <a:custGeom>
              <a:avLst/>
              <a:gdLst/>
              <a:ahLst/>
              <a:cxnLst/>
              <a:rect l="l" t="t" r="r" b="b"/>
              <a:pathLst>
                <a:path w="609600" h="457200">
                  <a:moveTo>
                    <a:pt x="0" y="76200"/>
                  </a:moveTo>
                  <a:lnTo>
                    <a:pt x="5994" y="46559"/>
                  </a:lnTo>
                  <a:lnTo>
                    <a:pt x="22336" y="22336"/>
                  </a:lnTo>
                  <a:lnTo>
                    <a:pt x="46559" y="5994"/>
                  </a:lnTo>
                  <a:lnTo>
                    <a:pt x="76200" y="0"/>
                  </a:lnTo>
                  <a:lnTo>
                    <a:pt x="533400" y="0"/>
                  </a:lnTo>
                  <a:lnTo>
                    <a:pt x="563040" y="5994"/>
                  </a:lnTo>
                  <a:lnTo>
                    <a:pt x="587263" y="22336"/>
                  </a:lnTo>
                  <a:lnTo>
                    <a:pt x="603605" y="46559"/>
                  </a:lnTo>
                  <a:lnTo>
                    <a:pt x="609600" y="76200"/>
                  </a:lnTo>
                  <a:lnTo>
                    <a:pt x="609600" y="381000"/>
                  </a:lnTo>
                  <a:lnTo>
                    <a:pt x="603605" y="410640"/>
                  </a:lnTo>
                  <a:lnTo>
                    <a:pt x="587263" y="434863"/>
                  </a:lnTo>
                  <a:lnTo>
                    <a:pt x="563040" y="451205"/>
                  </a:lnTo>
                  <a:lnTo>
                    <a:pt x="533400" y="457200"/>
                  </a:lnTo>
                  <a:lnTo>
                    <a:pt x="76200" y="457200"/>
                  </a:lnTo>
                  <a:lnTo>
                    <a:pt x="46559" y="451205"/>
                  </a:lnTo>
                  <a:lnTo>
                    <a:pt x="22336" y="434863"/>
                  </a:lnTo>
                  <a:lnTo>
                    <a:pt x="5994" y="410640"/>
                  </a:lnTo>
                  <a:lnTo>
                    <a:pt x="0" y="381000"/>
                  </a:lnTo>
                  <a:lnTo>
                    <a:pt x="0" y="76200"/>
                  </a:lnTo>
                  <a:close/>
                </a:path>
              </a:pathLst>
            </a:custGeom>
            <a:ln w="12700">
              <a:solidFill>
                <a:srgbClr val="FFFFFF"/>
              </a:solidFill>
            </a:ln>
          </p:spPr>
          <p:txBody>
            <a:bodyPr wrap="square" lIns="0" tIns="0" rIns="0" bIns="0" rtlCol="0"/>
            <a:lstStyle/>
            <a:p>
              <a:endParaRPr/>
            </a:p>
          </p:txBody>
        </p:sp>
      </p:grpSp>
      <p:sp>
        <p:nvSpPr>
          <p:cNvPr id="8" name="object 8"/>
          <p:cNvSpPr txBox="1"/>
          <p:nvPr/>
        </p:nvSpPr>
        <p:spPr>
          <a:xfrm>
            <a:off x="6690486" y="3399790"/>
            <a:ext cx="2060575" cy="2128520"/>
          </a:xfrm>
          <a:prstGeom prst="rect">
            <a:avLst/>
          </a:prstGeom>
        </p:spPr>
        <p:txBody>
          <a:bodyPr vert="horz" wrap="square" lIns="0" tIns="4445" rIns="0" bIns="0" rtlCol="0">
            <a:spAutoFit/>
          </a:bodyPr>
          <a:lstStyle/>
          <a:p>
            <a:pPr marL="12700" marR="5080">
              <a:lnSpc>
                <a:spcPct val="102099"/>
              </a:lnSpc>
              <a:spcBef>
                <a:spcPts val="35"/>
              </a:spcBef>
            </a:pPr>
            <a:r>
              <a:rPr sz="2600" dirty="0">
                <a:latin typeface="Calibri"/>
                <a:cs typeface="Calibri"/>
              </a:rPr>
              <a:t>Also </a:t>
            </a:r>
            <a:r>
              <a:rPr sz="2600" spc="-10" dirty="0">
                <a:latin typeface="Calibri"/>
                <a:cs typeface="Calibri"/>
              </a:rPr>
              <a:t>note </a:t>
            </a:r>
            <a:r>
              <a:rPr sz="2600" spc="-5" dirty="0">
                <a:latin typeface="Calibri"/>
                <a:cs typeface="Calibri"/>
              </a:rPr>
              <a:t> </a:t>
            </a:r>
            <a:r>
              <a:rPr sz="2600" spc="-35" dirty="0">
                <a:latin typeface="Calibri"/>
                <a:cs typeface="Calibri"/>
              </a:rPr>
              <a:t>Yellow</a:t>
            </a:r>
            <a:r>
              <a:rPr sz="2600" spc="-25" dirty="0">
                <a:latin typeface="Calibri"/>
                <a:cs typeface="Calibri"/>
              </a:rPr>
              <a:t> </a:t>
            </a:r>
            <a:r>
              <a:rPr sz="2600" spc="-10" dirty="0">
                <a:latin typeface="Calibri"/>
                <a:cs typeface="Calibri"/>
              </a:rPr>
              <a:t>brown </a:t>
            </a:r>
            <a:r>
              <a:rPr sz="2600" spc="-5" dirty="0">
                <a:latin typeface="Calibri"/>
                <a:cs typeface="Calibri"/>
              </a:rPr>
              <a:t> </a:t>
            </a:r>
            <a:r>
              <a:rPr sz="2600" spc="-10" dirty="0">
                <a:latin typeface="Calibri"/>
                <a:cs typeface="Calibri"/>
              </a:rPr>
              <a:t>colour</a:t>
            </a:r>
            <a:r>
              <a:rPr sz="2600" spc="-30" dirty="0">
                <a:latin typeface="Calibri"/>
                <a:cs typeface="Calibri"/>
              </a:rPr>
              <a:t> </a:t>
            </a:r>
            <a:r>
              <a:rPr sz="2600" spc="-10" dirty="0">
                <a:latin typeface="Calibri"/>
                <a:cs typeface="Calibri"/>
              </a:rPr>
              <a:t>stains</a:t>
            </a:r>
            <a:r>
              <a:rPr sz="2600" spc="-55" dirty="0">
                <a:latin typeface="Calibri"/>
                <a:cs typeface="Calibri"/>
              </a:rPr>
              <a:t> </a:t>
            </a:r>
            <a:r>
              <a:rPr sz="2600" spc="-10" dirty="0">
                <a:latin typeface="Calibri"/>
                <a:cs typeface="Calibri"/>
              </a:rPr>
              <a:t>at </a:t>
            </a:r>
            <a:r>
              <a:rPr sz="2600" spc="-570" dirty="0">
                <a:latin typeface="Calibri"/>
                <a:cs typeface="Calibri"/>
              </a:rPr>
              <a:t> </a:t>
            </a:r>
            <a:r>
              <a:rPr sz="2600" spc="-5" dirty="0">
                <a:latin typeface="Calibri"/>
                <a:cs typeface="Calibri"/>
              </a:rPr>
              <a:t>edge</a:t>
            </a:r>
            <a:r>
              <a:rPr sz="2600" spc="-40" dirty="0">
                <a:latin typeface="Calibri"/>
                <a:cs typeface="Calibri"/>
              </a:rPr>
              <a:t> </a:t>
            </a:r>
            <a:r>
              <a:rPr sz="2600" dirty="0">
                <a:latin typeface="Calibri"/>
                <a:cs typeface="Calibri"/>
              </a:rPr>
              <a:t>-</a:t>
            </a:r>
            <a:endParaRPr sz="2600">
              <a:latin typeface="Calibri"/>
              <a:cs typeface="Calibri"/>
            </a:endParaRPr>
          </a:p>
          <a:p>
            <a:pPr marL="12700">
              <a:lnSpc>
                <a:spcPct val="100000"/>
              </a:lnSpc>
              <a:spcBef>
                <a:spcPts val="760"/>
              </a:spcBef>
            </a:pPr>
            <a:r>
              <a:rPr sz="2600" dirty="0">
                <a:solidFill>
                  <a:srgbClr val="808000"/>
                </a:solidFill>
                <a:latin typeface="Calibri"/>
                <a:cs typeface="Calibri"/>
              </a:rPr>
              <a:t>MEHNDI</a:t>
            </a:r>
            <a:endParaRPr sz="2600">
              <a:latin typeface="Calibri"/>
              <a:cs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1050747" y="233553"/>
            <a:ext cx="6945630" cy="422275"/>
          </a:xfrm>
          <a:prstGeom prst="rect">
            <a:avLst/>
          </a:prstGeom>
        </p:spPr>
        <p:txBody>
          <a:bodyPr vert="horz" wrap="square" lIns="0" tIns="13335" rIns="0" bIns="0" rtlCol="0">
            <a:spAutoFit/>
          </a:bodyPr>
          <a:lstStyle/>
          <a:p>
            <a:pPr marL="12700">
              <a:lnSpc>
                <a:spcPct val="100000"/>
              </a:lnSpc>
              <a:spcBef>
                <a:spcPts val="105"/>
              </a:spcBef>
            </a:pPr>
            <a:r>
              <a:rPr sz="2600" b="1" spc="-5" dirty="0">
                <a:solidFill>
                  <a:srgbClr val="800000"/>
                </a:solidFill>
                <a:latin typeface="Calibri"/>
                <a:cs typeface="Calibri"/>
              </a:rPr>
              <a:t>Medico </a:t>
            </a:r>
            <a:r>
              <a:rPr sz="2600" b="1" spc="-10" dirty="0">
                <a:solidFill>
                  <a:srgbClr val="800000"/>
                </a:solidFill>
                <a:latin typeface="Calibri"/>
                <a:cs typeface="Calibri"/>
              </a:rPr>
              <a:t>Legal</a:t>
            </a:r>
            <a:r>
              <a:rPr sz="2600" b="1" dirty="0">
                <a:solidFill>
                  <a:srgbClr val="800000"/>
                </a:solidFill>
                <a:latin typeface="Calibri"/>
                <a:cs typeface="Calibri"/>
              </a:rPr>
              <a:t> </a:t>
            </a:r>
            <a:r>
              <a:rPr sz="2600" b="1" spc="-5" dirty="0">
                <a:solidFill>
                  <a:srgbClr val="800000"/>
                </a:solidFill>
                <a:latin typeface="Calibri"/>
                <a:cs typeface="Calibri"/>
              </a:rPr>
              <a:t>Importance</a:t>
            </a:r>
            <a:r>
              <a:rPr sz="2600" b="1" spc="-15" dirty="0">
                <a:solidFill>
                  <a:srgbClr val="800000"/>
                </a:solidFill>
                <a:latin typeface="Calibri"/>
                <a:cs typeface="Calibri"/>
              </a:rPr>
              <a:t> </a:t>
            </a:r>
            <a:r>
              <a:rPr sz="2600" b="1" dirty="0">
                <a:solidFill>
                  <a:srgbClr val="800000"/>
                </a:solidFill>
                <a:latin typeface="Calibri"/>
                <a:cs typeface="Calibri"/>
              </a:rPr>
              <a:t>of </a:t>
            </a:r>
            <a:r>
              <a:rPr sz="2600" b="1" spc="-10" dirty="0">
                <a:solidFill>
                  <a:srgbClr val="800000"/>
                </a:solidFill>
                <a:latin typeface="Calibri"/>
                <a:cs typeface="Calibri"/>
              </a:rPr>
              <a:t>Post</a:t>
            </a:r>
            <a:r>
              <a:rPr sz="2600" b="1" spc="-30" dirty="0">
                <a:solidFill>
                  <a:srgbClr val="800000"/>
                </a:solidFill>
                <a:latin typeface="Calibri"/>
                <a:cs typeface="Calibri"/>
              </a:rPr>
              <a:t> </a:t>
            </a:r>
            <a:r>
              <a:rPr sz="2600" b="1" spc="-10" dirty="0">
                <a:solidFill>
                  <a:srgbClr val="800000"/>
                </a:solidFill>
                <a:latin typeface="Calibri"/>
                <a:cs typeface="Calibri"/>
              </a:rPr>
              <a:t>Mortem</a:t>
            </a:r>
            <a:r>
              <a:rPr sz="2600" b="1" spc="-5" dirty="0">
                <a:solidFill>
                  <a:srgbClr val="800000"/>
                </a:solidFill>
                <a:latin typeface="Calibri"/>
                <a:cs typeface="Calibri"/>
              </a:rPr>
              <a:t> Lividity</a:t>
            </a:r>
            <a:r>
              <a:rPr sz="2600" b="1" spc="-20" dirty="0">
                <a:solidFill>
                  <a:srgbClr val="800000"/>
                </a:solidFill>
                <a:latin typeface="Calibri"/>
                <a:cs typeface="Calibri"/>
              </a:rPr>
              <a:t> </a:t>
            </a:r>
            <a:r>
              <a:rPr sz="2600" b="1" dirty="0">
                <a:solidFill>
                  <a:srgbClr val="800000"/>
                </a:solidFill>
                <a:latin typeface="Calibri"/>
                <a:cs typeface="Calibri"/>
              </a:rPr>
              <a:t>:</a:t>
            </a:r>
            <a:endParaRPr sz="2600">
              <a:latin typeface="Calibri"/>
              <a:cs typeface="Calibri"/>
            </a:endParaRPr>
          </a:p>
        </p:txBody>
      </p:sp>
      <p:sp>
        <p:nvSpPr>
          <p:cNvPr id="6" name="object 6"/>
          <p:cNvSpPr txBox="1"/>
          <p:nvPr/>
        </p:nvSpPr>
        <p:spPr>
          <a:xfrm>
            <a:off x="1220520" y="1327861"/>
            <a:ext cx="6872605" cy="4385945"/>
          </a:xfrm>
          <a:prstGeom prst="rect">
            <a:avLst/>
          </a:prstGeom>
        </p:spPr>
        <p:txBody>
          <a:bodyPr vert="horz" wrap="square" lIns="0" tIns="13335" rIns="0" bIns="0" rtlCol="0">
            <a:spAutoFit/>
          </a:bodyPr>
          <a:lstStyle/>
          <a:p>
            <a:pPr marL="412115" indent="-400050">
              <a:lnSpc>
                <a:spcPct val="100000"/>
              </a:lnSpc>
              <a:spcBef>
                <a:spcPts val="105"/>
              </a:spcBef>
              <a:buAutoNum type="arabicPeriod"/>
              <a:tabLst>
                <a:tab pos="412115" algn="l"/>
                <a:tab pos="412750" algn="l"/>
              </a:tabLst>
            </a:pPr>
            <a:r>
              <a:rPr sz="2600" dirty="0">
                <a:solidFill>
                  <a:srgbClr val="000080"/>
                </a:solidFill>
                <a:latin typeface="Calibri"/>
                <a:cs typeface="Calibri"/>
              </a:rPr>
              <a:t>It</a:t>
            </a:r>
            <a:r>
              <a:rPr sz="2600" spc="-10" dirty="0">
                <a:solidFill>
                  <a:srgbClr val="000080"/>
                </a:solidFill>
                <a:latin typeface="Calibri"/>
                <a:cs typeface="Calibri"/>
              </a:rPr>
              <a:t> </a:t>
            </a:r>
            <a:r>
              <a:rPr sz="2600" dirty="0">
                <a:solidFill>
                  <a:srgbClr val="000080"/>
                </a:solidFill>
                <a:latin typeface="Calibri"/>
                <a:cs typeface="Calibri"/>
              </a:rPr>
              <a:t>is</a:t>
            </a:r>
            <a:r>
              <a:rPr sz="2600" spc="-5" dirty="0">
                <a:solidFill>
                  <a:srgbClr val="000080"/>
                </a:solidFill>
                <a:latin typeface="Calibri"/>
                <a:cs typeface="Calibri"/>
              </a:rPr>
              <a:t> </a:t>
            </a:r>
            <a:r>
              <a:rPr sz="2600" dirty="0">
                <a:solidFill>
                  <a:srgbClr val="000080"/>
                </a:solidFill>
                <a:latin typeface="Calibri"/>
                <a:cs typeface="Calibri"/>
              </a:rPr>
              <a:t>a</a:t>
            </a:r>
            <a:r>
              <a:rPr sz="2600" spc="-15" dirty="0">
                <a:solidFill>
                  <a:srgbClr val="000080"/>
                </a:solidFill>
                <a:latin typeface="Calibri"/>
                <a:cs typeface="Calibri"/>
              </a:rPr>
              <a:t> </a:t>
            </a:r>
            <a:r>
              <a:rPr sz="2600" spc="-5" dirty="0">
                <a:solidFill>
                  <a:srgbClr val="000080"/>
                </a:solidFill>
                <a:latin typeface="Calibri"/>
                <a:cs typeface="Calibri"/>
              </a:rPr>
              <a:t>reliable</a:t>
            </a:r>
            <a:r>
              <a:rPr sz="2600" spc="-35" dirty="0">
                <a:solidFill>
                  <a:srgbClr val="000080"/>
                </a:solidFill>
                <a:latin typeface="Calibri"/>
                <a:cs typeface="Calibri"/>
              </a:rPr>
              <a:t> </a:t>
            </a:r>
            <a:r>
              <a:rPr sz="2600" spc="-5" dirty="0">
                <a:solidFill>
                  <a:srgbClr val="000080"/>
                </a:solidFill>
                <a:latin typeface="Calibri"/>
                <a:cs typeface="Calibri"/>
              </a:rPr>
              <a:t>sign</a:t>
            </a:r>
            <a:r>
              <a:rPr sz="2600" spc="-20" dirty="0">
                <a:solidFill>
                  <a:srgbClr val="000080"/>
                </a:solidFill>
                <a:latin typeface="Calibri"/>
                <a:cs typeface="Calibri"/>
              </a:rPr>
              <a:t> </a:t>
            </a:r>
            <a:r>
              <a:rPr sz="2600" dirty="0">
                <a:solidFill>
                  <a:srgbClr val="000080"/>
                </a:solidFill>
                <a:latin typeface="Calibri"/>
                <a:cs typeface="Calibri"/>
              </a:rPr>
              <a:t>of</a:t>
            </a:r>
            <a:r>
              <a:rPr sz="2600" spc="-5" dirty="0">
                <a:solidFill>
                  <a:srgbClr val="000080"/>
                </a:solidFill>
                <a:latin typeface="Calibri"/>
                <a:cs typeface="Calibri"/>
              </a:rPr>
              <a:t> death.</a:t>
            </a:r>
            <a:endParaRPr sz="2600">
              <a:latin typeface="Calibri"/>
              <a:cs typeface="Calibri"/>
            </a:endParaRPr>
          </a:p>
          <a:p>
            <a:pPr marL="311150" marR="1025525" indent="-299085">
              <a:lnSpc>
                <a:spcPct val="200000"/>
              </a:lnSpc>
              <a:buClr>
                <a:srgbClr val="000080"/>
              </a:buClr>
              <a:buFont typeface="Calibri"/>
              <a:buAutoNum type="arabicPeriod"/>
              <a:tabLst>
                <a:tab pos="412115" algn="l"/>
                <a:tab pos="412750" algn="l"/>
              </a:tabLst>
            </a:pPr>
            <a:r>
              <a:rPr dirty="0"/>
              <a:t>	</a:t>
            </a:r>
            <a:r>
              <a:rPr sz="2600" spc="-10" dirty="0">
                <a:solidFill>
                  <a:srgbClr val="000080"/>
                </a:solidFill>
                <a:latin typeface="Calibri"/>
                <a:cs typeface="Calibri"/>
              </a:rPr>
              <a:t>Indicates </a:t>
            </a:r>
            <a:r>
              <a:rPr sz="2600" spc="-5" dirty="0">
                <a:solidFill>
                  <a:srgbClr val="000080"/>
                </a:solidFill>
                <a:latin typeface="Calibri"/>
                <a:cs typeface="Calibri"/>
              </a:rPr>
              <a:t>body position </a:t>
            </a:r>
            <a:r>
              <a:rPr sz="2600" spc="-15" dirty="0">
                <a:solidFill>
                  <a:srgbClr val="000080"/>
                </a:solidFill>
                <a:latin typeface="Calibri"/>
                <a:cs typeface="Calibri"/>
              </a:rPr>
              <a:t>at </a:t>
            </a:r>
            <a:r>
              <a:rPr sz="2600" spc="-10" dirty="0">
                <a:solidFill>
                  <a:srgbClr val="000080"/>
                </a:solidFill>
                <a:latin typeface="Calibri"/>
                <a:cs typeface="Calibri"/>
              </a:rPr>
              <a:t>death </a:t>
            </a:r>
            <a:r>
              <a:rPr sz="2600" dirty="0">
                <a:solidFill>
                  <a:srgbClr val="000080"/>
                </a:solidFill>
                <a:latin typeface="Calibri"/>
                <a:cs typeface="Calibri"/>
              </a:rPr>
              <a:t>and </a:t>
            </a:r>
            <a:r>
              <a:rPr sz="2600" spc="-15" dirty="0">
                <a:solidFill>
                  <a:srgbClr val="000080"/>
                </a:solidFill>
                <a:latin typeface="Calibri"/>
                <a:cs typeface="Calibri"/>
              </a:rPr>
              <a:t>any </a:t>
            </a:r>
            <a:r>
              <a:rPr sz="2600" spc="-575" dirty="0">
                <a:solidFill>
                  <a:srgbClr val="000080"/>
                </a:solidFill>
                <a:latin typeface="Calibri"/>
                <a:cs typeface="Calibri"/>
              </a:rPr>
              <a:t> </a:t>
            </a:r>
            <a:r>
              <a:rPr sz="2600" spc="-10" dirty="0">
                <a:solidFill>
                  <a:srgbClr val="000080"/>
                </a:solidFill>
                <a:latin typeface="Calibri"/>
                <a:cs typeface="Calibri"/>
              </a:rPr>
              <a:t>alteration</a:t>
            </a:r>
            <a:r>
              <a:rPr sz="2600" spc="-20" dirty="0">
                <a:solidFill>
                  <a:srgbClr val="000080"/>
                </a:solidFill>
                <a:latin typeface="Calibri"/>
                <a:cs typeface="Calibri"/>
              </a:rPr>
              <a:t> </a:t>
            </a:r>
            <a:r>
              <a:rPr sz="2600" dirty="0">
                <a:solidFill>
                  <a:srgbClr val="000080"/>
                </a:solidFill>
                <a:latin typeface="Calibri"/>
                <a:cs typeface="Calibri"/>
              </a:rPr>
              <a:t>in</a:t>
            </a:r>
            <a:r>
              <a:rPr sz="2600" spc="-10" dirty="0">
                <a:solidFill>
                  <a:srgbClr val="000080"/>
                </a:solidFill>
                <a:latin typeface="Calibri"/>
                <a:cs typeface="Calibri"/>
              </a:rPr>
              <a:t> </a:t>
            </a:r>
            <a:r>
              <a:rPr sz="2600" spc="-5" dirty="0">
                <a:solidFill>
                  <a:srgbClr val="000080"/>
                </a:solidFill>
                <a:latin typeface="Calibri"/>
                <a:cs typeface="Calibri"/>
              </a:rPr>
              <a:t>body</a:t>
            </a:r>
            <a:r>
              <a:rPr sz="2600" spc="-15" dirty="0">
                <a:solidFill>
                  <a:srgbClr val="000080"/>
                </a:solidFill>
                <a:latin typeface="Calibri"/>
                <a:cs typeface="Calibri"/>
              </a:rPr>
              <a:t> </a:t>
            </a:r>
            <a:r>
              <a:rPr sz="2600" spc="-5" dirty="0">
                <a:solidFill>
                  <a:srgbClr val="000080"/>
                </a:solidFill>
                <a:latin typeface="Calibri"/>
                <a:cs typeface="Calibri"/>
              </a:rPr>
              <a:t>position</a:t>
            </a:r>
            <a:r>
              <a:rPr sz="2600" spc="-25" dirty="0">
                <a:solidFill>
                  <a:srgbClr val="000080"/>
                </a:solidFill>
                <a:latin typeface="Calibri"/>
                <a:cs typeface="Calibri"/>
              </a:rPr>
              <a:t> </a:t>
            </a:r>
            <a:r>
              <a:rPr sz="2600" spc="-10" dirty="0">
                <a:solidFill>
                  <a:srgbClr val="000080"/>
                </a:solidFill>
                <a:latin typeface="Calibri"/>
                <a:cs typeface="Calibri"/>
              </a:rPr>
              <a:t>later </a:t>
            </a:r>
            <a:r>
              <a:rPr sz="2600" spc="-5" dirty="0">
                <a:solidFill>
                  <a:srgbClr val="000080"/>
                </a:solidFill>
                <a:latin typeface="Calibri"/>
                <a:cs typeface="Calibri"/>
              </a:rPr>
              <a:t>on.</a:t>
            </a:r>
            <a:endParaRPr sz="2600">
              <a:latin typeface="Calibri"/>
              <a:cs typeface="Calibri"/>
            </a:endParaRPr>
          </a:p>
          <a:p>
            <a:pPr marL="311150" marR="5080" indent="-299085">
              <a:lnSpc>
                <a:spcPts val="6240"/>
              </a:lnSpc>
              <a:spcBef>
                <a:spcPts val="730"/>
              </a:spcBef>
              <a:buClr>
                <a:srgbClr val="000080"/>
              </a:buClr>
              <a:buFont typeface="Calibri"/>
              <a:buAutoNum type="arabicPeriod"/>
              <a:tabLst>
                <a:tab pos="339090" algn="l"/>
              </a:tabLst>
            </a:pPr>
            <a:r>
              <a:rPr dirty="0"/>
              <a:t>	</a:t>
            </a:r>
            <a:r>
              <a:rPr sz="2600" spc="-5" dirty="0">
                <a:solidFill>
                  <a:srgbClr val="000080"/>
                </a:solidFill>
                <a:latin typeface="Calibri"/>
                <a:cs typeface="Calibri"/>
              </a:rPr>
              <a:t>Peculiar </a:t>
            </a:r>
            <a:r>
              <a:rPr sz="2600" spc="-10" dirty="0">
                <a:solidFill>
                  <a:srgbClr val="000080"/>
                </a:solidFill>
                <a:latin typeface="Calibri"/>
                <a:cs typeface="Calibri"/>
              </a:rPr>
              <a:t>colour </a:t>
            </a:r>
            <a:r>
              <a:rPr sz="2600" spc="-20" dirty="0">
                <a:solidFill>
                  <a:srgbClr val="000080"/>
                </a:solidFill>
                <a:latin typeface="Calibri"/>
                <a:cs typeface="Calibri"/>
              </a:rPr>
              <a:t>may </a:t>
            </a:r>
            <a:r>
              <a:rPr sz="2600" spc="-10" dirty="0">
                <a:solidFill>
                  <a:srgbClr val="000080"/>
                </a:solidFill>
                <a:latin typeface="Calibri"/>
                <a:cs typeface="Calibri"/>
              </a:rPr>
              <a:t>indicate </a:t>
            </a:r>
            <a:r>
              <a:rPr sz="2600" dirty="0">
                <a:solidFill>
                  <a:srgbClr val="000080"/>
                </a:solidFill>
                <a:latin typeface="Calibri"/>
                <a:cs typeface="Calibri"/>
              </a:rPr>
              <a:t>particular </a:t>
            </a:r>
            <a:r>
              <a:rPr sz="2600" spc="-5" dirty="0">
                <a:solidFill>
                  <a:srgbClr val="000080"/>
                </a:solidFill>
                <a:latin typeface="Calibri"/>
                <a:cs typeface="Calibri"/>
              </a:rPr>
              <a:t>poisoning </a:t>
            </a:r>
            <a:r>
              <a:rPr sz="2600" spc="-575" dirty="0">
                <a:solidFill>
                  <a:srgbClr val="000080"/>
                </a:solidFill>
                <a:latin typeface="Calibri"/>
                <a:cs typeface="Calibri"/>
              </a:rPr>
              <a:t> </a:t>
            </a:r>
            <a:r>
              <a:rPr sz="2600" dirty="0">
                <a:solidFill>
                  <a:srgbClr val="000080"/>
                </a:solidFill>
                <a:latin typeface="Calibri"/>
                <a:cs typeface="Calibri"/>
              </a:rPr>
              <a:t>(</a:t>
            </a:r>
            <a:r>
              <a:rPr sz="2600" spc="-20" dirty="0">
                <a:solidFill>
                  <a:srgbClr val="000080"/>
                </a:solidFill>
                <a:latin typeface="Calibri"/>
                <a:cs typeface="Calibri"/>
              </a:rPr>
              <a:t> </a:t>
            </a:r>
            <a:r>
              <a:rPr sz="2600" spc="-5" dirty="0">
                <a:solidFill>
                  <a:srgbClr val="000080"/>
                </a:solidFill>
                <a:latin typeface="Calibri"/>
                <a:cs typeface="Calibri"/>
              </a:rPr>
              <a:t>cause</a:t>
            </a:r>
            <a:r>
              <a:rPr sz="2600" spc="-10" dirty="0">
                <a:solidFill>
                  <a:srgbClr val="000080"/>
                </a:solidFill>
                <a:latin typeface="Calibri"/>
                <a:cs typeface="Calibri"/>
              </a:rPr>
              <a:t> </a:t>
            </a:r>
            <a:r>
              <a:rPr sz="2600" spc="-5" dirty="0">
                <a:solidFill>
                  <a:srgbClr val="000080"/>
                </a:solidFill>
                <a:latin typeface="Calibri"/>
                <a:cs typeface="Calibri"/>
              </a:rPr>
              <a:t>of </a:t>
            </a:r>
            <a:r>
              <a:rPr sz="2600" spc="-10" dirty="0">
                <a:solidFill>
                  <a:srgbClr val="000080"/>
                </a:solidFill>
                <a:latin typeface="Calibri"/>
                <a:cs typeface="Calibri"/>
              </a:rPr>
              <a:t>death</a:t>
            </a:r>
            <a:r>
              <a:rPr sz="2600" spc="-20" dirty="0">
                <a:solidFill>
                  <a:srgbClr val="000080"/>
                </a:solidFill>
                <a:latin typeface="Calibri"/>
                <a:cs typeface="Calibri"/>
              </a:rPr>
              <a:t> </a:t>
            </a:r>
            <a:r>
              <a:rPr sz="2600" spc="-5" dirty="0">
                <a:solidFill>
                  <a:srgbClr val="000080"/>
                </a:solidFill>
                <a:latin typeface="Calibri"/>
                <a:cs typeface="Calibri"/>
              </a:rPr>
              <a:t>).</a:t>
            </a:r>
            <a:endParaRPr sz="2600">
              <a:latin typeface="Calibri"/>
              <a:cs typeface="Calibri"/>
            </a:endParaRPr>
          </a:p>
          <a:p>
            <a:pPr>
              <a:lnSpc>
                <a:spcPct val="100000"/>
              </a:lnSpc>
              <a:spcBef>
                <a:spcPts val="15"/>
              </a:spcBef>
              <a:buClr>
                <a:srgbClr val="000080"/>
              </a:buClr>
              <a:buFont typeface="Calibri"/>
              <a:buAutoNum type="arabicPeriod"/>
            </a:pPr>
            <a:endParaRPr sz="1950">
              <a:latin typeface="Calibri"/>
              <a:cs typeface="Calibri"/>
            </a:endParaRPr>
          </a:p>
          <a:p>
            <a:pPr marL="338455" indent="-326390">
              <a:lnSpc>
                <a:spcPct val="100000"/>
              </a:lnSpc>
              <a:buAutoNum type="arabicPeriod"/>
              <a:tabLst>
                <a:tab pos="339090" algn="l"/>
              </a:tabLst>
            </a:pPr>
            <a:r>
              <a:rPr sz="2600" spc="-15" dirty="0">
                <a:solidFill>
                  <a:srgbClr val="000080"/>
                </a:solidFill>
                <a:latin typeface="Calibri"/>
                <a:cs typeface="Calibri"/>
              </a:rPr>
              <a:t>May </a:t>
            </a:r>
            <a:r>
              <a:rPr sz="2600" spc="-10" dirty="0">
                <a:solidFill>
                  <a:srgbClr val="000080"/>
                </a:solidFill>
                <a:latin typeface="Calibri"/>
                <a:cs typeface="Calibri"/>
              </a:rPr>
              <a:t>indicate</a:t>
            </a:r>
            <a:r>
              <a:rPr sz="2600" spc="-25" dirty="0">
                <a:solidFill>
                  <a:srgbClr val="000080"/>
                </a:solidFill>
                <a:latin typeface="Calibri"/>
                <a:cs typeface="Calibri"/>
              </a:rPr>
              <a:t> </a:t>
            </a:r>
            <a:r>
              <a:rPr sz="2600" dirty="0">
                <a:solidFill>
                  <a:srgbClr val="000080"/>
                </a:solidFill>
                <a:latin typeface="Calibri"/>
                <a:cs typeface="Calibri"/>
              </a:rPr>
              <a:t>time</a:t>
            </a:r>
            <a:r>
              <a:rPr sz="2600" spc="-15" dirty="0">
                <a:solidFill>
                  <a:srgbClr val="000080"/>
                </a:solidFill>
                <a:latin typeface="Calibri"/>
                <a:cs typeface="Calibri"/>
              </a:rPr>
              <a:t> </a:t>
            </a:r>
            <a:r>
              <a:rPr sz="2600" spc="-5" dirty="0">
                <a:solidFill>
                  <a:srgbClr val="000080"/>
                </a:solidFill>
                <a:latin typeface="Calibri"/>
                <a:cs typeface="Calibri"/>
              </a:rPr>
              <a:t>since</a:t>
            </a:r>
            <a:r>
              <a:rPr sz="2600" spc="-15" dirty="0">
                <a:solidFill>
                  <a:srgbClr val="000080"/>
                </a:solidFill>
                <a:latin typeface="Calibri"/>
                <a:cs typeface="Calibri"/>
              </a:rPr>
              <a:t> </a:t>
            </a:r>
            <a:r>
              <a:rPr sz="2600" spc="-10" dirty="0">
                <a:solidFill>
                  <a:srgbClr val="000080"/>
                </a:solidFill>
                <a:latin typeface="Calibri"/>
                <a:cs typeface="Calibri"/>
              </a:rPr>
              <a:t>death</a:t>
            </a:r>
            <a:r>
              <a:rPr sz="2600" spc="-15" dirty="0">
                <a:solidFill>
                  <a:srgbClr val="000080"/>
                </a:solidFill>
                <a:latin typeface="Calibri"/>
                <a:cs typeface="Calibri"/>
              </a:rPr>
              <a:t> </a:t>
            </a:r>
            <a:r>
              <a:rPr sz="2600" dirty="0">
                <a:solidFill>
                  <a:srgbClr val="000080"/>
                </a:solidFill>
                <a:latin typeface="Calibri"/>
                <a:cs typeface="Calibri"/>
              </a:rPr>
              <a:t>–</a:t>
            </a:r>
            <a:r>
              <a:rPr sz="2600" spc="10" dirty="0">
                <a:solidFill>
                  <a:srgbClr val="000080"/>
                </a:solidFill>
                <a:latin typeface="Calibri"/>
                <a:cs typeface="Calibri"/>
              </a:rPr>
              <a:t> </a:t>
            </a:r>
            <a:r>
              <a:rPr sz="2600" spc="-20" dirty="0">
                <a:solidFill>
                  <a:srgbClr val="000080"/>
                </a:solidFill>
                <a:latin typeface="Calibri"/>
                <a:cs typeface="Calibri"/>
              </a:rPr>
              <a:t>fixed </a:t>
            </a:r>
            <a:r>
              <a:rPr sz="2600" spc="-5" dirty="0">
                <a:solidFill>
                  <a:srgbClr val="000080"/>
                </a:solidFill>
                <a:latin typeface="Calibri"/>
                <a:cs typeface="Calibri"/>
              </a:rPr>
              <a:t>or</a:t>
            </a:r>
            <a:r>
              <a:rPr sz="2600" spc="5" dirty="0">
                <a:solidFill>
                  <a:srgbClr val="000080"/>
                </a:solidFill>
                <a:latin typeface="Calibri"/>
                <a:cs typeface="Calibri"/>
              </a:rPr>
              <a:t> </a:t>
            </a:r>
            <a:r>
              <a:rPr sz="2600" spc="-5" dirty="0">
                <a:solidFill>
                  <a:srgbClr val="000080"/>
                </a:solidFill>
                <a:latin typeface="Calibri"/>
                <a:cs typeface="Calibri"/>
              </a:rPr>
              <a:t>not.</a:t>
            </a:r>
            <a:endParaRPr sz="2600">
              <a:latin typeface="Calibri"/>
              <a:cs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11910" y="39700"/>
            <a:ext cx="4323080" cy="514350"/>
          </a:xfrm>
          <a:prstGeom prst="rect">
            <a:avLst/>
          </a:prstGeom>
        </p:spPr>
        <p:txBody>
          <a:bodyPr vert="horz" wrap="square" lIns="0" tIns="13335" rIns="0" bIns="0" rtlCol="0">
            <a:spAutoFit/>
          </a:bodyPr>
          <a:lstStyle/>
          <a:p>
            <a:pPr marL="12700">
              <a:lnSpc>
                <a:spcPct val="100000"/>
              </a:lnSpc>
              <a:spcBef>
                <a:spcPts val="105"/>
              </a:spcBef>
            </a:pPr>
            <a:r>
              <a:rPr sz="3200" b="1" dirty="0">
                <a:solidFill>
                  <a:srgbClr val="800000"/>
                </a:solidFill>
                <a:latin typeface="Calibri"/>
                <a:cs typeface="Calibri"/>
              </a:rPr>
              <a:t>6.</a:t>
            </a:r>
            <a:r>
              <a:rPr sz="3200" b="1" spc="-25" dirty="0">
                <a:solidFill>
                  <a:srgbClr val="800000"/>
                </a:solidFill>
                <a:latin typeface="Calibri"/>
                <a:cs typeface="Calibri"/>
              </a:rPr>
              <a:t> </a:t>
            </a:r>
            <a:r>
              <a:rPr sz="3200" b="1" spc="-10" dirty="0">
                <a:solidFill>
                  <a:srgbClr val="800000"/>
                </a:solidFill>
                <a:latin typeface="Calibri"/>
                <a:cs typeface="Calibri"/>
              </a:rPr>
              <a:t>CHANGES</a:t>
            </a:r>
            <a:r>
              <a:rPr sz="3200" b="1" spc="5" dirty="0">
                <a:solidFill>
                  <a:srgbClr val="800000"/>
                </a:solidFill>
                <a:latin typeface="Calibri"/>
                <a:cs typeface="Calibri"/>
              </a:rPr>
              <a:t> </a:t>
            </a:r>
            <a:r>
              <a:rPr sz="3200" b="1" dirty="0">
                <a:solidFill>
                  <a:srgbClr val="800000"/>
                </a:solidFill>
                <a:latin typeface="Calibri"/>
                <a:cs typeface="Calibri"/>
              </a:rPr>
              <a:t>IN</a:t>
            </a:r>
            <a:r>
              <a:rPr sz="3200" b="1" spc="-20" dirty="0">
                <a:solidFill>
                  <a:srgbClr val="800000"/>
                </a:solidFill>
                <a:latin typeface="Calibri"/>
                <a:cs typeface="Calibri"/>
              </a:rPr>
              <a:t> </a:t>
            </a:r>
            <a:r>
              <a:rPr sz="3200" b="1" spc="-10" dirty="0">
                <a:solidFill>
                  <a:srgbClr val="800000"/>
                </a:solidFill>
                <a:latin typeface="Calibri"/>
                <a:cs typeface="Calibri"/>
              </a:rPr>
              <a:t>MUSCLES:</a:t>
            </a:r>
            <a:endParaRPr sz="3200">
              <a:latin typeface="Calibri"/>
              <a:cs typeface="Calibri"/>
            </a:endParaRPr>
          </a:p>
        </p:txBody>
      </p:sp>
      <p:sp>
        <p:nvSpPr>
          <p:cNvPr id="3" name="object 3"/>
          <p:cNvSpPr txBox="1"/>
          <p:nvPr/>
        </p:nvSpPr>
        <p:spPr>
          <a:xfrm>
            <a:off x="898347" y="851154"/>
            <a:ext cx="7039609" cy="521843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80"/>
                </a:solidFill>
                <a:latin typeface="Calibri"/>
                <a:cs typeface="Calibri"/>
              </a:rPr>
              <a:t>1.</a:t>
            </a:r>
            <a:r>
              <a:rPr sz="2400" spc="-25" dirty="0">
                <a:solidFill>
                  <a:srgbClr val="000080"/>
                </a:solidFill>
                <a:latin typeface="Calibri"/>
                <a:cs typeface="Calibri"/>
              </a:rPr>
              <a:t> </a:t>
            </a:r>
            <a:r>
              <a:rPr sz="2400" spc="-45" dirty="0">
                <a:solidFill>
                  <a:srgbClr val="000080"/>
                </a:solidFill>
                <a:latin typeface="Calibri"/>
                <a:cs typeface="Calibri"/>
              </a:rPr>
              <a:t>STAGE</a:t>
            </a:r>
            <a:r>
              <a:rPr sz="2400" spc="-25" dirty="0">
                <a:solidFill>
                  <a:srgbClr val="000080"/>
                </a:solidFill>
                <a:latin typeface="Calibri"/>
                <a:cs typeface="Calibri"/>
              </a:rPr>
              <a:t> </a:t>
            </a:r>
            <a:r>
              <a:rPr sz="2400" spc="-5" dirty="0">
                <a:solidFill>
                  <a:srgbClr val="000080"/>
                </a:solidFill>
                <a:latin typeface="Calibri"/>
                <a:cs typeface="Calibri"/>
              </a:rPr>
              <a:t>OF</a:t>
            </a:r>
            <a:r>
              <a:rPr sz="2400" spc="-15" dirty="0">
                <a:solidFill>
                  <a:srgbClr val="000080"/>
                </a:solidFill>
                <a:latin typeface="Calibri"/>
                <a:cs typeface="Calibri"/>
              </a:rPr>
              <a:t> </a:t>
            </a:r>
            <a:r>
              <a:rPr sz="2400" spc="-10" dirty="0">
                <a:solidFill>
                  <a:srgbClr val="000080"/>
                </a:solidFill>
                <a:latin typeface="Calibri"/>
                <a:cs typeface="Calibri"/>
              </a:rPr>
              <a:t>PRIMARY</a:t>
            </a:r>
            <a:r>
              <a:rPr sz="2400" spc="-35" dirty="0">
                <a:solidFill>
                  <a:srgbClr val="000080"/>
                </a:solidFill>
                <a:latin typeface="Calibri"/>
                <a:cs typeface="Calibri"/>
              </a:rPr>
              <a:t> </a:t>
            </a:r>
            <a:r>
              <a:rPr sz="2400" spc="-25" dirty="0">
                <a:solidFill>
                  <a:srgbClr val="000080"/>
                </a:solidFill>
                <a:latin typeface="Calibri"/>
                <a:cs typeface="Calibri"/>
              </a:rPr>
              <a:t>FLACIDITY:</a:t>
            </a:r>
            <a:endParaRPr sz="2400">
              <a:latin typeface="Calibri"/>
              <a:cs typeface="Calibri"/>
            </a:endParaRPr>
          </a:p>
          <a:p>
            <a:pPr>
              <a:lnSpc>
                <a:spcPct val="100000"/>
              </a:lnSpc>
              <a:spcBef>
                <a:spcPts val="30"/>
              </a:spcBef>
            </a:pPr>
            <a:endParaRPr sz="2200">
              <a:latin typeface="Calibri"/>
              <a:cs typeface="Calibri"/>
            </a:endParaRPr>
          </a:p>
          <a:p>
            <a:pPr marL="139065">
              <a:lnSpc>
                <a:spcPct val="100000"/>
              </a:lnSpc>
              <a:spcBef>
                <a:spcPts val="5"/>
              </a:spcBef>
            </a:pPr>
            <a:r>
              <a:rPr sz="2200" spc="-5" dirty="0">
                <a:latin typeface="Calibri"/>
                <a:cs typeface="Calibri"/>
              </a:rPr>
              <a:t>-</a:t>
            </a:r>
            <a:r>
              <a:rPr sz="2200" spc="5" dirty="0">
                <a:latin typeface="Calibri"/>
                <a:cs typeface="Calibri"/>
              </a:rPr>
              <a:t> </a:t>
            </a:r>
            <a:r>
              <a:rPr sz="2200" spc="-10" dirty="0">
                <a:latin typeface="Calibri"/>
                <a:cs typeface="Calibri"/>
              </a:rPr>
              <a:t>Generalised</a:t>
            </a:r>
            <a:r>
              <a:rPr sz="2200" spc="10" dirty="0">
                <a:latin typeface="Calibri"/>
                <a:cs typeface="Calibri"/>
              </a:rPr>
              <a:t> </a:t>
            </a:r>
            <a:r>
              <a:rPr sz="2200" spc="-15" dirty="0">
                <a:latin typeface="Calibri"/>
                <a:cs typeface="Calibri"/>
              </a:rPr>
              <a:t>relaxation</a:t>
            </a:r>
            <a:r>
              <a:rPr sz="2200" spc="-25" dirty="0">
                <a:latin typeface="Calibri"/>
                <a:cs typeface="Calibri"/>
              </a:rPr>
              <a:t> </a:t>
            </a:r>
            <a:r>
              <a:rPr sz="2200" spc="-5" dirty="0">
                <a:latin typeface="Calibri"/>
                <a:cs typeface="Calibri"/>
              </a:rPr>
              <a:t>lasting</a:t>
            </a:r>
            <a:r>
              <a:rPr sz="2200" spc="-10" dirty="0">
                <a:latin typeface="Calibri"/>
                <a:cs typeface="Calibri"/>
              </a:rPr>
              <a:t> </a:t>
            </a:r>
            <a:r>
              <a:rPr sz="2200" spc="-5" dirty="0">
                <a:latin typeface="Calibri"/>
                <a:cs typeface="Calibri"/>
              </a:rPr>
              <a:t>up </a:t>
            </a:r>
            <a:r>
              <a:rPr sz="2200" spc="-20" dirty="0">
                <a:latin typeface="Calibri"/>
                <a:cs typeface="Calibri"/>
              </a:rPr>
              <a:t>to</a:t>
            </a:r>
            <a:r>
              <a:rPr sz="2200" spc="5" dirty="0">
                <a:latin typeface="Calibri"/>
                <a:cs typeface="Calibri"/>
              </a:rPr>
              <a:t> </a:t>
            </a:r>
            <a:r>
              <a:rPr sz="2200" dirty="0">
                <a:latin typeface="Calibri"/>
                <a:cs typeface="Calibri"/>
              </a:rPr>
              <a:t>2-3 </a:t>
            </a:r>
            <a:r>
              <a:rPr sz="2200" spc="-15" dirty="0">
                <a:latin typeface="Calibri"/>
                <a:cs typeface="Calibri"/>
              </a:rPr>
              <a:t>hours</a:t>
            </a:r>
            <a:r>
              <a:rPr sz="2200" spc="-5" dirty="0">
                <a:latin typeface="Calibri"/>
                <a:cs typeface="Calibri"/>
              </a:rPr>
              <a:t> </a:t>
            </a:r>
            <a:r>
              <a:rPr sz="2200" spc="-10" dirty="0">
                <a:latin typeface="Calibri"/>
                <a:cs typeface="Calibri"/>
              </a:rPr>
              <a:t>after</a:t>
            </a:r>
            <a:r>
              <a:rPr sz="2200" dirty="0">
                <a:latin typeface="Calibri"/>
                <a:cs typeface="Calibri"/>
              </a:rPr>
              <a:t> </a:t>
            </a:r>
            <a:r>
              <a:rPr sz="2200" spc="-10" dirty="0">
                <a:latin typeface="Calibri"/>
                <a:cs typeface="Calibri"/>
              </a:rPr>
              <a:t>death</a:t>
            </a:r>
            <a:endParaRPr sz="2200">
              <a:latin typeface="Calibri"/>
              <a:cs typeface="Calibri"/>
            </a:endParaRPr>
          </a:p>
          <a:p>
            <a:pPr>
              <a:lnSpc>
                <a:spcPct val="100000"/>
              </a:lnSpc>
              <a:spcBef>
                <a:spcPts val="15"/>
              </a:spcBef>
            </a:pPr>
            <a:endParaRPr sz="2150">
              <a:latin typeface="Calibri"/>
              <a:cs typeface="Calibri"/>
            </a:endParaRPr>
          </a:p>
          <a:p>
            <a:pPr marL="139065">
              <a:lnSpc>
                <a:spcPct val="100000"/>
              </a:lnSpc>
            </a:pPr>
            <a:r>
              <a:rPr sz="2200" spc="-10" dirty="0">
                <a:latin typeface="Calibri"/>
                <a:cs typeface="Calibri"/>
              </a:rPr>
              <a:t>-Reacts</a:t>
            </a:r>
            <a:r>
              <a:rPr sz="2200" spc="25" dirty="0">
                <a:latin typeface="Calibri"/>
                <a:cs typeface="Calibri"/>
              </a:rPr>
              <a:t> </a:t>
            </a:r>
            <a:r>
              <a:rPr sz="2200" spc="-20" dirty="0">
                <a:latin typeface="Calibri"/>
                <a:cs typeface="Calibri"/>
              </a:rPr>
              <a:t>to</a:t>
            </a:r>
            <a:r>
              <a:rPr sz="2200" spc="10" dirty="0">
                <a:latin typeface="Calibri"/>
                <a:cs typeface="Calibri"/>
              </a:rPr>
              <a:t> </a:t>
            </a:r>
            <a:r>
              <a:rPr sz="2200" spc="-10" dirty="0">
                <a:latin typeface="Calibri"/>
                <a:cs typeface="Calibri"/>
              </a:rPr>
              <a:t>external</a:t>
            </a:r>
            <a:r>
              <a:rPr sz="2200" spc="5" dirty="0">
                <a:latin typeface="Calibri"/>
                <a:cs typeface="Calibri"/>
              </a:rPr>
              <a:t> </a:t>
            </a:r>
            <a:r>
              <a:rPr sz="2200" spc="-10" dirty="0">
                <a:latin typeface="Calibri"/>
                <a:cs typeface="Calibri"/>
              </a:rPr>
              <a:t>mechanical/</a:t>
            </a:r>
            <a:r>
              <a:rPr sz="2200" dirty="0">
                <a:latin typeface="Calibri"/>
                <a:cs typeface="Calibri"/>
              </a:rPr>
              <a:t> </a:t>
            </a:r>
            <a:r>
              <a:rPr sz="2200" spc="-10" dirty="0">
                <a:latin typeface="Calibri"/>
                <a:cs typeface="Calibri"/>
              </a:rPr>
              <a:t>electrical</a:t>
            </a:r>
            <a:r>
              <a:rPr sz="2200" spc="20" dirty="0">
                <a:latin typeface="Calibri"/>
                <a:cs typeface="Calibri"/>
              </a:rPr>
              <a:t> </a:t>
            </a:r>
            <a:r>
              <a:rPr sz="2200" spc="-10" dirty="0">
                <a:latin typeface="Calibri"/>
                <a:cs typeface="Calibri"/>
              </a:rPr>
              <a:t>stimuli due</a:t>
            </a:r>
            <a:r>
              <a:rPr sz="2200" dirty="0">
                <a:latin typeface="Calibri"/>
                <a:cs typeface="Calibri"/>
              </a:rPr>
              <a:t> </a:t>
            </a:r>
            <a:r>
              <a:rPr sz="2200" spc="-15" dirty="0">
                <a:latin typeface="Calibri"/>
                <a:cs typeface="Calibri"/>
              </a:rPr>
              <a:t>to</a:t>
            </a:r>
            <a:endParaRPr sz="2200">
              <a:latin typeface="Calibri"/>
              <a:cs typeface="Calibri"/>
            </a:endParaRPr>
          </a:p>
          <a:p>
            <a:pPr>
              <a:lnSpc>
                <a:spcPct val="100000"/>
              </a:lnSpc>
              <a:spcBef>
                <a:spcPts val="15"/>
              </a:spcBef>
            </a:pPr>
            <a:endParaRPr sz="2150">
              <a:latin typeface="Calibri"/>
              <a:cs typeface="Calibri"/>
            </a:endParaRPr>
          </a:p>
          <a:p>
            <a:pPr marL="266700">
              <a:lnSpc>
                <a:spcPct val="100000"/>
              </a:lnSpc>
            </a:pPr>
            <a:r>
              <a:rPr sz="2200" spc="-10" dirty="0">
                <a:latin typeface="Calibri"/>
                <a:cs typeface="Calibri"/>
              </a:rPr>
              <a:t>presence</a:t>
            </a:r>
            <a:r>
              <a:rPr sz="2200" spc="-15" dirty="0">
                <a:latin typeface="Calibri"/>
                <a:cs typeface="Calibri"/>
              </a:rPr>
              <a:t> </a:t>
            </a:r>
            <a:r>
              <a:rPr sz="2200" dirty="0">
                <a:latin typeface="Calibri"/>
                <a:cs typeface="Calibri"/>
              </a:rPr>
              <a:t>of</a:t>
            </a:r>
            <a:r>
              <a:rPr sz="2200" spc="-5" dirty="0">
                <a:latin typeface="Calibri"/>
                <a:cs typeface="Calibri"/>
              </a:rPr>
              <a:t> molecular</a:t>
            </a:r>
            <a:r>
              <a:rPr sz="2200" spc="-15" dirty="0">
                <a:latin typeface="Calibri"/>
                <a:cs typeface="Calibri"/>
              </a:rPr>
              <a:t> </a:t>
            </a:r>
            <a:r>
              <a:rPr sz="2200" spc="-20" dirty="0">
                <a:latin typeface="Calibri"/>
                <a:cs typeface="Calibri"/>
              </a:rPr>
              <a:t>life</a:t>
            </a:r>
            <a:endParaRPr sz="2200">
              <a:latin typeface="Calibri"/>
              <a:cs typeface="Calibri"/>
            </a:endParaRPr>
          </a:p>
          <a:p>
            <a:pPr>
              <a:lnSpc>
                <a:spcPct val="100000"/>
              </a:lnSpc>
              <a:spcBef>
                <a:spcPts val="55"/>
              </a:spcBef>
            </a:pPr>
            <a:endParaRPr sz="2250">
              <a:latin typeface="Calibri"/>
              <a:cs typeface="Calibri"/>
            </a:endParaRPr>
          </a:p>
          <a:p>
            <a:pPr marL="12700">
              <a:lnSpc>
                <a:spcPct val="100000"/>
              </a:lnSpc>
            </a:pPr>
            <a:r>
              <a:rPr sz="2400" dirty="0">
                <a:solidFill>
                  <a:srgbClr val="000080"/>
                </a:solidFill>
                <a:latin typeface="Calibri"/>
                <a:cs typeface="Calibri"/>
              </a:rPr>
              <a:t>2.</a:t>
            </a:r>
            <a:r>
              <a:rPr sz="2400" spc="-25" dirty="0">
                <a:solidFill>
                  <a:srgbClr val="000080"/>
                </a:solidFill>
                <a:latin typeface="Calibri"/>
                <a:cs typeface="Calibri"/>
              </a:rPr>
              <a:t> </a:t>
            </a:r>
            <a:r>
              <a:rPr sz="2400" spc="-45" dirty="0">
                <a:solidFill>
                  <a:srgbClr val="000080"/>
                </a:solidFill>
                <a:latin typeface="Calibri"/>
                <a:cs typeface="Calibri"/>
              </a:rPr>
              <a:t>STAGE</a:t>
            </a:r>
            <a:r>
              <a:rPr sz="2400" spc="-30" dirty="0">
                <a:solidFill>
                  <a:srgbClr val="000080"/>
                </a:solidFill>
                <a:latin typeface="Calibri"/>
                <a:cs typeface="Calibri"/>
              </a:rPr>
              <a:t> </a:t>
            </a:r>
            <a:r>
              <a:rPr sz="2400" spc="-5" dirty="0">
                <a:solidFill>
                  <a:srgbClr val="000080"/>
                </a:solidFill>
                <a:latin typeface="Calibri"/>
                <a:cs typeface="Calibri"/>
              </a:rPr>
              <a:t>OF</a:t>
            </a:r>
            <a:r>
              <a:rPr sz="2400" spc="-15" dirty="0">
                <a:solidFill>
                  <a:srgbClr val="000080"/>
                </a:solidFill>
                <a:latin typeface="Calibri"/>
                <a:cs typeface="Calibri"/>
              </a:rPr>
              <a:t> </a:t>
            </a:r>
            <a:r>
              <a:rPr sz="2400" spc="-5" dirty="0">
                <a:solidFill>
                  <a:srgbClr val="000080"/>
                </a:solidFill>
                <a:latin typeface="Calibri"/>
                <a:cs typeface="Calibri"/>
              </a:rPr>
              <a:t>RIGOR</a:t>
            </a:r>
            <a:r>
              <a:rPr sz="2400" spc="-35" dirty="0">
                <a:solidFill>
                  <a:srgbClr val="000080"/>
                </a:solidFill>
                <a:latin typeface="Calibri"/>
                <a:cs typeface="Calibri"/>
              </a:rPr>
              <a:t> </a:t>
            </a:r>
            <a:r>
              <a:rPr sz="2400" spc="-10" dirty="0">
                <a:solidFill>
                  <a:srgbClr val="000080"/>
                </a:solidFill>
                <a:latin typeface="Calibri"/>
                <a:cs typeface="Calibri"/>
              </a:rPr>
              <a:t>MORTIS:</a:t>
            </a:r>
            <a:endParaRPr sz="2400">
              <a:latin typeface="Calibri"/>
              <a:cs typeface="Calibri"/>
            </a:endParaRPr>
          </a:p>
          <a:p>
            <a:pPr>
              <a:lnSpc>
                <a:spcPct val="100000"/>
              </a:lnSpc>
              <a:spcBef>
                <a:spcPts val="35"/>
              </a:spcBef>
            </a:pPr>
            <a:endParaRPr sz="2200">
              <a:latin typeface="Calibri"/>
              <a:cs typeface="Calibri"/>
            </a:endParaRPr>
          </a:p>
          <a:p>
            <a:pPr marL="12700">
              <a:lnSpc>
                <a:spcPct val="100000"/>
              </a:lnSpc>
            </a:pPr>
            <a:r>
              <a:rPr sz="2200" spc="-5" dirty="0">
                <a:latin typeface="Calibri"/>
                <a:cs typeface="Calibri"/>
              </a:rPr>
              <a:t>-</a:t>
            </a:r>
            <a:r>
              <a:rPr sz="2200" spc="-10" dirty="0">
                <a:latin typeface="Calibri"/>
                <a:cs typeface="Calibri"/>
              </a:rPr>
              <a:t> Characterised</a:t>
            </a:r>
            <a:r>
              <a:rPr sz="2200" spc="-25" dirty="0">
                <a:latin typeface="Calibri"/>
                <a:cs typeface="Calibri"/>
              </a:rPr>
              <a:t> </a:t>
            </a:r>
            <a:r>
              <a:rPr sz="2200" spc="-10" dirty="0">
                <a:latin typeface="Calibri"/>
                <a:cs typeface="Calibri"/>
              </a:rPr>
              <a:t>by</a:t>
            </a:r>
            <a:r>
              <a:rPr sz="2200" spc="-5" dirty="0">
                <a:latin typeface="Calibri"/>
                <a:cs typeface="Calibri"/>
              </a:rPr>
              <a:t> </a:t>
            </a:r>
            <a:r>
              <a:rPr sz="2200" spc="-10" dirty="0">
                <a:latin typeface="Calibri"/>
                <a:cs typeface="Calibri"/>
              </a:rPr>
              <a:t>stiffness</a:t>
            </a:r>
            <a:endParaRPr sz="2200">
              <a:latin typeface="Calibri"/>
              <a:cs typeface="Calibri"/>
            </a:endParaRPr>
          </a:p>
          <a:p>
            <a:pPr>
              <a:lnSpc>
                <a:spcPct val="100000"/>
              </a:lnSpc>
              <a:spcBef>
                <a:spcPts val="55"/>
              </a:spcBef>
            </a:pPr>
            <a:endParaRPr sz="2250">
              <a:latin typeface="Calibri"/>
              <a:cs typeface="Calibri"/>
            </a:endParaRPr>
          </a:p>
          <a:p>
            <a:pPr marL="12700">
              <a:lnSpc>
                <a:spcPct val="100000"/>
              </a:lnSpc>
            </a:pPr>
            <a:r>
              <a:rPr sz="2400" dirty="0">
                <a:solidFill>
                  <a:srgbClr val="000080"/>
                </a:solidFill>
                <a:latin typeface="Calibri"/>
                <a:cs typeface="Calibri"/>
              </a:rPr>
              <a:t>3.</a:t>
            </a:r>
            <a:r>
              <a:rPr sz="2400" spc="-30" dirty="0">
                <a:solidFill>
                  <a:srgbClr val="000080"/>
                </a:solidFill>
                <a:latin typeface="Calibri"/>
                <a:cs typeface="Calibri"/>
              </a:rPr>
              <a:t> </a:t>
            </a:r>
            <a:r>
              <a:rPr sz="2400" spc="-45" dirty="0">
                <a:solidFill>
                  <a:srgbClr val="000080"/>
                </a:solidFill>
                <a:latin typeface="Calibri"/>
                <a:cs typeface="Calibri"/>
              </a:rPr>
              <a:t>STAGE</a:t>
            </a:r>
            <a:r>
              <a:rPr sz="2400" spc="-30" dirty="0">
                <a:solidFill>
                  <a:srgbClr val="000080"/>
                </a:solidFill>
                <a:latin typeface="Calibri"/>
                <a:cs typeface="Calibri"/>
              </a:rPr>
              <a:t> </a:t>
            </a:r>
            <a:r>
              <a:rPr sz="2400" spc="-5" dirty="0">
                <a:solidFill>
                  <a:srgbClr val="000080"/>
                </a:solidFill>
                <a:latin typeface="Calibri"/>
                <a:cs typeface="Calibri"/>
              </a:rPr>
              <a:t>OF</a:t>
            </a:r>
            <a:r>
              <a:rPr sz="2400" spc="-20" dirty="0">
                <a:solidFill>
                  <a:srgbClr val="000080"/>
                </a:solidFill>
                <a:latin typeface="Calibri"/>
                <a:cs typeface="Calibri"/>
              </a:rPr>
              <a:t> </a:t>
            </a:r>
            <a:r>
              <a:rPr sz="2400" spc="-15" dirty="0">
                <a:solidFill>
                  <a:srgbClr val="000080"/>
                </a:solidFill>
                <a:latin typeface="Calibri"/>
                <a:cs typeface="Calibri"/>
              </a:rPr>
              <a:t>SECONDARY</a:t>
            </a:r>
            <a:r>
              <a:rPr sz="2400" spc="-45" dirty="0">
                <a:solidFill>
                  <a:srgbClr val="000080"/>
                </a:solidFill>
                <a:latin typeface="Calibri"/>
                <a:cs typeface="Calibri"/>
              </a:rPr>
              <a:t> </a:t>
            </a:r>
            <a:r>
              <a:rPr sz="2400" spc="-25" dirty="0">
                <a:solidFill>
                  <a:srgbClr val="000080"/>
                </a:solidFill>
                <a:latin typeface="Calibri"/>
                <a:cs typeface="Calibri"/>
              </a:rPr>
              <a:t>FLACIDITY:</a:t>
            </a:r>
            <a:endParaRPr sz="2400">
              <a:latin typeface="Calibri"/>
              <a:cs typeface="Calibri"/>
            </a:endParaRPr>
          </a:p>
          <a:p>
            <a:pPr>
              <a:lnSpc>
                <a:spcPct val="100000"/>
              </a:lnSpc>
              <a:spcBef>
                <a:spcPts val="35"/>
              </a:spcBef>
            </a:pPr>
            <a:endParaRPr sz="2200">
              <a:latin typeface="Calibri"/>
              <a:cs typeface="Calibri"/>
            </a:endParaRPr>
          </a:p>
          <a:p>
            <a:pPr marL="12700">
              <a:lnSpc>
                <a:spcPct val="100000"/>
              </a:lnSpc>
            </a:pPr>
            <a:r>
              <a:rPr sz="2200" spc="-5" dirty="0">
                <a:latin typeface="Calibri"/>
                <a:cs typeface="Calibri"/>
              </a:rPr>
              <a:t>-</a:t>
            </a:r>
            <a:r>
              <a:rPr sz="2200" spc="5" dirty="0">
                <a:latin typeface="Calibri"/>
                <a:cs typeface="Calibri"/>
              </a:rPr>
              <a:t> </a:t>
            </a:r>
            <a:r>
              <a:rPr sz="2200" spc="-5" dirty="0">
                <a:latin typeface="Calibri"/>
                <a:cs typeface="Calibri"/>
              </a:rPr>
              <a:t>With</a:t>
            </a:r>
            <a:r>
              <a:rPr sz="2200" dirty="0">
                <a:latin typeface="Calibri"/>
                <a:cs typeface="Calibri"/>
              </a:rPr>
              <a:t> </a:t>
            </a:r>
            <a:r>
              <a:rPr sz="2200" spc="-10" dirty="0">
                <a:latin typeface="Calibri"/>
                <a:cs typeface="Calibri"/>
              </a:rPr>
              <a:t>disappearance</a:t>
            </a:r>
            <a:r>
              <a:rPr sz="2200" spc="-25" dirty="0">
                <a:latin typeface="Calibri"/>
                <a:cs typeface="Calibri"/>
              </a:rPr>
              <a:t> </a:t>
            </a:r>
            <a:r>
              <a:rPr sz="2200" spc="-5" dirty="0">
                <a:latin typeface="Calibri"/>
                <a:cs typeface="Calibri"/>
              </a:rPr>
              <a:t>of</a:t>
            </a:r>
            <a:r>
              <a:rPr sz="2200" spc="10" dirty="0">
                <a:latin typeface="Calibri"/>
                <a:cs typeface="Calibri"/>
              </a:rPr>
              <a:t> </a:t>
            </a:r>
            <a:r>
              <a:rPr sz="2200" spc="-5" dirty="0">
                <a:latin typeface="Calibri"/>
                <a:cs typeface="Calibri"/>
              </a:rPr>
              <a:t>rigor mortis</a:t>
            </a:r>
            <a:r>
              <a:rPr sz="2200" spc="10" dirty="0">
                <a:latin typeface="Calibri"/>
                <a:cs typeface="Calibri"/>
              </a:rPr>
              <a:t> </a:t>
            </a:r>
            <a:r>
              <a:rPr sz="2200" spc="-5" dirty="0">
                <a:latin typeface="Calibri"/>
                <a:cs typeface="Calibri"/>
              </a:rPr>
              <a:t>,</a:t>
            </a:r>
            <a:r>
              <a:rPr sz="2200" spc="5" dirty="0">
                <a:latin typeface="Calibri"/>
                <a:cs typeface="Calibri"/>
              </a:rPr>
              <a:t> </a:t>
            </a:r>
            <a:r>
              <a:rPr sz="2200" spc="-10" dirty="0">
                <a:latin typeface="Calibri"/>
                <a:cs typeface="Calibri"/>
              </a:rPr>
              <a:t>muscles</a:t>
            </a:r>
            <a:r>
              <a:rPr sz="2200" spc="25" dirty="0">
                <a:latin typeface="Calibri"/>
                <a:cs typeface="Calibri"/>
              </a:rPr>
              <a:t> </a:t>
            </a:r>
            <a:r>
              <a:rPr sz="2200" spc="-5" dirty="0">
                <a:latin typeface="Calibri"/>
                <a:cs typeface="Calibri"/>
              </a:rPr>
              <a:t>again</a:t>
            </a:r>
            <a:r>
              <a:rPr sz="2200" spc="-5" dirty="0">
                <a:latin typeface="Wingdings"/>
                <a:cs typeface="Wingdings"/>
              </a:rPr>
              <a:t></a:t>
            </a:r>
            <a:r>
              <a:rPr sz="2200" spc="-75" dirty="0">
                <a:latin typeface="Times New Roman"/>
                <a:cs typeface="Times New Roman"/>
              </a:rPr>
              <a:t> </a:t>
            </a:r>
            <a:r>
              <a:rPr sz="2200" spc="-5" dirty="0">
                <a:latin typeface="Calibri"/>
                <a:cs typeface="Calibri"/>
              </a:rPr>
              <a:t>flaccid.</a:t>
            </a:r>
            <a:endParaRPr sz="220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974547" y="425958"/>
            <a:ext cx="5610860"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800000"/>
                </a:solidFill>
                <a:latin typeface="Calibri"/>
                <a:cs typeface="Calibri"/>
              </a:rPr>
              <a:t>RIGOR</a:t>
            </a:r>
            <a:r>
              <a:rPr sz="2800" b="1" spc="5" dirty="0">
                <a:solidFill>
                  <a:srgbClr val="800000"/>
                </a:solidFill>
                <a:latin typeface="Calibri"/>
                <a:cs typeface="Calibri"/>
              </a:rPr>
              <a:t> </a:t>
            </a:r>
            <a:r>
              <a:rPr sz="2800" b="1" spc="-10" dirty="0">
                <a:solidFill>
                  <a:srgbClr val="800000"/>
                </a:solidFill>
                <a:latin typeface="Calibri"/>
                <a:cs typeface="Calibri"/>
              </a:rPr>
              <a:t>MORTIS</a:t>
            </a:r>
            <a:r>
              <a:rPr sz="2800" b="1" spc="-5" dirty="0">
                <a:solidFill>
                  <a:srgbClr val="800000"/>
                </a:solidFill>
                <a:latin typeface="Calibri"/>
                <a:cs typeface="Calibri"/>
              </a:rPr>
              <a:t> /</a:t>
            </a:r>
            <a:r>
              <a:rPr sz="2800" b="1" spc="5" dirty="0">
                <a:solidFill>
                  <a:srgbClr val="800000"/>
                </a:solidFill>
                <a:latin typeface="Calibri"/>
                <a:cs typeface="Calibri"/>
              </a:rPr>
              <a:t> </a:t>
            </a:r>
            <a:r>
              <a:rPr sz="2800" b="1" spc="-10" dirty="0">
                <a:solidFill>
                  <a:srgbClr val="800000"/>
                </a:solidFill>
                <a:latin typeface="Calibri"/>
                <a:cs typeface="Calibri"/>
              </a:rPr>
              <a:t>CADEVERIC</a:t>
            </a:r>
            <a:r>
              <a:rPr sz="2800" b="1" spc="15" dirty="0">
                <a:solidFill>
                  <a:srgbClr val="800000"/>
                </a:solidFill>
                <a:latin typeface="Calibri"/>
                <a:cs typeface="Calibri"/>
              </a:rPr>
              <a:t> </a:t>
            </a:r>
            <a:r>
              <a:rPr sz="2800" b="1" spc="-5" dirty="0">
                <a:solidFill>
                  <a:srgbClr val="800000"/>
                </a:solidFill>
                <a:latin typeface="Calibri"/>
                <a:cs typeface="Calibri"/>
              </a:rPr>
              <a:t>RIGIDITY</a:t>
            </a:r>
            <a:endParaRPr sz="2800">
              <a:latin typeface="Calibri"/>
              <a:cs typeface="Calibri"/>
            </a:endParaRPr>
          </a:p>
        </p:txBody>
      </p:sp>
      <p:sp>
        <p:nvSpPr>
          <p:cNvPr id="6" name="object 6"/>
          <p:cNvSpPr txBox="1"/>
          <p:nvPr/>
        </p:nvSpPr>
        <p:spPr>
          <a:xfrm>
            <a:off x="973023" y="1341577"/>
            <a:ext cx="7774940" cy="4330065"/>
          </a:xfrm>
          <a:prstGeom prst="rect">
            <a:avLst/>
          </a:prstGeom>
        </p:spPr>
        <p:txBody>
          <a:bodyPr vert="horz" wrap="square" lIns="0" tIns="13335" rIns="0" bIns="0" rtlCol="0">
            <a:spAutoFit/>
          </a:bodyPr>
          <a:lstStyle/>
          <a:p>
            <a:pPr marL="12700">
              <a:lnSpc>
                <a:spcPct val="100000"/>
              </a:lnSpc>
              <a:spcBef>
                <a:spcPts val="105"/>
              </a:spcBef>
            </a:pPr>
            <a:r>
              <a:rPr sz="2600" b="1" spc="-5" dirty="0">
                <a:solidFill>
                  <a:srgbClr val="006FC0"/>
                </a:solidFill>
                <a:latin typeface="Calibri"/>
                <a:cs typeface="Calibri"/>
              </a:rPr>
              <a:t>Definition</a:t>
            </a:r>
            <a:r>
              <a:rPr sz="2600" b="1" spc="-40" dirty="0">
                <a:solidFill>
                  <a:srgbClr val="006FC0"/>
                </a:solidFill>
                <a:latin typeface="Calibri"/>
                <a:cs typeface="Calibri"/>
              </a:rPr>
              <a:t> </a:t>
            </a:r>
            <a:r>
              <a:rPr sz="2600" b="1" dirty="0">
                <a:solidFill>
                  <a:srgbClr val="006FC0"/>
                </a:solidFill>
                <a:latin typeface="Calibri"/>
                <a:cs typeface="Calibri"/>
              </a:rPr>
              <a:t>:</a:t>
            </a:r>
            <a:endParaRPr sz="2600">
              <a:latin typeface="Calibri"/>
              <a:cs typeface="Calibri"/>
            </a:endParaRPr>
          </a:p>
          <a:p>
            <a:pPr marL="31115" marR="176530">
              <a:lnSpc>
                <a:spcPct val="101699"/>
              </a:lnSpc>
              <a:spcBef>
                <a:spcPts val="2080"/>
              </a:spcBef>
            </a:pPr>
            <a:r>
              <a:rPr sz="2400" dirty="0">
                <a:latin typeface="Calibri"/>
                <a:cs typeface="Calibri"/>
              </a:rPr>
              <a:t>It is a </a:t>
            </a:r>
            <a:r>
              <a:rPr sz="2400" spc="-25" dirty="0">
                <a:latin typeface="Calibri"/>
                <a:cs typeface="Calibri"/>
              </a:rPr>
              <a:t>state </a:t>
            </a:r>
            <a:r>
              <a:rPr sz="2400" spc="-5" dirty="0">
                <a:latin typeface="Calibri"/>
                <a:cs typeface="Calibri"/>
              </a:rPr>
              <a:t>of </a:t>
            </a:r>
            <a:r>
              <a:rPr sz="2400" spc="-10" dirty="0">
                <a:latin typeface="Calibri"/>
                <a:cs typeface="Calibri"/>
              </a:rPr>
              <a:t>post </a:t>
            </a:r>
            <a:r>
              <a:rPr sz="2400" spc="-5" dirty="0">
                <a:latin typeface="Calibri"/>
                <a:cs typeface="Calibri"/>
              </a:rPr>
              <a:t>mortem </a:t>
            </a:r>
            <a:r>
              <a:rPr sz="2400" spc="-15" dirty="0">
                <a:latin typeface="Calibri"/>
                <a:cs typeface="Calibri"/>
              </a:rPr>
              <a:t>stiffening </a:t>
            </a:r>
            <a:r>
              <a:rPr sz="2400" dirty="0">
                <a:latin typeface="Calibri"/>
                <a:cs typeface="Calibri"/>
              </a:rPr>
              <a:t>in </a:t>
            </a:r>
            <a:r>
              <a:rPr sz="2400" spc="-5" dirty="0">
                <a:latin typeface="Calibri"/>
                <a:cs typeface="Calibri"/>
              </a:rPr>
              <a:t>both </a:t>
            </a:r>
            <a:r>
              <a:rPr sz="2400" spc="-10" dirty="0">
                <a:latin typeface="Calibri"/>
                <a:cs typeface="Calibri"/>
              </a:rPr>
              <a:t>voluntary </a:t>
            </a:r>
            <a:r>
              <a:rPr sz="2400" dirty="0">
                <a:latin typeface="Calibri"/>
                <a:cs typeface="Calibri"/>
              </a:rPr>
              <a:t>and </a:t>
            </a:r>
            <a:r>
              <a:rPr sz="2400" spc="5" dirty="0">
                <a:latin typeface="Calibri"/>
                <a:cs typeface="Calibri"/>
              </a:rPr>
              <a:t> </a:t>
            </a:r>
            <a:r>
              <a:rPr sz="2400" spc="-15" dirty="0">
                <a:latin typeface="Calibri"/>
                <a:cs typeface="Calibri"/>
              </a:rPr>
              <a:t>involuntary</a:t>
            </a:r>
            <a:r>
              <a:rPr sz="2400" spc="-10" dirty="0">
                <a:latin typeface="Calibri"/>
                <a:cs typeface="Calibri"/>
              </a:rPr>
              <a:t> </a:t>
            </a:r>
            <a:r>
              <a:rPr sz="2400" dirty="0">
                <a:latin typeface="Calibri"/>
                <a:cs typeface="Calibri"/>
              </a:rPr>
              <a:t>muscles</a:t>
            </a:r>
            <a:r>
              <a:rPr sz="2400" spc="-20" dirty="0">
                <a:latin typeface="Calibri"/>
                <a:cs typeface="Calibri"/>
              </a:rPr>
              <a:t> </a:t>
            </a:r>
            <a:r>
              <a:rPr sz="2400" spc="-10" dirty="0">
                <a:latin typeface="Calibri"/>
                <a:cs typeface="Calibri"/>
              </a:rPr>
              <a:t>following</a:t>
            </a:r>
            <a:r>
              <a:rPr sz="2400" spc="5" dirty="0">
                <a:latin typeface="Calibri"/>
                <a:cs typeface="Calibri"/>
              </a:rPr>
              <a:t> </a:t>
            </a:r>
            <a:r>
              <a:rPr sz="2400" dirty="0">
                <a:latin typeface="Calibri"/>
                <a:cs typeface="Calibri"/>
              </a:rPr>
              <a:t>the </a:t>
            </a:r>
            <a:r>
              <a:rPr sz="2400" spc="-5" dirty="0">
                <a:latin typeface="Calibri"/>
                <a:cs typeface="Calibri"/>
              </a:rPr>
              <a:t>period</a:t>
            </a:r>
            <a:r>
              <a:rPr sz="2400" dirty="0">
                <a:latin typeface="Calibri"/>
                <a:cs typeface="Calibri"/>
              </a:rPr>
              <a:t> </a:t>
            </a:r>
            <a:r>
              <a:rPr sz="2400" spc="-5" dirty="0">
                <a:latin typeface="Calibri"/>
                <a:cs typeface="Calibri"/>
              </a:rPr>
              <a:t>of</a:t>
            </a:r>
            <a:r>
              <a:rPr sz="2400" spc="-15" dirty="0">
                <a:latin typeface="Calibri"/>
                <a:cs typeface="Calibri"/>
              </a:rPr>
              <a:t> </a:t>
            </a:r>
            <a:r>
              <a:rPr sz="2400" spc="-5" dirty="0">
                <a:latin typeface="Calibri"/>
                <a:cs typeface="Calibri"/>
              </a:rPr>
              <a:t>primary</a:t>
            </a:r>
            <a:r>
              <a:rPr sz="2400" spc="-20" dirty="0">
                <a:latin typeface="Calibri"/>
                <a:cs typeface="Calibri"/>
              </a:rPr>
              <a:t> </a:t>
            </a:r>
            <a:r>
              <a:rPr sz="2400" spc="-5" dirty="0">
                <a:latin typeface="Calibri"/>
                <a:cs typeface="Calibri"/>
              </a:rPr>
              <a:t>flaccidity</a:t>
            </a:r>
            <a:endParaRPr sz="2400">
              <a:latin typeface="Calibri"/>
              <a:cs typeface="Calibri"/>
            </a:endParaRPr>
          </a:p>
          <a:p>
            <a:pPr>
              <a:lnSpc>
                <a:spcPct val="100000"/>
              </a:lnSpc>
              <a:spcBef>
                <a:spcPts val="40"/>
              </a:spcBef>
            </a:pPr>
            <a:endParaRPr sz="2150">
              <a:latin typeface="Calibri"/>
              <a:cs typeface="Calibri"/>
            </a:endParaRPr>
          </a:p>
          <a:p>
            <a:pPr marL="31115" marR="5080">
              <a:lnSpc>
                <a:spcPct val="140000"/>
              </a:lnSpc>
            </a:pPr>
            <a:r>
              <a:rPr sz="2400" b="1" spc="-5" dirty="0">
                <a:solidFill>
                  <a:srgbClr val="006FC0"/>
                </a:solidFill>
                <a:latin typeface="Calibri"/>
                <a:cs typeface="Calibri"/>
              </a:rPr>
              <a:t>Mechanism</a:t>
            </a:r>
            <a:r>
              <a:rPr sz="2400" b="1" spc="-10" dirty="0">
                <a:solidFill>
                  <a:srgbClr val="006FC0"/>
                </a:solidFill>
                <a:latin typeface="Calibri"/>
                <a:cs typeface="Calibri"/>
              </a:rPr>
              <a:t> </a:t>
            </a:r>
            <a:r>
              <a:rPr sz="2400" b="1" dirty="0">
                <a:solidFill>
                  <a:srgbClr val="006FC0"/>
                </a:solidFill>
                <a:latin typeface="Calibri"/>
                <a:cs typeface="Calibri"/>
              </a:rPr>
              <a:t>:</a:t>
            </a:r>
            <a:r>
              <a:rPr sz="2400" b="1" spc="-10" dirty="0">
                <a:solidFill>
                  <a:srgbClr val="006FC0"/>
                </a:solidFill>
                <a:latin typeface="Calibri"/>
                <a:cs typeface="Calibri"/>
              </a:rPr>
              <a:t> </a:t>
            </a:r>
            <a:r>
              <a:rPr sz="2400" spc="-10" dirty="0">
                <a:latin typeface="Calibri"/>
                <a:cs typeface="Calibri"/>
              </a:rPr>
              <a:t>Each</a:t>
            </a:r>
            <a:r>
              <a:rPr sz="2400" spc="-5" dirty="0">
                <a:latin typeface="Calibri"/>
                <a:cs typeface="Calibri"/>
              </a:rPr>
              <a:t> </a:t>
            </a:r>
            <a:r>
              <a:rPr sz="2400" dirty="0">
                <a:latin typeface="Calibri"/>
                <a:cs typeface="Calibri"/>
              </a:rPr>
              <a:t>muscle</a:t>
            </a:r>
            <a:r>
              <a:rPr sz="2400" spc="-10" dirty="0">
                <a:latin typeface="Calibri"/>
                <a:cs typeface="Calibri"/>
              </a:rPr>
              <a:t> comprises</a:t>
            </a:r>
            <a:r>
              <a:rPr sz="2400" spc="-20" dirty="0">
                <a:latin typeface="Calibri"/>
                <a:cs typeface="Calibri"/>
              </a:rPr>
              <a:t> </a:t>
            </a:r>
            <a:r>
              <a:rPr sz="2400" spc="-5" dirty="0">
                <a:latin typeface="Calibri"/>
                <a:cs typeface="Calibri"/>
              </a:rPr>
              <a:t>of</a:t>
            </a:r>
            <a:r>
              <a:rPr sz="2400" dirty="0">
                <a:latin typeface="Calibri"/>
                <a:cs typeface="Calibri"/>
              </a:rPr>
              <a:t> </a:t>
            </a:r>
            <a:r>
              <a:rPr sz="2400" spc="-15" dirty="0">
                <a:latin typeface="Calibri"/>
                <a:cs typeface="Calibri"/>
              </a:rPr>
              <a:t>myofibril</a:t>
            </a:r>
            <a:r>
              <a:rPr sz="2400" spc="5" dirty="0">
                <a:latin typeface="Calibri"/>
                <a:cs typeface="Calibri"/>
              </a:rPr>
              <a:t> </a:t>
            </a:r>
            <a:r>
              <a:rPr sz="2400" dirty="0">
                <a:latin typeface="Calibri"/>
                <a:cs typeface="Calibri"/>
              </a:rPr>
              <a:t>–</a:t>
            </a:r>
            <a:r>
              <a:rPr sz="2400" spc="5" dirty="0">
                <a:latin typeface="Calibri"/>
                <a:cs typeface="Calibri"/>
              </a:rPr>
              <a:t> </a:t>
            </a:r>
            <a:r>
              <a:rPr sz="2400" dirty="0">
                <a:latin typeface="Calibri"/>
                <a:cs typeface="Calibri"/>
              </a:rPr>
              <a:t>made</a:t>
            </a:r>
            <a:r>
              <a:rPr sz="2400" spc="-10" dirty="0">
                <a:latin typeface="Calibri"/>
                <a:cs typeface="Calibri"/>
              </a:rPr>
              <a:t> </a:t>
            </a:r>
            <a:r>
              <a:rPr sz="2400" spc="-5" dirty="0">
                <a:latin typeface="Calibri"/>
                <a:cs typeface="Calibri"/>
              </a:rPr>
              <a:t>up</a:t>
            </a:r>
            <a:r>
              <a:rPr sz="2400" spc="5" dirty="0">
                <a:latin typeface="Calibri"/>
                <a:cs typeface="Calibri"/>
              </a:rPr>
              <a:t> </a:t>
            </a:r>
            <a:r>
              <a:rPr sz="2400" spc="-5" dirty="0">
                <a:latin typeface="Calibri"/>
                <a:cs typeface="Calibri"/>
              </a:rPr>
              <a:t>of </a:t>
            </a:r>
            <a:r>
              <a:rPr sz="2400" spc="-525" dirty="0">
                <a:latin typeface="Calibri"/>
                <a:cs typeface="Calibri"/>
              </a:rPr>
              <a:t> </a:t>
            </a:r>
            <a:r>
              <a:rPr sz="2400" spc="-10" dirty="0">
                <a:latin typeface="Calibri"/>
                <a:cs typeface="Calibri"/>
              </a:rPr>
              <a:t>proteins- </a:t>
            </a:r>
            <a:r>
              <a:rPr sz="2400" dirty="0">
                <a:latin typeface="Calibri"/>
                <a:cs typeface="Calibri"/>
              </a:rPr>
              <a:t>Actin</a:t>
            </a:r>
            <a:r>
              <a:rPr sz="2400" spc="-30" dirty="0">
                <a:latin typeface="Calibri"/>
                <a:cs typeface="Calibri"/>
              </a:rPr>
              <a:t> </a:t>
            </a:r>
            <a:r>
              <a:rPr sz="2400" dirty="0">
                <a:latin typeface="Calibri"/>
                <a:cs typeface="Calibri"/>
              </a:rPr>
              <a:t>and</a:t>
            </a:r>
            <a:r>
              <a:rPr sz="2400" spc="-5" dirty="0">
                <a:latin typeface="Calibri"/>
                <a:cs typeface="Calibri"/>
              </a:rPr>
              <a:t> </a:t>
            </a:r>
            <a:r>
              <a:rPr sz="2400" spc="-15" dirty="0">
                <a:latin typeface="Calibri"/>
                <a:cs typeface="Calibri"/>
              </a:rPr>
              <a:t>myosin</a:t>
            </a:r>
            <a:r>
              <a:rPr sz="2400" spc="-5" dirty="0">
                <a:latin typeface="Calibri"/>
                <a:cs typeface="Calibri"/>
              </a:rPr>
              <a:t> </a:t>
            </a:r>
            <a:r>
              <a:rPr sz="2400" dirty="0">
                <a:latin typeface="Calibri"/>
                <a:cs typeface="Calibri"/>
              </a:rPr>
              <a:t>in</a:t>
            </a:r>
            <a:r>
              <a:rPr sz="2400" spc="-15" dirty="0">
                <a:latin typeface="Calibri"/>
                <a:cs typeface="Calibri"/>
              </a:rPr>
              <a:t> </a:t>
            </a:r>
            <a:r>
              <a:rPr sz="2400" spc="-10" dirty="0">
                <a:latin typeface="Calibri"/>
                <a:cs typeface="Calibri"/>
              </a:rPr>
              <a:t>interdigiting</a:t>
            </a:r>
            <a:r>
              <a:rPr sz="2400" spc="-25" dirty="0">
                <a:latin typeface="Calibri"/>
                <a:cs typeface="Calibri"/>
              </a:rPr>
              <a:t> </a:t>
            </a:r>
            <a:r>
              <a:rPr sz="2400" spc="-20" dirty="0">
                <a:latin typeface="Calibri"/>
                <a:cs typeface="Calibri"/>
              </a:rPr>
              <a:t>arrays.</a:t>
            </a:r>
            <a:endParaRPr sz="2400">
              <a:latin typeface="Calibri"/>
              <a:cs typeface="Calibri"/>
            </a:endParaRPr>
          </a:p>
          <a:p>
            <a:pPr marL="31115" marR="411480">
              <a:lnSpc>
                <a:spcPct val="140000"/>
              </a:lnSpc>
            </a:pPr>
            <a:r>
              <a:rPr sz="2400" dirty="0">
                <a:latin typeface="Wingdings"/>
                <a:cs typeface="Wingdings"/>
              </a:rPr>
              <a:t></a:t>
            </a:r>
            <a:r>
              <a:rPr sz="2400" dirty="0">
                <a:latin typeface="Times New Roman"/>
                <a:cs typeface="Times New Roman"/>
              </a:rPr>
              <a:t> </a:t>
            </a:r>
            <a:r>
              <a:rPr sz="2400" spc="-65" dirty="0">
                <a:latin typeface="Calibri"/>
                <a:cs typeface="Calibri"/>
              </a:rPr>
              <a:t>ATP </a:t>
            </a:r>
            <a:r>
              <a:rPr sz="2400" dirty="0">
                <a:latin typeface="Calibri"/>
                <a:cs typeface="Calibri"/>
              </a:rPr>
              <a:t>is </a:t>
            </a:r>
            <a:r>
              <a:rPr sz="2400" spc="-10" dirty="0">
                <a:latin typeface="Calibri"/>
                <a:cs typeface="Calibri"/>
              </a:rPr>
              <a:t>required </a:t>
            </a:r>
            <a:r>
              <a:rPr sz="2400" spc="-15" dirty="0">
                <a:latin typeface="Calibri"/>
                <a:cs typeface="Calibri"/>
              </a:rPr>
              <a:t>to </a:t>
            </a:r>
            <a:r>
              <a:rPr sz="2400" spc="-10" dirty="0">
                <a:latin typeface="Calibri"/>
                <a:cs typeface="Calibri"/>
              </a:rPr>
              <a:t>maintain </a:t>
            </a:r>
            <a:r>
              <a:rPr sz="2400" spc="-15" dirty="0">
                <a:latin typeface="Calibri"/>
                <a:cs typeface="Calibri"/>
              </a:rPr>
              <a:t>relaxation </a:t>
            </a:r>
            <a:r>
              <a:rPr sz="2400" spc="-5" dirty="0">
                <a:latin typeface="Calibri"/>
                <a:cs typeface="Calibri"/>
              </a:rPr>
              <a:t>of </a:t>
            </a:r>
            <a:r>
              <a:rPr sz="2400" dirty="0">
                <a:latin typeface="Calibri"/>
                <a:cs typeface="Calibri"/>
              </a:rPr>
              <a:t>muscle which is </a:t>
            </a:r>
            <a:r>
              <a:rPr sz="2400" spc="-530" dirty="0">
                <a:latin typeface="Calibri"/>
                <a:cs typeface="Calibri"/>
              </a:rPr>
              <a:t> </a:t>
            </a:r>
            <a:r>
              <a:rPr sz="2400" spc="-5" dirty="0">
                <a:latin typeface="Calibri"/>
                <a:cs typeface="Calibri"/>
              </a:rPr>
              <a:t>absorbed </a:t>
            </a:r>
            <a:r>
              <a:rPr sz="2400" spc="-10" dirty="0">
                <a:latin typeface="Calibri"/>
                <a:cs typeface="Calibri"/>
              </a:rPr>
              <a:t>by </a:t>
            </a:r>
            <a:r>
              <a:rPr sz="2400" dirty="0">
                <a:latin typeface="Calibri"/>
                <a:cs typeface="Calibri"/>
              </a:rPr>
              <a:t>muscle in </a:t>
            </a:r>
            <a:r>
              <a:rPr sz="2400" spc="-25" dirty="0">
                <a:latin typeface="Calibri"/>
                <a:cs typeface="Calibri"/>
              </a:rPr>
              <a:t>state </a:t>
            </a:r>
            <a:r>
              <a:rPr sz="2400" spc="-5" dirty="0">
                <a:latin typeface="Calibri"/>
                <a:cs typeface="Calibri"/>
              </a:rPr>
              <a:t>of </a:t>
            </a:r>
            <a:r>
              <a:rPr sz="2400" spc="-15" dirty="0">
                <a:latin typeface="Calibri"/>
                <a:cs typeface="Calibri"/>
              </a:rPr>
              <a:t>relaxation </a:t>
            </a:r>
            <a:r>
              <a:rPr sz="2400" dirty="0">
                <a:latin typeface="Calibri"/>
                <a:cs typeface="Calibri"/>
              </a:rPr>
              <a:t>and </a:t>
            </a:r>
            <a:r>
              <a:rPr sz="2400" spc="-5" dirty="0">
                <a:latin typeface="Calibri"/>
                <a:cs typeface="Calibri"/>
              </a:rPr>
              <a:t>utilised </a:t>
            </a:r>
            <a:r>
              <a:rPr sz="2400" spc="-20" dirty="0">
                <a:latin typeface="Calibri"/>
                <a:cs typeface="Calibri"/>
              </a:rPr>
              <a:t>for </a:t>
            </a:r>
            <a:r>
              <a:rPr sz="2400" spc="-15" dirty="0">
                <a:latin typeface="Calibri"/>
                <a:cs typeface="Calibri"/>
              </a:rPr>
              <a:t> </a:t>
            </a:r>
            <a:r>
              <a:rPr sz="2400" spc="-10" dirty="0">
                <a:latin typeface="Calibri"/>
                <a:cs typeface="Calibri"/>
              </a:rPr>
              <a:t>contraction.</a:t>
            </a:r>
            <a:endParaRPr sz="2400">
              <a:latin typeface="Calibri"/>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p:nvPr/>
        </p:nvSpPr>
        <p:spPr>
          <a:xfrm>
            <a:off x="1106220" y="1717040"/>
            <a:ext cx="4594860" cy="2606483"/>
          </a:xfrm>
          <a:prstGeom prst="rect">
            <a:avLst/>
          </a:prstGeom>
        </p:spPr>
        <p:txBody>
          <a:bodyPr vert="horz" wrap="square" lIns="0" tIns="13335" rIns="0" bIns="0" rtlCol="0">
            <a:spAutoFit/>
          </a:bodyPr>
          <a:lstStyle/>
          <a:p>
            <a:pPr marL="463550" indent="-451484">
              <a:lnSpc>
                <a:spcPct val="100000"/>
              </a:lnSpc>
              <a:spcBef>
                <a:spcPts val="105"/>
              </a:spcBef>
              <a:buAutoNum type="arabicPeriod"/>
              <a:tabLst>
                <a:tab pos="464184" algn="l"/>
              </a:tabLst>
            </a:pPr>
            <a:r>
              <a:rPr sz="3200" spc="-30" smtClean="0">
                <a:latin typeface="Arial MT"/>
                <a:cs typeface="Arial MT"/>
              </a:rPr>
              <a:t>IMMEDIATE</a:t>
            </a:r>
            <a:r>
              <a:rPr lang="en-IN" sz="3200" spc="-30" dirty="0" smtClean="0">
                <a:latin typeface="Arial MT"/>
                <a:cs typeface="Arial MT"/>
              </a:rPr>
              <a:t> SIGN</a:t>
            </a:r>
            <a:endParaRPr sz="3200">
              <a:latin typeface="Arial MT"/>
              <a:cs typeface="Arial MT"/>
            </a:endParaRPr>
          </a:p>
          <a:p>
            <a:pPr>
              <a:lnSpc>
                <a:spcPct val="100000"/>
              </a:lnSpc>
              <a:spcBef>
                <a:spcPts val="35"/>
              </a:spcBef>
            </a:pPr>
            <a:endParaRPr sz="3400">
              <a:latin typeface="Arial MT"/>
              <a:cs typeface="Arial MT"/>
            </a:endParaRPr>
          </a:p>
          <a:p>
            <a:pPr marL="463550" indent="-451484">
              <a:lnSpc>
                <a:spcPct val="100000"/>
              </a:lnSpc>
              <a:buAutoNum type="arabicPeriod" startAt="2"/>
              <a:tabLst>
                <a:tab pos="464184" algn="l"/>
              </a:tabLst>
            </a:pPr>
            <a:r>
              <a:rPr sz="3200" spc="-50" smtClean="0">
                <a:latin typeface="Arial MT"/>
                <a:cs typeface="Arial MT"/>
              </a:rPr>
              <a:t>EARLY</a:t>
            </a:r>
            <a:r>
              <a:rPr lang="en-IN" sz="3200" spc="-50" dirty="0" smtClean="0">
                <a:latin typeface="Arial MT"/>
                <a:cs typeface="Arial MT"/>
              </a:rPr>
              <a:t> SIGN</a:t>
            </a:r>
            <a:endParaRPr sz="3200">
              <a:latin typeface="Arial MT"/>
              <a:cs typeface="Arial MT"/>
            </a:endParaRPr>
          </a:p>
          <a:p>
            <a:pPr>
              <a:lnSpc>
                <a:spcPct val="100000"/>
              </a:lnSpc>
              <a:spcBef>
                <a:spcPts val="10"/>
              </a:spcBef>
            </a:pPr>
            <a:endParaRPr sz="3850">
              <a:latin typeface="Arial MT"/>
              <a:cs typeface="Arial MT"/>
            </a:endParaRPr>
          </a:p>
          <a:p>
            <a:pPr marL="463550" indent="-451484">
              <a:lnSpc>
                <a:spcPct val="100000"/>
              </a:lnSpc>
              <a:buAutoNum type="arabicPeriod" startAt="3"/>
              <a:tabLst>
                <a:tab pos="464184" algn="l"/>
              </a:tabLst>
            </a:pPr>
            <a:r>
              <a:rPr sz="3200" spc="-60" smtClean="0">
                <a:latin typeface="Arial MT"/>
                <a:cs typeface="Arial MT"/>
              </a:rPr>
              <a:t>LATE</a:t>
            </a:r>
            <a:r>
              <a:rPr lang="en-IN" sz="3200" spc="-60" dirty="0" smtClean="0">
                <a:latin typeface="Arial MT"/>
                <a:cs typeface="Arial MT"/>
              </a:rPr>
              <a:t> SIGN</a:t>
            </a:r>
            <a:endParaRPr sz="3200">
              <a:latin typeface="Arial MT"/>
              <a:cs typeface="Arial MT"/>
            </a:endParaRPr>
          </a:p>
        </p:txBody>
      </p:sp>
      <p:sp>
        <p:nvSpPr>
          <p:cNvPr id="6" name="object 6"/>
          <p:cNvSpPr txBox="1">
            <a:spLocks noGrp="1"/>
          </p:cNvSpPr>
          <p:nvPr>
            <p:ph type="title"/>
          </p:nvPr>
        </p:nvSpPr>
        <p:spPr>
          <a:xfrm>
            <a:off x="1288796" y="460324"/>
            <a:ext cx="5845175" cy="574675"/>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Arial"/>
                <a:cs typeface="Arial"/>
              </a:rPr>
              <a:t>POST</a:t>
            </a:r>
            <a:r>
              <a:rPr sz="3600" b="1" spc="-30" dirty="0">
                <a:latin typeface="Arial"/>
                <a:cs typeface="Arial"/>
              </a:rPr>
              <a:t> </a:t>
            </a:r>
            <a:r>
              <a:rPr sz="3600" b="1" dirty="0">
                <a:latin typeface="Arial"/>
                <a:cs typeface="Arial"/>
              </a:rPr>
              <a:t>MORTEM</a:t>
            </a:r>
            <a:r>
              <a:rPr sz="3600" b="1" spc="-35" dirty="0">
                <a:latin typeface="Arial"/>
                <a:cs typeface="Arial"/>
              </a:rPr>
              <a:t> </a:t>
            </a:r>
            <a:r>
              <a:rPr sz="3600" b="1" dirty="0">
                <a:latin typeface="Arial"/>
                <a:cs typeface="Arial"/>
              </a:rPr>
              <a:t>CHANGES</a:t>
            </a:r>
            <a:endParaRPr sz="360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1203147" y="1049020"/>
            <a:ext cx="6304915" cy="1123315"/>
          </a:xfrm>
          <a:prstGeom prst="rect">
            <a:avLst/>
          </a:prstGeom>
        </p:spPr>
        <p:txBody>
          <a:bodyPr vert="horz" wrap="square" lIns="0" tIns="12700" rIns="0" bIns="0" rtlCol="0">
            <a:spAutoFit/>
          </a:bodyPr>
          <a:lstStyle/>
          <a:p>
            <a:pPr marL="285115" marR="5080" indent="-273050">
              <a:lnSpc>
                <a:spcPct val="150100"/>
              </a:lnSpc>
              <a:spcBef>
                <a:spcPts val="100"/>
              </a:spcBef>
            </a:pPr>
            <a:r>
              <a:rPr dirty="0">
                <a:latin typeface="Wingdings"/>
                <a:cs typeface="Wingdings"/>
              </a:rPr>
              <a:t></a:t>
            </a:r>
            <a:r>
              <a:rPr spc="-70" dirty="0">
                <a:latin typeface="Times New Roman"/>
                <a:cs typeface="Times New Roman"/>
              </a:rPr>
              <a:t> </a:t>
            </a:r>
            <a:r>
              <a:rPr spc="-5" dirty="0"/>
              <a:t>After</a:t>
            </a:r>
            <a:r>
              <a:rPr spc="-20" dirty="0"/>
              <a:t> </a:t>
            </a:r>
            <a:r>
              <a:rPr spc="-5" dirty="0"/>
              <a:t>death, some</a:t>
            </a:r>
            <a:r>
              <a:rPr spc="-20" dirty="0"/>
              <a:t> </a:t>
            </a:r>
            <a:r>
              <a:rPr spc="-5" dirty="0"/>
              <a:t>amount of</a:t>
            </a:r>
            <a:r>
              <a:rPr spc="-15" dirty="0"/>
              <a:t> </a:t>
            </a:r>
            <a:r>
              <a:rPr spc="-70" dirty="0"/>
              <a:t>ATP</a:t>
            </a:r>
            <a:r>
              <a:rPr spc="-10" dirty="0"/>
              <a:t> </a:t>
            </a:r>
            <a:r>
              <a:rPr dirty="0"/>
              <a:t>is</a:t>
            </a:r>
            <a:r>
              <a:rPr spc="-10" dirty="0"/>
              <a:t> available</a:t>
            </a:r>
            <a:r>
              <a:rPr spc="-15" dirty="0"/>
              <a:t> </a:t>
            </a:r>
            <a:r>
              <a:rPr dirty="0"/>
              <a:t>till </a:t>
            </a:r>
            <a:r>
              <a:rPr spc="-530" dirty="0"/>
              <a:t> </a:t>
            </a:r>
            <a:r>
              <a:rPr spc="-5" dirty="0"/>
              <a:t>molecular</a:t>
            </a:r>
            <a:r>
              <a:rPr spc="-30" dirty="0"/>
              <a:t> </a:t>
            </a:r>
            <a:r>
              <a:rPr spc="-5" dirty="0"/>
              <a:t>death.</a:t>
            </a:r>
          </a:p>
        </p:txBody>
      </p:sp>
      <p:sp>
        <p:nvSpPr>
          <p:cNvPr id="6" name="object 6"/>
          <p:cNvSpPr txBox="1"/>
          <p:nvPr/>
        </p:nvSpPr>
        <p:spPr>
          <a:xfrm>
            <a:off x="1203147" y="2892298"/>
            <a:ext cx="7607934" cy="2220595"/>
          </a:xfrm>
          <a:prstGeom prst="rect">
            <a:avLst/>
          </a:prstGeom>
        </p:spPr>
        <p:txBody>
          <a:bodyPr vert="horz" wrap="square" lIns="0" tIns="12700" rIns="0" bIns="0" rtlCol="0">
            <a:spAutoFit/>
          </a:bodyPr>
          <a:lstStyle/>
          <a:p>
            <a:pPr marL="12700" marR="5080">
              <a:lnSpc>
                <a:spcPct val="150000"/>
              </a:lnSpc>
              <a:spcBef>
                <a:spcPts val="100"/>
              </a:spcBef>
            </a:pPr>
            <a:r>
              <a:rPr sz="2400" dirty="0">
                <a:latin typeface="Wingdings"/>
                <a:cs typeface="Wingdings"/>
              </a:rPr>
              <a:t></a:t>
            </a:r>
            <a:r>
              <a:rPr sz="2400" spc="-60" dirty="0">
                <a:latin typeface="Times New Roman"/>
                <a:cs typeface="Times New Roman"/>
              </a:rPr>
              <a:t> </a:t>
            </a:r>
            <a:r>
              <a:rPr sz="2400" dirty="0">
                <a:latin typeface="Calibri"/>
                <a:cs typeface="Calibri"/>
              </a:rPr>
              <a:t>But</a:t>
            </a:r>
            <a:r>
              <a:rPr sz="2400" spc="-15" dirty="0">
                <a:latin typeface="Calibri"/>
                <a:cs typeface="Calibri"/>
              </a:rPr>
              <a:t> </a:t>
            </a:r>
            <a:r>
              <a:rPr sz="2400" spc="-10" dirty="0">
                <a:latin typeface="Calibri"/>
                <a:cs typeface="Calibri"/>
              </a:rPr>
              <a:t>after</a:t>
            </a:r>
            <a:r>
              <a:rPr sz="2400" spc="-5" dirty="0">
                <a:latin typeface="Calibri"/>
                <a:cs typeface="Calibri"/>
              </a:rPr>
              <a:t> </a:t>
            </a:r>
            <a:r>
              <a:rPr sz="2400" spc="-10" dirty="0">
                <a:latin typeface="Calibri"/>
                <a:cs typeface="Calibri"/>
              </a:rPr>
              <a:t>death</a:t>
            </a:r>
            <a:r>
              <a:rPr sz="2400" dirty="0">
                <a:latin typeface="Calibri"/>
                <a:cs typeface="Calibri"/>
              </a:rPr>
              <a:t> as</a:t>
            </a:r>
            <a:r>
              <a:rPr sz="2400" spc="-15" dirty="0">
                <a:latin typeface="Calibri"/>
                <a:cs typeface="Calibri"/>
              </a:rPr>
              <a:t> </a:t>
            </a:r>
            <a:r>
              <a:rPr sz="2400" dirty="0">
                <a:latin typeface="Calibri"/>
                <a:cs typeface="Calibri"/>
              </a:rPr>
              <a:t>it is</a:t>
            </a:r>
            <a:r>
              <a:rPr sz="2400" spc="-15" dirty="0">
                <a:latin typeface="Calibri"/>
                <a:cs typeface="Calibri"/>
              </a:rPr>
              <a:t> </a:t>
            </a:r>
            <a:r>
              <a:rPr sz="2400" spc="-5" dirty="0">
                <a:latin typeface="Calibri"/>
                <a:cs typeface="Calibri"/>
              </a:rPr>
              <a:t>not</a:t>
            </a:r>
            <a:r>
              <a:rPr sz="2400" spc="-10" dirty="0">
                <a:latin typeface="Calibri"/>
                <a:cs typeface="Calibri"/>
              </a:rPr>
              <a:t> available</a:t>
            </a:r>
            <a:r>
              <a:rPr sz="2400" spc="10" dirty="0">
                <a:latin typeface="Calibri"/>
                <a:cs typeface="Calibri"/>
              </a:rPr>
              <a:t> </a:t>
            </a:r>
            <a:r>
              <a:rPr sz="2400" spc="-15" dirty="0">
                <a:latin typeface="Calibri"/>
                <a:cs typeface="Calibri"/>
              </a:rPr>
              <a:t>to</a:t>
            </a:r>
            <a:r>
              <a:rPr sz="2400" spc="-25" dirty="0">
                <a:latin typeface="Calibri"/>
                <a:cs typeface="Calibri"/>
              </a:rPr>
              <a:t> </a:t>
            </a:r>
            <a:r>
              <a:rPr sz="2400" spc="-10" dirty="0">
                <a:latin typeface="Calibri"/>
                <a:cs typeface="Calibri"/>
              </a:rPr>
              <a:t>maintain</a:t>
            </a:r>
            <a:r>
              <a:rPr sz="2400" spc="-15" dirty="0">
                <a:latin typeface="Calibri"/>
                <a:cs typeface="Calibri"/>
              </a:rPr>
              <a:t> relaxation, </a:t>
            </a:r>
            <a:r>
              <a:rPr sz="2400" spc="-525" dirty="0">
                <a:latin typeface="Calibri"/>
                <a:cs typeface="Calibri"/>
              </a:rPr>
              <a:t> </a:t>
            </a:r>
            <a:r>
              <a:rPr sz="2400" dirty="0">
                <a:latin typeface="Calibri"/>
                <a:cs typeface="Calibri"/>
              </a:rPr>
              <a:t>the </a:t>
            </a:r>
            <a:r>
              <a:rPr sz="2400" spc="-15" dirty="0">
                <a:latin typeface="Calibri"/>
                <a:cs typeface="Calibri"/>
              </a:rPr>
              <a:t>acto-myosin</a:t>
            </a:r>
            <a:r>
              <a:rPr sz="2400" spc="-25" dirty="0">
                <a:latin typeface="Calibri"/>
                <a:cs typeface="Calibri"/>
              </a:rPr>
              <a:t> </a:t>
            </a:r>
            <a:r>
              <a:rPr sz="2400" spc="-15" dirty="0">
                <a:latin typeface="Calibri"/>
                <a:cs typeface="Calibri"/>
              </a:rPr>
              <a:t>complex</a:t>
            </a:r>
            <a:r>
              <a:rPr sz="2400" spc="-10" dirty="0">
                <a:latin typeface="Calibri"/>
                <a:cs typeface="Calibri"/>
              </a:rPr>
              <a:t> develops</a:t>
            </a:r>
            <a:r>
              <a:rPr sz="2400" dirty="0">
                <a:latin typeface="Calibri"/>
                <a:cs typeface="Calibri"/>
              </a:rPr>
              <a:t> </a:t>
            </a:r>
            <a:r>
              <a:rPr sz="2400" spc="-10" dirty="0">
                <a:latin typeface="Calibri"/>
                <a:cs typeface="Calibri"/>
              </a:rPr>
              <a:t>stiffness</a:t>
            </a:r>
            <a:r>
              <a:rPr sz="2400" spc="5" dirty="0">
                <a:latin typeface="Calibri"/>
                <a:cs typeface="Calibri"/>
              </a:rPr>
              <a:t> </a:t>
            </a:r>
            <a:r>
              <a:rPr sz="2400" dirty="0">
                <a:latin typeface="Calibri"/>
                <a:cs typeface="Calibri"/>
              </a:rPr>
              <a:t>and </a:t>
            </a:r>
            <a:r>
              <a:rPr sz="2400" spc="-10" dirty="0">
                <a:latin typeface="Calibri"/>
                <a:cs typeface="Calibri"/>
              </a:rPr>
              <a:t>produces </a:t>
            </a:r>
            <a:r>
              <a:rPr sz="2400" spc="-5" dirty="0">
                <a:latin typeface="Calibri"/>
                <a:cs typeface="Calibri"/>
              </a:rPr>
              <a:t> </a:t>
            </a:r>
            <a:r>
              <a:rPr sz="2400" dirty="0">
                <a:latin typeface="Calibri"/>
                <a:cs typeface="Calibri"/>
              </a:rPr>
              <a:t>muscular rigidity which </a:t>
            </a:r>
            <a:r>
              <a:rPr sz="2400" spc="-10" dirty="0">
                <a:latin typeface="Calibri"/>
                <a:cs typeface="Calibri"/>
              </a:rPr>
              <a:t>disappears </a:t>
            </a:r>
            <a:r>
              <a:rPr sz="2400" spc="-5" dirty="0">
                <a:latin typeface="Calibri"/>
                <a:cs typeface="Calibri"/>
              </a:rPr>
              <a:t>with </a:t>
            </a:r>
            <a:r>
              <a:rPr sz="2400" spc="-10" dirty="0">
                <a:latin typeface="Calibri"/>
                <a:cs typeface="Calibri"/>
              </a:rPr>
              <a:t>autolysis </a:t>
            </a:r>
            <a:r>
              <a:rPr sz="2400" spc="-5" dirty="0">
                <a:latin typeface="Calibri"/>
                <a:cs typeface="Calibri"/>
              </a:rPr>
              <a:t>of </a:t>
            </a:r>
            <a:r>
              <a:rPr sz="2400" dirty="0">
                <a:latin typeface="Calibri"/>
                <a:cs typeface="Calibri"/>
              </a:rPr>
              <a:t>muscle </a:t>
            </a:r>
            <a:r>
              <a:rPr sz="2400" spc="5" dirty="0">
                <a:latin typeface="Calibri"/>
                <a:cs typeface="Calibri"/>
              </a:rPr>
              <a:t> </a:t>
            </a:r>
            <a:r>
              <a:rPr sz="2400" spc="-10" dirty="0">
                <a:latin typeface="Calibri"/>
                <a:cs typeface="Calibri"/>
              </a:rPr>
              <a:t>fibres</a:t>
            </a:r>
            <a:r>
              <a:rPr sz="2400" spc="5" dirty="0">
                <a:latin typeface="Calibri"/>
                <a:cs typeface="Calibri"/>
              </a:rPr>
              <a:t> </a:t>
            </a:r>
            <a:r>
              <a:rPr sz="2400" spc="-10" dirty="0">
                <a:latin typeface="Calibri"/>
                <a:cs typeface="Calibri"/>
              </a:rPr>
              <a:t>after </a:t>
            </a:r>
            <a:r>
              <a:rPr sz="2400" spc="-5" dirty="0">
                <a:latin typeface="Calibri"/>
                <a:cs typeface="Calibri"/>
              </a:rPr>
              <a:t>some</a:t>
            </a:r>
            <a:r>
              <a:rPr sz="2400" spc="-10" dirty="0">
                <a:latin typeface="Calibri"/>
                <a:cs typeface="Calibri"/>
              </a:rPr>
              <a:t> duration.</a:t>
            </a:r>
            <a:endParaRPr sz="2400">
              <a:latin typeface="Calibri"/>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80541" y="151109"/>
            <a:ext cx="7379970" cy="5536772"/>
          </a:xfrm>
          <a:prstGeom prst="rect">
            <a:avLst/>
          </a:prstGeom>
        </p:spPr>
        <p:txBody>
          <a:bodyPr vert="horz" wrap="square" lIns="0" tIns="12065" rIns="0" bIns="0" rtlCol="0">
            <a:spAutoFit/>
          </a:bodyPr>
          <a:lstStyle/>
          <a:p>
            <a:pPr marL="1447165" marR="1766570" indent="-1434465">
              <a:lnSpc>
                <a:spcPct val="150000"/>
              </a:lnSpc>
              <a:spcBef>
                <a:spcPts val="95"/>
              </a:spcBef>
              <a:tabLst>
                <a:tab pos="1545590" algn="l"/>
                <a:tab pos="5108575" algn="l"/>
              </a:tabLst>
            </a:pPr>
            <a:r>
              <a:rPr sz="2400" b="1" dirty="0">
                <a:solidFill>
                  <a:srgbClr val="006FC0"/>
                </a:solidFill>
                <a:latin typeface="Calibri"/>
                <a:cs typeface="Calibri"/>
              </a:rPr>
              <a:t>Sequence :		</a:t>
            </a:r>
            <a:r>
              <a:rPr sz="2400" spc="-20" dirty="0">
                <a:latin typeface="Calibri"/>
                <a:cs typeface="Calibri"/>
              </a:rPr>
              <a:t>Proximo</a:t>
            </a:r>
            <a:r>
              <a:rPr sz="2400" spc="5" dirty="0">
                <a:latin typeface="Calibri"/>
                <a:cs typeface="Calibri"/>
              </a:rPr>
              <a:t> </a:t>
            </a:r>
            <a:r>
              <a:rPr sz="2400" dirty="0">
                <a:latin typeface="Calibri"/>
                <a:cs typeface="Calibri"/>
              </a:rPr>
              <a:t>-</a:t>
            </a:r>
            <a:r>
              <a:rPr sz="2400" spc="5" dirty="0">
                <a:latin typeface="Calibri"/>
                <a:cs typeface="Calibri"/>
              </a:rPr>
              <a:t> </a:t>
            </a:r>
            <a:r>
              <a:rPr sz="2400" spc="-15" dirty="0">
                <a:latin typeface="Calibri"/>
                <a:cs typeface="Calibri"/>
              </a:rPr>
              <a:t>distal</a:t>
            </a:r>
            <a:r>
              <a:rPr sz="2400" dirty="0">
                <a:latin typeface="Calibri"/>
                <a:cs typeface="Calibri"/>
              </a:rPr>
              <a:t> </a:t>
            </a:r>
            <a:r>
              <a:rPr sz="2400" spc="-10" dirty="0">
                <a:latin typeface="Calibri"/>
                <a:cs typeface="Calibri"/>
              </a:rPr>
              <a:t>progression	</a:t>
            </a:r>
            <a:r>
              <a:rPr sz="2400" dirty="0">
                <a:latin typeface="Calibri"/>
                <a:cs typeface="Calibri"/>
              </a:rPr>
              <a:t>and </a:t>
            </a:r>
            <a:r>
              <a:rPr sz="2400" spc="-530" dirty="0">
                <a:latin typeface="Calibri"/>
                <a:cs typeface="Calibri"/>
              </a:rPr>
              <a:t> </a:t>
            </a:r>
            <a:r>
              <a:rPr sz="2400" spc="-10" dirty="0">
                <a:latin typeface="Calibri"/>
                <a:cs typeface="Calibri"/>
              </a:rPr>
              <a:t>disappearance</a:t>
            </a:r>
            <a:r>
              <a:rPr sz="2400" spc="-15" dirty="0">
                <a:latin typeface="Calibri"/>
                <a:cs typeface="Calibri"/>
              </a:rPr>
              <a:t> </a:t>
            </a:r>
            <a:r>
              <a:rPr sz="2400" dirty="0">
                <a:latin typeface="Calibri"/>
                <a:cs typeface="Calibri"/>
              </a:rPr>
              <a:t>in</a:t>
            </a:r>
            <a:r>
              <a:rPr sz="2400" spc="-5" dirty="0">
                <a:latin typeface="Calibri"/>
                <a:cs typeface="Calibri"/>
              </a:rPr>
              <a:t> same</a:t>
            </a:r>
            <a:r>
              <a:rPr sz="2400" spc="-10" dirty="0">
                <a:latin typeface="Calibri"/>
                <a:cs typeface="Calibri"/>
              </a:rPr>
              <a:t> </a:t>
            </a:r>
            <a:r>
              <a:rPr sz="2400" spc="-5" dirty="0">
                <a:latin typeface="Calibri"/>
                <a:cs typeface="Calibri"/>
              </a:rPr>
              <a:t>sequence.</a:t>
            </a:r>
            <a:endParaRPr sz="2400">
              <a:latin typeface="Calibri"/>
              <a:cs typeface="Calibri"/>
            </a:endParaRPr>
          </a:p>
          <a:p>
            <a:pPr marL="12700" marR="81280">
              <a:lnSpc>
                <a:spcPct val="150000"/>
              </a:lnSpc>
              <a:spcBef>
                <a:spcPts val="5"/>
              </a:spcBef>
            </a:pPr>
            <a:r>
              <a:rPr sz="2400" b="1" spc="-25" dirty="0">
                <a:solidFill>
                  <a:srgbClr val="6F2F9F"/>
                </a:solidFill>
                <a:latin typeface="Calibri"/>
                <a:cs typeface="Calibri"/>
              </a:rPr>
              <a:t>Nysten’s </a:t>
            </a:r>
            <a:r>
              <a:rPr sz="2400" b="1" dirty="0">
                <a:solidFill>
                  <a:srgbClr val="6F2F9F"/>
                </a:solidFill>
                <a:latin typeface="Calibri"/>
                <a:cs typeface="Calibri"/>
              </a:rPr>
              <a:t>Rule : </a:t>
            </a:r>
            <a:r>
              <a:rPr sz="2400" dirty="0">
                <a:latin typeface="Calibri"/>
                <a:cs typeface="Calibri"/>
              </a:rPr>
              <a:t>Both </a:t>
            </a:r>
            <a:r>
              <a:rPr sz="2400" spc="-10" dirty="0">
                <a:latin typeface="Calibri"/>
                <a:cs typeface="Calibri"/>
              </a:rPr>
              <a:t>voluntary </a:t>
            </a:r>
            <a:r>
              <a:rPr sz="2400" dirty="0">
                <a:latin typeface="Calibri"/>
                <a:cs typeface="Calibri"/>
              </a:rPr>
              <a:t>and </a:t>
            </a:r>
            <a:r>
              <a:rPr sz="2400" spc="-15" dirty="0">
                <a:latin typeface="Calibri"/>
                <a:cs typeface="Calibri"/>
              </a:rPr>
              <a:t>involuntary </a:t>
            </a:r>
            <a:r>
              <a:rPr sz="2400" dirty="0">
                <a:latin typeface="Calibri"/>
                <a:cs typeface="Calibri"/>
              </a:rPr>
              <a:t>muscles </a:t>
            </a:r>
            <a:r>
              <a:rPr sz="2400" spc="-15" dirty="0">
                <a:latin typeface="Calibri"/>
                <a:cs typeface="Calibri"/>
              </a:rPr>
              <a:t>are </a:t>
            </a:r>
            <a:r>
              <a:rPr sz="2400" spc="-530" dirty="0">
                <a:latin typeface="Calibri"/>
                <a:cs typeface="Calibri"/>
              </a:rPr>
              <a:t> </a:t>
            </a:r>
            <a:r>
              <a:rPr sz="2400" spc="-15">
                <a:latin typeface="Calibri"/>
                <a:cs typeface="Calibri"/>
              </a:rPr>
              <a:t>affected</a:t>
            </a:r>
            <a:r>
              <a:rPr sz="2400" spc="-15" smtClean="0">
                <a:latin typeface="Calibri"/>
                <a:cs typeface="Calibri"/>
              </a:rPr>
              <a:t>.</a:t>
            </a:r>
            <a:endParaRPr sz="2400">
              <a:latin typeface="Calibri"/>
              <a:cs typeface="Calibri"/>
            </a:endParaRPr>
          </a:p>
          <a:p>
            <a:pPr marL="12700">
              <a:lnSpc>
                <a:spcPct val="100000"/>
              </a:lnSpc>
              <a:spcBef>
                <a:spcPts val="1440"/>
              </a:spcBef>
            </a:pPr>
            <a:r>
              <a:rPr sz="2400" dirty="0">
                <a:latin typeface="Wingdings"/>
                <a:cs typeface="Wingdings"/>
              </a:rPr>
              <a:t></a:t>
            </a:r>
            <a:r>
              <a:rPr sz="2400" spc="-60" dirty="0">
                <a:latin typeface="Times New Roman"/>
                <a:cs typeface="Times New Roman"/>
              </a:rPr>
              <a:t> </a:t>
            </a:r>
            <a:r>
              <a:rPr sz="2000" dirty="0">
                <a:latin typeface="Calibri"/>
                <a:cs typeface="Calibri"/>
              </a:rPr>
              <a:t>It</a:t>
            </a:r>
            <a:r>
              <a:rPr sz="2000" spc="-20" dirty="0">
                <a:latin typeface="Calibri"/>
                <a:cs typeface="Calibri"/>
              </a:rPr>
              <a:t> </a:t>
            </a:r>
            <a:r>
              <a:rPr sz="2000" spc="-15" dirty="0">
                <a:latin typeface="Calibri"/>
                <a:cs typeface="Calibri"/>
              </a:rPr>
              <a:t>first </a:t>
            </a:r>
            <a:r>
              <a:rPr sz="2000" dirty="0">
                <a:latin typeface="Calibri"/>
                <a:cs typeface="Calibri"/>
              </a:rPr>
              <a:t>appear</a:t>
            </a:r>
            <a:r>
              <a:rPr sz="2000" spc="-5" dirty="0">
                <a:latin typeface="Calibri"/>
                <a:cs typeface="Calibri"/>
              </a:rPr>
              <a:t> </a:t>
            </a:r>
            <a:r>
              <a:rPr sz="2000" dirty="0">
                <a:latin typeface="Calibri"/>
                <a:cs typeface="Calibri"/>
              </a:rPr>
              <a:t>in </a:t>
            </a:r>
            <a:r>
              <a:rPr sz="2000" b="1" spc="-15" dirty="0">
                <a:latin typeface="Calibri"/>
                <a:cs typeface="Calibri"/>
              </a:rPr>
              <a:t>involuntary</a:t>
            </a:r>
            <a:r>
              <a:rPr sz="2000" b="1" dirty="0">
                <a:latin typeface="Calibri"/>
                <a:cs typeface="Calibri"/>
              </a:rPr>
              <a:t> </a:t>
            </a:r>
            <a:r>
              <a:rPr sz="2000" b="1" spc="-5" dirty="0">
                <a:latin typeface="Calibri"/>
                <a:cs typeface="Calibri"/>
              </a:rPr>
              <a:t>muscle</a:t>
            </a:r>
            <a:r>
              <a:rPr sz="2000" b="1" spc="-10" dirty="0">
                <a:latin typeface="Calibri"/>
                <a:cs typeface="Calibri"/>
              </a:rPr>
              <a:t> </a:t>
            </a:r>
            <a:r>
              <a:rPr sz="2000">
                <a:latin typeface="Calibri"/>
                <a:cs typeface="Calibri"/>
              </a:rPr>
              <a:t>:</a:t>
            </a:r>
            <a:r>
              <a:rPr sz="2000" spc="-10">
                <a:latin typeface="Calibri"/>
                <a:cs typeface="Calibri"/>
              </a:rPr>
              <a:t> </a:t>
            </a:r>
            <a:r>
              <a:rPr sz="2000" b="1" spc="-10" smtClean="0">
                <a:latin typeface="Calibri"/>
                <a:cs typeface="Calibri"/>
              </a:rPr>
              <a:t>Myocardiu</a:t>
            </a:r>
            <a:r>
              <a:rPr lang="en-IN" sz="2000" b="1" spc="-10" dirty="0" smtClean="0">
                <a:latin typeface="Calibri"/>
                <a:cs typeface="Calibri"/>
              </a:rPr>
              <a:t>m</a:t>
            </a:r>
            <a:r>
              <a:rPr sz="2000" smtClean="0">
                <a:latin typeface="Calibri"/>
                <a:cs typeface="Calibri"/>
              </a:rPr>
              <a:t>(</a:t>
            </a:r>
            <a:r>
              <a:rPr sz="2000" spc="-45" smtClean="0">
                <a:latin typeface="Calibri"/>
                <a:cs typeface="Calibri"/>
              </a:rPr>
              <a:t> </a:t>
            </a:r>
            <a:r>
              <a:rPr sz="2000" dirty="0">
                <a:latin typeface="Calibri"/>
                <a:cs typeface="Calibri"/>
              </a:rPr>
              <a:t>Heart)</a:t>
            </a:r>
            <a:endParaRPr sz="2000">
              <a:latin typeface="Calibri"/>
              <a:cs typeface="Calibri"/>
            </a:endParaRPr>
          </a:p>
          <a:p>
            <a:pPr marL="12700">
              <a:lnSpc>
                <a:spcPct val="100000"/>
              </a:lnSpc>
              <a:spcBef>
                <a:spcPts val="1440"/>
              </a:spcBef>
            </a:pPr>
            <a:r>
              <a:rPr sz="2400" dirty="0">
                <a:latin typeface="Wingdings"/>
                <a:cs typeface="Wingdings"/>
              </a:rPr>
              <a:t></a:t>
            </a:r>
            <a:r>
              <a:rPr sz="2400" spc="-75" dirty="0">
                <a:latin typeface="Times New Roman"/>
                <a:cs typeface="Times New Roman"/>
              </a:rPr>
              <a:t> </a:t>
            </a:r>
            <a:r>
              <a:rPr sz="2400" spc="-15" dirty="0">
                <a:latin typeface="Calibri"/>
                <a:cs typeface="Calibri"/>
              </a:rPr>
              <a:t>First</a:t>
            </a:r>
            <a:r>
              <a:rPr sz="2400" spc="-35" dirty="0">
                <a:latin typeface="Calibri"/>
                <a:cs typeface="Calibri"/>
              </a:rPr>
              <a:t> </a:t>
            </a:r>
            <a:r>
              <a:rPr sz="2400" b="1" spc="-10" dirty="0">
                <a:latin typeface="Calibri"/>
                <a:cs typeface="Calibri"/>
              </a:rPr>
              <a:t>voluntary </a:t>
            </a:r>
            <a:r>
              <a:rPr sz="2400" b="1" spc="-5" dirty="0">
                <a:latin typeface="Calibri"/>
                <a:cs typeface="Calibri"/>
              </a:rPr>
              <a:t>muscle:</a:t>
            </a:r>
            <a:r>
              <a:rPr sz="2400" b="1" spc="-30" dirty="0">
                <a:latin typeface="Calibri"/>
                <a:cs typeface="Calibri"/>
              </a:rPr>
              <a:t> </a:t>
            </a:r>
            <a:r>
              <a:rPr sz="2400" b="1" spc="-15" dirty="0">
                <a:latin typeface="Calibri"/>
                <a:cs typeface="Calibri"/>
              </a:rPr>
              <a:t>Eyelids</a:t>
            </a:r>
            <a:endParaRPr sz="2400">
              <a:latin typeface="Calibri"/>
              <a:cs typeface="Calibri"/>
            </a:endParaRPr>
          </a:p>
          <a:p>
            <a:pPr marL="12700" marR="5080">
              <a:lnSpc>
                <a:spcPct val="150000"/>
              </a:lnSpc>
              <a:spcBef>
                <a:spcPts val="5"/>
              </a:spcBef>
              <a:tabLst>
                <a:tab pos="7114540" algn="l"/>
              </a:tabLst>
            </a:pPr>
            <a:r>
              <a:rPr sz="2400" dirty="0">
                <a:latin typeface="Wingdings"/>
                <a:cs typeface="Wingdings"/>
              </a:rPr>
              <a:t></a:t>
            </a:r>
            <a:r>
              <a:rPr sz="2400" spc="-60" dirty="0">
                <a:latin typeface="Times New Roman"/>
                <a:cs typeface="Times New Roman"/>
              </a:rPr>
              <a:t> </a:t>
            </a:r>
            <a:r>
              <a:rPr sz="2400" dirty="0">
                <a:latin typeface="Calibri"/>
                <a:cs typeface="Calibri"/>
              </a:rPr>
              <a:t>It</a:t>
            </a:r>
            <a:r>
              <a:rPr sz="2400" spc="-20" dirty="0">
                <a:latin typeface="Calibri"/>
                <a:cs typeface="Calibri"/>
              </a:rPr>
              <a:t> </a:t>
            </a:r>
            <a:r>
              <a:rPr sz="2400" spc="-5" dirty="0">
                <a:latin typeface="Calibri"/>
                <a:cs typeface="Calibri"/>
              </a:rPr>
              <a:t>begin</a:t>
            </a:r>
            <a:r>
              <a:rPr sz="2400" dirty="0">
                <a:latin typeface="Calibri"/>
                <a:cs typeface="Calibri"/>
              </a:rPr>
              <a:t>s</a:t>
            </a:r>
            <a:r>
              <a:rPr sz="2400" spc="-5" dirty="0">
                <a:latin typeface="Calibri"/>
                <a:cs typeface="Calibri"/>
              </a:rPr>
              <a:t> </a:t>
            </a:r>
            <a:r>
              <a:rPr sz="2400" dirty="0">
                <a:latin typeface="Calibri"/>
                <a:cs typeface="Calibri"/>
              </a:rPr>
              <a:t>in </a:t>
            </a:r>
            <a:r>
              <a:rPr sz="2400" spc="-15" dirty="0">
                <a:latin typeface="Calibri"/>
                <a:cs typeface="Calibri"/>
              </a:rPr>
              <a:t>e</a:t>
            </a:r>
            <a:r>
              <a:rPr sz="2400" spc="-20" dirty="0">
                <a:latin typeface="Calibri"/>
                <a:cs typeface="Calibri"/>
              </a:rPr>
              <a:t>y</a:t>
            </a:r>
            <a:r>
              <a:rPr sz="2400" dirty="0">
                <a:latin typeface="Calibri"/>
                <a:cs typeface="Calibri"/>
              </a:rPr>
              <a:t>elids</a:t>
            </a:r>
            <a:r>
              <a:rPr sz="2400" spc="-10" dirty="0">
                <a:latin typeface="Calibri"/>
                <a:cs typeface="Calibri"/>
              </a:rPr>
              <a:t> </a:t>
            </a:r>
            <a:r>
              <a:rPr sz="2400" dirty="0">
                <a:latin typeface="Wingdings"/>
                <a:cs typeface="Wingdings"/>
              </a:rPr>
              <a:t></a:t>
            </a:r>
            <a:r>
              <a:rPr sz="2400" spc="-75" dirty="0">
                <a:latin typeface="Times New Roman"/>
                <a:cs typeface="Times New Roman"/>
              </a:rPr>
              <a:t> </a:t>
            </a:r>
            <a:r>
              <a:rPr sz="2400" dirty="0">
                <a:latin typeface="Calibri"/>
                <a:cs typeface="Calibri"/>
              </a:rPr>
              <a:t>Neck</a:t>
            </a:r>
            <a:r>
              <a:rPr sz="2400" spc="-10" dirty="0">
                <a:latin typeface="Calibri"/>
                <a:cs typeface="Calibri"/>
              </a:rPr>
              <a:t> </a:t>
            </a:r>
            <a:r>
              <a:rPr sz="2400" dirty="0">
                <a:latin typeface="Wingdings"/>
                <a:cs typeface="Wingdings"/>
              </a:rPr>
              <a:t></a:t>
            </a:r>
            <a:r>
              <a:rPr sz="2400" spc="-60" dirty="0">
                <a:latin typeface="Times New Roman"/>
                <a:cs typeface="Times New Roman"/>
              </a:rPr>
              <a:t> </a:t>
            </a:r>
            <a:r>
              <a:rPr sz="2400" dirty="0">
                <a:latin typeface="Calibri"/>
                <a:cs typeface="Calibri"/>
              </a:rPr>
              <a:t>l</a:t>
            </a:r>
            <a:r>
              <a:rPr sz="2400" spc="-20" dirty="0">
                <a:latin typeface="Calibri"/>
                <a:cs typeface="Calibri"/>
              </a:rPr>
              <a:t>o</a:t>
            </a:r>
            <a:r>
              <a:rPr sz="2400" spc="-25" dirty="0">
                <a:latin typeface="Calibri"/>
                <a:cs typeface="Calibri"/>
              </a:rPr>
              <a:t>w</a:t>
            </a:r>
            <a:r>
              <a:rPr sz="2400" dirty="0">
                <a:latin typeface="Calibri"/>
                <a:cs typeface="Calibri"/>
              </a:rPr>
              <a:t>er</a:t>
            </a:r>
            <a:r>
              <a:rPr sz="2400" spc="5" dirty="0">
                <a:latin typeface="Calibri"/>
                <a:cs typeface="Calibri"/>
              </a:rPr>
              <a:t> </a:t>
            </a:r>
            <a:r>
              <a:rPr sz="2400" spc="-5" dirty="0">
                <a:latin typeface="Calibri"/>
                <a:cs typeface="Calibri"/>
              </a:rPr>
              <a:t>j</a:t>
            </a:r>
            <a:r>
              <a:rPr sz="2400" spc="-15" dirty="0">
                <a:latin typeface="Calibri"/>
                <a:cs typeface="Calibri"/>
              </a:rPr>
              <a:t>a</a:t>
            </a:r>
            <a:r>
              <a:rPr sz="2400" dirty="0">
                <a:latin typeface="Calibri"/>
                <a:cs typeface="Calibri"/>
              </a:rPr>
              <a:t>w</a:t>
            </a:r>
            <a:r>
              <a:rPr sz="2400" spc="-30" dirty="0">
                <a:latin typeface="Calibri"/>
                <a:cs typeface="Calibri"/>
              </a:rPr>
              <a:t> </a:t>
            </a:r>
            <a:r>
              <a:rPr sz="2400" dirty="0">
                <a:latin typeface="Wingdings"/>
                <a:cs typeface="Wingdings"/>
              </a:rPr>
              <a:t></a:t>
            </a:r>
            <a:r>
              <a:rPr sz="2400" spc="-60" dirty="0">
                <a:latin typeface="Times New Roman"/>
                <a:cs typeface="Times New Roman"/>
              </a:rPr>
              <a:t> </a:t>
            </a:r>
            <a:r>
              <a:rPr sz="2400" dirty="0">
                <a:latin typeface="Calibri"/>
                <a:cs typeface="Calibri"/>
              </a:rPr>
              <a:t>muscl</a:t>
            </a:r>
            <a:r>
              <a:rPr sz="2400" spc="5" dirty="0">
                <a:latin typeface="Calibri"/>
                <a:cs typeface="Calibri"/>
              </a:rPr>
              <a:t>e</a:t>
            </a:r>
            <a:r>
              <a:rPr sz="2400" dirty="0">
                <a:latin typeface="Calibri"/>
                <a:cs typeface="Calibri"/>
              </a:rPr>
              <a:t>s	</a:t>
            </a:r>
            <a:r>
              <a:rPr sz="2400" spc="-15" dirty="0">
                <a:latin typeface="Calibri"/>
                <a:cs typeface="Calibri"/>
              </a:rPr>
              <a:t>o</a:t>
            </a:r>
            <a:r>
              <a:rPr sz="2400" dirty="0">
                <a:latin typeface="Calibri"/>
                <a:cs typeface="Calibri"/>
              </a:rPr>
              <a:t>f  </a:t>
            </a:r>
            <a:r>
              <a:rPr sz="2400" spc="-15" dirty="0">
                <a:latin typeface="Calibri"/>
                <a:cs typeface="Calibri"/>
              </a:rPr>
              <a:t>face </a:t>
            </a:r>
            <a:r>
              <a:rPr sz="2400" dirty="0">
                <a:latin typeface="Wingdings"/>
                <a:cs typeface="Wingdings"/>
              </a:rPr>
              <a:t></a:t>
            </a:r>
            <a:r>
              <a:rPr sz="2400" dirty="0">
                <a:latin typeface="Times New Roman"/>
                <a:cs typeface="Times New Roman"/>
              </a:rPr>
              <a:t> </a:t>
            </a:r>
            <a:r>
              <a:rPr sz="2400" dirty="0">
                <a:latin typeface="Calibri"/>
                <a:cs typeface="Calibri"/>
              </a:rPr>
              <a:t>muscles </a:t>
            </a:r>
            <a:r>
              <a:rPr sz="2400" spc="-5" dirty="0">
                <a:latin typeface="Calibri"/>
                <a:cs typeface="Calibri"/>
              </a:rPr>
              <a:t>of chest </a:t>
            </a:r>
            <a:r>
              <a:rPr sz="2400" dirty="0">
                <a:latin typeface="Wingdings"/>
                <a:cs typeface="Wingdings"/>
              </a:rPr>
              <a:t></a:t>
            </a:r>
            <a:r>
              <a:rPr sz="2400" dirty="0">
                <a:latin typeface="Times New Roman"/>
                <a:cs typeface="Times New Roman"/>
              </a:rPr>
              <a:t> </a:t>
            </a:r>
            <a:r>
              <a:rPr sz="2400" dirty="0">
                <a:latin typeface="Calibri"/>
                <a:cs typeface="Calibri"/>
              </a:rPr>
              <a:t>muscles </a:t>
            </a:r>
            <a:r>
              <a:rPr sz="2400" spc="-5" dirty="0">
                <a:latin typeface="Calibri"/>
                <a:cs typeface="Calibri"/>
              </a:rPr>
              <a:t>of limbs </a:t>
            </a:r>
            <a:r>
              <a:rPr sz="2400" dirty="0">
                <a:latin typeface="Wingdings"/>
                <a:cs typeface="Wingdings"/>
              </a:rPr>
              <a:t></a:t>
            </a:r>
            <a:r>
              <a:rPr sz="2400" dirty="0">
                <a:latin typeface="Times New Roman"/>
                <a:cs typeface="Times New Roman"/>
              </a:rPr>
              <a:t> </a:t>
            </a:r>
            <a:r>
              <a:rPr sz="2400" spc="-5" dirty="0">
                <a:latin typeface="Calibri"/>
                <a:cs typeface="Calibri"/>
              </a:rPr>
              <a:t>lastly </a:t>
            </a:r>
            <a:r>
              <a:rPr sz="2400" dirty="0">
                <a:latin typeface="Calibri"/>
                <a:cs typeface="Calibri"/>
              </a:rPr>
              <a:t> </a:t>
            </a:r>
            <a:r>
              <a:rPr sz="2400" spc="-10" dirty="0">
                <a:latin typeface="Calibri"/>
                <a:cs typeface="Calibri"/>
              </a:rPr>
              <a:t>fingers </a:t>
            </a:r>
            <a:r>
              <a:rPr sz="2400" dirty="0">
                <a:latin typeface="Calibri"/>
                <a:cs typeface="Calibri"/>
              </a:rPr>
              <a:t>and</a:t>
            </a:r>
            <a:r>
              <a:rPr sz="2400" spc="-5" dirty="0">
                <a:latin typeface="Calibri"/>
                <a:cs typeface="Calibri"/>
              </a:rPr>
              <a:t> </a:t>
            </a:r>
            <a:r>
              <a:rPr sz="2400" spc="-10" dirty="0">
                <a:latin typeface="Calibri"/>
                <a:cs typeface="Calibri"/>
              </a:rPr>
              <a:t>toes.</a:t>
            </a:r>
            <a:endParaRPr sz="2400">
              <a:latin typeface="Calibri"/>
              <a:cs typeface="Calibri"/>
            </a:endParaRPr>
          </a:p>
          <a:p>
            <a:pPr marL="12700">
              <a:lnSpc>
                <a:spcPct val="100000"/>
              </a:lnSpc>
              <a:spcBef>
                <a:spcPts val="1440"/>
              </a:spcBef>
              <a:tabLst>
                <a:tab pos="447040" algn="l"/>
              </a:tabLst>
            </a:pPr>
            <a:r>
              <a:rPr sz="2400" dirty="0">
                <a:latin typeface="Wingdings"/>
                <a:cs typeface="Wingdings"/>
              </a:rPr>
              <a:t></a:t>
            </a:r>
            <a:r>
              <a:rPr sz="2400" dirty="0">
                <a:latin typeface="Times New Roman"/>
                <a:cs typeface="Times New Roman"/>
              </a:rPr>
              <a:t>	</a:t>
            </a:r>
            <a:r>
              <a:rPr sz="2400" b="1" dirty="0">
                <a:latin typeface="Calibri"/>
                <a:cs typeface="Calibri"/>
              </a:rPr>
              <a:t>It</a:t>
            </a:r>
            <a:r>
              <a:rPr sz="2400" b="1" spc="-20" dirty="0">
                <a:latin typeface="Calibri"/>
                <a:cs typeface="Calibri"/>
              </a:rPr>
              <a:t> </a:t>
            </a:r>
            <a:r>
              <a:rPr sz="2400" b="1" spc="-5" dirty="0">
                <a:latin typeface="Calibri"/>
                <a:cs typeface="Calibri"/>
              </a:rPr>
              <a:t>disappears</a:t>
            </a:r>
            <a:r>
              <a:rPr sz="2400" b="1" spc="-10" dirty="0">
                <a:latin typeface="Calibri"/>
                <a:cs typeface="Calibri"/>
              </a:rPr>
              <a:t> </a:t>
            </a:r>
            <a:r>
              <a:rPr sz="2400" b="1" dirty="0">
                <a:latin typeface="Calibri"/>
                <a:cs typeface="Calibri"/>
              </a:rPr>
              <a:t>in</a:t>
            </a:r>
            <a:r>
              <a:rPr sz="2400" b="1" spc="-25" dirty="0">
                <a:latin typeface="Calibri"/>
                <a:cs typeface="Calibri"/>
              </a:rPr>
              <a:t> </a:t>
            </a:r>
            <a:r>
              <a:rPr sz="2400" b="1" dirty="0">
                <a:latin typeface="Calibri"/>
                <a:cs typeface="Calibri"/>
              </a:rPr>
              <a:t>same</a:t>
            </a:r>
            <a:r>
              <a:rPr sz="2400" b="1" spc="-25" dirty="0">
                <a:latin typeface="Calibri"/>
                <a:cs typeface="Calibri"/>
              </a:rPr>
              <a:t> </a:t>
            </a:r>
            <a:r>
              <a:rPr sz="2400" b="1" dirty="0">
                <a:latin typeface="Calibri"/>
                <a:cs typeface="Calibri"/>
              </a:rPr>
              <a:t>sequence.</a:t>
            </a:r>
            <a:endParaRPr sz="2400">
              <a:latin typeface="Calibri"/>
              <a:cs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9635" y="1155192"/>
            <a:ext cx="5867400" cy="4172712"/>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3175" rIns="0" bIns="0" rtlCol="0">
            <a:spAutoFit/>
          </a:bodyPr>
          <a:lstStyle/>
          <a:p>
            <a:pPr marL="241300" marR="5080">
              <a:lnSpc>
                <a:spcPct val="102200"/>
              </a:lnSpc>
              <a:spcBef>
                <a:spcPts val="25"/>
              </a:spcBef>
            </a:pPr>
            <a:r>
              <a:rPr sz="2800" b="1" spc="-10" dirty="0">
                <a:solidFill>
                  <a:srgbClr val="006FC0"/>
                </a:solidFill>
                <a:latin typeface="Calibri"/>
                <a:cs typeface="Calibri"/>
              </a:rPr>
              <a:t>Time</a:t>
            </a:r>
            <a:r>
              <a:rPr sz="2800" b="1" spc="5" dirty="0">
                <a:solidFill>
                  <a:srgbClr val="006FC0"/>
                </a:solidFill>
                <a:latin typeface="Calibri"/>
                <a:cs typeface="Calibri"/>
              </a:rPr>
              <a:t> </a:t>
            </a:r>
            <a:r>
              <a:rPr sz="2800" b="1" spc="-5" dirty="0">
                <a:solidFill>
                  <a:srgbClr val="006FC0"/>
                </a:solidFill>
                <a:latin typeface="Calibri"/>
                <a:cs typeface="Calibri"/>
              </a:rPr>
              <a:t>of</a:t>
            </a:r>
            <a:r>
              <a:rPr sz="2800" b="1" dirty="0">
                <a:solidFill>
                  <a:srgbClr val="006FC0"/>
                </a:solidFill>
                <a:latin typeface="Calibri"/>
                <a:cs typeface="Calibri"/>
              </a:rPr>
              <a:t> </a:t>
            </a:r>
            <a:r>
              <a:rPr sz="2800" b="1" spc="-10" dirty="0">
                <a:solidFill>
                  <a:srgbClr val="006FC0"/>
                </a:solidFill>
                <a:latin typeface="Calibri"/>
                <a:cs typeface="Calibri"/>
              </a:rPr>
              <a:t>Onset,</a:t>
            </a:r>
            <a:r>
              <a:rPr sz="2800" b="1" spc="10" dirty="0">
                <a:solidFill>
                  <a:srgbClr val="006FC0"/>
                </a:solidFill>
                <a:latin typeface="Calibri"/>
                <a:cs typeface="Calibri"/>
              </a:rPr>
              <a:t> </a:t>
            </a:r>
            <a:r>
              <a:rPr sz="2800" b="1" spc="-20" dirty="0">
                <a:solidFill>
                  <a:srgbClr val="006FC0"/>
                </a:solidFill>
                <a:latin typeface="Calibri"/>
                <a:cs typeface="Calibri"/>
              </a:rPr>
              <a:t>Persistence</a:t>
            </a:r>
            <a:r>
              <a:rPr sz="2800" b="1" spc="40" dirty="0">
                <a:solidFill>
                  <a:srgbClr val="006FC0"/>
                </a:solidFill>
                <a:latin typeface="Calibri"/>
                <a:cs typeface="Calibri"/>
              </a:rPr>
              <a:t> </a:t>
            </a:r>
            <a:r>
              <a:rPr sz="2800" b="1" spc="-5" dirty="0">
                <a:solidFill>
                  <a:srgbClr val="006FC0"/>
                </a:solidFill>
                <a:latin typeface="Calibri"/>
                <a:cs typeface="Calibri"/>
              </a:rPr>
              <a:t>and</a:t>
            </a:r>
            <a:r>
              <a:rPr sz="2800" b="1" dirty="0">
                <a:solidFill>
                  <a:srgbClr val="006FC0"/>
                </a:solidFill>
                <a:latin typeface="Calibri"/>
                <a:cs typeface="Calibri"/>
              </a:rPr>
              <a:t> </a:t>
            </a:r>
            <a:r>
              <a:rPr sz="2800" b="1" spc="-10" dirty="0">
                <a:solidFill>
                  <a:srgbClr val="006FC0"/>
                </a:solidFill>
                <a:latin typeface="Calibri"/>
                <a:cs typeface="Calibri"/>
              </a:rPr>
              <a:t>Disappearance</a:t>
            </a:r>
            <a:r>
              <a:rPr sz="2800" b="1" spc="40" dirty="0">
                <a:solidFill>
                  <a:srgbClr val="006FC0"/>
                </a:solidFill>
                <a:latin typeface="Calibri"/>
                <a:cs typeface="Calibri"/>
              </a:rPr>
              <a:t> </a:t>
            </a:r>
            <a:r>
              <a:rPr sz="2800" b="1" spc="-5" dirty="0">
                <a:solidFill>
                  <a:srgbClr val="006FC0"/>
                </a:solidFill>
                <a:latin typeface="Calibri"/>
                <a:cs typeface="Calibri"/>
              </a:rPr>
              <a:t>of </a:t>
            </a:r>
            <a:r>
              <a:rPr sz="2800" b="1" spc="-615" dirty="0">
                <a:solidFill>
                  <a:srgbClr val="006FC0"/>
                </a:solidFill>
                <a:latin typeface="Calibri"/>
                <a:cs typeface="Calibri"/>
              </a:rPr>
              <a:t> </a:t>
            </a:r>
            <a:r>
              <a:rPr sz="2800" b="1" spc="-10" dirty="0">
                <a:solidFill>
                  <a:srgbClr val="006FC0"/>
                </a:solidFill>
                <a:latin typeface="Calibri"/>
                <a:cs typeface="Calibri"/>
              </a:rPr>
              <a:t>Rigor</a:t>
            </a:r>
            <a:r>
              <a:rPr sz="2800" b="1" spc="5" dirty="0">
                <a:solidFill>
                  <a:srgbClr val="006FC0"/>
                </a:solidFill>
                <a:latin typeface="Calibri"/>
                <a:cs typeface="Calibri"/>
              </a:rPr>
              <a:t> </a:t>
            </a:r>
            <a:r>
              <a:rPr sz="2800" b="1" spc="-10" dirty="0">
                <a:solidFill>
                  <a:srgbClr val="006FC0"/>
                </a:solidFill>
                <a:latin typeface="Calibri"/>
                <a:cs typeface="Calibri"/>
              </a:rPr>
              <a:t>Mortis:</a:t>
            </a:r>
            <a:endParaRPr sz="2800">
              <a:latin typeface="Calibri"/>
              <a:cs typeface="Calibri"/>
            </a:endParaRPr>
          </a:p>
        </p:txBody>
      </p:sp>
      <p:sp>
        <p:nvSpPr>
          <p:cNvPr id="3" name="object 3"/>
          <p:cNvSpPr txBox="1"/>
          <p:nvPr/>
        </p:nvSpPr>
        <p:spPr>
          <a:xfrm>
            <a:off x="1050747" y="1343406"/>
            <a:ext cx="6453505" cy="941069"/>
          </a:xfrm>
          <a:prstGeom prst="rect">
            <a:avLst/>
          </a:prstGeom>
        </p:spPr>
        <p:txBody>
          <a:bodyPr vert="horz" wrap="square" lIns="0" tIns="13335" rIns="0" bIns="0" rtlCol="0">
            <a:spAutoFit/>
          </a:bodyPr>
          <a:lstStyle/>
          <a:p>
            <a:pPr marL="12700">
              <a:lnSpc>
                <a:spcPct val="100000"/>
              </a:lnSpc>
              <a:spcBef>
                <a:spcPts val="105"/>
              </a:spcBef>
              <a:tabLst>
                <a:tab pos="2219960" algn="l"/>
                <a:tab pos="3916045" algn="l"/>
                <a:tab pos="5464175" algn="l"/>
              </a:tabLst>
            </a:pPr>
            <a:r>
              <a:rPr sz="2000" spc="-5" dirty="0">
                <a:solidFill>
                  <a:srgbClr val="800000"/>
                </a:solidFill>
                <a:latin typeface="Calibri"/>
                <a:cs typeface="Calibri"/>
              </a:rPr>
              <a:t>SEASON	</a:t>
            </a:r>
            <a:r>
              <a:rPr sz="2000" dirty="0">
                <a:solidFill>
                  <a:srgbClr val="800000"/>
                </a:solidFill>
                <a:latin typeface="Calibri"/>
                <a:cs typeface="Calibri"/>
              </a:rPr>
              <a:t>WINTER	</a:t>
            </a:r>
            <a:r>
              <a:rPr sz="2000" spc="-5" dirty="0">
                <a:solidFill>
                  <a:srgbClr val="800000"/>
                </a:solidFill>
                <a:latin typeface="Calibri"/>
                <a:cs typeface="Calibri"/>
              </a:rPr>
              <a:t>SUMMER	</a:t>
            </a:r>
            <a:r>
              <a:rPr sz="2000" spc="-15" dirty="0">
                <a:solidFill>
                  <a:srgbClr val="800000"/>
                </a:solidFill>
                <a:latin typeface="Calibri"/>
                <a:cs typeface="Calibri"/>
              </a:rPr>
              <a:t>AVERAGE</a:t>
            </a:r>
            <a:endParaRPr sz="2000">
              <a:latin typeface="Calibri"/>
              <a:cs typeface="Calibri"/>
            </a:endParaRPr>
          </a:p>
          <a:p>
            <a:pPr>
              <a:lnSpc>
                <a:spcPct val="100000"/>
              </a:lnSpc>
              <a:spcBef>
                <a:spcPts val="20"/>
              </a:spcBef>
            </a:pPr>
            <a:endParaRPr sz="1950">
              <a:latin typeface="Calibri"/>
              <a:cs typeface="Calibri"/>
            </a:endParaRPr>
          </a:p>
          <a:p>
            <a:pPr marL="12700">
              <a:lnSpc>
                <a:spcPct val="100000"/>
              </a:lnSpc>
              <a:tabLst>
                <a:tab pos="880744" algn="l"/>
                <a:tab pos="2269490" algn="l"/>
                <a:tab pos="4008754" algn="l"/>
                <a:tab pos="5729605" algn="l"/>
              </a:tabLst>
            </a:pPr>
            <a:r>
              <a:rPr sz="2000" dirty="0">
                <a:solidFill>
                  <a:srgbClr val="000080"/>
                </a:solidFill>
                <a:latin typeface="Calibri"/>
                <a:cs typeface="Calibri"/>
              </a:rPr>
              <a:t>ONSET	</a:t>
            </a:r>
            <a:r>
              <a:rPr sz="2000" spc="-10" dirty="0">
                <a:solidFill>
                  <a:srgbClr val="000080"/>
                </a:solidFill>
                <a:latin typeface="Calibri"/>
                <a:cs typeface="Calibri"/>
              </a:rPr>
              <a:t>(hrs)	</a:t>
            </a:r>
            <a:r>
              <a:rPr sz="2000" spc="-5" dirty="0">
                <a:latin typeface="Calibri"/>
                <a:cs typeface="Calibri"/>
              </a:rPr>
              <a:t>Slow</a:t>
            </a:r>
            <a:r>
              <a:rPr sz="2000" spc="-15" dirty="0">
                <a:latin typeface="Calibri"/>
                <a:cs typeface="Calibri"/>
              </a:rPr>
              <a:t> </a:t>
            </a:r>
            <a:r>
              <a:rPr sz="2000" dirty="0">
                <a:latin typeface="Calibri"/>
                <a:cs typeface="Calibri"/>
              </a:rPr>
              <a:t>2-6	Rapid</a:t>
            </a:r>
            <a:r>
              <a:rPr sz="2000" spc="440" dirty="0">
                <a:latin typeface="Calibri"/>
                <a:cs typeface="Calibri"/>
              </a:rPr>
              <a:t> </a:t>
            </a:r>
            <a:r>
              <a:rPr sz="2000" dirty="0">
                <a:latin typeface="Calibri"/>
                <a:cs typeface="Calibri"/>
              </a:rPr>
              <a:t>2-3	2-6</a:t>
            </a:r>
            <a:r>
              <a:rPr sz="2000" spc="-110" dirty="0">
                <a:latin typeface="Calibri"/>
                <a:cs typeface="Calibri"/>
              </a:rPr>
              <a:t> </a:t>
            </a:r>
            <a:r>
              <a:rPr sz="2000" spc="-15" dirty="0">
                <a:latin typeface="Calibri"/>
                <a:cs typeface="Calibri"/>
              </a:rPr>
              <a:t>hrs</a:t>
            </a:r>
            <a:endParaRPr sz="2000">
              <a:latin typeface="Calibri"/>
              <a:cs typeface="Calibri"/>
            </a:endParaRPr>
          </a:p>
        </p:txBody>
      </p:sp>
      <p:graphicFrame>
        <p:nvGraphicFramePr>
          <p:cNvPr id="4" name="object 4"/>
          <p:cNvGraphicFramePr>
            <a:graphicFrameLocks noGrp="1"/>
          </p:cNvGraphicFramePr>
          <p:nvPr/>
        </p:nvGraphicFramePr>
        <p:xfrm>
          <a:off x="1031697" y="2639187"/>
          <a:ext cx="6456045" cy="1473959"/>
        </p:xfrm>
        <a:graphic>
          <a:graphicData uri="http://schemas.openxmlformats.org/drawingml/2006/table">
            <a:tbl>
              <a:tblPr firstRow="1" bandRow="1">
                <a:tableStyleId>{2D5ABB26-0587-4C30-8999-92F81FD0307C}</a:tableStyleId>
              </a:tblPr>
              <a:tblGrid>
                <a:gridCol w="2328545"/>
                <a:gridCol w="1337945"/>
                <a:gridCol w="1621155"/>
                <a:gridCol w="1168400"/>
              </a:tblGrid>
              <a:tr h="432180">
                <a:tc>
                  <a:txBody>
                    <a:bodyPr/>
                    <a:lstStyle/>
                    <a:p>
                      <a:pPr marL="31750">
                        <a:lnSpc>
                          <a:spcPts val="1905"/>
                        </a:lnSpc>
                      </a:pPr>
                      <a:r>
                        <a:rPr sz="2000" dirty="0">
                          <a:solidFill>
                            <a:srgbClr val="000080"/>
                          </a:solidFill>
                          <a:latin typeface="Calibri"/>
                          <a:cs typeface="Calibri"/>
                        </a:rPr>
                        <a:t>COMPLETION</a:t>
                      </a:r>
                      <a:r>
                        <a:rPr sz="2000" spc="-80" dirty="0">
                          <a:solidFill>
                            <a:srgbClr val="000080"/>
                          </a:solidFill>
                          <a:latin typeface="Calibri"/>
                          <a:cs typeface="Calibri"/>
                        </a:rPr>
                        <a:t> </a:t>
                      </a:r>
                      <a:r>
                        <a:rPr sz="2000" spc="-10" dirty="0">
                          <a:solidFill>
                            <a:srgbClr val="000080"/>
                          </a:solidFill>
                          <a:latin typeface="Calibri"/>
                          <a:cs typeface="Calibri"/>
                        </a:rPr>
                        <a:t>(hrs)</a:t>
                      </a:r>
                      <a:endParaRPr sz="2000">
                        <a:latin typeface="Calibri"/>
                        <a:cs typeface="Calibri"/>
                      </a:endParaRPr>
                    </a:p>
                  </a:txBody>
                  <a:tcPr marL="0" marR="0" marT="0" marB="0"/>
                </a:tc>
                <a:tc>
                  <a:txBody>
                    <a:bodyPr/>
                    <a:lstStyle/>
                    <a:p>
                      <a:pPr marL="261620">
                        <a:lnSpc>
                          <a:spcPts val="1905"/>
                        </a:lnSpc>
                      </a:pPr>
                      <a:r>
                        <a:rPr sz="2000" dirty="0">
                          <a:latin typeface="Calibri"/>
                          <a:cs typeface="Calibri"/>
                        </a:rPr>
                        <a:t>6-24</a:t>
                      </a:r>
                      <a:endParaRPr sz="2000">
                        <a:latin typeface="Calibri"/>
                        <a:cs typeface="Calibri"/>
                      </a:endParaRPr>
                    </a:p>
                  </a:txBody>
                  <a:tcPr marL="0" marR="0" marT="0" marB="0"/>
                </a:tc>
                <a:tc>
                  <a:txBody>
                    <a:bodyPr/>
                    <a:lstStyle/>
                    <a:p>
                      <a:pPr marR="502284" algn="r">
                        <a:lnSpc>
                          <a:spcPts val="1905"/>
                        </a:lnSpc>
                      </a:pPr>
                      <a:r>
                        <a:rPr sz="2000" dirty="0">
                          <a:latin typeface="Calibri"/>
                          <a:cs typeface="Calibri"/>
                        </a:rPr>
                        <a:t>3-18</a:t>
                      </a:r>
                      <a:endParaRPr sz="2000">
                        <a:latin typeface="Calibri"/>
                        <a:cs typeface="Calibri"/>
                      </a:endParaRPr>
                    </a:p>
                  </a:txBody>
                  <a:tcPr marL="0" marR="0" marT="0" marB="0"/>
                </a:tc>
                <a:tc>
                  <a:txBody>
                    <a:bodyPr/>
                    <a:lstStyle/>
                    <a:p>
                      <a:pPr marL="572770">
                        <a:lnSpc>
                          <a:spcPts val="1905"/>
                        </a:lnSpc>
                      </a:pPr>
                      <a:r>
                        <a:rPr sz="2000" dirty="0">
                          <a:latin typeface="Calibri"/>
                          <a:cs typeface="Calibri"/>
                        </a:rPr>
                        <a:t>6-12</a:t>
                      </a:r>
                      <a:endParaRPr sz="2000">
                        <a:latin typeface="Calibri"/>
                        <a:cs typeface="Calibri"/>
                      </a:endParaRPr>
                    </a:p>
                  </a:txBody>
                  <a:tcPr marL="0" marR="0" marT="0" marB="0"/>
                </a:tc>
              </a:tr>
              <a:tr h="609726">
                <a:tc>
                  <a:txBody>
                    <a:bodyPr/>
                    <a:lstStyle/>
                    <a:p>
                      <a:pPr marL="31750">
                        <a:lnSpc>
                          <a:spcPct val="100000"/>
                        </a:lnSpc>
                        <a:spcBef>
                          <a:spcPts val="900"/>
                        </a:spcBef>
                      </a:pPr>
                      <a:r>
                        <a:rPr sz="2000" spc="-20" dirty="0">
                          <a:solidFill>
                            <a:srgbClr val="000080"/>
                          </a:solidFill>
                          <a:latin typeface="Calibri"/>
                          <a:cs typeface="Calibri"/>
                        </a:rPr>
                        <a:t>PERSISTANT</a:t>
                      </a:r>
                      <a:r>
                        <a:rPr sz="2000" spc="-55" dirty="0">
                          <a:solidFill>
                            <a:srgbClr val="000080"/>
                          </a:solidFill>
                          <a:latin typeface="Calibri"/>
                          <a:cs typeface="Calibri"/>
                        </a:rPr>
                        <a:t> </a:t>
                      </a:r>
                      <a:r>
                        <a:rPr sz="2000" spc="-10" dirty="0">
                          <a:solidFill>
                            <a:srgbClr val="000080"/>
                          </a:solidFill>
                          <a:latin typeface="Calibri"/>
                          <a:cs typeface="Calibri"/>
                        </a:rPr>
                        <a:t>(hrs)</a:t>
                      </a:r>
                      <a:endParaRPr sz="2000">
                        <a:latin typeface="Calibri"/>
                        <a:cs typeface="Calibri"/>
                      </a:endParaRPr>
                    </a:p>
                  </a:txBody>
                  <a:tcPr marL="0" marR="0" marT="114300" marB="0"/>
                </a:tc>
                <a:tc>
                  <a:txBody>
                    <a:bodyPr/>
                    <a:lstStyle/>
                    <a:p>
                      <a:pPr marL="202565">
                        <a:lnSpc>
                          <a:spcPct val="100000"/>
                        </a:lnSpc>
                        <a:spcBef>
                          <a:spcPts val="900"/>
                        </a:spcBef>
                      </a:pPr>
                      <a:r>
                        <a:rPr sz="2000" dirty="0">
                          <a:latin typeface="Calibri"/>
                          <a:cs typeface="Calibri"/>
                        </a:rPr>
                        <a:t>24-48</a:t>
                      </a:r>
                      <a:endParaRPr sz="2000">
                        <a:latin typeface="Calibri"/>
                        <a:cs typeface="Calibri"/>
                      </a:endParaRPr>
                    </a:p>
                  </a:txBody>
                  <a:tcPr marL="0" marR="0" marT="114300" marB="0"/>
                </a:tc>
                <a:tc>
                  <a:txBody>
                    <a:bodyPr/>
                    <a:lstStyle/>
                    <a:p>
                      <a:pPr marR="476250" algn="r">
                        <a:lnSpc>
                          <a:spcPct val="100000"/>
                        </a:lnSpc>
                        <a:spcBef>
                          <a:spcPts val="900"/>
                        </a:spcBef>
                      </a:pPr>
                      <a:r>
                        <a:rPr sz="2000" dirty="0">
                          <a:latin typeface="Calibri"/>
                          <a:cs typeface="Calibri"/>
                        </a:rPr>
                        <a:t>18-36</a:t>
                      </a:r>
                      <a:endParaRPr sz="2000">
                        <a:latin typeface="Calibri"/>
                        <a:cs typeface="Calibri"/>
                      </a:endParaRPr>
                    </a:p>
                  </a:txBody>
                  <a:tcPr marL="0" marR="0" marT="114300" marB="0"/>
                </a:tc>
                <a:tc>
                  <a:txBody>
                    <a:bodyPr/>
                    <a:lstStyle/>
                    <a:p>
                      <a:pPr marR="80010" algn="r">
                        <a:lnSpc>
                          <a:spcPct val="100000"/>
                        </a:lnSpc>
                        <a:spcBef>
                          <a:spcPts val="900"/>
                        </a:spcBef>
                      </a:pPr>
                      <a:r>
                        <a:rPr sz="2000" dirty="0">
                          <a:latin typeface="Calibri"/>
                          <a:cs typeface="Calibri"/>
                        </a:rPr>
                        <a:t>12-24</a:t>
                      </a:r>
                      <a:endParaRPr sz="2000">
                        <a:latin typeface="Calibri"/>
                        <a:cs typeface="Calibri"/>
                      </a:endParaRPr>
                    </a:p>
                  </a:txBody>
                  <a:tcPr marL="0" marR="0" marT="114300" marB="0"/>
                </a:tc>
              </a:tr>
              <a:tr h="432053">
                <a:tc>
                  <a:txBody>
                    <a:bodyPr/>
                    <a:lstStyle/>
                    <a:p>
                      <a:pPr marL="31750">
                        <a:lnSpc>
                          <a:spcPct val="100000"/>
                        </a:lnSpc>
                        <a:spcBef>
                          <a:spcPts val="900"/>
                        </a:spcBef>
                      </a:pPr>
                      <a:r>
                        <a:rPr sz="2000" spc="-5" dirty="0">
                          <a:solidFill>
                            <a:srgbClr val="000080"/>
                          </a:solidFill>
                          <a:latin typeface="Calibri"/>
                          <a:cs typeface="Calibri"/>
                        </a:rPr>
                        <a:t>DISAPEARENCE</a:t>
                      </a:r>
                      <a:r>
                        <a:rPr sz="2000" spc="-70" dirty="0">
                          <a:solidFill>
                            <a:srgbClr val="000080"/>
                          </a:solidFill>
                          <a:latin typeface="Calibri"/>
                          <a:cs typeface="Calibri"/>
                        </a:rPr>
                        <a:t> </a:t>
                      </a:r>
                      <a:r>
                        <a:rPr sz="2000" spc="-10" dirty="0">
                          <a:solidFill>
                            <a:srgbClr val="000080"/>
                          </a:solidFill>
                          <a:latin typeface="Calibri"/>
                          <a:cs typeface="Calibri"/>
                        </a:rPr>
                        <a:t>(hrs)</a:t>
                      </a:r>
                      <a:endParaRPr sz="2000">
                        <a:latin typeface="Calibri"/>
                        <a:cs typeface="Calibri"/>
                      </a:endParaRPr>
                    </a:p>
                  </a:txBody>
                  <a:tcPr marL="0" marR="0" marT="114300" marB="0"/>
                </a:tc>
                <a:tc>
                  <a:txBody>
                    <a:bodyPr/>
                    <a:lstStyle/>
                    <a:p>
                      <a:pPr marL="200660">
                        <a:lnSpc>
                          <a:spcPct val="100000"/>
                        </a:lnSpc>
                        <a:spcBef>
                          <a:spcPts val="900"/>
                        </a:spcBef>
                      </a:pPr>
                      <a:r>
                        <a:rPr sz="2000" dirty="0">
                          <a:latin typeface="Calibri"/>
                          <a:cs typeface="Calibri"/>
                        </a:rPr>
                        <a:t>48-72</a:t>
                      </a:r>
                      <a:endParaRPr sz="2000">
                        <a:latin typeface="Calibri"/>
                        <a:cs typeface="Calibri"/>
                      </a:endParaRPr>
                    </a:p>
                  </a:txBody>
                  <a:tcPr marL="0" marR="0" marT="114300" marB="0"/>
                </a:tc>
                <a:tc>
                  <a:txBody>
                    <a:bodyPr/>
                    <a:lstStyle/>
                    <a:p>
                      <a:pPr marR="477520" algn="r">
                        <a:lnSpc>
                          <a:spcPct val="100000"/>
                        </a:lnSpc>
                        <a:spcBef>
                          <a:spcPts val="900"/>
                        </a:spcBef>
                      </a:pPr>
                      <a:r>
                        <a:rPr sz="2000" dirty="0">
                          <a:latin typeface="Calibri"/>
                          <a:cs typeface="Calibri"/>
                        </a:rPr>
                        <a:t>36-48</a:t>
                      </a:r>
                      <a:endParaRPr sz="2000">
                        <a:latin typeface="Calibri"/>
                        <a:cs typeface="Calibri"/>
                      </a:endParaRPr>
                    </a:p>
                  </a:txBody>
                  <a:tcPr marL="0" marR="0" marT="114300" marB="0"/>
                </a:tc>
                <a:tc>
                  <a:txBody>
                    <a:bodyPr/>
                    <a:lstStyle/>
                    <a:p>
                      <a:pPr marR="24130" algn="r">
                        <a:lnSpc>
                          <a:spcPct val="100000"/>
                        </a:lnSpc>
                        <a:spcBef>
                          <a:spcPts val="900"/>
                        </a:spcBef>
                      </a:pPr>
                      <a:r>
                        <a:rPr sz="2000" dirty="0">
                          <a:latin typeface="Calibri"/>
                          <a:cs typeface="Calibri"/>
                        </a:rPr>
                        <a:t>24-36</a:t>
                      </a:r>
                      <a:endParaRPr sz="2000">
                        <a:latin typeface="Calibri"/>
                        <a:cs typeface="Calibri"/>
                      </a:endParaRPr>
                    </a:p>
                  </a:txBody>
                  <a:tcPr marL="0" marR="0" marT="114300" marB="0"/>
                </a:tc>
              </a:tr>
            </a:tbl>
          </a:graphicData>
        </a:graphic>
      </p:graphicFrame>
      <p:sp>
        <p:nvSpPr>
          <p:cNvPr id="5" name="object 5"/>
          <p:cNvSpPr txBox="1"/>
          <p:nvPr/>
        </p:nvSpPr>
        <p:spPr>
          <a:xfrm>
            <a:off x="1050747" y="4125016"/>
            <a:ext cx="7366000" cy="1855470"/>
          </a:xfrm>
          <a:prstGeom prst="rect">
            <a:avLst/>
          </a:prstGeom>
        </p:spPr>
        <p:txBody>
          <a:bodyPr vert="horz" wrap="square" lIns="0" tIns="165735" rIns="0" bIns="0" rtlCol="0">
            <a:spAutoFit/>
          </a:bodyPr>
          <a:lstStyle/>
          <a:p>
            <a:pPr marL="12700">
              <a:lnSpc>
                <a:spcPct val="100000"/>
              </a:lnSpc>
              <a:spcBef>
                <a:spcPts val="1305"/>
              </a:spcBef>
            </a:pPr>
            <a:r>
              <a:rPr sz="2000" dirty="0">
                <a:solidFill>
                  <a:srgbClr val="800000"/>
                </a:solidFill>
                <a:latin typeface="Calibri"/>
                <a:cs typeface="Calibri"/>
              </a:rPr>
              <a:t>RULE</a:t>
            </a:r>
            <a:r>
              <a:rPr sz="2000" spc="-20" dirty="0">
                <a:solidFill>
                  <a:srgbClr val="800000"/>
                </a:solidFill>
                <a:latin typeface="Calibri"/>
                <a:cs typeface="Calibri"/>
              </a:rPr>
              <a:t> </a:t>
            </a:r>
            <a:r>
              <a:rPr sz="2000" dirty="0">
                <a:solidFill>
                  <a:srgbClr val="800000"/>
                </a:solidFill>
                <a:latin typeface="Calibri"/>
                <a:cs typeface="Calibri"/>
              </a:rPr>
              <a:t>:</a:t>
            </a:r>
            <a:r>
              <a:rPr sz="2000" spc="5" dirty="0">
                <a:solidFill>
                  <a:srgbClr val="800000"/>
                </a:solidFill>
                <a:latin typeface="Calibri"/>
                <a:cs typeface="Calibri"/>
              </a:rPr>
              <a:t> </a:t>
            </a:r>
            <a:r>
              <a:rPr sz="2000" dirty="0">
                <a:latin typeface="Calibri"/>
                <a:cs typeface="Calibri"/>
              </a:rPr>
              <a:t>When</a:t>
            </a:r>
            <a:r>
              <a:rPr sz="2000" spc="-30" dirty="0">
                <a:latin typeface="Calibri"/>
                <a:cs typeface="Calibri"/>
              </a:rPr>
              <a:t> </a:t>
            </a:r>
            <a:r>
              <a:rPr sz="2000" dirty="0">
                <a:latin typeface="Calibri"/>
                <a:cs typeface="Calibri"/>
              </a:rPr>
              <a:t>RM</a:t>
            </a:r>
            <a:r>
              <a:rPr sz="2000" spc="-5" dirty="0">
                <a:latin typeface="Calibri"/>
                <a:cs typeface="Calibri"/>
              </a:rPr>
              <a:t> </a:t>
            </a:r>
            <a:r>
              <a:rPr sz="2000" b="1" dirty="0">
                <a:latin typeface="Calibri"/>
                <a:cs typeface="Calibri"/>
              </a:rPr>
              <a:t>sets</a:t>
            </a:r>
            <a:r>
              <a:rPr sz="2000" b="1" spc="-5" dirty="0">
                <a:latin typeface="Calibri"/>
                <a:cs typeface="Calibri"/>
              </a:rPr>
              <a:t> </a:t>
            </a:r>
            <a:r>
              <a:rPr sz="2000" b="1" dirty="0">
                <a:latin typeface="Calibri"/>
                <a:cs typeface="Calibri"/>
              </a:rPr>
              <a:t>in</a:t>
            </a:r>
            <a:r>
              <a:rPr sz="2000" b="1" spc="-20" dirty="0">
                <a:latin typeface="Calibri"/>
                <a:cs typeface="Calibri"/>
              </a:rPr>
              <a:t> </a:t>
            </a:r>
            <a:r>
              <a:rPr sz="2000" b="1" spc="-5" dirty="0">
                <a:latin typeface="Calibri"/>
                <a:cs typeface="Calibri"/>
              </a:rPr>
              <a:t>early</a:t>
            </a:r>
            <a:r>
              <a:rPr sz="2000" spc="-5" dirty="0">
                <a:latin typeface="Calibri"/>
                <a:cs typeface="Calibri"/>
              </a:rPr>
              <a:t>,</a:t>
            </a:r>
            <a:r>
              <a:rPr sz="2000" spc="5" dirty="0">
                <a:latin typeface="Calibri"/>
                <a:cs typeface="Calibri"/>
              </a:rPr>
              <a:t> </a:t>
            </a:r>
            <a:r>
              <a:rPr sz="2000" dirty="0">
                <a:latin typeface="Calibri"/>
                <a:cs typeface="Calibri"/>
              </a:rPr>
              <a:t>it</a:t>
            </a:r>
            <a:r>
              <a:rPr sz="2000" spc="15" dirty="0">
                <a:latin typeface="Calibri"/>
                <a:cs typeface="Calibri"/>
              </a:rPr>
              <a:t> </a:t>
            </a:r>
            <a:r>
              <a:rPr sz="2000" spc="-5" dirty="0">
                <a:latin typeface="Calibri"/>
                <a:cs typeface="Calibri"/>
              </a:rPr>
              <a:t>remains</a:t>
            </a:r>
            <a:r>
              <a:rPr sz="2000" spc="5" dirty="0">
                <a:latin typeface="Calibri"/>
                <a:cs typeface="Calibri"/>
              </a:rPr>
              <a:t> </a:t>
            </a:r>
            <a:r>
              <a:rPr sz="2000" spc="-15" dirty="0">
                <a:latin typeface="Calibri"/>
                <a:cs typeface="Calibri"/>
              </a:rPr>
              <a:t>for</a:t>
            </a:r>
            <a:r>
              <a:rPr sz="2000" spc="-5" dirty="0">
                <a:latin typeface="Calibri"/>
                <a:cs typeface="Calibri"/>
              </a:rPr>
              <a:t> </a:t>
            </a:r>
            <a:r>
              <a:rPr sz="2000" b="1" spc="-5" dirty="0">
                <a:latin typeface="Calibri"/>
                <a:cs typeface="Calibri"/>
              </a:rPr>
              <a:t>shorter</a:t>
            </a:r>
            <a:r>
              <a:rPr sz="2000" b="1" spc="-30" dirty="0">
                <a:latin typeface="Calibri"/>
                <a:cs typeface="Calibri"/>
              </a:rPr>
              <a:t> </a:t>
            </a:r>
            <a:r>
              <a:rPr sz="2000" b="1" dirty="0">
                <a:latin typeface="Calibri"/>
                <a:cs typeface="Calibri"/>
              </a:rPr>
              <a:t>time</a:t>
            </a:r>
            <a:r>
              <a:rPr sz="2000" b="1" spc="-5" dirty="0">
                <a:latin typeface="Calibri"/>
                <a:cs typeface="Calibri"/>
              </a:rPr>
              <a:t> </a:t>
            </a:r>
            <a:r>
              <a:rPr sz="2000" b="1" spc="-10" dirty="0">
                <a:latin typeface="Calibri"/>
                <a:cs typeface="Calibri"/>
              </a:rPr>
              <a:t>duration</a:t>
            </a:r>
            <a:r>
              <a:rPr sz="2000" b="1" spc="-15" dirty="0">
                <a:latin typeface="Calibri"/>
                <a:cs typeface="Calibri"/>
              </a:rPr>
              <a:t> </a:t>
            </a:r>
            <a:r>
              <a:rPr sz="2000" dirty="0">
                <a:latin typeface="Calibri"/>
                <a:cs typeface="Calibri"/>
              </a:rPr>
              <a:t>and</a:t>
            </a:r>
            <a:endParaRPr sz="2000">
              <a:latin typeface="Calibri"/>
              <a:cs typeface="Calibri"/>
            </a:endParaRPr>
          </a:p>
          <a:p>
            <a:pPr marL="754380">
              <a:lnSpc>
                <a:spcPct val="100000"/>
              </a:lnSpc>
              <a:spcBef>
                <a:spcPts val="1200"/>
              </a:spcBef>
            </a:pPr>
            <a:r>
              <a:rPr sz="2000" b="1" spc="-5" dirty="0">
                <a:latin typeface="Calibri"/>
                <a:cs typeface="Calibri"/>
              </a:rPr>
              <a:t>disappears</a:t>
            </a:r>
            <a:r>
              <a:rPr sz="2000" b="1" spc="-25" dirty="0">
                <a:latin typeface="Calibri"/>
                <a:cs typeface="Calibri"/>
              </a:rPr>
              <a:t> </a:t>
            </a:r>
            <a:r>
              <a:rPr sz="2000" b="1" spc="-5" dirty="0">
                <a:latin typeface="Calibri"/>
                <a:cs typeface="Calibri"/>
              </a:rPr>
              <a:t>early</a:t>
            </a:r>
            <a:r>
              <a:rPr sz="2000" spc="-5" dirty="0">
                <a:latin typeface="Calibri"/>
                <a:cs typeface="Calibri"/>
              </a:rPr>
              <a:t>.</a:t>
            </a:r>
            <a:endParaRPr sz="2000">
              <a:latin typeface="Calibri"/>
              <a:cs typeface="Calibri"/>
            </a:endParaRPr>
          </a:p>
          <a:p>
            <a:pPr marL="754380">
              <a:lnSpc>
                <a:spcPct val="100000"/>
              </a:lnSpc>
              <a:spcBef>
                <a:spcPts val="1200"/>
              </a:spcBef>
            </a:pPr>
            <a:r>
              <a:rPr sz="2000" dirty="0">
                <a:latin typeface="Calibri"/>
                <a:cs typeface="Calibri"/>
              </a:rPr>
              <a:t>When</a:t>
            </a:r>
            <a:r>
              <a:rPr sz="2000" spc="-25" dirty="0">
                <a:latin typeface="Calibri"/>
                <a:cs typeface="Calibri"/>
              </a:rPr>
              <a:t> </a:t>
            </a:r>
            <a:r>
              <a:rPr sz="2000" dirty="0">
                <a:latin typeface="Calibri"/>
                <a:cs typeface="Calibri"/>
              </a:rPr>
              <a:t>it</a:t>
            </a:r>
            <a:r>
              <a:rPr sz="2000" spc="5" dirty="0">
                <a:latin typeface="Calibri"/>
                <a:cs typeface="Calibri"/>
              </a:rPr>
              <a:t> </a:t>
            </a:r>
            <a:r>
              <a:rPr sz="2000" b="1" spc="-5" dirty="0">
                <a:latin typeface="Calibri"/>
                <a:cs typeface="Calibri"/>
              </a:rPr>
              <a:t>sets</a:t>
            </a:r>
            <a:r>
              <a:rPr sz="2000" b="1" spc="-15" dirty="0">
                <a:latin typeface="Calibri"/>
                <a:cs typeface="Calibri"/>
              </a:rPr>
              <a:t> </a:t>
            </a:r>
            <a:r>
              <a:rPr sz="2000" b="1" dirty="0">
                <a:latin typeface="Calibri"/>
                <a:cs typeface="Calibri"/>
              </a:rPr>
              <a:t>in</a:t>
            </a:r>
            <a:r>
              <a:rPr sz="2000" b="1" spc="-5" dirty="0">
                <a:latin typeface="Calibri"/>
                <a:cs typeface="Calibri"/>
              </a:rPr>
              <a:t> </a:t>
            </a:r>
            <a:r>
              <a:rPr sz="2000" b="1" spc="-15" dirty="0">
                <a:latin typeface="Calibri"/>
                <a:cs typeface="Calibri"/>
              </a:rPr>
              <a:t>late</a:t>
            </a:r>
            <a:r>
              <a:rPr sz="2000" spc="-15" dirty="0">
                <a:latin typeface="Calibri"/>
                <a:cs typeface="Calibri"/>
              </a:rPr>
              <a:t>,</a:t>
            </a:r>
            <a:r>
              <a:rPr sz="2000" dirty="0">
                <a:latin typeface="Calibri"/>
                <a:cs typeface="Calibri"/>
              </a:rPr>
              <a:t> </a:t>
            </a:r>
            <a:r>
              <a:rPr sz="2000" spc="-5" dirty="0">
                <a:latin typeface="Calibri"/>
                <a:cs typeface="Calibri"/>
              </a:rPr>
              <a:t>remains</a:t>
            </a:r>
            <a:r>
              <a:rPr sz="2000" spc="5" dirty="0">
                <a:latin typeface="Calibri"/>
                <a:cs typeface="Calibri"/>
              </a:rPr>
              <a:t> </a:t>
            </a:r>
            <a:r>
              <a:rPr sz="2000" spc="-15" dirty="0">
                <a:latin typeface="Calibri"/>
                <a:cs typeface="Calibri"/>
              </a:rPr>
              <a:t>for</a:t>
            </a:r>
            <a:r>
              <a:rPr sz="2000" spc="-10" dirty="0">
                <a:latin typeface="Calibri"/>
                <a:cs typeface="Calibri"/>
              </a:rPr>
              <a:t> </a:t>
            </a:r>
            <a:r>
              <a:rPr sz="2000" b="1" spc="-5" dirty="0">
                <a:latin typeface="Calibri"/>
                <a:cs typeface="Calibri"/>
              </a:rPr>
              <a:t>longer</a:t>
            </a:r>
            <a:r>
              <a:rPr sz="2000" b="1" spc="-15" dirty="0">
                <a:latin typeface="Calibri"/>
                <a:cs typeface="Calibri"/>
              </a:rPr>
              <a:t> </a:t>
            </a:r>
            <a:r>
              <a:rPr sz="2000" b="1" dirty="0">
                <a:latin typeface="Calibri"/>
                <a:cs typeface="Calibri"/>
              </a:rPr>
              <a:t>time</a:t>
            </a:r>
            <a:r>
              <a:rPr sz="2000" b="1" spc="-20" dirty="0">
                <a:latin typeface="Calibri"/>
                <a:cs typeface="Calibri"/>
              </a:rPr>
              <a:t> </a:t>
            </a:r>
            <a:r>
              <a:rPr sz="2000" b="1" spc="-10" dirty="0">
                <a:latin typeface="Calibri"/>
                <a:cs typeface="Calibri"/>
              </a:rPr>
              <a:t>duration</a:t>
            </a:r>
            <a:r>
              <a:rPr sz="2000" b="1" dirty="0">
                <a:latin typeface="Calibri"/>
                <a:cs typeface="Calibri"/>
              </a:rPr>
              <a:t> </a:t>
            </a:r>
            <a:r>
              <a:rPr sz="2000" dirty="0">
                <a:latin typeface="Calibri"/>
                <a:cs typeface="Calibri"/>
              </a:rPr>
              <a:t>and</a:t>
            </a:r>
            <a:endParaRPr sz="2000">
              <a:latin typeface="Calibri"/>
              <a:cs typeface="Calibri"/>
            </a:endParaRPr>
          </a:p>
          <a:p>
            <a:pPr marL="754380">
              <a:lnSpc>
                <a:spcPct val="100000"/>
              </a:lnSpc>
              <a:spcBef>
                <a:spcPts val="1200"/>
              </a:spcBef>
            </a:pPr>
            <a:r>
              <a:rPr sz="2000" b="1" spc="-5" dirty="0">
                <a:latin typeface="Calibri"/>
                <a:cs typeface="Calibri"/>
              </a:rPr>
              <a:t>disappears</a:t>
            </a:r>
            <a:r>
              <a:rPr sz="2000" b="1" spc="-15" dirty="0">
                <a:latin typeface="Calibri"/>
                <a:cs typeface="Calibri"/>
              </a:rPr>
              <a:t> </a:t>
            </a:r>
            <a:r>
              <a:rPr sz="2000" b="1" spc="-20" dirty="0">
                <a:latin typeface="Calibri"/>
                <a:cs typeface="Calibri"/>
              </a:rPr>
              <a:t>slowly.</a:t>
            </a:r>
            <a:endParaRPr sz="200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593242" y="196672"/>
            <a:ext cx="7464425" cy="888365"/>
          </a:xfrm>
          <a:prstGeom prst="rect">
            <a:avLst/>
          </a:prstGeom>
        </p:spPr>
        <p:txBody>
          <a:bodyPr vert="horz" wrap="square" lIns="0" tIns="3175" rIns="0" bIns="0" rtlCol="0">
            <a:spAutoFit/>
          </a:bodyPr>
          <a:lstStyle/>
          <a:p>
            <a:pPr marL="12700" marR="5080">
              <a:lnSpc>
                <a:spcPct val="102200"/>
              </a:lnSpc>
              <a:spcBef>
                <a:spcPts val="25"/>
              </a:spcBef>
            </a:pPr>
            <a:r>
              <a:rPr sz="2800" b="1" spc="-20" dirty="0">
                <a:solidFill>
                  <a:srgbClr val="006FC0"/>
                </a:solidFill>
                <a:latin typeface="Calibri"/>
                <a:cs typeface="Calibri"/>
              </a:rPr>
              <a:t>Factors</a:t>
            </a:r>
            <a:r>
              <a:rPr sz="2800" b="1" spc="5" dirty="0">
                <a:solidFill>
                  <a:srgbClr val="006FC0"/>
                </a:solidFill>
                <a:latin typeface="Calibri"/>
                <a:cs typeface="Calibri"/>
              </a:rPr>
              <a:t> </a:t>
            </a:r>
            <a:r>
              <a:rPr sz="2800" b="1" spc="-15" dirty="0">
                <a:solidFill>
                  <a:srgbClr val="006FC0"/>
                </a:solidFill>
                <a:latin typeface="Calibri"/>
                <a:cs typeface="Calibri"/>
              </a:rPr>
              <a:t>affecting</a:t>
            </a:r>
            <a:r>
              <a:rPr sz="2800" b="1" spc="5" dirty="0">
                <a:solidFill>
                  <a:srgbClr val="006FC0"/>
                </a:solidFill>
                <a:latin typeface="Calibri"/>
                <a:cs typeface="Calibri"/>
              </a:rPr>
              <a:t> </a:t>
            </a:r>
            <a:r>
              <a:rPr sz="2800" b="1" spc="-10" dirty="0">
                <a:solidFill>
                  <a:srgbClr val="006FC0"/>
                </a:solidFill>
                <a:latin typeface="Calibri"/>
                <a:cs typeface="Calibri"/>
              </a:rPr>
              <a:t>Onset,</a:t>
            </a:r>
            <a:r>
              <a:rPr sz="2800" b="1" spc="5" dirty="0">
                <a:solidFill>
                  <a:srgbClr val="006FC0"/>
                </a:solidFill>
                <a:latin typeface="Calibri"/>
                <a:cs typeface="Calibri"/>
              </a:rPr>
              <a:t> </a:t>
            </a:r>
            <a:r>
              <a:rPr sz="2800" b="1" spc="-15" dirty="0">
                <a:solidFill>
                  <a:srgbClr val="006FC0"/>
                </a:solidFill>
                <a:latin typeface="Calibri"/>
                <a:cs typeface="Calibri"/>
              </a:rPr>
              <a:t>Duration</a:t>
            </a:r>
            <a:r>
              <a:rPr sz="2800" b="1" spc="5" dirty="0">
                <a:solidFill>
                  <a:srgbClr val="006FC0"/>
                </a:solidFill>
                <a:latin typeface="Calibri"/>
                <a:cs typeface="Calibri"/>
              </a:rPr>
              <a:t> </a:t>
            </a:r>
            <a:r>
              <a:rPr sz="2800" b="1" spc="-5" dirty="0">
                <a:solidFill>
                  <a:srgbClr val="006FC0"/>
                </a:solidFill>
                <a:latin typeface="Calibri"/>
                <a:cs typeface="Calibri"/>
              </a:rPr>
              <a:t>&amp;</a:t>
            </a:r>
            <a:r>
              <a:rPr sz="2800" b="1" spc="5" dirty="0">
                <a:solidFill>
                  <a:srgbClr val="006FC0"/>
                </a:solidFill>
                <a:latin typeface="Calibri"/>
                <a:cs typeface="Calibri"/>
              </a:rPr>
              <a:t> </a:t>
            </a:r>
            <a:r>
              <a:rPr sz="2800" b="1" spc="-10" dirty="0">
                <a:solidFill>
                  <a:srgbClr val="006FC0"/>
                </a:solidFill>
                <a:latin typeface="Calibri"/>
                <a:cs typeface="Calibri"/>
              </a:rPr>
              <a:t>Disappearance </a:t>
            </a:r>
            <a:r>
              <a:rPr sz="2800" b="1" spc="-615" dirty="0">
                <a:solidFill>
                  <a:srgbClr val="006FC0"/>
                </a:solidFill>
                <a:latin typeface="Calibri"/>
                <a:cs typeface="Calibri"/>
              </a:rPr>
              <a:t> </a:t>
            </a:r>
            <a:r>
              <a:rPr sz="2800" b="1" spc="-5" dirty="0">
                <a:solidFill>
                  <a:srgbClr val="006FC0"/>
                </a:solidFill>
                <a:latin typeface="Calibri"/>
                <a:cs typeface="Calibri"/>
              </a:rPr>
              <a:t>of </a:t>
            </a:r>
            <a:r>
              <a:rPr sz="2800" b="1" spc="-10" dirty="0">
                <a:solidFill>
                  <a:srgbClr val="006FC0"/>
                </a:solidFill>
                <a:latin typeface="Calibri"/>
                <a:cs typeface="Calibri"/>
              </a:rPr>
              <a:t>Rigor</a:t>
            </a:r>
            <a:r>
              <a:rPr sz="2800" b="1" spc="10" dirty="0">
                <a:solidFill>
                  <a:srgbClr val="006FC0"/>
                </a:solidFill>
                <a:latin typeface="Calibri"/>
                <a:cs typeface="Calibri"/>
              </a:rPr>
              <a:t> </a:t>
            </a:r>
            <a:r>
              <a:rPr sz="2800" b="1" spc="-10" dirty="0">
                <a:solidFill>
                  <a:srgbClr val="006FC0"/>
                </a:solidFill>
                <a:latin typeface="Calibri"/>
                <a:cs typeface="Calibri"/>
              </a:rPr>
              <a:t>Mortis</a:t>
            </a:r>
            <a:r>
              <a:rPr sz="2800" b="1" spc="15" dirty="0">
                <a:solidFill>
                  <a:srgbClr val="006FC0"/>
                </a:solidFill>
                <a:latin typeface="Calibri"/>
                <a:cs typeface="Calibri"/>
              </a:rPr>
              <a:t> </a:t>
            </a:r>
            <a:r>
              <a:rPr sz="2800" b="1" spc="-5" dirty="0">
                <a:solidFill>
                  <a:srgbClr val="006FC0"/>
                </a:solidFill>
                <a:latin typeface="Calibri"/>
                <a:cs typeface="Calibri"/>
              </a:rPr>
              <a:t>:</a:t>
            </a:r>
            <a:endParaRPr sz="2800">
              <a:latin typeface="Calibri"/>
              <a:cs typeface="Calibri"/>
            </a:endParaRPr>
          </a:p>
        </p:txBody>
      </p:sp>
      <p:sp>
        <p:nvSpPr>
          <p:cNvPr id="6" name="object 6"/>
          <p:cNvSpPr txBox="1"/>
          <p:nvPr/>
        </p:nvSpPr>
        <p:spPr>
          <a:xfrm>
            <a:off x="745642" y="1419301"/>
            <a:ext cx="7136130" cy="4599305"/>
          </a:xfrm>
          <a:prstGeom prst="rect">
            <a:avLst/>
          </a:prstGeom>
        </p:spPr>
        <p:txBody>
          <a:bodyPr vert="horz" wrap="square" lIns="0" tIns="13335" rIns="0" bIns="0" rtlCol="0">
            <a:spAutoFit/>
          </a:bodyPr>
          <a:lstStyle/>
          <a:p>
            <a:pPr marL="262890" indent="-250825">
              <a:lnSpc>
                <a:spcPct val="100000"/>
              </a:lnSpc>
              <a:spcBef>
                <a:spcPts val="105"/>
              </a:spcBef>
              <a:buAutoNum type="arabicPeriod"/>
              <a:tabLst>
                <a:tab pos="263525" algn="l"/>
              </a:tabLst>
            </a:pPr>
            <a:r>
              <a:rPr sz="2000" spc="-5" dirty="0">
                <a:solidFill>
                  <a:srgbClr val="000080"/>
                </a:solidFill>
                <a:latin typeface="Calibri"/>
                <a:cs typeface="Calibri"/>
              </a:rPr>
              <a:t>AGE:</a:t>
            </a:r>
            <a:r>
              <a:rPr sz="2000" dirty="0">
                <a:solidFill>
                  <a:srgbClr val="000080"/>
                </a:solidFill>
                <a:latin typeface="Calibri"/>
                <a:cs typeface="Calibri"/>
              </a:rPr>
              <a:t> </a:t>
            </a:r>
            <a:r>
              <a:rPr sz="2000" spc="-5" dirty="0">
                <a:latin typeface="Calibri"/>
                <a:cs typeface="Calibri"/>
              </a:rPr>
              <a:t>Extremes</a:t>
            </a:r>
            <a:r>
              <a:rPr sz="2000" spc="5" dirty="0">
                <a:latin typeface="Calibri"/>
                <a:cs typeface="Calibri"/>
              </a:rPr>
              <a:t> </a:t>
            </a:r>
            <a:r>
              <a:rPr sz="2000" dirty="0">
                <a:latin typeface="Calibri"/>
                <a:cs typeface="Calibri"/>
              </a:rPr>
              <a:t>of</a:t>
            </a:r>
            <a:r>
              <a:rPr sz="2000" spc="-15" dirty="0">
                <a:latin typeface="Calibri"/>
                <a:cs typeface="Calibri"/>
              </a:rPr>
              <a:t> </a:t>
            </a:r>
            <a:r>
              <a:rPr sz="2000" spc="-5" dirty="0">
                <a:latin typeface="Calibri"/>
                <a:cs typeface="Calibri"/>
              </a:rPr>
              <a:t>age</a:t>
            </a:r>
            <a:r>
              <a:rPr sz="2000" spc="-25" dirty="0">
                <a:latin typeface="Calibri"/>
                <a:cs typeface="Calibri"/>
              </a:rPr>
              <a:t> </a:t>
            </a:r>
            <a:r>
              <a:rPr sz="2000" spc="-5" dirty="0">
                <a:latin typeface="Calibri"/>
                <a:cs typeface="Calibri"/>
              </a:rPr>
              <a:t>earlier</a:t>
            </a:r>
            <a:r>
              <a:rPr sz="2000" spc="30" dirty="0">
                <a:latin typeface="Calibri"/>
                <a:cs typeface="Calibri"/>
              </a:rPr>
              <a:t> </a:t>
            </a:r>
            <a:r>
              <a:rPr sz="2000" dirty="0">
                <a:latin typeface="Calibri"/>
                <a:cs typeface="Calibri"/>
              </a:rPr>
              <a:t>&amp;</a:t>
            </a:r>
            <a:r>
              <a:rPr sz="2000" spc="-10" dirty="0">
                <a:latin typeface="Calibri"/>
                <a:cs typeface="Calibri"/>
              </a:rPr>
              <a:t> </a:t>
            </a:r>
            <a:r>
              <a:rPr sz="2000" spc="-15" dirty="0">
                <a:latin typeface="Calibri"/>
                <a:cs typeface="Calibri"/>
              </a:rPr>
              <a:t>for</a:t>
            </a:r>
            <a:r>
              <a:rPr sz="2000" spc="-30" dirty="0">
                <a:latin typeface="Calibri"/>
                <a:cs typeface="Calibri"/>
              </a:rPr>
              <a:t> </a:t>
            </a:r>
            <a:r>
              <a:rPr sz="2000" spc="-5" dirty="0">
                <a:latin typeface="Calibri"/>
                <a:cs typeface="Calibri"/>
              </a:rPr>
              <a:t>shorter</a:t>
            </a:r>
            <a:r>
              <a:rPr sz="2000" spc="5" dirty="0">
                <a:latin typeface="Calibri"/>
                <a:cs typeface="Calibri"/>
              </a:rPr>
              <a:t> </a:t>
            </a:r>
            <a:r>
              <a:rPr sz="2000" spc="-10" dirty="0">
                <a:latin typeface="Calibri"/>
                <a:cs typeface="Calibri"/>
              </a:rPr>
              <a:t>duration.</a:t>
            </a:r>
            <a:endParaRPr sz="2000">
              <a:latin typeface="Calibri"/>
              <a:cs typeface="Calibri"/>
            </a:endParaRPr>
          </a:p>
          <a:p>
            <a:pPr>
              <a:lnSpc>
                <a:spcPct val="100000"/>
              </a:lnSpc>
              <a:spcBef>
                <a:spcPts val="20"/>
              </a:spcBef>
              <a:buClr>
                <a:srgbClr val="000080"/>
              </a:buClr>
              <a:buFont typeface="Calibri"/>
              <a:buAutoNum type="arabicPeriod"/>
            </a:pPr>
            <a:endParaRPr sz="1950">
              <a:latin typeface="Calibri"/>
              <a:cs typeface="Calibri"/>
            </a:endParaRPr>
          </a:p>
          <a:p>
            <a:pPr marL="263525" indent="-251460">
              <a:lnSpc>
                <a:spcPct val="100000"/>
              </a:lnSpc>
              <a:buAutoNum type="arabicPeriod"/>
              <a:tabLst>
                <a:tab pos="264160" algn="l"/>
              </a:tabLst>
            </a:pPr>
            <a:r>
              <a:rPr sz="2000" spc="-20" dirty="0">
                <a:solidFill>
                  <a:srgbClr val="000080"/>
                </a:solidFill>
                <a:latin typeface="Calibri"/>
                <a:cs typeface="Calibri"/>
              </a:rPr>
              <a:t>ENVIRONMENTAL</a:t>
            </a:r>
            <a:r>
              <a:rPr sz="2000" spc="-45" dirty="0">
                <a:solidFill>
                  <a:srgbClr val="000080"/>
                </a:solidFill>
                <a:latin typeface="Calibri"/>
                <a:cs typeface="Calibri"/>
              </a:rPr>
              <a:t> </a:t>
            </a:r>
            <a:r>
              <a:rPr sz="2000" spc="-15" dirty="0">
                <a:solidFill>
                  <a:srgbClr val="000080"/>
                </a:solidFill>
                <a:latin typeface="Calibri"/>
                <a:cs typeface="Calibri"/>
              </a:rPr>
              <a:t>TEMPERATURE:</a:t>
            </a:r>
            <a:endParaRPr sz="2000">
              <a:latin typeface="Calibri"/>
              <a:cs typeface="Calibri"/>
            </a:endParaRPr>
          </a:p>
          <a:p>
            <a:pPr>
              <a:lnSpc>
                <a:spcPct val="100000"/>
              </a:lnSpc>
              <a:spcBef>
                <a:spcPts val="20"/>
              </a:spcBef>
              <a:buClr>
                <a:srgbClr val="000080"/>
              </a:buClr>
              <a:buFont typeface="Calibri"/>
              <a:buAutoNum type="arabicPeriod"/>
            </a:pPr>
            <a:endParaRPr sz="1950">
              <a:latin typeface="Calibri"/>
              <a:cs typeface="Calibri"/>
            </a:endParaRPr>
          </a:p>
          <a:p>
            <a:pPr marL="12700">
              <a:lnSpc>
                <a:spcPct val="100000"/>
              </a:lnSpc>
            </a:pPr>
            <a:r>
              <a:rPr sz="2000" spc="-5" dirty="0">
                <a:latin typeface="Calibri"/>
                <a:cs typeface="Calibri"/>
              </a:rPr>
              <a:t>Slow-</a:t>
            </a:r>
            <a:r>
              <a:rPr sz="2000" spc="-10" dirty="0">
                <a:latin typeface="Calibri"/>
                <a:cs typeface="Calibri"/>
              </a:rPr>
              <a:t> </a:t>
            </a:r>
            <a:r>
              <a:rPr sz="2000" dirty="0">
                <a:latin typeface="Calibri"/>
                <a:cs typeface="Calibri"/>
              </a:rPr>
              <a:t>in</a:t>
            </a:r>
            <a:r>
              <a:rPr sz="2000" spc="-15" dirty="0">
                <a:latin typeface="Calibri"/>
                <a:cs typeface="Calibri"/>
              </a:rPr>
              <a:t> </a:t>
            </a:r>
            <a:r>
              <a:rPr sz="2000" spc="-5" dirty="0">
                <a:latin typeface="Calibri"/>
                <a:cs typeface="Calibri"/>
              </a:rPr>
              <a:t>cold</a:t>
            </a:r>
            <a:r>
              <a:rPr sz="2000" spc="-25" dirty="0">
                <a:latin typeface="Calibri"/>
                <a:cs typeface="Calibri"/>
              </a:rPr>
              <a:t> </a:t>
            </a:r>
            <a:r>
              <a:rPr sz="2000" dirty="0">
                <a:latin typeface="Calibri"/>
                <a:cs typeface="Calibri"/>
              </a:rPr>
              <a:t>,</a:t>
            </a:r>
            <a:r>
              <a:rPr sz="2000" spc="-5" dirty="0">
                <a:latin typeface="Calibri"/>
                <a:cs typeface="Calibri"/>
              </a:rPr>
              <a:t> </a:t>
            </a:r>
            <a:r>
              <a:rPr sz="2000" spc="-10" dirty="0">
                <a:latin typeface="Calibri"/>
                <a:cs typeface="Calibri"/>
              </a:rPr>
              <a:t>rapid </a:t>
            </a:r>
            <a:r>
              <a:rPr sz="2000" spc="-5" dirty="0">
                <a:latin typeface="Calibri"/>
                <a:cs typeface="Calibri"/>
              </a:rPr>
              <a:t>in hot</a:t>
            </a:r>
            <a:r>
              <a:rPr sz="2000" spc="-30" dirty="0">
                <a:latin typeface="Calibri"/>
                <a:cs typeface="Calibri"/>
              </a:rPr>
              <a:t> </a:t>
            </a:r>
            <a:r>
              <a:rPr sz="2000" spc="-10" dirty="0">
                <a:latin typeface="Calibri"/>
                <a:cs typeface="Calibri"/>
              </a:rPr>
              <a:t>environment</a:t>
            </a:r>
            <a:endParaRPr sz="2000">
              <a:latin typeface="Calibri"/>
              <a:cs typeface="Calibri"/>
            </a:endParaRPr>
          </a:p>
          <a:p>
            <a:pPr>
              <a:lnSpc>
                <a:spcPct val="100000"/>
              </a:lnSpc>
              <a:spcBef>
                <a:spcPts val="20"/>
              </a:spcBef>
            </a:pPr>
            <a:endParaRPr sz="1950">
              <a:latin typeface="Calibri"/>
              <a:cs typeface="Calibri"/>
            </a:endParaRPr>
          </a:p>
          <a:p>
            <a:pPr marL="263525" indent="-251460">
              <a:lnSpc>
                <a:spcPct val="100000"/>
              </a:lnSpc>
              <a:spcBef>
                <a:spcPts val="5"/>
              </a:spcBef>
              <a:buAutoNum type="arabicPeriod" startAt="3"/>
              <a:tabLst>
                <a:tab pos="264160" algn="l"/>
              </a:tabLst>
            </a:pPr>
            <a:r>
              <a:rPr sz="2000" dirty="0">
                <a:solidFill>
                  <a:srgbClr val="000080"/>
                </a:solidFill>
                <a:latin typeface="Calibri"/>
                <a:cs typeface="Calibri"/>
              </a:rPr>
              <a:t>MUSCULAR</a:t>
            </a:r>
            <a:r>
              <a:rPr sz="2000" spc="-45" dirty="0">
                <a:solidFill>
                  <a:srgbClr val="000080"/>
                </a:solidFill>
                <a:latin typeface="Calibri"/>
                <a:cs typeface="Calibri"/>
              </a:rPr>
              <a:t> </a:t>
            </a:r>
            <a:r>
              <a:rPr sz="2000" spc="-60" dirty="0">
                <a:solidFill>
                  <a:srgbClr val="000080"/>
                </a:solidFill>
                <a:latin typeface="Calibri"/>
                <a:cs typeface="Calibri"/>
              </a:rPr>
              <a:t>STATE:</a:t>
            </a:r>
            <a:endParaRPr sz="2000">
              <a:latin typeface="Calibri"/>
              <a:cs typeface="Calibri"/>
            </a:endParaRPr>
          </a:p>
          <a:p>
            <a:pPr>
              <a:lnSpc>
                <a:spcPct val="100000"/>
              </a:lnSpc>
              <a:spcBef>
                <a:spcPts val="15"/>
              </a:spcBef>
              <a:buClr>
                <a:srgbClr val="000080"/>
              </a:buClr>
              <a:buFont typeface="Calibri"/>
              <a:buAutoNum type="arabicPeriod" startAt="3"/>
            </a:pPr>
            <a:endParaRPr sz="1950">
              <a:latin typeface="Calibri"/>
              <a:cs typeface="Calibri"/>
            </a:endParaRPr>
          </a:p>
          <a:p>
            <a:pPr marL="12700">
              <a:lnSpc>
                <a:spcPct val="100000"/>
              </a:lnSpc>
            </a:pPr>
            <a:r>
              <a:rPr sz="2000" dirty="0">
                <a:latin typeface="Calibri"/>
                <a:cs typeface="Calibri"/>
              </a:rPr>
              <a:t>Rapid</a:t>
            </a:r>
            <a:r>
              <a:rPr sz="2000" spc="-10" dirty="0">
                <a:latin typeface="Calibri"/>
                <a:cs typeface="Calibri"/>
              </a:rPr>
              <a:t> </a:t>
            </a:r>
            <a:r>
              <a:rPr sz="2000" dirty="0">
                <a:latin typeface="Calibri"/>
                <a:cs typeface="Calibri"/>
              </a:rPr>
              <a:t>in</a:t>
            </a:r>
            <a:r>
              <a:rPr sz="2000" spc="-10" dirty="0">
                <a:latin typeface="Calibri"/>
                <a:cs typeface="Calibri"/>
              </a:rPr>
              <a:t> </a:t>
            </a:r>
            <a:r>
              <a:rPr sz="2000" dirty="0">
                <a:latin typeface="Calibri"/>
                <a:cs typeface="Calibri"/>
              </a:rPr>
              <a:t>thin</a:t>
            </a:r>
            <a:r>
              <a:rPr sz="2000" spc="5" dirty="0">
                <a:latin typeface="Calibri"/>
                <a:cs typeface="Calibri"/>
              </a:rPr>
              <a:t> </a:t>
            </a:r>
            <a:r>
              <a:rPr sz="2000" spc="-30" dirty="0">
                <a:latin typeface="Calibri"/>
                <a:cs typeface="Calibri"/>
              </a:rPr>
              <a:t>body, </a:t>
            </a:r>
            <a:r>
              <a:rPr sz="2000" spc="-10" dirty="0">
                <a:latin typeface="Calibri"/>
                <a:cs typeface="Calibri"/>
              </a:rPr>
              <a:t>slow</a:t>
            </a:r>
            <a:r>
              <a:rPr sz="2000" dirty="0">
                <a:latin typeface="Calibri"/>
                <a:cs typeface="Calibri"/>
              </a:rPr>
              <a:t> in</a:t>
            </a:r>
            <a:r>
              <a:rPr sz="2000" spc="-5" dirty="0">
                <a:latin typeface="Calibri"/>
                <a:cs typeface="Calibri"/>
              </a:rPr>
              <a:t> </a:t>
            </a:r>
            <a:r>
              <a:rPr sz="2000" spc="-10" dirty="0">
                <a:latin typeface="Calibri"/>
                <a:cs typeface="Calibri"/>
              </a:rPr>
              <a:t>more</a:t>
            </a:r>
            <a:r>
              <a:rPr sz="2000" dirty="0">
                <a:latin typeface="Calibri"/>
                <a:cs typeface="Calibri"/>
              </a:rPr>
              <a:t> muscular</a:t>
            </a:r>
            <a:r>
              <a:rPr sz="2000" spc="-10" dirty="0">
                <a:latin typeface="Calibri"/>
                <a:cs typeface="Calibri"/>
              </a:rPr>
              <a:t> </a:t>
            </a:r>
            <a:r>
              <a:rPr sz="2000" spc="-30" dirty="0">
                <a:latin typeface="Calibri"/>
                <a:cs typeface="Calibri"/>
              </a:rPr>
              <a:t>body.</a:t>
            </a:r>
            <a:endParaRPr sz="2000">
              <a:latin typeface="Calibri"/>
              <a:cs typeface="Calibri"/>
            </a:endParaRPr>
          </a:p>
          <a:p>
            <a:pPr>
              <a:lnSpc>
                <a:spcPct val="100000"/>
              </a:lnSpc>
              <a:spcBef>
                <a:spcPts val="25"/>
              </a:spcBef>
            </a:pPr>
            <a:endParaRPr sz="1950">
              <a:latin typeface="Calibri"/>
              <a:cs typeface="Calibri"/>
            </a:endParaRPr>
          </a:p>
          <a:p>
            <a:pPr marL="263525" indent="-251460">
              <a:lnSpc>
                <a:spcPct val="100000"/>
              </a:lnSpc>
              <a:buAutoNum type="arabicPeriod" startAt="4"/>
              <a:tabLst>
                <a:tab pos="264160" algn="l"/>
                <a:tab pos="4556760" algn="l"/>
              </a:tabLst>
            </a:pPr>
            <a:r>
              <a:rPr sz="2000" spc="-10" dirty="0">
                <a:solidFill>
                  <a:srgbClr val="000080"/>
                </a:solidFill>
                <a:latin typeface="Calibri"/>
                <a:cs typeface="Calibri"/>
              </a:rPr>
              <a:t>CAUSE</a:t>
            </a:r>
            <a:r>
              <a:rPr sz="2000" spc="-5" dirty="0">
                <a:solidFill>
                  <a:srgbClr val="000080"/>
                </a:solidFill>
                <a:latin typeface="Calibri"/>
                <a:cs typeface="Calibri"/>
              </a:rPr>
              <a:t> OF</a:t>
            </a:r>
            <a:r>
              <a:rPr sz="2000" spc="10" dirty="0">
                <a:solidFill>
                  <a:srgbClr val="000080"/>
                </a:solidFill>
                <a:latin typeface="Calibri"/>
                <a:cs typeface="Calibri"/>
              </a:rPr>
              <a:t> </a:t>
            </a:r>
            <a:r>
              <a:rPr sz="2000" spc="-30" dirty="0">
                <a:solidFill>
                  <a:srgbClr val="000080"/>
                </a:solidFill>
                <a:latin typeface="Calibri"/>
                <a:cs typeface="Calibri"/>
              </a:rPr>
              <a:t>DEATH:</a:t>
            </a:r>
            <a:r>
              <a:rPr sz="2000" dirty="0">
                <a:solidFill>
                  <a:srgbClr val="000080"/>
                </a:solidFill>
                <a:latin typeface="Calibri"/>
                <a:cs typeface="Calibri"/>
              </a:rPr>
              <a:t> </a:t>
            </a:r>
            <a:r>
              <a:rPr sz="2000" spc="-30" dirty="0">
                <a:solidFill>
                  <a:srgbClr val="800080"/>
                </a:solidFill>
                <a:latin typeface="Calibri"/>
                <a:cs typeface="Calibri"/>
              </a:rPr>
              <a:t>EARLTY	</a:t>
            </a:r>
            <a:r>
              <a:rPr sz="2000" spc="-45" dirty="0">
                <a:solidFill>
                  <a:srgbClr val="800080"/>
                </a:solidFill>
                <a:latin typeface="Calibri"/>
                <a:cs typeface="Calibri"/>
              </a:rPr>
              <a:t>LATE</a:t>
            </a:r>
            <a:endParaRPr sz="2000">
              <a:latin typeface="Calibri"/>
              <a:cs typeface="Calibri"/>
            </a:endParaRPr>
          </a:p>
          <a:p>
            <a:pPr>
              <a:lnSpc>
                <a:spcPct val="100000"/>
              </a:lnSpc>
              <a:spcBef>
                <a:spcPts val="20"/>
              </a:spcBef>
            </a:pPr>
            <a:endParaRPr sz="1950">
              <a:latin typeface="Calibri"/>
              <a:cs typeface="Calibri"/>
            </a:endParaRPr>
          </a:p>
          <a:p>
            <a:pPr marL="127000">
              <a:lnSpc>
                <a:spcPct val="100000"/>
              </a:lnSpc>
              <a:tabLst>
                <a:tab pos="4846320" algn="l"/>
              </a:tabLst>
            </a:pPr>
            <a:r>
              <a:rPr sz="2000" spc="-10" dirty="0">
                <a:latin typeface="Calibri"/>
                <a:cs typeface="Calibri"/>
              </a:rPr>
              <a:t>Cholera,</a:t>
            </a:r>
            <a:r>
              <a:rPr sz="2000" spc="5" dirty="0">
                <a:latin typeface="Calibri"/>
                <a:cs typeface="Calibri"/>
              </a:rPr>
              <a:t> </a:t>
            </a:r>
            <a:r>
              <a:rPr sz="2000" dirty="0">
                <a:latin typeface="Calibri"/>
                <a:cs typeface="Calibri"/>
              </a:rPr>
              <a:t>typhoid,</a:t>
            </a:r>
            <a:r>
              <a:rPr sz="2000" spc="-20" dirty="0">
                <a:latin typeface="Calibri"/>
                <a:cs typeface="Calibri"/>
              </a:rPr>
              <a:t> </a:t>
            </a:r>
            <a:r>
              <a:rPr sz="2000" spc="-10" dirty="0">
                <a:latin typeface="Calibri"/>
                <a:cs typeface="Calibri"/>
              </a:rPr>
              <a:t>TB,</a:t>
            </a:r>
            <a:r>
              <a:rPr sz="2000" dirty="0">
                <a:latin typeface="Calibri"/>
                <a:cs typeface="Calibri"/>
              </a:rPr>
              <a:t> </a:t>
            </a:r>
            <a:r>
              <a:rPr sz="2000" spc="-25" dirty="0">
                <a:latin typeface="Calibri"/>
                <a:cs typeface="Calibri"/>
              </a:rPr>
              <a:t>cancer,</a:t>
            </a:r>
            <a:r>
              <a:rPr sz="2000" spc="10" dirty="0">
                <a:latin typeface="Calibri"/>
                <a:cs typeface="Calibri"/>
              </a:rPr>
              <a:t> </a:t>
            </a:r>
            <a:r>
              <a:rPr sz="2000" dirty="0">
                <a:latin typeface="Calibri"/>
                <a:cs typeface="Calibri"/>
              </a:rPr>
              <a:t>nephritis	Pneumonia,</a:t>
            </a:r>
            <a:r>
              <a:rPr sz="2000" spc="405" dirty="0">
                <a:latin typeface="Calibri"/>
                <a:cs typeface="Calibri"/>
              </a:rPr>
              <a:t> </a:t>
            </a:r>
            <a:r>
              <a:rPr sz="2000" spc="-5" dirty="0">
                <a:latin typeface="Calibri"/>
                <a:cs typeface="Calibri"/>
              </a:rPr>
              <a:t>Asphyxia</a:t>
            </a:r>
            <a:endParaRPr sz="2000">
              <a:latin typeface="Calibri"/>
              <a:cs typeface="Calibri"/>
            </a:endParaRPr>
          </a:p>
          <a:p>
            <a:pPr>
              <a:lnSpc>
                <a:spcPct val="100000"/>
              </a:lnSpc>
              <a:spcBef>
                <a:spcPts val="20"/>
              </a:spcBef>
            </a:pPr>
            <a:endParaRPr sz="1950">
              <a:latin typeface="Calibri"/>
              <a:cs typeface="Calibri"/>
            </a:endParaRPr>
          </a:p>
          <a:p>
            <a:pPr marL="4471035">
              <a:lnSpc>
                <a:spcPct val="100000"/>
              </a:lnSpc>
            </a:pPr>
            <a:r>
              <a:rPr sz="2000" spc="-20" dirty="0">
                <a:latin typeface="Calibri"/>
                <a:cs typeface="Calibri"/>
              </a:rPr>
              <a:t>CO,</a:t>
            </a:r>
            <a:r>
              <a:rPr sz="2000" spc="-35" dirty="0">
                <a:latin typeface="Calibri"/>
                <a:cs typeface="Calibri"/>
              </a:rPr>
              <a:t> </a:t>
            </a:r>
            <a:r>
              <a:rPr sz="2000" spc="-5" dirty="0">
                <a:latin typeface="Calibri"/>
                <a:cs typeface="Calibri"/>
              </a:rPr>
              <a:t>CO2,</a:t>
            </a:r>
            <a:r>
              <a:rPr sz="2000" spc="-45" dirty="0">
                <a:latin typeface="Calibri"/>
                <a:cs typeface="Calibri"/>
              </a:rPr>
              <a:t> </a:t>
            </a:r>
            <a:r>
              <a:rPr sz="2000" spc="-10" dirty="0">
                <a:latin typeface="Calibri"/>
                <a:cs typeface="Calibri"/>
              </a:rPr>
              <a:t>Arsenic</a:t>
            </a:r>
            <a:endParaRPr sz="2000">
              <a:latin typeface="Calibri"/>
              <a:cs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147" y="425958"/>
            <a:ext cx="4177665" cy="452120"/>
          </a:xfrm>
          <a:prstGeom prst="rect">
            <a:avLst/>
          </a:prstGeom>
        </p:spPr>
        <p:txBody>
          <a:bodyPr vert="horz" wrap="square" lIns="0" tIns="12065" rIns="0" bIns="0" rtlCol="0">
            <a:spAutoFit/>
          </a:bodyPr>
          <a:lstStyle/>
          <a:p>
            <a:pPr marL="12700">
              <a:lnSpc>
                <a:spcPct val="100000"/>
              </a:lnSpc>
              <a:spcBef>
                <a:spcPts val="95"/>
              </a:spcBef>
            </a:pPr>
            <a:r>
              <a:rPr sz="2800" b="1" spc="-5" dirty="0">
                <a:solidFill>
                  <a:srgbClr val="006FC0"/>
                </a:solidFill>
                <a:latin typeface="Calibri"/>
                <a:cs typeface="Calibri"/>
              </a:rPr>
              <a:t>How</a:t>
            </a:r>
            <a:r>
              <a:rPr sz="2800" b="1" spc="-10" dirty="0">
                <a:solidFill>
                  <a:srgbClr val="006FC0"/>
                </a:solidFill>
                <a:latin typeface="Calibri"/>
                <a:cs typeface="Calibri"/>
              </a:rPr>
              <a:t> </a:t>
            </a:r>
            <a:r>
              <a:rPr sz="2800" b="1" spc="-15" dirty="0">
                <a:solidFill>
                  <a:srgbClr val="006FC0"/>
                </a:solidFill>
                <a:latin typeface="Calibri"/>
                <a:cs typeface="Calibri"/>
              </a:rPr>
              <a:t>Rigor</a:t>
            </a:r>
            <a:r>
              <a:rPr sz="2800" b="1" spc="20" dirty="0">
                <a:solidFill>
                  <a:srgbClr val="006FC0"/>
                </a:solidFill>
                <a:latin typeface="Calibri"/>
                <a:cs typeface="Calibri"/>
              </a:rPr>
              <a:t> </a:t>
            </a:r>
            <a:r>
              <a:rPr sz="2800" b="1" spc="-10" dirty="0">
                <a:solidFill>
                  <a:srgbClr val="006FC0"/>
                </a:solidFill>
                <a:latin typeface="Calibri"/>
                <a:cs typeface="Calibri"/>
              </a:rPr>
              <a:t>Mortis</a:t>
            </a:r>
            <a:r>
              <a:rPr sz="2800" b="1" spc="5" dirty="0">
                <a:solidFill>
                  <a:srgbClr val="006FC0"/>
                </a:solidFill>
                <a:latin typeface="Calibri"/>
                <a:cs typeface="Calibri"/>
              </a:rPr>
              <a:t> </a:t>
            </a:r>
            <a:r>
              <a:rPr sz="2800" b="1" spc="-5" dirty="0">
                <a:solidFill>
                  <a:srgbClr val="006FC0"/>
                </a:solidFill>
                <a:latin typeface="Calibri"/>
                <a:cs typeface="Calibri"/>
              </a:rPr>
              <a:t>is </a:t>
            </a:r>
            <a:r>
              <a:rPr sz="2800" b="1" spc="-25" dirty="0">
                <a:solidFill>
                  <a:srgbClr val="006FC0"/>
                </a:solidFill>
                <a:latin typeface="Calibri"/>
                <a:cs typeface="Calibri"/>
              </a:rPr>
              <a:t>tested</a:t>
            </a:r>
            <a:r>
              <a:rPr sz="2800" b="1" spc="10" dirty="0">
                <a:solidFill>
                  <a:srgbClr val="006FC0"/>
                </a:solidFill>
                <a:latin typeface="Calibri"/>
                <a:cs typeface="Calibri"/>
              </a:rPr>
              <a:t> </a:t>
            </a:r>
            <a:r>
              <a:rPr sz="2800" b="1" spc="-5" dirty="0">
                <a:solidFill>
                  <a:srgbClr val="006FC0"/>
                </a:solidFill>
                <a:latin typeface="Calibri"/>
                <a:cs typeface="Calibri"/>
              </a:rPr>
              <a:t>?</a:t>
            </a:r>
            <a:endParaRPr sz="2800">
              <a:latin typeface="Calibri"/>
              <a:cs typeface="Calibri"/>
            </a:endParaRPr>
          </a:p>
        </p:txBody>
      </p:sp>
      <p:sp>
        <p:nvSpPr>
          <p:cNvPr id="3" name="object 3"/>
          <p:cNvSpPr txBox="1"/>
          <p:nvPr/>
        </p:nvSpPr>
        <p:spPr>
          <a:xfrm>
            <a:off x="2103882" y="1017778"/>
            <a:ext cx="3940175" cy="391160"/>
          </a:xfrm>
          <a:prstGeom prst="rect">
            <a:avLst/>
          </a:prstGeom>
        </p:spPr>
        <p:txBody>
          <a:bodyPr vert="horz" wrap="square" lIns="0" tIns="12700" rIns="0" bIns="0" rtlCol="0">
            <a:spAutoFit/>
          </a:bodyPr>
          <a:lstStyle/>
          <a:p>
            <a:pPr marL="12700">
              <a:lnSpc>
                <a:spcPct val="100000"/>
              </a:lnSpc>
              <a:spcBef>
                <a:spcPts val="100"/>
              </a:spcBef>
            </a:pPr>
            <a:r>
              <a:rPr sz="2400" spc="-15" dirty="0">
                <a:latin typeface="Calibri"/>
                <a:cs typeface="Calibri"/>
              </a:rPr>
              <a:t>By</a:t>
            </a:r>
            <a:r>
              <a:rPr sz="2400" spc="-30" dirty="0">
                <a:latin typeface="Calibri"/>
                <a:cs typeface="Calibri"/>
              </a:rPr>
              <a:t> </a:t>
            </a:r>
            <a:r>
              <a:rPr sz="2400" spc="-10" dirty="0">
                <a:latin typeface="Calibri"/>
                <a:cs typeface="Calibri"/>
              </a:rPr>
              <a:t>gently</a:t>
            </a:r>
            <a:r>
              <a:rPr sz="2400" spc="-5" dirty="0">
                <a:latin typeface="Calibri"/>
                <a:cs typeface="Calibri"/>
              </a:rPr>
              <a:t> bending</a:t>
            </a:r>
            <a:r>
              <a:rPr sz="2400" spc="-15" dirty="0">
                <a:latin typeface="Calibri"/>
                <a:cs typeface="Calibri"/>
              </a:rPr>
              <a:t> </a:t>
            </a:r>
            <a:r>
              <a:rPr sz="2400" spc="-10" dirty="0">
                <a:latin typeface="Calibri"/>
                <a:cs typeface="Calibri"/>
              </a:rPr>
              <a:t>various joints</a:t>
            </a:r>
            <a:endParaRPr sz="2400">
              <a:latin typeface="Calibri"/>
              <a:cs typeface="Calibri"/>
            </a:endParaRPr>
          </a:p>
        </p:txBody>
      </p:sp>
      <p:sp>
        <p:nvSpPr>
          <p:cNvPr id="4" name="object 4"/>
          <p:cNvSpPr txBox="1"/>
          <p:nvPr/>
        </p:nvSpPr>
        <p:spPr>
          <a:xfrm>
            <a:off x="4371182" y="1344295"/>
            <a:ext cx="3416935" cy="2160905"/>
          </a:xfrm>
          <a:prstGeom prst="rect">
            <a:avLst/>
          </a:prstGeom>
        </p:spPr>
        <p:txBody>
          <a:bodyPr vert="horz" wrap="square" lIns="0" tIns="12700" rIns="0" bIns="0" rtlCol="0">
            <a:spAutoFit/>
          </a:bodyPr>
          <a:lstStyle/>
          <a:p>
            <a:pPr marL="12700" marR="880744" indent="775970">
              <a:lnSpc>
                <a:spcPct val="145800"/>
              </a:lnSpc>
              <a:spcBef>
                <a:spcPts val="100"/>
              </a:spcBef>
            </a:pPr>
            <a:r>
              <a:rPr sz="2400" spc="-10" dirty="0">
                <a:solidFill>
                  <a:srgbClr val="800080"/>
                </a:solidFill>
                <a:latin typeface="Calibri"/>
                <a:cs typeface="Calibri"/>
              </a:rPr>
              <a:t>I</a:t>
            </a:r>
            <a:r>
              <a:rPr sz="2400" spc="-25" dirty="0">
                <a:solidFill>
                  <a:srgbClr val="800080"/>
                </a:solidFill>
                <a:latin typeface="Calibri"/>
                <a:cs typeface="Calibri"/>
              </a:rPr>
              <a:t>nt</a:t>
            </a:r>
            <a:r>
              <a:rPr sz="2400" dirty="0">
                <a:solidFill>
                  <a:srgbClr val="800080"/>
                </a:solidFill>
                <a:latin typeface="Calibri"/>
                <a:cs typeface="Calibri"/>
              </a:rPr>
              <a:t>e</a:t>
            </a:r>
            <a:r>
              <a:rPr sz="2400" spc="5" dirty="0">
                <a:solidFill>
                  <a:srgbClr val="800080"/>
                </a:solidFill>
                <a:latin typeface="Calibri"/>
                <a:cs typeface="Calibri"/>
              </a:rPr>
              <a:t>r</a:t>
            </a:r>
            <a:r>
              <a:rPr sz="2400" spc="-5" dirty="0">
                <a:solidFill>
                  <a:srgbClr val="800080"/>
                </a:solidFill>
                <a:latin typeface="Calibri"/>
                <a:cs typeface="Calibri"/>
              </a:rPr>
              <a:t>p</a:t>
            </a:r>
            <a:r>
              <a:rPr sz="2400" spc="-35" dirty="0">
                <a:solidFill>
                  <a:srgbClr val="800080"/>
                </a:solidFill>
                <a:latin typeface="Calibri"/>
                <a:cs typeface="Calibri"/>
              </a:rPr>
              <a:t>r</a:t>
            </a:r>
            <a:r>
              <a:rPr sz="2400" dirty="0">
                <a:solidFill>
                  <a:srgbClr val="800080"/>
                </a:solidFill>
                <a:latin typeface="Calibri"/>
                <a:cs typeface="Calibri"/>
              </a:rPr>
              <a:t>e</a:t>
            </a:r>
            <a:r>
              <a:rPr sz="2400" spc="-35" dirty="0">
                <a:solidFill>
                  <a:srgbClr val="800080"/>
                </a:solidFill>
                <a:latin typeface="Calibri"/>
                <a:cs typeface="Calibri"/>
              </a:rPr>
              <a:t>t</a:t>
            </a:r>
            <a:r>
              <a:rPr sz="2400" spc="-25" dirty="0">
                <a:solidFill>
                  <a:srgbClr val="800080"/>
                </a:solidFill>
                <a:latin typeface="Calibri"/>
                <a:cs typeface="Calibri"/>
              </a:rPr>
              <a:t>a</a:t>
            </a:r>
            <a:r>
              <a:rPr sz="2400" dirty="0">
                <a:solidFill>
                  <a:srgbClr val="800080"/>
                </a:solidFill>
                <a:latin typeface="Calibri"/>
                <a:cs typeface="Calibri"/>
              </a:rPr>
              <a:t>tion  </a:t>
            </a:r>
            <a:r>
              <a:rPr sz="2400" dirty="0">
                <a:latin typeface="Calibri"/>
                <a:cs typeface="Calibri"/>
              </a:rPr>
              <a:t>Not</a:t>
            </a:r>
            <a:r>
              <a:rPr sz="2400" spc="-5" dirty="0">
                <a:latin typeface="Calibri"/>
                <a:cs typeface="Calibri"/>
              </a:rPr>
              <a:t> </a:t>
            </a:r>
            <a:r>
              <a:rPr sz="2400" spc="-10" dirty="0">
                <a:latin typeface="Calibri"/>
                <a:cs typeface="Calibri"/>
              </a:rPr>
              <a:t>present</a:t>
            </a:r>
            <a:endParaRPr sz="2400">
              <a:latin typeface="Calibri"/>
              <a:cs typeface="Calibri"/>
            </a:endParaRPr>
          </a:p>
          <a:p>
            <a:pPr marL="211454">
              <a:lnSpc>
                <a:spcPct val="100000"/>
              </a:lnSpc>
              <a:spcBef>
                <a:spcPts val="1320"/>
              </a:spcBef>
            </a:pPr>
            <a:r>
              <a:rPr sz="2400" spc="-10" dirty="0">
                <a:latin typeface="Calibri"/>
                <a:cs typeface="Calibri"/>
              </a:rPr>
              <a:t>Present</a:t>
            </a:r>
            <a:r>
              <a:rPr sz="2400" spc="-20" dirty="0">
                <a:latin typeface="Calibri"/>
                <a:cs typeface="Calibri"/>
              </a:rPr>
              <a:t> </a:t>
            </a:r>
            <a:r>
              <a:rPr sz="2400" dirty="0">
                <a:latin typeface="Calibri"/>
                <a:cs typeface="Calibri"/>
              </a:rPr>
              <a:t>in</a:t>
            </a:r>
            <a:r>
              <a:rPr sz="2400" spc="-15" dirty="0">
                <a:latin typeface="Calibri"/>
                <a:cs typeface="Calibri"/>
              </a:rPr>
              <a:t> </a:t>
            </a:r>
            <a:r>
              <a:rPr sz="2400" spc="-10" dirty="0">
                <a:latin typeface="Calibri"/>
                <a:cs typeface="Calibri"/>
              </a:rPr>
              <a:t>moderate</a:t>
            </a:r>
            <a:r>
              <a:rPr sz="2400" spc="-20" dirty="0">
                <a:latin typeface="Calibri"/>
                <a:cs typeface="Calibri"/>
              </a:rPr>
              <a:t> form</a:t>
            </a:r>
            <a:endParaRPr sz="2400">
              <a:latin typeface="Calibri"/>
              <a:cs typeface="Calibri"/>
            </a:endParaRPr>
          </a:p>
          <a:p>
            <a:pPr marL="169545">
              <a:lnSpc>
                <a:spcPct val="100000"/>
              </a:lnSpc>
              <a:spcBef>
                <a:spcPts val="1335"/>
              </a:spcBef>
            </a:pPr>
            <a:r>
              <a:rPr sz="2400" spc="-10" dirty="0">
                <a:latin typeface="Calibri"/>
                <a:cs typeface="Calibri"/>
              </a:rPr>
              <a:t>Present </a:t>
            </a:r>
            <a:r>
              <a:rPr sz="2400" dirty="0">
                <a:latin typeface="Calibri"/>
                <a:cs typeface="Calibri"/>
              </a:rPr>
              <a:t>in</a:t>
            </a:r>
            <a:r>
              <a:rPr sz="2400" spc="-5" dirty="0">
                <a:latin typeface="Calibri"/>
                <a:cs typeface="Calibri"/>
              </a:rPr>
              <a:t> </a:t>
            </a:r>
            <a:r>
              <a:rPr sz="2400" spc="-15" dirty="0">
                <a:latin typeface="Calibri"/>
                <a:cs typeface="Calibri"/>
              </a:rPr>
              <a:t>strong</a:t>
            </a:r>
            <a:r>
              <a:rPr sz="2400" spc="-25" dirty="0">
                <a:latin typeface="Calibri"/>
                <a:cs typeface="Calibri"/>
              </a:rPr>
              <a:t> </a:t>
            </a:r>
            <a:r>
              <a:rPr sz="2400" spc="-20" dirty="0">
                <a:latin typeface="Calibri"/>
                <a:cs typeface="Calibri"/>
              </a:rPr>
              <a:t>form</a:t>
            </a:r>
            <a:endParaRPr sz="2400">
              <a:latin typeface="Calibri"/>
              <a:cs typeface="Calibri"/>
            </a:endParaRPr>
          </a:p>
        </p:txBody>
      </p:sp>
      <p:sp>
        <p:nvSpPr>
          <p:cNvPr id="5" name="object 5"/>
          <p:cNvSpPr txBox="1"/>
          <p:nvPr/>
        </p:nvSpPr>
        <p:spPr>
          <a:xfrm>
            <a:off x="669442" y="1344295"/>
            <a:ext cx="3689985" cy="2694305"/>
          </a:xfrm>
          <a:prstGeom prst="rect">
            <a:avLst/>
          </a:prstGeom>
        </p:spPr>
        <p:txBody>
          <a:bodyPr vert="horz" wrap="square" lIns="0" tIns="180340" rIns="0" bIns="0" rtlCol="0">
            <a:spAutoFit/>
          </a:bodyPr>
          <a:lstStyle/>
          <a:p>
            <a:pPr marR="1497330" algn="ctr">
              <a:lnSpc>
                <a:spcPct val="100000"/>
              </a:lnSpc>
              <a:spcBef>
                <a:spcPts val="1420"/>
              </a:spcBef>
            </a:pPr>
            <a:r>
              <a:rPr sz="2400" spc="-10" dirty="0">
                <a:solidFill>
                  <a:srgbClr val="800080"/>
                </a:solidFill>
                <a:latin typeface="Calibri"/>
                <a:cs typeface="Calibri"/>
              </a:rPr>
              <a:t>Perception</a:t>
            </a:r>
            <a:endParaRPr sz="2400">
              <a:latin typeface="Calibri"/>
              <a:cs typeface="Calibri"/>
            </a:endParaRPr>
          </a:p>
          <a:p>
            <a:pPr marL="173990" marR="1531620" indent="-174625">
              <a:lnSpc>
                <a:spcPct val="100000"/>
              </a:lnSpc>
              <a:spcBef>
                <a:spcPts val="1320"/>
              </a:spcBef>
              <a:buChar char="-"/>
              <a:tabLst>
                <a:tab pos="174625" algn="l"/>
              </a:tabLst>
            </a:pPr>
            <a:r>
              <a:rPr sz="2400" spc="-10" dirty="0">
                <a:latin typeface="Calibri"/>
                <a:cs typeface="Calibri"/>
              </a:rPr>
              <a:t>Free</a:t>
            </a:r>
            <a:r>
              <a:rPr sz="2400" spc="-40" dirty="0">
                <a:latin typeface="Calibri"/>
                <a:cs typeface="Calibri"/>
              </a:rPr>
              <a:t> </a:t>
            </a:r>
            <a:r>
              <a:rPr sz="2400" spc="-10" dirty="0">
                <a:latin typeface="Calibri"/>
                <a:cs typeface="Calibri"/>
              </a:rPr>
              <a:t>movement</a:t>
            </a:r>
            <a:endParaRPr sz="2400">
              <a:latin typeface="Calibri"/>
              <a:cs typeface="Calibri"/>
            </a:endParaRPr>
          </a:p>
          <a:p>
            <a:pPr marL="173990" indent="-161925">
              <a:lnSpc>
                <a:spcPct val="100000"/>
              </a:lnSpc>
              <a:spcBef>
                <a:spcPts val="1320"/>
              </a:spcBef>
              <a:buChar char="-"/>
              <a:tabLst>
                <a:tab pos="174625" algn="l"/>
              </a:tabLst>
            </a:pPr>
            <a:r>
              <a:rPr sz="2400" spc="-10" dirty="0">
                <a:latin typeface="Calibri"/>
                <a:cs typeface="Calibri"/>
              </a:rPr>
              <a:t>Moves</a:t>
            </a:r>
            <a:r>
              <a:rPr sz="2400" spc="-5" dirty="0">
                <a:latin typeface="Calibri"/>
                <a:cs typeface="Calibri"/>
              </a:rPr>
              <a:t> </a:t>
            </a:r>
            <a:r>
              <a:rPr sz="2400" dirty="0">
                <a:latin typeface="Calibri"/>
                <a:cs typeface="Calibri"/>
              </a:rPr>
              <a:t>with</a:t>
            </a:r>
            <a:r>
              <a:rPr sz="2400" spc="-25" dirty="0">
                <a:latin typeface="Calibri"/>
                <a:cs typeface="Calibri"/>
              </a:rPr>
              <a:t> </a:t>
            </a:r>
            <a:r>
              <a:rPr sz="2400" spc="-5" dirty="0">
                <a:latin typeface="Calibri"/>
                <a:cs typeface="Calibri"/>
              </a:rPr>
              <a:t>little</a:t>
            </a:r>
            <a:r>
              <a:rPr sz="2400" spc="-20" dirty="0">
                <a:latin typeface="Calibri"/>
                <a:cs typeface="Calibri"/>
              </a:rPr>
              <a:t> force</a:t>
            </a:r>
            <a:endParaRPr sz="2400">
              <a:latin typeface="Calibri"/>
              <a:cs typeface="Calibri"/>
            </a:endParaRPr>
          </a:p>
          <a:p>
            <a:pPr marL="173990" indent="-161925">
              <a:lnSpc>
                <a:spcPct val="100000"/>
              </a:lnSpc>
              <a:spcBef>
                <a:spcPts val="1330"/>
              </a:spcBef>
              <a:buChar char="-"/>
              <a:tabLst>
                <a:tab pos="174625" algn="l"/>
              </a:tabLst>
            </a:pPr>
            <a:r>
              <a:rPr sz="2400" spc="-10" dirty="0">
                <a:latin typeface="Calibri"/>
                <a:cs typeface="Calibri"/>
              </a:rPr>
              <a:t>Moves</a:t>
            </a:r>
            <a:r>
              <a:rPr sz="2400" spc="-5" dirty="0">
                <a:latin typeface="Calibri"/>
                <a:cs typeface="Calibri"/>
              </a:rPr>
              <a:t> </a:t>
            </a:r>
            <a:r>
              <a:rPr sz="2400" dirty="0">
                <a:latin typeface="Calibri"/>
                <a:cs typeface="Calibri"/>
              </a:rPr>
              <a:t>with</a:t>
            </a:r>
            <a:r>
              <a:rPr sz="2400" spc="-30" dirty="0">
                <a:latin typeface="Calibri"/>
                <a:cs typeface="Calibri"/>
              </a:rPr>
              <a:t> </a:t>
            </a:r>
            <a:r>
              <a:rPr sz="2400" spc="-10" dirty="0">
                <a:latin typeface="Calibri"/>
                <a:cs typeface="Calibri"/>
              </a:rPr>
              <a:t>more </a:t>
            </a:r>
            <a:r>
              <a:rPr sz="2400" spc="-20" dirty="0">
                <a:latin typeface="Calibri"/>
                <a:cs typeface="Calibri"/>
              </a:rPr>
              <a:t>force</a:t>
            </a:r>
            <a:endParaRPr sz="2400">
              <a:latin typeface="Calibri"/>
              <a:cs typeface="Calibri"/>
            </a:endParaRPr>
          </a:p>
          <a:p>
            <a:pPr marL="173990" indent="-161925">
              <a:lnSpc>
                <a:spcPct val="100000"/>
              </a:lnSpc>
              <a:spcBef>
                <a:spcPts val="1320"/>
              </a:spcBef>
              <a:buChar char="-"/>
              <a:tabLst>
                <a:tab pos="174625" algn="l"/>
              </a:tabLst>
            </a:pPr>
            <a:r>
              <a:rPr sz="2400" spc="-25" dirty="0">
                <a:latin typeface="Calibri"/>
                <a:cs typeface="Calibri"/>
              </a:rPr>
              <a:t>NOT</a:t>
            </a:r>
            <a:r>
              <a:rPr sz="2400" spc="-5" dirty="0">
                <a:latin typeface="Calibri"/>
                <a:cs typeface="Calibri"/>
              </a:rPr>
              <a:t> </a:t>
            </a:r>
            <a:r>
              <a:rPr sz="2400" spc="-10" dirty="0">
                <a:latin typeface="Calibri"/>
                <a:cs typeface="Calibri"/>
              </a:rPr>
              <a:t>present </a:t>
            </a:r>
            <a:r>
              <a:rPr sz="2400" dirty="0">
                <a:latin typeface="Calibri"/>
                <a:cs typeface="Calibri"/>
              </a:rPr>
              <a:t>in</a:t>
            </a:r>
            <a:r>
              <a:rPr sz="2400" spc="-5" dirty="0">
                <a:latin typeface="Calibri"/>
                <a:cs typeface="Calibri"/>
              </a:rPr>
              <a:t> </a:t>
            </a:r>
            <a:r>
              <a:rPr sz="2400" dirty="0">
                <a:latin typeface="Calibri"/>
                <a:cs typeface="Calibri"/>
              </a:rPr>
              <a:t>a</a:t>
            </a:r>
            <a:r>
              <a:rPr sz="2400" spc="-10" dirty="0">
                <a:latin typeface="Calibri"/>
                <a:cs typeface="Calibri"/>
              </a:rPr>
              <a:t> </a:t>
            </a:r>
            <a:r>
              <a:rPr sz="2400" dirty="0">
                <a:latin typeface="Calibri"/>
                <a:cs typeface="Calibri"/>
              </a:rPr>
              <a:t>part</a:t>
            </a:r>
            <a:r>
              <a:rPr sz="2400" spc="-20" dirty="0">
                <a:latin typeface="Calibri"/>
                <a:cs typeface="Calibri"/>
              </a:rPr>
              <a:t> </a:t>
            </a:r>
            <a:r>
              <a:rPr sz="2400" spc="-15" dirty="0">
                <a:latin typeface="Calibri"/>
                <a:cs typeface="Calibri"/>
              </a:rPr>
              <a:t>tested</a:t>
            </a:r>
            <a:endParaRPr sz="2400">
              <a:latin typeface="Calibri"/>
              <a:cs typeface="Calibri"/>
            </a:endParaRPr>
          </a:p>
        </p:txBody>
      </p:sp>
      <p:sp>
        <p:nvSpPr>
          <p:cNvPr id="6" name="object 6"/>
          <p:cNvSpPr txBox="1"/>
          <p:nvPr/>
        </p:nvSpPr>
        <p:spPr>
          <a:xfrm>
            <a:off x="4539513" y="3647313"/>
            <a:ext cx="2481580" cy="391160"/>
          </a:xfrm>
          <a:prstGeom prst="rect">
            <a:avLst/>
          </a:prstGeom>
        </p:spPr>
        <p:txBody>
          <a:bodyPr vert="horz" wrap="square" lIns="0" tIns="12700" rIns="0" bIns="0" rtlCol="0">
            <a:spAutoFit/>
          </a:bodyPr>
          <a:lstStyle/>
          <a:p>
            <a:pPr marL="12700">
              <a:lnSpc>
                <a:spcPct val="100000"/>
              </a:lnSpc>
              <a:spcBef>
                <a:spcPts val="100"/>
              </a:spcBef>
              <a:tabLst>
                <a:tab pos="2201545" algn="l"/>
              </a:tabLst>
            </a:pPr>
            <a:r>
              <a:rPr sz="2400" dirty="0">
                <a:latin typeface="Calibri"/>
                <a:cs typeface="Calibri"/>
              </a:rPr>
              <a:t>Not</a:t>
            </a:r>
            <a:r>
              <a:rPr sz="2400" spc="-10" dirty="0">
                <a:latin typeface="Calibri"/>
                <a:cs typeface="Calibri"/>
              </a:rPr>
              <a:t> </a:t>
            </a:r>
            <a:r>
              <a:rPr sz="2400" dirty="0">
                <a:latin typeface="Calibri"/>
                <a:cs typeface="Calibri"/>
              </a:rPr>
              <a:t>ap</a:t>
            </a:r>
            <a:r>
              <a:rPr sz="2400" spc="-5" dirty="0">
                <a:latin typeface="Calibri"/>
                <a:cs typeface="Calibri"/>
              </a:rPr>
              <a:t>p</a:t>
            </a:r>
            <a:r>
              <a:rPr sz="2400" spc="5" dirty="0">
                <a:latin typeface="Calibri"/>
                <a:cs typeface="Calibri"/>
              </a:rPr>
              <a:t>e</a:t>
            </a:r>
            <a:r>
              <a:rPr sz="2400" dirty="0">
                <a:latin typeface="Calibri"/>
                <a:cs typeface="Calibri"/>
              </a:rPr>
              <a:t>a</a:t>
            </a:r>
            <a:r>
              <a:rPr sz="2400" spc="-30" dirty="0">
                <a:latin typeface="Calibri"/>
                <a:cs typeface="Calibri"/>
              </a:rPr>
              <a:t>r</a:t>
            </a:r>
            <a:r>
              <a:rPr sz="2400" dirty="0">
                <a:latin typeface="Calibri"/>
                <a:cs typeface="Calibri"/>
              </a:rPr>
              <a:t>ed	</a:t>
            </a:r>
            <a:r>
              <a:rPr sz="2400" spc="-5" dirty="0">
                <a:latin typeface="Calibri"/>
                <a:cs typeface="Calibri"/>
              </a:rPr>
              <a:t>or</a:t>
            </a:r>
            <a:endParaRPr sz="2400">
              <a:latin typeface="Calibri"/>
              <a:cs typeface="Calibri"/>
            </a:endParaRPr>
          </a:p>
        </p:txBody>
      </p:sp>
      <p:sp>
        <p:nvSpPr>
          <p:cNvPr id="7" name="object 7"/>
          <p:cNvSpPr txBox="1"/>
          <p:nvPr/>
        </p:nvSpPr>
        <p:spPr>
          <a:xfrm>
            <a:off x="669442" y="4716018"/>
            <a:ext cx="3497579" cy="391160"/>
          </a:xfrm>
          <a:prstGeom prst="rect">
            <a:avLst/>
          </a:prstGeom>
        </p:spPr>
        <p:txBody>
          <a:bodyPr vert="horz" wrap="square" lIns="0" tIns="12700" rIns="0" bIns="0" rtlCol="0">
            <a:spAutoFit/>
          </a:bodyPr>
          <a:lstStyle/>
          <a:p>
            <a:pPr marL="12700">
              <a:lnSpc>
                <a:spcPct val="100000"/>
              </a:lnSpc>
              <a:spcBef>
                <a:spcPts val="100"/>
              </a:spcBef>
            </a:pPr>
            <a:r>
              <a:rPr sz="2400" dirty="0">
                <a:latin typeface="Calibri"/>
                <a:cs typeface="Calibri"/>
              </a:rPr>
              <a:t>If</a:t>
            </a:r>
            <a:r>
              <a:rPr sz="2400" spc="-25" dirty="0">
                <a:latin typeface="Calibri"/>
                <a:cs typeface="Calibri"/>
              </a:rPr>
              <a:t> </a:t>
            </a:r>
            <a:r>
              <a:rPr sz="2400" spc="-15" dirty="0">
                <a:latin typeface="Calibri"/>
                <a:cs typeface="Calibri"/>
              </a:rPr>
              <a:t>distal</a:t>
            </a:r>
            <a:r>
              <a:rPr sz="2400" spc="-25" dirty="0">
                <a:latin typeface="Calibri"/>
                <a:cs typeface="Calibri"/>
              </a:rPr>
              <a:t> </a:t>
            </a:r>
            <a:r>
              <a:rPr sz="2400" spc="-5" dirty="0">
                <a:latin typeface="Calibri"/>
                <a:cs typeface="Calibri"/>
              </a:rPr>
              <a:t>parts</a:t>
            </a:r>
            <a:r>
              <a:rPr sz="2400" spc="-25" dirty="0">
                <a:latin typeface="Calibri"/>
                <a:cs typeface="Calibri"/>
              </a:rPr>
              <a:t> </a:t>
            </a:r>
            <a:r>
              <a:rPr sz="2400" spc="-10" dirty="0">
                <a:latin typeface="Calibri"/>
                <a:cs typeface="Calibri"/>
              </a:rPr>
              <a:t>show</a:t>
            </a:r>
            <a:r>
              <a:rPr sz="2400" spc="-5" dirty="0">
                <a:latin typeface="Calibri"/>
                <a:cs typeface="Calibri"/>
              </a:rPr>
              <a:t> </a:t>
            </a:r>
            <a:r>
              <a:rPr sz="2400" dirty="0">
                <a:latin typeface="Calibri"/>
                <a:cs typeface="Calibri"/>
              </a:rPr>
              <a:t>rigidity</a:t>
            </a:r>
            <a:r>
              <a:rPr sz="2400" spc="-25" dirty="0">
                <a:latin typeface="Calibri"/>
                <a:cs typeface="Calibri"/>
              </a:rPr>
              <a:t> </a:t>
            </a:r>
            <a:r>
              <a:rPr sz="2400" dirty="0">
                <a:latin typeface="Calibri"/>
                <a:cs typeface="Calibri"/>
              </a:rPr>
              <a:t>–</a:t>
            </a:r>
            <a:endParaRPr sz="2400">
              <a:latin typeface="Calibri"/>
              <a:cs typeface="Calibri"/>
            </a:endParaRPr>
          </a:p>
        </p:txBody>
      </p:sp>
      <p:sp>
        <p:nvSpPr>
          <p:cNvPr id="8" name="object 8"/>
          <p:cNvSpPr txBox="1"/>
          <p:nvPr/>
        </p:nvSpPr>
        <p:spPr>
          <a:xfrm>
            <a:off x="4150867" y="4013804"/>
            <a:ext cx="3773804" cy="1093470"/>
          </a:xfrm>
          <a:prstGeom prst="rect">
            <a:avLst/>
          </a:prstGeom>
        </p:spPr>
        <p:txBody>
          <a:bodyPr vert="horz" wrap="square" lIns="0" tIns="180975" rIns="0" bIns="0" rtlCol="0">
            <a:spAutoFit/>
          </a:bodyPr>
          <a:lstStyle/>
          <a:p>
            <a:pPr marL="12700">
              <a:lnSpc>
                <a:spcPct val="100000"/>
              </a:lnSpc>
              <a:spcBef>
                <a:spcPts val="1425"/>
              </a:spcBef>
            </a:pPr>
            <a:r>
              <a:rPr sz="2400" dirty="0">
                <a:latin typeface="Calibri"/>
                <a:cs typeface="Calibri"/>
              </a:rPr>
              <a:t>is</a:t>
            </a:r>
            <a:r>
              <a:rPr sz="2400" spc="-35" dirty="0">
                <a:latin typeface="Calibri"/>
                <a:cs typeface="Calibri"/>
              </a:rPr>
              <a:t> </a:t>
            </a:r>
            <a:r>
              <a:rPr sz="2400" spc="-5" dirty="0">
                <a:latin typeface="Calibri"/>
                <a:cs typeface="Calibri"/>
              </a:rPr>
              <a:t>appeared.</a:t>
            </a:r>
            <a:endParaRPr sz="2400">
              <a:latin typeface="Calibri"/>
              <a:cs typeface="Calibri"/>
            </a:endParaRPr>
          </a:p>
          <a:p>
            <a:pPr marL="480695">
              <a:lnSpc>
                <a:spcPct val="100000"/>
              </a:lnSpc>
              <a:spcBef>
                <a:spcPts val="1325"/>
              </a:spcBef>
            </a:pPr>
            <a:r>
              <a:rPr sz="2400" spc="-5" dirty="0">
                <a:solidFill>
                  <a:srgbClr val="800000"/>
                </a:solidFill>
                <a:latin typeface="Calibri"/>
                <a:cs typeface="Calibri"/>
              </a:rPr>
              <a:t>Developed</a:t>
            </a:r>
            <a:r>
              <a:rPr sz="2400" spc="-35" dirty="0">
                <a:solidFill>
                  <a:srgbClr val="800000"/>
                </a:solidFill>
                <a:latin typeface="Calibri"/>
                <a:cs typeface="Calibri"/>
              </a:rPr>
              <a:t> </a:t>
            </a:r>
            <a:r>
              <a:rPr sz="2400" dirty="0">
                <a:solidFill>
                  <a:srgbClr val="800000"/>
                </a:solidFill>
                <a:latin typeface="Calibri"/>
                <a:cs typeface="Calibri"/>
              </a:rPr>
              <a:t>&amp;</a:t>
            </a:r>
            <a:r>
              <a:rPr sz="2400" spc="-50" dirty="0">
                <a:solidFill>
                  <a:srgbClr val="800000"/>
                </a:solidFill>
                <a:latin typeface="Calibri"/>
                <a:cs typeface="Calibri"/>
              </a:rPr>
              <a:t> </a:t>
            </a:r>
            <a:r>
              <a:rPr sz="2400" spc="-5" dirty="0">
                <a:solidFill>
                  <a:srgbClr val="800000"/>
                </a:solidFill>
                <a:latin typeface="Calibri"/>
                <a:cs typeface="Calibri"/>
              </a:rPr>
              <a:t>disappeared.</a:t>
            </a:r>
            <a:endParaRPr sz="2400">
              <a:latin typeface="Calibri"/>
              <a:cs typeface="Calibri"/>
            </a:endParaRPr>
          </a:p>
        </p:txBody>
      </p:sp>
      <p:sp>
        <p:nvSpPr>
          <p:cNvPr id="9" name="object 9"/>
          <p:cNvSpPr txBox="1"/>
          <p:nvPr/>
        </p:nvSpPr>
        <p:spPr>
          <a:xfrm>
            <a:off x="669442" y="5250891"/>
            <a:ext cx="5955665" cy="391160"/>
          </a:xfrm>
          <a:prstGeom prst="rect">
            <a:avLst/>
          </a:prstGeom>
        </p:spPr>
        <p:txBody>
          <a:bodyPr vert="horz" wrap="square" lIns="0" tIns="12700" rIns="0" bIns="0" rtlCol="0">
            <a:spAutoFit/>
          </a:bodyPr>
          <a:lstStyle/>
          <a:p>
            <a:pPr marL="12700">
              <a:lnSpc>
                <a:spcPct val="100000"/>
              </a:lnSpc>
              <a:spcBef>
                <a:spcPts val="100"/>
              </a:spcBef>
              <a:tabLst>
                <a:tab pos="4037965" algn="l"/>
              </a:tabLst>
            </a:pPr>
            <a:r>
              <a:rPr sz="2400" dirty="0">
                <a:latin typeface="Calibri"/>
                <a:cs typeface="Calibri"/>
              </a:rPr>
              <a:t>If</a:t>
            </a:r>
            <a:r>
              <a:rPr sz="2400" spc="-10" dirty="0">
                <a:latin typeface="Calibri"/>
                <a:cs typeface="Calibri"/>
              </a:rPr>
              <a:t> </a:t>
            </a:r>
            <a:r>
              <a:rPr sz="2400" spc="-15" dirty="0">
                <a:latin typeface="Calibri"/>
                <a:cs typeface="Calibri"/>
              </a:rPr>
              <a:t>proximal</a:t>
            </a:r>
            <a:r>
              <a:rPr sz="2400" spc="-20" dirty="0">
                <a:latin typeface="Calibri"/>
                <a:cs typeface="Calibri"/>
              </a:rPr>
              <a:t> </a:t>
            </a:r>
            <a:r>
              <a:rPr sz="2400" spc="-5" dirty="0">
                <a:latin typeface="Calibri"/>
                <a:cs typeface="Calibri"/>
              </a:rPr>
              <a:t>parts</a:t>
            </a:r>
            <a:r>
              <a:rPr sz="2400" dirty="0">
                <a:latin typeface="Calibri"/>
                <a:cs typeface="Calibri"/>
              </a:rPr>
              <a:t> </a:t>
            </a:r>
            <a:r>
              <a:rPr sz="2400" spc="-10" dirty="0">
                <a:latin typeface="Calibri"/>
                <a:cs typeface="Calibri"/>
              </a:rPr>
              <a:t>show</a:t>
            </a:r>
            <a:r>
              <a:rPr sz="2400" spc="5" dirty="0">
                <a:latin typeface="Calibri"/>
                <a:cs typeface="Calibri"/>
              </a:rPr>
              <a:t> </a:t>
            </a:r>
            <a:r>
              <a:rPr sz="2400" dirty="0">
                <a:latin typeface="Calibri"/>
                <a:cs typeface="Calibri"/>
              </a:rPr>
              <a:t>rigidity</a:t>
            </a:r>
            <a:r>
              <a:rPr sz="2400" spc="-10" dirty="0">
                <a:latin typeface="Calibri"/>
                <a:cs typeface="Calibri"/>
              </a:rPr>
              <a:t> </a:t>
            </a:r>
            <a:r>
              <a:rPr sz="2400" dirty="0">
                <a:latin typeface="Calibri"/>
                <a:cs typeface="Calibri"/>
              </a:rPr>
              <a:t>–	</a:t>
            </a:r>
            <a:r>
              <a:rPr sz="2400" spc="-5" dirty="0">
                <a:solidFill>
                  <a:srgbClr val="800000"/>
                </a:solidFill>
                <a:latin typeface="Calibri"/>
                <a:cs typeface="Calibri"/>
              </a:rPr>
              <a:t>Not</a:t>
            </a:r>
            <a:r>
              <a:rPr sz="2400" spc="-75" dirty="0">
                <a:solidFill>
                  <a:srgbClr val="800000"/>
                </a:solidFill>
                <a:latin typeface="Calibri"/>
                <a:cs typeface="Calibri"/>
              </a:rPr>
              <a:t> </a:t>
            </a:r>
            <a:r>
              <a:rPr sz="2400" spc="-5" dirty="0">
                <a:solidFill>
                  <a:srgbClr val="800000"/>
                </a:solidFill>
                <a:latin typeface="Calibri"/>
                <a:cs typeface="Calibri"/>
              </a:rPr>
              <a:t>developed.</a:t>
            </a:r>
            <a:endParaRPr sz="2400">
              <a:latin typeface="Calibri"/>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807516" y="841629"/>
            <a:ext cx="7756525" cy="631190"/>
          </a:xfrm>
          <a:prstGeom prst="rect">
            <a:avLst/>
          </a:prstGeom>
        </p:spPr>
        <p:txBody>
          <a:bodyPr vert="horz" wrap="square" lIns="0" tIns="15240" rIns="0" bIns="0" rtlCol="0">
            <a:spAutoFit/>
          </a:bodyPr>
          <a:lstStyle/>
          <a:p>
            <a:pPr marL="12700">
              <a:lnSpc>
                <a:spcPct val="100000"/>
              </a:lnSpc>
              <a:spcBef>
                <a:spcPts val="120"/>
              </a:spcBef>
            </a:pPr>
            <a:r>
              <a:rPr sz="3950" b="1" spc="-20" dirty="0">
                <a:solidFill>
                  <a:srgbClr val="006FC0"/>
                </a:solidFill>
                <a:latin typeface="Calibri"/>
                <a:cs typeface="Calibri"/>
              </a:rPr>
              <a:t>DEMONSTRATION</a:t>
            </a:r>
            <a:r>
              <a:rPr sz="3950" b="1" spc="-25" dirty="0">
                <a:solidFill>
                  <a:srgbClr val="006FC0"/>
                </a:solidFill>
                <a:latin typeface="Calibri"/>
                <a:cs typeface="Calibri"/>
              </a:rPr>
              <a:t> </a:t>
            </a:r>
            <a:r>
              <a:rPr sz="3950" b="1" spc="10" dirty="0">
                <a:solidFill>
                  <a:srgbClr val="006FC0"/>
                </a:solidFill>
                <a:latin typeface="Calibri"/>
                <a:cs typeface="Calibri"/>
              </a:rPr>
              <a:t>OF</a:t>
            </a:r>
            <a:r>
              <a:rPr sz="3950" b="1" spc="-20" dirty="0">
                <a:solidFill>
                  <a:srgbClr val="006FC0"/>
                </a:solidFill>
                <a:latin typeface="Calibri"/>
                <a:cs typeface="Calibri"/>
              </a:rPr>
              <a:t> </a:t>
            </a:r>
            <a:r>
              <a:rPr sz="3950" b="1" spc="10" dirty="0">
                <a:solidFill>
                  <a:srgbClr val="006FC0"/>
                </a:solidFill>
                <a:latin typeface="Calibri"/>
                <a:cs typeface="Calibri"/>
              </a:rPr>
              <a:t>RIGOR</a:t>
            </a:r>
            <a:r>
              <a:rPr sz="3950" b="1" spc="-15" dirty="0">
                <a:solidFill>
                  <a:srgbClr val="006FC0"/>
                </a:solidFill>
                <a:latin typeface="Calibri"/>
                <a:cs typeface="Calibri"/>
              </a:rPr>
              <a:t> </a:t>
            </a:r>
            <a:r>
              <a:rPr sz="3950" b="1" dirty="0">
                <a:solidFill>
                  <a:srgbClr val="006FC0"/>
                </a:solidFill>
                <a:latin typeface="Calibri"/>
                <a:cs typeface="Calibri"/>
              </a:rPr>
              <a:t>MORTIS</a:t>
            </a:r>
            <a:endParaRPr sz="3950">
              <a:latin typeface="Calibri"/>
              <a:cs typeface="Calibri"/>
            </a:endParaRPr>
          </a:p>
        </p:txBody>
      </p:sp>
      <p:pic>
        <p:nvPicPr>
          <p:cNvPr id="6" name="object 6"/>
          <p:cNvPicPr/>
          <p:nvPr/>
        </p:nvPicPr>
        <p:blipFill>
          <a:blip r:embed="rId3" cstate="print"/>
          <a:stretch>
            <a:fillRect/>
          </a:stretch>
        </p:blipFill>
        <p:spPr>
          <a:xfrm>
            <a:off x="1926335" y="2645664"/>
            <a:ext cx="5850640" cy="2548128"/>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1220520" y="461848"/>
            <a:ext cx="2710180" cy="413575"/>
          </a:xfrm>
          <a:prstGeom prst="rect">
            <a:avLst/>
          </a:prstGeom>
        </p:spPr>
        <p:txBody>
          <a:bodyPr vert="horz" wrap="square" lIns="0" tIns="13335" rIns="0" bIns="0" rtlCol="0">
            <a:spAutoFit/>
          </a:bodyPr>
          <a:lstStyle/>
          <a:p>
            <a:pPr marL="12700">
              <a:lnSpc>
                <a:spcPct val="100000"/>
              </a:lnSpc>
              <a:spcBef>
                <a:spcPts val="105"/>
              </a:spcBef>
            </a:pPr>
            <a:r>
              <a:rPr sz="2600" b="1" spc="-25">
                <a:solidFill>
                  <a:srgbClr val="FF0000"/>
                </a:solidFill>
                <a:latin typeface="Calibri"/>
                <a:cs typeface="Calibri"/>
              </a:rPr>
              <a:t>CADAVERIC</a:t>
            </a:r>
            <a:r>
              <a:rPr sz="2600" b="1" spc="-114">
                <a:solidFill>
                  <a:srgbClr val="FF0000"/>
                </a:solidFill>
                <a:latin typeface="Calibri"/>
                <a:cs typeface="Calibri"/>
              </a:rPr>
              <a:t> </a:t>
            </a:r>
            <a:r>
              <a:rPr sz="2600" b="1" spc="-25" smtClean="0">
                <a:solidFill>
                  <a:srgbClr val="FF0000"/>
                </a:solidFill>
                <a:latin typeface="Calibri"/>
                <a:cs typeface="Calibri"/>
              </a:rPr>
              <a:t>SPASM:</a:t>
            </a:r>
            <a:endParaRPr sz="2600">
              <a:latin typeface="Calibri"/>
              <a:cs typeface="Calibri"/>
            </a:endParaRPr>
          </a:p>
        </p:txBody>
      </p:sp>
      <p:sp>
        <p:nvSpPr>
          <p:cNvPr id="6" name="object 6"/>
          <p:cNvSpPr txBox="1"/>
          <p:nvPr/>
        </p:nvSpPr>
        <p:spPr>
          <a:xfrm>
            <a:off x="1203147" y="1335369"/>
            <a:ext cx="7194550" cy="5213928"/>
          </a:xfrm>
          <a:prstGeom prst="rect">
            <a:avLst/>
          </a:prstGeom>
        </p:spPr>
        <p:txBody>
          <a:bodyPr vert="horz" wrap="square" lIns="0" tIns="147955" rIns="0" bIns="0" rtlCol="0">
            <a:spAutoFit/>
          </a:bodyPr>
          <a:lstStyle/>
          <a:p>
            <a:pPr marL="29845">
              <a:lnSpc>
                <a:spcPct val="100000"/>
              </a:lnSpc>
              <a:spcBef>
                <a:spcPts val="1165"/>
              </a:spcBef>
            </a:pPr>
            <a:r>
              <a:rPr sz="2200" b="1" spc="-10" dirty="0">
                <a:solidFill>
                  <a:srgbClr val="006FC0"/>
                </a:solidFill>
                <a:latin typeface="Calibri"/>
                <a:cs typeface="Calibri"/>
              </a:rPr>
              <a:t>Definition</a:t>
            </a:r>
            <a:r>
              <a:rPr sz="2200" b="1" spc="-15" dirty="0">
                <a:solidFill>
                  <a:srgbClr val="006FC0"/>
                </a:solidFill>
                <a:latin typeface="Calibri"/>
                <a:cs typeface="Calibri"/>
              </a:rPr>
              <a:t> </a:t>
            </a:r>
            <a:r>
              <a:rPr sz="2200" b="1" spc="-5" dirty="0">
                <a:solidFill>
                  <a:srgbClr val="006FC0"/>
                </a:solidFill>
                <a:latin typeface="Calibri"/>
                <a:cs typeface="Calibri"/>
              </a:rPr>
              <a:t>:</a:t>
            </a:r>
            <a:endParaRPr sz="2200">
              <a:latin typeface="Calibri"/>
              <a:cs typeface="Calibri"/>
            </a:endParaRPr>
          </a:p>
          <a:p>
            <a:pPr marL="12700" marR="5080">
              <a:lnSpc>
                <a:spcPct val="101899"/>
              </a:lnSpc>
              <a:spcBef>
                <a:spcPts val="1115"/>
              </a:spcBef>
              <a:tabLst>
                <a:tab pos="610870" algn="l"/>
                <a:tab pos="3430270" algn="l"/>
              </a:tabLst>
            </a:pPr>
            <a:r>
              <a:rPr sz="2400" spc="-5" dirty="0">
                <a:latin typeface="Calibri"/>
                <a:cs typeface="Calibri"/>
              </a:rPr>
              <a:t>The	</a:t>
            </a:r>
            <a:r>
              <a:rPr sz="2400" spc="-10" dirty="0">
                <a:latin typeface="Calibri"/>
                <a:cs typeface="Calibri"/>
              </a:rPr>
              <a:t>group</a:t>
            </a:r>
            <a:r>
              <a:rPr sz="2400" spc="-25" dirty="0">
                <a:latin typeface="Calibri"/>
                <a:cs typeface="Calibri"/>
              </a:rPr>
              <a:t> </a:t>
            </a:r>
            <a:r>
              <a:rPr sz="2400" spc="-5" dirty="0">
                <a:latin typeface="Calibri"/>
                <a:cs typeface="Calibri"/>
              </a:rPr>
              <a:t>of</a:t>
            </a:r>
            <a:r>
              <a:rPr sz="2400" dirty="0">
                <a:latin typeface="Calibri"/>
                <a:cs typeface="Calibri"/>
              </a:rPr>
              <a:t> muscles</a:t>
            </a:r>
            <a:r>
              <a:rPr sz="2400" spc="-5" dirty="0">
                <a:latin typeface="Calibri"/>
                <a:cs typeface="Calibri"/>
              </a:rPr>
              <a:t> </a:t>
            </a:r>
            <a:r>
              <a:rPr sz="2400" spc="-10" dirty="0">
                <a:latin typeface="Calibri"/>
                <a:cs typeface="Calibri"/>
              </a:rPr>
              <a:t>that	</a:t>
            </a:r>
            <a:r>
              <a:rPr sz="2400" spc="-15" dirty="0">
                <a:latin typeface="Calibri"/>
                <a:cs typeface="Calibri"/>
              </a:rPr>
              <a:t>were</a:t>
            </a:r>
            <a:r>
              <a:rPr sz="2400" spc="-5" dirty="0">
                <a:latin typeface="Calibri"/>
                <a:cs typeface="Calibri"/>
              </a:rPr>
              <a:t> </a:t>
            </a:r>
            <a:r>
              <a:rPr sz="2400" spc="-15" dirty="0">
                <a:latin typeface="Calibri"/>
                <a:cs typeface="Calibri"/>
              </a:rPr>
              <a:t>contracted</a:t>
            </a:r>
            <a:r>
              <a:rPr sz="2400" spc="-25" dirty="0">
                <a:latin typeface="Calibri"/>
                <a:cs typeface="Calibri"/>
              </a:rPr>
              <a:t> </a:t>
            </a:r>
            <a:r>
              <a:rPr sz="2400" spc="-10" dirty="0">
                <a:latin typeface="Calibri"/>
                <a:cs typeface="Calibri"/>
              </a:rPr>
              <a:t>just</a:t>
            </a:r>
            <a:r>
              <a:rPr sz="2400" spc="-5" dirty="0">
                <a:latin typeface="Calibri"/>
                <a:cs typeface="Calibri"/>
              </a:rPr>
              <a:t> </a:t>
            </a:r>
            <a:r>
              <a:rPr sz="2400" spc="-25" dirty="0">
                <a:latin typeface="Calibri"/>
                <a:cs typeface="Calibri"/>
              </a:rPr>
              <a:t>before </a:t>
            </a:r>
            <a:r>
              <a:rPr sz="2400" spc="-20" dirty="0">
                <a:latin typeface="Calibri"/>
                <a:cs typeface="Calibri"/>
              </a:rPr>
              <a:t> </a:t>
            </a:r>
            <a:r>
              <a:rPr sz="2400" spc="-5" dirty="0">
                <a:latin typeface="Calibri"/>
                <a:cs typeface="Calibri"/>
              </a:rPr>
              <a:t>death, </a:t>
            </a:r>
            <a:r>
              <a:rPr sz="2400" spc="-10" dirty="0">
                <a:latin typeface="Calibri"/>
                <a:cs typeface="Calibri"/>
              </a:rPr>
              <a:t>become </a:t>
            </a:r>
            <a:r>
              <a:rPr sz="2400" spc="-15" dirty="0">
                <a:latin typeface="Calibri"/>
                <a:cs typeface="Calibri"/>
              </a:rPr>
              <a:t>stiff </a:t>
            </a:r>
            <a:r>
              <a:rPr sz="2400" dirty="0">
                <a:latin typeface="Calibri"/>
                <a:cs typeface="Calibri"/>
              </a:rPr>
              <a:t>and rigid </a:t>
            </a:r>
            <a:r>
              <a:rPr sz="2400" spc="-5" dirty="0">
                <a:latin typeface="Calibri"/>
                <a:cs typeface="Calibri"/>
              </a:rPr>
              <a:t>without passing </a:t>
            </a:r>
            <a:r>
              <a:rPr sz="2400" spc="-15" dirty="0">
                <a:latin typeface="Calibri"/>
                <a:cs typeface="Calibri"/>
              </a:rPr>
              <a:t>into </a:t>
            </a:r>
            <a:r>
              <a:rPr sz="2400" spc="-20" dirty="0">
                <a:latin typeface="Calibri"/>
                <a:cs typeface="Calibri"/>
              </a:rPr>
              <a:t>stage </a:t>
            </a:r>
            <a:r>
              <a:rPr sz="2400" spc="-5" dirty="0">
                <a:latin typeface="Calibri"/>
                <a:cs typeface="Calibri"/>
              </a:rPr>
              <a:t>of </a:t>
            </a:r>
            <a:r>
              <a:rPr sz="2400" spc="-530" dirty="0">
                <a:latin typeface="Calibri"/>
                <a:cs typeface="Calibri"/>
              </a:rPr>
              <a:t> </a:t>
            </a:r>
            <a:r>
              <a:rPr sz="2400" spc="-5" dirty="0">
                <a:latin typeface="Calibri"/>
                <a:cs typeface="Calibri"/>
              </a:rPr>
              <a:t>primary</a:t>
            </a:r>
            <a:r>
              <a:rPr sz="2400" spc="-30" dirty="0">
                <a:latin typeface="Calibri"/>
                <a:cs typeface="Calibri"/>
              </a:rPr>
              <a:t> </a:t>
            </a:r>
            <a:r>
              <a:rPr sz="2400" spc="-15" dirty="0">
                <a:latin typeface="Calibri"/>
                <a:cs typeface="Calibri"/>
              </a:rPr>
              <a:t>relaxation.</a:t>
            </a:r>
            <a:endParaRPr sz="2400">
              <a:latin typeface="Calibri"/>
              <a:cs typeface="Calibri"/>
            </a:endParaRPr>
          </a:p>
          <a:p>
            <a:pPr marL="12700">
              <a:lnSpc>
                <a:spcPct val="100000"/>
              </a:lnSpc>
              <a:spcBef>
                <a:spcPts val="1095"/>
              </a:spcBef>
            </a:pPr>
            <a:r>
              <a:rPr sz="2400" b="1" spc="-5" dirty="0">
                <a:solidFill>
                  <a:srgbClr val="006FC0"/>
                </a:solidFill>
                <a:latin typeface="Calibri"/>
                <a:cs typeface="Calibri"/>
              </a:rPr>
              <a:t>Mechanism</a:t>
            </a:r>
            <a:r>
              <a:rPr sz="2400" b="1" spc="-30" dirty="0">
                <a:solidFill>
                  <a:srgbClr val="006FC0"/>
                </a:solidFill>
                <a:latin typeface="Calibri"/>
                <a:cs typeface="Calibri"/>
              </a:rPr>
              <a:t> </a:t>
            </a:r>
            <a:r>
              <a:rPr sz="2400" b="1" dirty="0">
                <a:solidFill>
                  <a:srgbClr val="006FC0"/>
                </a:solidFill>
                <a:latin typeface="Calibri"/>
                <a:cs typeface="Calibri"/>
              </a:rPr>
              <a:t>:</a:t>
            </a:r>
            <a:r>
              <a:rPr sz="2400" b="1" spc="-30" dirty="0">
                <a:solidFill>
                  <a:srgbClr val="006FC0"/>
                </a:solidFill>
                <a:latin typeface="Calibri"/>
                <a:cs typeface="Calibri"/>
              </a:rPr>
              <a:t> </a:t>
            </a:r>
            <a:r>
              <a:rPr sz="2400" spc="-10" dirty="0">
                <a:latin typeface="Calibri"/>
                <a:cs typeface="Calibri"/>
              </a:rPr>
              <a:t>Obscure.</a:t>
            </a:r>
            <a:endParaRPr sz="2400">
              <a:latin typeface="Calibri"/>
              <a:cs typeface="Calibri"/>
            </a:endParaRPr>
          </a:p>
          <a:p>
            <a:pPr marL="12700" marR="281305">
              <a:lnSpc>
                <a:spcPct val="150000"/>
              </a:lnSpc>
            </a:pPr>
            <a:r>
              <a:rPr sz="2400" spc="-30" dirty="0">
                <a:latin typeface="Calibri"/>
                <a:cs typeface="Calibri"/>
              </a:rPr>
              <a:t>Probably,</a:t>
            </a:r>
            <a:r>
              <a:rPr sz="2400" spc="-15" dirty="0">
                <a:latin typeface="Calibri"/>
                <a:cs typeface="Calibri"/>
              </a:rPr>
              <a:t> </a:t>
            </a:r>
            <a:r>
              <a:rPr sz="2400" spc="-5" dirty="0">
                <a:latin typeface="Calibri"/>
                <a:cs typeface="Calibri"/>
              </a:rPr>
              <a:t>due</a:t>
            </a:r>
            <a:r>
              <a:rPr sz="2400" dirty="0">
                <a:latin typeface="Calibri"/>
                <a:cs typeface="Calibri"/>
              </a:rPr>
              <a:t> </a:t>
            </a:r>
            <a:r>
              <a:rPr sz="2400" spc="-15" dirty="0">
                <a:latin typeface="Calibri"/>
                <a:cs typeface="Calibri"/>
              </a:rPr>
              <a:t>to</a:t>
            </a:r>
            <a:r>
              <a:rPr sz="2400" spc="-10" dirty="0">
                <a:latin typeface="Calibri"/>
                <a:cs typeface="Calibri"/>
              </a:rPr>
              <a:t> </a:t>
            </a:r>
            <a:r>
              <a:rPr sz="2400" spc="-15" dirty="0">
                <a:latin typeface="Calibri"/>
                <a:cs typeface="Calibri"/>
              </a:rPr>
              <a:t>over</a:t>
            </a:r>
            <a:r>
              <a:rPr sz="2400" spc="15" dirty="0">
                <a:latin typeface="Calibri"/>
                <a:cs typeface="Calibri"/>
              </a:rPr>
              <a:t> </a:t>
            </a:r>
            <a:r>
              <a:rPr sz="2400" dirty="0">
                <a:latin typeface="Calibri"/>
                <a:cs typeface="Calibri"/>
              </a:rPr>
              <a:t>activity</a:t>
            </a:r>
            <a:r>
              <a:rPr sz="2400" spc="-25" dirty="0">
                <a:latin typeface="Calibri"/>
                <a:cs typeface="Calibri"/>
              </a:rPr>
              <a:t> </a:t>
            </a:r>
            <a:r>
              <a:rPr sz="2400" spc="-10" dirty="0">
                <a:latin typeface="Calibri"/>
                <a:cs typeface="Calibri"/>
              </a:rPr>
              <a:t>just </a:t>
            </a:r>
            <a:r>
              <a:rPr sz="2400" spc="-25" dirty="0">
                <a:latin typeface="Calibri"/>
                <a:cs typeface="Calibri"/>
              </a:rPr>
              <a:t>before</a:t>
            </a:r>
            <a:r>
              <a:rPr sz="2400" spc="10" dirty="0">
                <a:latin typeface="Calibri"/>
                <a:cs typeface="Calibri"/>
              </a:rPr>
              <a:t> </a:t>
            </a:r>
            <a:r>
              <a:rPr sz="2400" spc="-10" dirty="0">
                <a:latin typeface="Calibri"/>
                <a:cs typeface="Calibri"/>
              </a:rPr>
              <a:t>death</a:t>
            </a:r>
            <a:r>
              <a:rPr sz="2400" spc="5" dirty="0">
                <a:latin typeface="Calibri"/>
                <a:cs typeface="Calibri"/>
              </a:rPr>
              <a:t> </a:t>
            </a:r>
            <a:r>
              <a:rPr sz="2400" spc="-70" dirty="0">
                <a:latin typeface="Calibri"/>
                <a:cs typeface="Calibri"/>
              </a:rPr>
              <a:t>ATP</a:t>
            </a:r>
            <a:r>
              <a:rPr sz="2400" spc="-5" dirty="0">
                <a:latin typeface="Calibri"/>
                <a:cs typeface="Calibri"/>
              </a:rPr>
              <a:t> </a:t>
            </a:r>
            <a:r>
              <a:rPr sz="2400" spc="-10" dirty="0">
                <a:latin typeface="Calibri"/>
                <a:cs typeface="Calibri"/>
              </a:rPr>
              <a:t>gets </a:t>
            </a:r>
            <a:r>
              <a:rPr sz="2400" spc="-525" dirty="0">
                <a:latin typeface="Calibri"/>
                <a:cs typeface="Calibri"/>
              </a:rPr>
              <a:t> </a:t>
            </a:r>
            <a:r>
              <a:rPr sz="2400" spc="-15" dirty="0">
                <a:latin typeface="Calibri"/>
                <a:cs typeface="Calibri"/>
              </a:rPr>
              <a:t>exhausted</a:t>
            </a:r>
            <a:r>
              <a:rPr sz="2400" spc="-10" dirty="0">
                <a:latin typeface="Calibri"/>
                <a:cs typeface="Calibri"/>
              </a:rPr>
              <a:t> </a:t>
            </a:r>
            <a:r>
              <a:rPr sz="2400" dirty="0">
                <a:latin typeface="Calibri"/>
                <a:cs typeface="Calibri"/>
              </a:rPr>
              <a:t>and </a:t>
            </a:r>
            <a:r>
              <a:rPr sz="2400" spc="-5" dirty="0">
                <a:latin typeface="Calibri"/>
                <a:cs typeface="Calibri"/>
              </a:rPr>
              <a:t>muscles</a:t>
            </a:r>
            <a:r>
              <a:rPr sz="2400" spc="-15" dirty="0">
                <a:latin typeface="Calibri"/>
                <a:cs typeface="Calibri"/>
              </a:rPr>
              <a:t> </a:t>
            </a:r>
            <a:r>
              <a:rPr sz="2400" spc="-5" dirty="0">
                <a:latin typeface="Calibri"/>
                <a:cs typeface="Calibri"/>
              </a:rPr>
              <a:t>pass</a:t>
            </a:r>
            <a:r>
              <a:rPr sz="2400" spc="-10" dirty="0">
                <a:latin typeface="Calibri"/>
                <a:cs typeface="Calibri"/>
              </a:rPr>
              <a:t> </a:t>
            </a:r>
            <a:r>
              <a:rPr sz="2400" spc="-15" dirty="0">
                <a:latin typeface="Calibri"/>
                <a:cs typeface="Calibri"/>
              </a:rPr>
              <a:t>into </a:t>
            </a:r>
            <a:r>
              <a:rPr sz="2400" spc="-20" dirty="0">
                <a:latin typeface="Calibri"/>
                <a:cs typeface="Calibri"/>
              </a:rPr>
              <a:t>state</a:t>
            </a:r>
            <a:r>
              <a:rPr sz="2400" spc="-25" dirty="0">
                <a:latin typeface="Calibri"/>
                <a:cs typeface="Calibri"/>
              </a:rPr>
              <a:t> </a:t>
            </a:r>
            <a:r>
              <a:rPr sz="2400" spc="-5" dirty="0">
                <a:latin typeface="Calibri"/>
                <a:cs typeface="Calibri"/>
              </a:rPr>
              <a:t>of</a:t>
            </a:r>
            <a:r>
              <a:rPr sz="2400" dirty="0">
                <a:latin typeface="Calibri"/>
                <a:cs typeface="Calibri"/>
              </a:rPr>
              <a:t> </a:t>
            </a:r>
            <a:r>
              <a:rPr sz="2400" spc="-20" dirty="0">
                <a:latin typeface="Calibri"/>
                <a:cs typeface="Calibri"/>
              </a:rPr>
              <a:t>rigidity.</a:t>
            </a:r>
            <a:endParaRPr sz="2400">
              <a:latin typeface="Calibri"/>
              <a:cs typeface="Calibri"/>
            </a:endParaRPr>
          </a:p>
          <a:p>
            <a:pPr marL="12700">
              <a:spcBef>
                <a:spcPts val="1445"/>
              </a:spcBef>
            </a:pPr>
            <a:r>
              <a:rPr sz="2400" b="1" spc="-10" dirty="0">
                <a:solidFill>
                  <a:srgbClr val="006FC0"/>
                </a:solidFill>
                <a:latin typeface="Calibri"/>
                <a:cs typeface="Calibri"/>
              </a:rPr>
              <a:t>Circumstances</a:t>
            </a:r>
            <a:r>
              <a:rPr sz="2400" b="1" spc="5" dirty="0">
                <a:solidFill>
                  <a:srgbClr val="006FC0"/>
                </a:solidFill>
                <a:latin typeface="Calibri"/>
                <a:cs typeface="Calibri"/>
              </a:rPr>
              <a:t> </a:t>
            </a:r>
            <a:r>
              <a:rPr sz="2400" b="1" dirty="0">
                <a:solidFill>
                  <a:srgbClr val="006FC0"/>
                </a:solidFill>
                <a:latin typeface="Calibri"/>
                <a:cs typeface="Calibri"/>
              </a:rPr>
              <a:t>: </a:t>
            </a:r>
            <a:r>
              <a:rPr sz="2400" spc="-15" dirty="0">
                <a:latin typeface="Calibri"/>
                <a:cs typeface="Calibri"/>
              </a:rPr>
              <a:t>excitement,</a:t>
            </a:r>
            <a:r>
              <a:rPr sz="2400" spc="-35" dirty="0">
                <a:latin typeface="Calibri"/>
                <a:cs typeface="Calibri"/>
              </a:rPr>
              <a:t> </a:t>
            </a:r>
            <a:r>
              <a:rPr sz="2400" spc="-10" dirty="0">
                <a:latin typeface="Calibri"/>
                <a:cs typeface="Calibri"/>
              </a:rPr>
              <a:t>cerebral</a:t>
            </a:r>
            <a:r>
              <a:rPr sz="2400" spc="-20" dirty="0">
                <a:latin typeface="Calibri"/>
                <a:cs typeface="Calibri"/>
              </a:rPr>
              <a:t> </a:t>
            </a:r>
            <a:r>
              <a:rPr sz="2400" spc="-10">
                <a:latin typeface="Calibri"/>
                <a:cs typeface="Calibri"/>
              </a:rPr>
              <a:t>hemorrhage</a:t>
            </a:r>
            <a:r>
              <a:rPr sz="2400" spc="-10" smtClean="0">
                <a:latin typeface="Calibri"/>
                <a:cs typeface="Calibri"/>
              </a:rPr>
              <a:t>,</a:t>
            </a:r>
            <a:r>
              <a:rPr lang="en-US" sz="2400" spc="-50" dirty="0">
                <a:cs typeface="Calibri"/>
              </a:rPr>
              <a:t> Fear,</a:t>
            </a:r>
            <a:r>
              <a:rPr lang="en-US" sz="2400" spc="-10" dirty="0">
                <a:cs typeface="Calibri"/>
              </a:rPr>
              <a:t> </a:t>
            </a:r>
            <a:r>
              <a:rPr lang="en-US" sz="2400" dirty="0">
                <a:cs typeface="Calibri"/>
              </a:rPr>
              <a:t>injury </a:t>
            </a:r>
            <a:r>
              <a:rPr lang="en-US" sz="2400" spc="-15" dirty="0">
                <a:cs typeface="Calibri"/>
              </a:rPr>
              <a:t>to</a:t>
            </a:r>
            <a:r>
              <a:rPr lang="en-US" sz="2400" spc="-5" dirty="0">
                <a:cs typeface="Calibri"/>
              </a:rPr>
              <a:t> nervous</a:t>
            </a:r>
            <a:r>
              <a:rPr lang="en-US" sz="2400" spc="5" dirty="0">
                <a:cs typeface="Calibri"/>
              </a:rPr>
              <a:t> </a:t>
            </a:r>
            <a:r>
              <a:rPr lang="en-US" sz="2400" spc="-20" dirty="0">
                <a:cs typeface="Calibri"/>
              </a:rPr>
              <a:t>system,</a:t>
            </a:r>
            <a:r>
              <a:rPr lang="en-US" sz="2400" spc="-5" dirty="0">
                <a:cs typeface="Calibri"/>
              </a:rPr>
              <a:t> </a:t>
            </a:r>
            <a:r>
              <a:rPr lang="en-US" sz="2400" spc="-10" dirty="0">
                <a:cs typeface="Calibri"/>
              </a:rPr>
              <a:t>cranial</a:t>
            </a:r>
            <a:r>
              <a:rPr lang="en-US" sz="2400" spc="-15" dirty="0">
                <a:cs typeface="Calibri"/>
              </a:rPr>
              <a:t> </a:t>
            </a:r>
            <a:r>
              <a:rPr lang="en-US" sz="2400" spc="-5" dirty="0">
                <a:cs typeface="Calibri"/>
              </a:rPr>
              <a:t>gunshots,</a:t>
            </a:r>
            <a:r>
              <a:rPr lang="en-US" sz="2400" spc="5" dirty="0">
                <a:cs typeface="Calibri"/>
              </a:rPr>
              <a:t> </a:t>
            </a:r>
            <a:r>
              <a:rPr lang="en-US" sz="2400" spc="-15" dirty="0" err="1">
                <a:cs typeface="Calibri"/>
              </a:rPr>
              <a:t>convulsant</a:t>
            </a:r>
            <a:r>
              <a:rPr lang="en-US" sz="2400" spc="-15" dirty="0">
                <a:cs typeface="Calibri"/>
              </a:rPr>
              <a:t> </a:t>
            </a:r>
            <a:r>
              <a:rPr lang="en-US" sz="2400" spc="-525" dirty="0">
                <a:cs typeface="Calibri"/>
              </a:rPr>
              <a:t> </a:t>
            </a:r>
            <a:r>
              <a:rPr lang="en-US" sz="2400" spc="-10" dirty="0">
                <a:cs typeface="Calibri"/>
              </a:rPr>
              <a:t>poisons,</a:t>
            </a:r>
            <a:r>
              <a:rPr lang="en-US" sz="2400" spc="5" dirty="0">
                <a:cs typeface="Calibri"/>
              </a:rPr>
              <a:t> </a:t>
            </a:r>
            <a:r>
              <a:rPr lang="en-US" sz="2400" spc="-20" dirty="0">
                <a:cs typeface="Calibri"/>
              </a:rPr>
              <a:t>efforts</a:t>
            </a:r>
            <a:r>
              <a:rPr lang="en-US" sz="2400" spc="-10" dirty="0">
                <a:cs typeface="Calibri"/>
              </a:rPr>
              <a:t> by</a:t>
            </a:r>
            <a:r>
              <a:rPr lang="en-US" sz="2400" dirty="0">
                <a:cs typeface="Calibri"/>
              </a:rPr>
              <a:t> a</a:t>
            </a:r>
            <a:r>
              <a:rPr lang="en-US" sz="2400" spc="-5" dirty="0">
                <a:cs typeface="Calibri"/>
              </a:rPr>
              <a:t> </a:t>
            </a:r>
            <a:r>
              <a:rPr lang="en-US" sz="2400" spc="-10" dirty="0">
                <a:cs typeface="Calibri"/>
              </a:rPr>
              <a:t>submerging</a:t>
            </a:r>
            <a:r>
              <a:rPr lang="en-US" sz="2400" spc="-20" dirty="0">
                <a:cs typeface="Calibri"/>
              </a:rPr>
              <a:t> </a:t>
            </a:r>
            <a:r>
              <a:rPr lang="en-US" sz="2400" dirty="0">
                <a:cs typeface="Calibri"/>
              </a:rPr>
              <a:t>victim.</a:t>
            </a:r>
          </a:p>
          <a:p>
            <a:pPr marL="12700">
              <a:lnSpc>
                <a:spcPct val="100000"/>
              </a:lnSpc>
              <a:spcBef>
                <a:spcPts val="1445"/>
              </a:spcBef>
            </a:pPr>
            <a:endParaRPr sz="2400">
              <a:latin typeface="Calibri"/>
              <a:cs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040635" y="1946148"/>
            <a:ext cx="5715000" cy="3868420"/>
            <a:chOff x="2040635" y="1946148"/>
            <a:chExt cx="5715000" cy="3868420"/>
          </a:xfrm>
        </p:grpSpPr>
        <p:pic>
          <p:nvPicPr>
            <p:cNvPr id="3" name="object 3"/>
            <p:cNvPicPr/>
            <p:nvPr/>
          </p:nvPicPr>
          <p:blipFill>
            <a:blip r:embed="rId2" cstate="print"/>
            <a:stretch>
              <a:fillRect/>
            </a:stretch>
          </p:blipFill>
          <p:spPr>
            <a:xfrm>
              <a:off x="2040635" y="1946148"/>
              <a:ext cx="5420868" cy="3867912"/>
            </a:xfrm>
            <a:prstGeom prst="rect">
              <a:avLst/>
            </a:prstGeom>
          </p:spPr>
        </p:pic>
        <p:sp>
          <p:nvSpPr>
            <p:cNvPr id="4" name="object 4"/>
            <p:cNvSpPr/>
            <p:nvPr/>
          </p:nvSpPr>
          <p:spPr>
            <a:xfrm>
              <a:off x="6155435" y="3799586"/>
              <a:ext cx="1600200" cy="103505"/>
            </a:xfrm>
            <a:custGeom>
              <a:avLst/>
              <a:gdLst/>
              <a:ahLst/>
              <a:cxnLst/>
              <a:rect l="l" t="t" r="r" b="b"/>
              <a:pathLst>
                <a:path w="1600200" h="103504">
                  <a:moveTo>
                    <a:pt x="88646" y="0"/>
                  </a:moveTo>
                  <a:lnTo>
                    <a:pt x="85598" y="1651"/>
                  </a:lnTo>
                  <a:lnTo>
                    <a:pt x="0" y="51562"/>
                  </a:lnTo>
                  <a:lnTo>
                    <a:pt x="88518" y="103378"/>
                  </a:lnTo>
                  <a:lnTo>
                    <a:pt x="92455" y="102362"/>
                  </a:lnTo>
                  <a:lnTo>
                    <a:pt x="96012" y="96266"/>
                  </a:lnTo>
                  <a:lnTo>
                    <a:pt x="94996" y="92329"/>
                  </a:lnTo>
                  <a:lnTo>
                    <a:pt x="91948" y="90678"/>
                  </a:lnTo>
                  <a:lnTo>
                    <a:pt x="35976" y="57934"/>
                  </a:lnTo>
                  <a:lnTo>
                    <a:pt x="12573" y="57912"/>
                  </a:lnTo>
                  <a:lnTo>
                    <a:pt x="12573" y="45212"/>
                  </a:lnTo>
                  <a:lnTo>
                    <a:pt x="36051" y="45212"/>
                  </a:lnTo>
                  <a:lnTo>
                    <a:pt x="94996" y="10922"/>
                  </a:lnTo>
                  <a:lnTo>
                    <a:pt x="96012" y="6985"/>
                  </a:lnTo>
                  <a:lnTo>
                    <a:pt x="94361" y="4064"/>
                  </a:lnTo>
                  <a:lnTo>
                    <a:pt x="92583" y="1016"/>
                  </a:lnTo>
                  <a:lnTo>
                    <a:pt x="88646" y="0"/>
                  </a:lnTo>
                  <a:close/>
                </a:path>
                <a:path w="1600200" h="103504">
                  <a:moveTo>
                    <a:pt x="36009" y="45236"/>
                  </a:moveTo>
                  <a:lnTo>
                    <a:pt x="25109" y="51577"/>
                  </a:lnTo>
                  <a:lnTo>
                    <a:pt x="35976" y="57934"/>
                  </a:lnTo>
                  <a:lnTo>
                    <a:pt x="1600199" y="59436"/>
                  </a:lnTo>
                  <a:lnTo>
                    <a:pt x="1600199" y="46862"/>
                  </a:lnTo>
                  <a:lnTo>
                    <a:pt x="36009" y="45236"/>
                  </a:lnTo>
                  <a:close/>
                </a:path>
                <a:path w="1600200" h="103504">
                  <a:moveTo>
                    <a:pt x="12573" y="45212"/>
                  </a:moveTo>
                  <a:lnTo>
                    <a:pt x="12573" y="57912"/>
                  </a:lnTo>
                  <a:lnTo>
                    <a:pt x="35976" y="57934"/>
                  </a:lnTo>
                  <a:lnTo>
                    <a:pt x="34418" y="57023"/>
                  </a:lnTo>
                  <a:lnTo>
                    <a:pt x="15748" y="57023"/>
                  </a:lnTo>
                  <a:lnTo>
                    <a:pt x="15748" y="46101"/>
                  </a:lnTo>
                  <a:lnTo>
                    <a:pt x="34523" y="46101"/>
                  </a:lnTo>
                  <a:lnTo>
                    <a:pt x="36009" y="45236"/>
                  </a:lnTo>
                  <a:lnTo>
                    <a:pt x="12573" y="45212"/>
                  </a:lnTo>
                  <a:close/>
                </a:path>
                <a:path w="1600200" h="103504">
                  <a:moveTo>
                    <a:pt x="15748" y="46101"/>
                  </a:moveTo>
                  <a:lnTo>
                    <a:pt x="15748" y="57023"/>
                  </a:lnTo>
                  <a:lnTo>
                    <a:pt x="25109" y="51577"/>
                  </a:lnTo>
                  <a:lnTo>
                    <a:pt x="15748" y="46101"/>
                  </a:lnTo>
                  <a:close/>
                </a:path>
                <a:path w="1600200" h="103504">
                  <a:moveTo>
                    <a:pt x="25109" y="51577"/>
                  </a:moveTo>
                  <a:lnTo>
                    <a:pt x="15748" y="57023"/>
                  </a:lnTo>
                  <a:lnTo>
                    <a:pt x="34418" y="57023"/>
                  </a:lnTo>
                  <a:lnTo>
                    <a:pt x="25109" y="51577"/>
                  </a:lnTo>
                  <a:close/>
                </a:path>
                <a:path w="1600200" h="103504">
                  <a:moveTo>
                    <a:pt x="34523" y="46101"/>
                  </a:moveTo>
                  <a:lnTo>
                    <a:pt x="15748" y="46101"/>
                  </a:lnTo>
                  <a:lnTo>
                    <a:pt x="25109" y="51577"/>
                  </a:lnTo>
                  <a:lnTo>
                    <a:pt x="34523" y="46101"/>
                  </a:lnTo>
                  <a:close/>
                </a:path>
                <a:path w="1600200" h="103504">
                  <a:moveTo>
                    <a:pt x="36051" y="45212"/>
                  </a:moveTo>
                  <a:lnTo>
                    <a:pt x="12573" y="45212"/>
                  </a:lnTo>
                  <a:lnTo>
                    <a:pt x="36009" y="45236"/>
                  </a:lnTo>
                  <a:close/>
                </a:path>
              </a:pathLst>
            </a:custGeom>
            <a:solidFill>
              <a:srgbClr val="000000"/>
            </a:solidFill>
          </p:spPr>
          <p:txBody>
            <a:bodyPr wrap="square" lIns="0" tIns="0" rIns="0" bIns="0" rtlCol="0"/>
            <a:lstStyle/>
            <a:p>
              <a:endParaRPr/>
            </a:p>
          </p:txBody>
        </p:sp>
      </p:grpSp>
      <p:sp>
        <p:nvSpPr>
          <p:cNvPr id="5" name="object 5"/>
          <p:cNvSpPr txBox="1">
            <a:spLocks noGrp="1"/>
          </p:cNvSpPr>
          <p:nvPr>
            <p:ph type="title"/>
          </p:nvPr>
        </p:nvSpPr>
        <p:spPr>
          <a:xfrm>
            <a:off x="3278251" y="746201"/>
            <a:ext cx="2783840" cy="514350"/>
          </a:xfrm>
          <a:prstGeom prst="rect">
            <a:avLst/>
          </a:prstGeom>
        </p:spPr>
        <p:txBody>
          <a:bodyPr vert="horz" wrap="square" lIns="0" tIns="13335" rIns="0" bIns="0" rtlCol="0">
            <a:spAutoFit/>
          </a:bodyPr>
          <a:lstStyle/>
          <a:p>
            <a:pPr marL="12700">
              <a:lnSpc>
                <a:spcPct val="100000"/>
              </a:lnSpc>
              <a:spcBef>
                <a:spcPts val="105"/>
              </a:spcBef>
            </a:pPr>
            <a:r>
              <a:rPr sz="3200" spc="-10" dirty="0"/>
              <a:t>Cadeveric</a:t>
            </a:r>
            <a:r>
              <a:rPr sz="3200" spc="-55" dirty="0"/>
              <a:t> </a:t>
            </a:r>
            <a:r>
              <a:rPr sz="3200" spc="-5" dirty="0"/>
              <a:t>spasm</a:t>
            </a:r>
            <a:endParaRPr sz="3200"/>
          </a:p>
        </p:txBody>
      </p:sp>
      <p:sp>
        <p:nvSpPr>
          <p:cNvPr id="6" name="object 6"/>
          <p:cNvSpPr txBox="1"/>
          <p:nvPr/>
        </p:nvSpPr>
        <p:spPr>
          <a:xfrm>
            <a:off x="7835010" y="3168777"/>
            <a:ext cx="1123950" cy="766445"/>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Grass</a:t>
            </a:r>
            <a:r>
              <a:rPr sz="1800" spc="-75" dirty="0">
                <a:latin typeface="Calibri"/>
                <a:cs typeface="Calibri"/>
              </a:rPr>
              <a:t> </a:t>
            </a:r>
            <a:r>
              <a:rPr sz="1800" spc="-5" dirty="0">
                <a:latin typeface="Calibri"/>
                <a:cs typeface="Calibri"/>
              </a:rPr>
              <a:t>firmly</a:t>
            </a:r>
            <a:endParaRPr sz="1800">
              <a:latin typeface="Calibri"/>
              <a:cs typeface="Calibri"/>
            </a:endParaRPr>
          </a:p>
          <a:p>
            <a:pPr marL="12700">
              <a:lnSpc>
                <a:spcPct val="100000"/>
              </a:lnSpc>
              <a:spcBef>
                <a:spcPts val="1510"/>
              </a:spcBef>
            </a:pPr>
            <a:r>
              <a:rPr sz="1800" spc="-5" dirty="0">
                <a:latin typeface="Calibri"/>
                <a:cs typeface="Calibri"/>
              </a:rPr>
              <a:t>held</a:t>
            </a:r>
            <a:endParaRPr sz="180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74547" y="465201"/>
            <a:ext cx="7593965" cy="5237972"/>
          </a:xfrm>
          <a:prstGeom prst="rect">
            <a:avLst/>
          </a:prstGeom>
        </p:spPr>
        <p:txBody>
          <a:bodyPr vert="horz" wrap="square" lIns="0" tIns="5715" rIns="0" bIns="0" rtlCol="0">
            <a:spAutoFit/>
          </a:bodyPr>
          <a:lstStyle/>
          <a:p>
            <a:pPr marL="12700">
              <a:lnSpc>
                <a:spcPct val="100000"/>
              </a:lnSpc>
            </a:pPr>
            <a:r>
              <a:rPr sz="2400" b="1" spc="-5" smtClean="0">
                <a:solidFill>
                  <a:srgbClr val="006FC0"/>
                </a:solidFill>
                <a:latin typeface="Calibri"/>
                <a:cs typeface="Calibri"/>
              </a:rPr>
              <a:t>Medico</a:t>
            </a:r>
            <a:r>
              <a:rPr sz="2400" b="1" spc="-30" smtClean="0">
                <a:solidFill>
                  <a:srgbClr val="006FC0"/>
                </a:solidFill>
                <a:latin typeface="Calibri"/>
                <a:cs typeface="Calibri"/>
              </a:rPr>
              <a:t> </a:t>
            </a:r>
            <a:r>
              <a:rPr sz="2400" b="1" spc="-5" dirty="0">
                <a:solidFill>
                  <a:srgbClr val="006FC0"/>
                </a:solidFill>
                <a:latin typeface="Calibri"/>
                <a:cs typeface="Calibri"/>
              </a:rPr>
              <a:t>Legal</a:t>
            </a:r>
            <a:r>
              <a:rPr sz="2400" b="1" spc="-45" dirty="0">
                <a:solidFill>
                  <a:srgbClr val="006FC0"/>
                </a:solidFill>
                <a:latin typeface="Calibri"/>
                <a:cs typeface="Calibri"/>
              </a:rPr>
              <a:t> </a:t>
            </a:r>
            <a:r>
              <a:rPr sz="2400" b="1" spc="-5" dirty="0">
                <a:solidFill>
                  <a:srgbClr val="006FC0"/>
                </a:solidFill>
                <a:latin typeface="Calibri"/>
                <a:cs typeface="Calibri"/>
              </a:rPr>
              <a:t>Aspects</a:t>
            </a:r>
            <a:r>
              <a:rPr sz="2400" b="1" spc="-15" dirty="0">
                <a:solidFill>
                  <a:srgbClr val="006FC0"/>
                </a:solidFill>
                <a:latin typeface="Calibri"/>
                <a:cs typeface="Calibri"/>
              </a:rPr>
              <a:t> </a:t>
            </a:r>
            <a:r>
              <a:rPr sz="2400" b="1" dirty="0">
                <a:solidFill>
                  <a:srgbClr val="006FC0"/>
                </a:solidFill>
                <a:latin typeface="Calibri"/>
                <a:cs typeface="Calibri"/>
              </a:rPr>
              <a:t>:</a:t>
            </a:r>
            <a:endParaRPr sz="2400">
              <a:latin typeface="Calibri"/>
              <a:cs typeface="Calibri"/>
            </a:endParaRPr>
          </a:p>
          <a:p>
            <a:pPr>
              <a:lnSpc>
                <a:spcPct val="100000"/>
              </a:lnSpc>
              <a:spcBef>
                <a:spcPts val="15"/>
              </a:spcBef>
            </a:pPr>
            <a:endParaRPr sz="1600">
              <a:latin typeface="Calibri"/>
              <a:cs typeface="Calibri"/>
            </a:endParaRPr>
          </a:p>
          <a:p>
            <a:pPr marL="311785" indent="-299720" algn="just">
              <a:lnSpc>
                <a:spcPct val="100000"/>
              </a:lnSpc>
              <a:buAutoNum type="arabicPeriod"/>
              <a:tabLst>
                <a:tab pos="312420" algn="l"/>
              </a:tabLst>
            </a:pPr>
            <a:r>
              <a:rPr sz="2000" spc="-15" dirty="0">
                <a:latin typeface="Calibri"/>
                <a:cs typeface="Calibri"/>
              </a:rPr>
              <a:t>Affects</a:t>
            </a:r>
            <a:r>
              <a:rPr sz="2000" spc="-30" dirty="0">
                <a:latin typeface="Calibri"/>
                <a:cs typeface="Calibri"/>
              </a:rPr>
              <a:t> </a:t>
            </a:r>
            <a:r>
              <a:rPr sz="2000" spc="-5" dirty="0">
                <a:latin typeface="Calibri"/>
                <a:cs typeface="Calibri"/>
              </a:rPr>
              <a:t>only</a:t>
            </a:r>
            <a:r>
              <a:rPr sz="2000" spc="-15" dirty="0">
                <a:latin typeface="Calibri"/>
                <a:cs typeface="Calibri"/>
              </a:rPr>
              <a:t> </a:t>
            </a:r>
            <a:r>
              <a:rPr sz="2000" dirty="0">
                <a:latin typeface="Calibri"/>
                <a:cs typeface="Calibri"/>
              </a:rPr>
              <a:t>a</a:t>
            </a:r>
            <a:r>
              <a:rPr sz="2000" spc="-20" dirty="0">
                <a:latin typeface="Calibri"/>
                <a:cs typeface="Calibri"/>
              </a:rPr>
              <a:t> </a:t>
            </a:r>
            <a:r>
              <a:rPr sz="2000" spc="-10" dirty="0">
                <a:latin typeface="Calibri"/>
                <a:cs typeface="Calibri"/>
              </a:rPr>
              <a:t>group</a:t>
            </a:r>
            <a:r>
              <a:rPr sz="2000" spc="-30" dirty="0">
                <a:latin typeface="Calibri"/>
                <a:cs typeface="Calibri"/>
              </a:rPr>
              <a:t> </a:t>
            </a:r>
            <a:r>
              <a:rPr sz="2000" spc="-5" dirty="0">
                <a:latin typeface="Calibri"/>
                <a:cs typeface="Calibri"/>
              </a:rPr>
              <a:t>of</a:t>
            </a:r>
            <a:r>
              <a:rPr sz="2000" spc="-15" dirty="0">
                <a:latin typeface="Calibri"/>
                <a:cs typeface="Calibri"/>
              </a:rPr>
              <a:t> </a:t>
            </a:r>
            <a:r>
              <a:rPr sz="2000" dirty="0">
                <a:latin typeface="Calibri"/>
                <a:cs typeface="Calibri"/>
              </a:rPr>
              <a:t>muscles.</a:t>
            </a:r>
            <a:endParaRPr sz="2000">
              <a:latin typeface="Calibri"/>
              <a:cs typeface="Calibri"/>
            </a:endParaRPr>
          </a:p>
          <a:p>
            <a:pPr algn="just">
              <a:lnSpc>
                <a:spcPct val="100000"/>
              </a:lnSpc>
              <a:spcBef>
                <a:spcPts val="10"/>
              </a:spcBef>
              <a:buFont typeface="Calibri"/>
              <a:buAutoNum type="arabicPeriod"/>
            </a:pPr>
            <a:endParaRPr sz="2000">
              <a:latin typeface="Calibri"/>
              <a:cs typeface="Calibri"/>
            </a:endParaRPr>
          </a:p>
          <a:p>
            <a:pPr marL="311785" indent="-299720" algn="just">
              <a:lnSpc>
                <a:spcPct val="100000"/>
              </a:lnSpc>
              <a:spcBef>
                <a:spcPts val="5"/>
              </a:spcBef>
              <a:buAutoNum type="arabicPeriod"/>
              <a:tabLst>
                <a:tab pos="312420" algn="l"/>
              </a:tabLst>
            </a:pPr>
            <a:r>
              <a:rPr lang="en-US" sz="2000" dirty="0" smtClean="0"/>
              <a:t>Occasionally, in case of suicide. the weapon, e.g., pistol or knife is seen firmly grasped in the victim's hand which is a strong presumptive evidence of suicide. Attempts may be made to simulate this condition in order to conceal murder. But, ordinary rigor does not produce the same firm grip of a weapon, and the weapon may be placed in the hand in a way which could not have been used by a suicide. </a:t>
            </a:r>
          </a:p>
          <a:p>
            <a:pPr marL="311785" indent="-299720" algn="just">
              <a:lnSpc>
                <a:spcPct val="100000"/>
              </a:lnSpc>
              <a:spcBef>
                <a:spcPts val="5"/>
              </a:spcBef>
              <a:buAutoNum type="arabicPeriod"/>
              <a:tabLst>
                <a:tab pos="312420" algn="l"/>
              </a:tabLst>
            </a:pPr>
            <a:endParaRPr lang="en-US" sz="2000" dirty="0"/>
          </a:p>
          <a:p>
            <a:pPr marL="311785" indent="-299720" algn="just">
              <a:lnSpc>
                <a:spcPct val="100000"/>
              </a:lnSpc>
              <a:spcBef>
                <a:spcPts val="5"/>
              </a:spcBef>
              <a:buAutoNum type="arabicPeriod"/>
              <a:tabLst>
                <a:tab pos="312420" algn="l"/>
              </a:tabLst>
            </a:pPr>
            <a:r>
              <a:rPr lang="en-US" sz="2000" dirty="0" smtClean="0"/>
              <a:t>If the deceased dies due to assault, some part of clothing, e.g., button of his assailant or some hair may be firmly grasped in the hands. </a:t>
            </a:r>
          </a:p>
          <a:p>
            <a:pPr marL="311785" indent="-299720" algn="just">
              <a:lnSpc>
                <a:spcPct val="100000"/>
              </a:lnSpc>
              <a:spcBef>
                <a:spcPts val="5"/>
              </a:spcBef>
              <a:buAutoNum type="arabicPeriod"/>
              <a:tabLst>
                <a:tab pos="312420" algn="l"/>
              </a:tabLst>
            </a:pPr>
            <a:endParaRPr lang="en-US" sz="2000" dirty="0"/>
          </a:p>
          <a:p>
            <a:pPr marL="311785" indent="-299720" algn="just">
              <a:lnSpc>
                <a:spcPct val="100000"/>
              </a:lnSpc>
              <a:spcBef>
                <a:spcPts val="5"/>
              </a:spcBef>
              <a:buAutoNum type="arabicPeriod"/>
              <a:tabLst>
                <a:tab pos="312420" algn="l"/>
              </a:tabLst>
            </a:pPr>
            <a:r>
              <a:rPr lang="en-US" sz="2000" dirty="0" smtClean="0"/>
              <a:t>In case of drowning, material such as grass, weeds or leaves may be found firmly grasped in the hands, which indicates that the victim was alive on entering the water. </a:t>
            </a:r>
            <a:r>
              <a:rPr sz="2000" spc="-10" smtClean="0">
                <a:latin typeface="Calibri"/>
                <a:cs typeface="Calibri"/>
              </a:rPr>
              <a:t>.</a:t>
            </a:r>
            <a:endParaRPr sz="2000">
              <a:latin typeface="Calibri"/>
              <a:cs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04671" y="451180"/>
            <a:ext cx="3650615" cy="574675"/>
          </a:xfrm>
          <a:prstGeom prst="rect">
            <a:avLst/>
          </a:prstGeom>
        </p:spPr>
        <p:txBody>
          <a:bodyPr vert="horz" wrap="square" lIns="0" tIns="12700" rIns="0" bIns="0" rtlCol="0">
            <a:spAutoFit/>
          </a:bodyPr>
          <a:lstStyle/>
          <a:p>
            <a:pPr marL="12700">
              <a:lnSpc>
                <a:spcPct val="100000"/>
              </a:lnSpc>
              <a:spcBef>
                <a:spcPts val="100"/>
              </a:spcBef>
            </a:pPr>
            <a:r>
              <a:rPr sz="3600" b="1" spc="-35" dirty="0">
                <a:solidFill>
                  <a:srgbClr val="800000"/>
                </a:solidFill>
                <a:latin typeface="Calibri"/>
                <a:cs typeface="Calibri"/>
              </a:rPr>
              <a:t>IMMEDIATE</a:t>
            </a:r>
            <a:r>
              <a:rPr sz="3600" b="1" spc="-50" dirty="0">
                <a:solidFill>
                  <a:srgbClr val="800000"/>
                </a:solidFill>
                <a:latin typeface="Calibri"/>
                <a:cs typeface="Calibri"/>
              </a:rPr>
              <a:t> </a:t>
            </a:r>
            <a:r>
              <a:rPr sz="3600" b="1" dirty="0">
                <a:solidFill>
                  <a:srgbClr val="800000"/>
                </a:solidFill>
                <a:latin typeface="Calibri"/>
                <a:cs typeface="Calibri"/>
              </a:rPr>
              <a:t>SIGNS:</a:t>
            </a:r>
            <a:endParaRPr sz="3600">
              <a:latin typeface="Calibri"/>
              <a:cs typeface="Calibri"/>
            </a:endParaRPr>
          </a:p>
        </p:txBody>
      </p:sp>
      <p:sp>
        <p:nvSpPr>
          <p:cNvPr id="3" name="object 3"/>
          <p:cNvSpPr txBox="1"/>
          <p:nvPr/>
        </p:nvSpPr>
        <p:spPr>
          <a:xfrm>
            <a:off x="1050747" y="1823161"/>
            <a:ext cx="7065645" cy="3373120"/>
          </a:xfrm>
          <a:prstGeom prst="rect">
            <a:avLst/>
          </a:prstGeom>
        </p:spPr>
        <p:txBody>
          <a:bodyPr vert="horz" wrap="square" lIns="0" tIns="12700" rIns="0" bIns="0" rtlCol="0">
            <a:spAutoFit/>
          </a:bodyPr>
          <a:lstStyle/>
          <a:p>
            <a:pPr marL="463550" indent="-451484">
              <a:lnSpc>
                <a:spcPct val="100000"/>
              </a:lnSpc>
              <a:spcBef>
                <a:spcPts val="100"/>
              </a:spcBef>
              <a:buAutoNum type="arabicPeriod"/>
              <a:tabLst>
                <a:tab pos="464184" algn="l"/>
              </a:tabLst>
            </a:pPr>
            <a:r>
              <a:rPr sz="3600" spc="-5" dirty="0">
                <a:latin typeface="Calibri"/>
                <a:cs typeface="Calibri"/>
              </a:rPr>
              <a:t>Insensibility</a:t>
            </a:r>
            <a:r>
              <a:rPr sz="3600" spc="-50" dirty="0">
                <a:latin typeface="Calibri"/>
                <a:cs typeface="Calibri"/>
              </a:rPr>
              <a:t> </a:t>
            </a:r>
            <a:r>
              <a:rPr sz="3600" dirty="0">
                <a:latin typeface="Calibri"/>
                <a:cs typeface="Calibri"/>
              </a:rPr>
              <a:t>and</a:t>
            </a:r>
            <a:r>
              <a:rPr sz="3600" spc="-20" dirty="0">
                <a:latin typeface="Calibri"/>
                <a:cs typeface="Calibri"/>
              </a:rPr>
              <a:t> </a:t>
            </a:r>
            <a:r>
              <a:rPr sz="3600" dirty="0">
                <a:latin typeface="Calibri"/>
                <a:cs typeface="Calibri"/>
              </a:rPr>
              <a:t>loss</a:t>
            </a:r>
            <a:r>
              <a:rPr sz="3600" spc="5" dirty="0">
                <a:latin typeface="Calibri"/>
                <a:cs typeface="Calibri"/>
              </a:rPr>
              <a:t> </a:t>
            </a:r>
            <a:r>
              <a:rPr sz="3600" spc="-5" dirty="0">
                <a:latin typeface="Calibri"/>
                <a:cs typeface="Calibri"/>
              </a:rPr>
              <a:t>of</a:t>
            </a:r>
            <a:r>
              <a:rPr sz="3600" spc="-10" dirty="0">
                <a:latin typeface="Calibri"/>
                <a:cs typeface="Calibri"/>
              </a:rPr>
              <a:t> </a:t>
            </a:r>
            <a:r>
              <a:rPr sz="3600" spc="-15" dirty="0">
                <a:latin typeface="Calibri"/>
                <a:cs typeface="Calibri"/>
              </a:rPr>
              <a:t>movements</a:t>
            </a:r>
            <a:endParaRPr sz="3600">
              <a:latin typeface="Calibri"/>
              <a:cs typeface="Calibri"/>
            </a:endParaRPr>
          </a:p>
          <a:p>
            <a:pPr marL="425450">
              <a:lnSpc>
                <a:spcPct val="100000"/>
              </a:lnSpc>
              <a:spcBef>
                <a:spcPts val="100"/>
              </a:spcBef>
              <a:tabLst>
                <a:tab pos="857885" algn="l"/>
              </a:tabLst>
            </a:pPr>
            <a:r>
              <a:rPr sz="3600" dirty="0">
                <a:latin typeface="Calibri"/>
                <a:cs typeface="Calibri"/>
              </a:rPr>
              <a:t>–	</a:t>
            </a:r>
            <a:r>
              <a:rPr sz="3600" spc="-5" dirty="0">
                <a:latin typeface="Calibri"/>
                <a:cs typeface="Calibri"/>
              </a:rPr>
              <a:t>with</a:t>
            </a:r>
            <a:r>
              <a:rPr sz="3600" spc="-20" dirty="0">
                <a:latin typeface="Calibri"/>
                <a:cs typeface="Calibri"/>
              </a:rPr>
              <a:t> </a:t>
            </a:r>
            <a:r>
              <a:rPr sz="3600" spc="-15" dirty="0">
                <a:latin typeface="Calibri"/>
                <a:cs typeface="Calibri"/>
              </a:rPr>
              <a:t>voluntary</a:t>
            </a:r>
            <a:r>
              <a:rPr sz="3600" spc="-50" dirty="0">
                <a:latin typeface="Calibri"/>
                <a:cs typeface="Calibri"/>
              </a:rPr>
              <a:t> </a:t>
            </a:r>
            <a:r>
              <a:rPr sz="3600" spc="-75" dirty="0">
                <a:latin typeface="Calibri"/>
                <a:cs typeface="Calibri"/>
              </a:rPr>
              <a:t>power.</a:t>
            </a:r>
            <a:endParaRPr sz="3600">
              <a:latin typeface="Calibri"/>
              <a:cs typeface="Calibri"/>
            </a:endParaRPr>
          </a:p>
          <a:p>
            <a:pPr>
              <a:lnSpc>
                <a:spcPct val="100000"/>
              </a:lnSpc>
              <a:spcBef>
                <a:spcPts val="30"/>
              </a:spcBef>
            </a:pPr>
            <a:endParaRPr sz="3650">
              <a:latin typeface="Calibri"/>
              <a:cs typeface="Calibri"/>
            </a:endParaRPr>
          </a:p>
          <a:p>
            <a:pPr marL="462915" indent="-450850">
              <a:lnSpc>
                <a:spcPct val="100000"/>
              </a:lnSpc>
              <a:spcBef>
                <a:spcPts val="5"/>
              </a:spcBef>
              <a:buAutoNum type="arabicPeriod" startAt="2"/>
              <a:tabLst>
                <a:tab pos="463550" algn="l"/>
              </a:tabLst>
            </a:pPr>
            <a:r>
              <a:rPr sz="3600" spc="-10">
                <a:latin typeface="Calibri"/>
                <a:cs typeface="Calibri"/>
              </a:rPr>
              <a:t>Cessation </a:t>
            </a:r>
            <a:r>
              <a:rPr lang="en-IN" sz="3600" spc="-10" dirty="0" smtClean="0">
                <a:latin typeface="Calibri"/>
                <a:cs typeface="Calibri"/>
              </a:rPr>
              <a:t>(stoppage) </a:t>
            </a:r>
            <a:r>
              <a:rPr sz="3600" spc="-5" smtClean="0">
                <a:latin typeface="Calibri"/>
                <a:cs typeface="Calibri"/>
              </a:rPr>
              <a:t>of</a:t>
            </a:r>
            <a:r>
              <a:rPr sz="3600" spc="-20" smtClean="0">
                <a:latin typeface="Calibri"/>
                <a:cs typeface="Calibri"/>
              </a:rPr>
              <a:t> </a:t>
            </a:r>
            <a:r>
              <a:rPr sz="3600" spc="-15" dirty="0">
                <a:latin typeface="Calibri"/>
                <a:cs typeface="Calibri"/>
              </a:rPr>
              <a:t>respiration</a:t>
            </a:r>
            <a:endParaRPr sz="3600">
              <a:latin typeface="Calibri"/>
              <a:cs typeface="Calibri"/>
            </a:endParaRPr>
          </a:p>
          <a:p>
            <a:pPr>
              <a:lnSpc>
                <a:spcPct val="100000"/>
              </a:lnSpc>
              <a:spcBef>
                <a:spcPts val="30"/>
              </a:spcBef>
              <a:buFont typeface="Calibri"/>
              <a:buAutoNum type="arabicPeriod" startAt="2"/>
            </a:pPr>
            <a:endParaRPr sz="3650">
              <a:latin typeface="Calibri"/>
              <a:cs typeface="Calibri"/>
            </a:endParaRPr>
          </a:p>
          <a:p>
            <a:pPr marL="463550" indent="-451484">
              <a:lnSpc>
                <a:spcPct val="100000"/>
              </a:lnSpc>
              <a:buAutoNum type="arabicPeriod" startAt="2"/>
              <a:tabLst>
                <a:tab pos="464184" algn="l"/>
              </a:tabLst>
            </a:pPr>
            <a:r>
              <a:rPr sz="3600" spc="-10">
                <a:latin typeface="Calibri"/>
                <a:cs typeface="Calibri"/>
              </a:rPr>
              <a:t>Cessation </a:t>
            </a:r>
            <a:r>
              <a:rPr lang="en-IN" sz="3600" spc="-10" dirty="0">
                <a:cs typeface="Calibri"/>
              </a:rPr>
              <a:t>(stoppage) </a:t>
            </a:r>
            <a:r>
              <a:rPr sz="3600" spc="-5" smtClean="0">
                <a:latin typeface="Calibri"/>
                <a:cs typeface="Calibri"/>
              </a:rPr>
              <a:t>of</a:t>
            </a:r>
            <a:r>
              <a:rPr sz="3600" smtClean="0">
                <a:latin typeface="Calibri"/>
                <a:cs typeface="Calibri"/>
              </a:rPr>
              <a:t> </a:t>
            </a:r>
            <a:r>
              <a:rPr sz="3600" spc="-10" dirty="0">
                <a:latin typeface="Calibri"/>
                <a:cs typeface="Calibri"/>
              </a:rPr>
              <a:t>circulation</a:t>
            </a:r>
            <a:endParaRPr sz="3600">
              <a:latin typeface="Calibri"/>
              <a:cs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1123950" y="879475"/>
            <a:ext cx="7292172" cy="4191000"/>
          </a:xfrm>
          <a:prstGeom prst="rect">
            <a:avLst/>
          </a:prstGeom>
          <a:noFill/>
          <a:ln w="9525">
            <a:noFill/>
            <a:miter lim="800000"/>
            <a:headEnd/>
            <a:tailEnd/>
          </a:ln>
          <a:effec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32330" y="5954369"/>
            <a:ext cx="545465" cy="360680"/>
          </a:xfrm>
          <a:prstGeom prst="rect">
            <a:avLst/>
          </a:prstGeom>
        </p:spPr>
        <p:txBody>
          <a:bodyPr vert="horz" wrap="square" lIns="0" tIns="12065" rIns="0" bIns="0" rtlCol="0">
            <a:spAutoFit/>
          </a:bodyPr>
          <a:lstStyle/>
          <a:p>
            <a:pPr marL="12700">
              <a:lnSpc>
                <a:spcPct val="100000"/>
              </a:lnSpc>
              <a:spcBef>
                <a:spcPts val="95"/>
              </a:spcBef>
            </a:pPr>
            <a:r>
              <a:rPr sz="2200" spc="-20" dirty="0">
                <a:solidFill>
                  <a:srgbClr val="800080"/>
                </a:solidFill>
                <a:latin typeface="Calibri"/>
                <a:cs typeface="Calibri"/>
              </a:rPr>
              <a:t>T</a:t>
            </a:r>
            <a:r>
              <a:rPr sz="2200" spc="-10" dirty="0">
                <a:solidFill>
                  <a:srgbClr val="800080"/>
                </a:solidFill>
                <a:latin typeface="Calibri"/>
                <a:cs typeface="Calibri"/>
              </a:rPr>
              <a:t>S</a:t>
            </a:r>
            <a:r>
              <a:rPr sz="2200" spc="-5" dirty="0">
                <a:solidFill>
                  <a:srgbClr val="800080"/>
                </a:solidFill>
                <a:latin typeface="Calibri"/>
                <a:cs typeface="Calibri"/>
              </a:rPr>
              <a:t>D-</a:t>
            </a:r>
            <a:endParaRPr sz="2200">
              <a:latin typeface="Calibri"/>
              <a:cs typeface="Calibri"/>
            </a:endParaRPr>
          </a:p>
        </p:txBody>
      </p:sp>
      <p:sp>
        <p:nvSpPr>
          <p:cNvPr id="3" name="object 3"/>
          <p:cNvSpPr txBox="1"/>
          <p:nvPr/>
        </p:nvSpPr>
        <p:spPr>
          <a:xfrm>
            <a:off x="2342514" y="5954369"/>
            <a:ext cx="5140960" cy="360680"/>
          </a:xfrm>
          <a:prstGeom prst="rect">
            <a:avLst/>
          </a:prstGeom>
        </p:spPr>
        <p:txBody>
          <a:bodyPr vert="horz" wrap="square" lIns="0" tIns="12065" rIns="0" bIns="0" rtlCol="0">
            <a:spAutoFit/>
          </a:bodyPr>
          <a:lstStyle/>
          <a:p>
            <a:pPr marL="12700">
              <a:lnSpc>
                <a:spcPct val="100000"/>
              </a:lnSpc>
              <a:spcBef>
                <a:spcPts val="95"/>
              </a:spcBef>
              <a:tabLst>
                <a:tab pos="535305" algn="l"/>
                <a:tab pos="993140" algn="l"/>
                <a:tab pos="1592580" algn="l"/>
                <a:tab pos="2255520" algn="l"/>
                <a:tab pos="2982595" algn="l"/>
                <a:tab pos="3519170" algn="l"/>
                <a:tab pos="4244975" algn="l"/>
                <a:tab pos="4844415" algn="l"/>
              </a:tabLst>
            </a:pPr>
            <a:r>
              <a:rPr sz="2200" spc="-5" dirty="0">
                <a:latin typeface="Calibri"/>
                <a:cs typeface="Calibri"/>
              </a:rPr>
              <a:t>0	6	12	18	24	30	3 6</a:t>
            </a:r>
            <a:r>
              <a:rPr sz="2200" dirty="0">
                <a:latin typeface="Calibri"/>
                <a:cs typeface="Calibri"/>
              </a:rPr>
              <a:t>	</a:t>
            </a:r>
            <a:r>
              <a:rPr sz="2200" spc="-5" dirty="0">
                <a:latin typeface="Calibri"/>
                <a:cs typeface="Calibri"/>
              </a:rPr>
              <a:t>42</a:t>
            </a:r>
            <a:r>
              <a:rPr sz="2200" dirty="0">
                <a:latin typeface="Calibri"/>
                <a:cs typeface="Calibri"/>
              </a:rPr>
              <a:t>	</a:t>
            </a:r>
            <a:r>
              <a:rPr sz="2200" spc="-5" dirty="0">
                <a:latin typeface="Calibri"/>
                <a:cs typeface="Calibri"/>
              </a:rPr>
              <a:t>48</a:t>
            </a:r>
            <a:endParaRPr sz="2200">
              <a:latin typeface="Calibri"/>
              <a:cs typeface="Calibri"/>
            </a:endParaRPr>
          </a:p>
        </p:txBody>
      </p:sp>
      <p:sp>
        <p:nvSpPr>
          <p:cNvPr id="4" name="object 4"/>
          <p:cNvSpPr txBox="1"/>
          <p:nvPr/>
        </p:nvSpPr>
        <p:spPr>
          <a:xfrm>
            <a:off x="7964782" y="5954369"/>
            <a:ext cx="308610" cy="360680"/>
          </a:xfrm>
          <a:prstGeom prst="rect">
            <a:avLst/>
          </a:prstGeom>
        </p:spPr>
        <p:txBody>
          <a:bodyPr vert="horz" wrap="square" lIns="0" tIns="12065" rIns="0" bIns="0" rtlCol="0">
            <a:spAutoFit/>
          </a:bodyPr>
          <a:lstStyle/>
          <a:p>
            <a:pPr marL="12700">
              <a:lnSpc>
                <a:spcPct val="100000"/>
              </a:lnSpc>
              <a:spcBef>
                <a:spcPts val="95"/>
              </a:spcBef>
            </a:pPr>
            <a:r>
              <a:rPr sz="2200" spc="-5" dirty="0">
                <a:latin typeface="Calibri"/>
                <a:cs typeface="Calibri"/>
              </a:rPr>
              <a:t>54</a:t>
            </a:r>
            <a:endParaRPr sz="2200">
              <a:latin typeface="Calibri"/>
              <a:cs typeface="Calibri"/>
            </a:endParaRPr>
          </a:p>
        </p:txBody>
      </p:sp>
      <p:sp>
        <p:nvSpPr>
          <p:cNvPr id="5" name="object 5"/>
          <p:cNvSpPr txBox="1"/>
          <p:nvPr/>
        </p:nvSpPr>
        <p:spPr>
          <a:xfrm>
            <a:off x="1449069" y="2065477"/>
            <a:ext cx="617855" cy="391795"/>
          </a:xfrm>
          <a:prstGeom prst="rect">
            <a:avLst/>
          </a:prstGeom>
        </p:spPr>
        <p:txBody>
          <a:bodyPr vert="horz" wrap="square" lIns="0" tIns="12700" rIns="0" bIns="0" rtlCol="0">
            <a:spAutoFit/>
          </a:bodyPr>
          <a:lstStyle/>
          <a:p>
            <a:pPr marL="12700">
              <a:lnSpc>
                <a:spcPct val="100000"/>
              </a:lnSpc>
              <a:spcBef>
                <a:spcPts val="100"/>
              </a:spcBef>
            </a:pPr>
            <a:r>
              <a:rPr sz="2400" spc="-10" dirty="0">
                <a:latin typeface="Calibri"/>
                <a:cs typeface="Calibri"/>
              </a:rPr>
              <a:t>37</a:t>
            </a:r>
            <a:r>
              <a:rPr sz="2400" spc="-5" dirty="0">
                <a:latin typeface="Symbol"/>
                <a:cs typeface="Symbol"/>
              </a:rPr>
              <a:t></a:t>
            </a:r>
            <a:r>
              <a:rPr sz="2400" dirty="0">
                <a:latin typeface="Calibri"/>
                <a:cs typeface="Calibri"/>
              </a:rPr>
              <a:t>C</a:t>
            </a:r>
            <a:endParaRPr sz="2400">
              <a:latin typeface="Calibri"/>
              <a:cs typeface="Calibri"/>
            </a:endParaRPr>
          </a:p>
        </p:txBody>
      </p:sp>
      <p:sp>
        <p:nvSpPr>
          <p:cNvPr id="6" name="object 6"/>
          <p:cNvSpPr txBox="1"/>
          <p:nvPr/>
        </p:nvSpPr>
        <p:spPr>
          <a:xfrm>
            <a:off x="1397253" y="2776220"/>
            <a:ext cx="381000" cy="1874520"/>
          </a:xfrm>
          <a:prstGeom prst="rect">
            <a:avLst/>
          </a:prstGeom>
        </p:spPr>
        <p:txBody>
          <a:bodyPr vert="vert" wrap="square" lIns="0" tIns="0" rIns="0" bIns="0" rtlCol="0">
            <a:spAutoFit/>
          </a:bodyPr>
          <a:lstStyle/>
          <a:p>
            <a:pPr marL="12700">
              <a:lnSpc>
                <a:spcPts val="2755"/>
              </a:lnSpc>
            </a:pPr>
            <a:r>
              <a:rPr sz="2800" spc="-40" dirty="0">
                <a:solidFill>
                  <a:srgbClr val="800080"/>
                </a:solidFill>
                <a:latin typeface="Calibri"/>
                <a:cs typeface="Calibri"/>
              </a:rPr>
              <a:t>Temperature</a:t>
            </a:r>
            <a:endParaRPr sz="2800">
              <a:latin typeface="Calibri"/>
              <a:cs typeface="Calibri"/>
            </a:endParaRPr>
          </a:p>
        </p:txBody>
      </p:sp>
      <p:grpSp>
        <p:nvGrpSpPr>
          <p:cNvPr id="7" name="object 7"/>
          <p:cNvGrpSpPr/>
          <p:nvPr/>
        </p:nvGrpSpPr>
        <p:grpSpPr>
          <a:xfrm>
            <a:off x="2503823" y="1839360"/>
            <a:ext cx="6645275" cy="3712845"/>
            <a:chOff x="2503823" y="1839360"/>
            <a:chExt cx="6645275" cy="3712845"/>
          </a:xfrm>
        </p:grpSpPr>
        <p:sp>
          <p:nvSpPr>
            <p:cNvPr id="8" name="object 8"/>
            <p:cNvSpPr/>
            <p:nvPr/>
          </p:nvSpPr>
          <p:spPr>
            <a:xfrm>
              <a:off x="2514599" y="1844040"/>
              <a:ext cx="6629400" cy="3703320"/>
            </a:xfrm>
            <a:custGeom>
              <a:avLst/>
              <a:gdLst/>
              <a:ahLst/>
              <a:cxnLst/>
              <a:rect l="l" t="t" r="r" b="b"/>
              <a:pathLst>
                <a:path w="6629400" h="3703320">
                  <a:moveTo>
                    <a:pt x="0" y="3703319"/>
                  </a:moveTo>
                  <a:lnTo>
                    <a:pt x="1524" y="0"/>
                  </a:lnTo>
                </a:path>
                <a:path w="6629400" h="3703320">
                  <a:moveTo>
                    <a:pt x="0" y="3642359"/>
                  </a:moveTo>
                  <a:lnTo>
                    <a:pt x="6629400" y="3643883"/>
                  </a:lnTo>
                </a:path>
              </a:pathLst>
            </a:custGeom>
            <a:ln w="9360">
              <a:solidFill>
                <a:srgbClr val="000000"/>
              </a:solidFill>
            </a:ln>
          </p:spPr>
          <p:txBody>
            <a:bodyPr wrap="square" lIns="0" tIns="0" rIns="0" bIns="0" rtlCol="0"/>
            <a:lstStyle/>
            <a:p>
              <a:endParaRPr/>
            </a:p>
          </p:txBody>
        </p:sp>
        <p:sp>
          <p:nvSpPr>
            <p:cNvPr id="9" name="object 9"/>
            <p:cNvSpPr/>
            <p:nvPr/>
          </p:nvSpPr>
          <p:spPr>
            <a:xfrm>
              <a:off x="2743199" y="4317492"/>
              <a:ext cx="6274435" cy="1191895"/>
            </a:xfrm>
            <a:custGeom>
              <a:avLst/>
              <a:gdLst/>
              <a:ahLst/>
              <a:cxnLst/>
              <a:rect l="l" t="t" r="r" b="b"/>
              <a:pathLst>
                <a:path w="6274434" h="1191895">
                  <a:moveTo>
                    <a:pt x="0" y="1191767"/>
                  </a:moveTo>
                  <a:lnTo>
                    <a:pt x="457200" y="3047"/>
                  </a:lnTo>
                </a:path>
                <a:path w="6274434" h="1191895">
                  <a:moveTo>
                    <a:pt x="457200" y="25907"/>
                  </a:moveTo>
                  <a:lnTo>
                    <a:pt x="5943600" y="27431"/>
                  </a:lnTo>
                </a:path>
                <a:path w="6274434" h="1191895">
                  <a:moveTo>
                    <a:pt x="5925311" y="0"/>
                  </a:moveTo>
                  <a:lnTo>
                    <a:pt x="6242304" y="286003"/>
                  </a:lnTo>
                  <a:lnTo>
                    <a:pt x="6273927" y="508634"/>
                  </a:lnTo>
                </a:path>
              </a:pathLst>
            </a:custGeom>
            <a:ln w="9360">
              <a:solidFill>
                <a:srgbClr val="000080"/>
              </a:solidFill>
            </a:ln>
          </p:spPr>
          <p:txBody>
            <a:bodyPr wrap="square" lIns="0" tIns="0" rIns="0" bIns="0" rtlCol="0"/>
            <a:lstStyle/>
            <a:p>
              <a:endParaRPr/>
            </a:p>
          </p:txBody>
        </p:sp>
        <p:sp>
          <p:nvSpPr>
            <p:cNvPr id="10" name="object 10"/>
            <p:cNvSpPr/>
            <p:nvPr/>
          </p:nvSpPr>
          <p:spPr>
            <a:xfrm>
              <a:off x="2971799" y="2250496"/>
              <a:ext cx="3631565" cy="3258820"/>
            </a:xfrm>
            <a:custGeom>
              <a:avLst/>
              <a:gdLst/>
              <a:ahLst/>
              <a:cxnLst/>
              <a:rect l="l" t="t" r="r" b="b"/>
              <a:pathLst>
                <a:path w="3631565" h="3258820">
                  <a:moveTo>
                    <a:pt x="0" y="3258763"/>
                  </a:moveTo>
                  <a:lnTo>
                    <a:pt x="685800" y="241243"/>
                  </a:lnTo>
                </a:path>
                <a:path w="3631565" h="3258820">
                  <a:moveTo>
                    <a:pt x="679703" y="289376"/>
                  </a:moveTo>
                  <a:lnTo>
                    <a:pt x="707166" y="243026"/>
                  </a:lnTo>
                  <a:lnTo>
                    <a:pt x="736973" y="201813"/>
                  </a:lnTo>
                  <a:lnTo>
                    <a:pt x="768969" y="165444"/>
                  </a:lnTo>
                  <a:lnTo>
                    <a:pt x="803002" y="133626"/>
                  </a:lnTo>
                  <a:lnTo>
                    <a:pt x="838917" y="106065"/>
                  </a:lnTo>
                  <a:lnTo>
                    <a:pt x="876561" y="82468"/>
                  </a:lnTo>
                  <a:lnTo>
                    <a:pt x="915780" y="62542"/>
                  </a:lnTo>
                  <a:lnTo>
                    <a:pt x="956420" y="45994"/>
                  </a:lnTo>
                  <a:lnTo>
                    <a:pt x="998327" y="32529"/>
                  </a:lnTo>
                  <a:lnTo>
                    <a:pt x="1041348" y="21856"/>
                  </a:lnTo>
                  <a:lnTo>
                    <a:pt x="1085328" y="13680"/>
                  </a:lnTo>
                  <a:lnTo>
                    <a:pt x="1130114" y="7708"/>
                  </a:lnTo>
                  <a:lnTo>
                    <a:pt x="1175552" y="3648"/>
                  </a:lnTo>
                  <a:lnTo>
                    <a:pt x="1221488" y="1205"/>
                  </a:lnTo>
                  <a:lnTo>
                    <a:pt x="1267768" y="87"/>
                  </a:lnTo>
                  <a:lnTo>
                    <a:pt x="1314239" y="0"/>
                  </a:lnTo>
                  <a:lnTo>
                    <a:pt x="1360747" y="650"/>
                  </a:lnTo>
                  <a:lnTo>
                    <a:pt x="1407137" y="1746"/>
                  </a:lnTo>
                  <a:lnTo>
                    <a:pt x="1453257" y="2992"/>
                  </a:lnTo>
                  <a:lnTo>
                    <a:pt x="1498952" y="4097"/>
                  </a:lnTo>
                  <a:lnTo>
                    <a:pt x="1544068" y="4766"/>
                  </a:lnTo>
                  <a:lnTo>
                    <a:pt x="1588452" y="4707"/>
                  </a:lnTo>
                  <a:lnTo>
                    <a:pt x="1631950" y="3626"/>
                  </a:lnTo>
                  <a:lnTo>
                    <a:pt x="1683194" y="3690"/>
                  </a:lnTo>
                  <a:lnTo>
                    <a:pt x="1732396" y="7879"/>
                  </a:lnTo>
                  <a:lnTo>
                    <a:pt x="1779624" y="15971"/>
                  </a:lnTo>
                  <a:lnTo>
                    <a:pt x="1824946" y="27746"/>
                  </a:lnTo>
                  <a:lnTo>
                    <a:pt x="1868431" y="42981"/>
                  </a:lnTo>
                  <a:lnTo>
                    <a:pt x="1910145" y="61456"/>
                  </a:lnTo>
                  <a:lnTo>
                    <a:pt x="1950158" y="82949"/>
                  </a:lnTo>
                  <a:lnTo>
                    <a:pt x="1988537" y="107238"/>
                  </a:lnTo>
                  <a:lnTo>
                    <a:pt x="2025350" y="134103"/>
                  </a:lnTo>
                  <a:lnTo>
                    <a:pt x="2060667" y="163321"/>
                  </a:lnTo>
                  <a:lnTo>
                    <a:pt x="2094554" y="194672"/>
                  </a:lnTo>
                  <a:lnTo>
                    <a:pt x="2127081" y="227934"/>
                  </a:lnTo>
                  <a:lnTo>
                    <a:pt x="2158314" y="262885"/>
                  </a:lnTo>
                  <a:lnTo>
                    <a:pt x="2188323" y="299305"/>
                  </a:lnTo>
                  <a:lnTo>
                    <a:pt x="2217175" y="336971"/>
                  </a:lnTo>
                  <a:lnTo>
                    <a:pt x="2244938" y="375662"/>
                  </a:lnTo>
                  <a:lnTo>
                    <a:pt x="2271681" y="415158"/>
                  </a:lnTo>
                  <a:lnTo>
                    <a:pt x="2297472" y="455236"/>
                  </a:lnTo>
                  <a:lnTo>
                    <a:pt x="2322379" y="495675"/>
                  </a:lnTo>
                  <a:lnTo>
                    <a:pt x="2346470" y="536254"/>
                  </a:lnTo>
                  <a:lnTo>
                    <a:pt x="2369813" y="576751"/>
                  </a:lnTo>
                  <a:lnTo>
                    <a:pt x="2392476" y="616946"/>
                  </a:lnTo>
                  <a:lnTo>
                    <a:pt x="2414528" y="656615"/>
                  </a:lnTo>
                  <a:lnTo>
                    <a:pt x="2436036" y="695539"/>
                  </a:lnTo>
                  <a:lnTo>
                    <a:pt x="2457069" y="733495"/>
                  </a:lnTo>
                  <a:lnTo>
                    <a:pt x="2482256" y="778355"/>
                  </a:lnTo>
                  <a:lnTo>
                    <a:pt x="2507652" y="822834"/>
                  </a:lnTo>
                  <a:lnTo>
                    <a:pt x="2533235" y="866967"/>
                  </a:lnTo>
                  <a:lnTo>
                    <a:pt x="2558986" y="910789"/>
                  </a:lnTo>
                  <a:lnTo>
                    <a:pt x="2584885" y="954334"/>
                  </a:lnTo>
                  <a:lnTo>
                    <a:pt x="2610911" y="997637"/>
                  </a:lnTo>
                  <a:lnTo>
                    <a:pt x="2637045" y="1040734"/>
                  </a:lnTo>
                  <a:lnTo>
                    <a:pt x="2663265" y="1083658"/>
                  </a:lnTo>
                  <a:lnTo>
                    <a:pt x="2689553" y="1126445"/>
                  </a:lnTo>
                  <a:lnTo>
                    <a:pt x="2715887" y="1169129"/>
                  </a:lnTo>
                  <a:lnTo>
                    <a:pt x="2742247" y="1211746"/>
                  </a:lnTo>
                  <a:lnTo>
                    <a:pt x="2768614" y="1254329"/>
                  </a:lnTo>
                  <a:lnTo>
                    <a:pt x="2794967" y="1296914"/>
                  </a:lnTo>
                  <a:lnTo>
                    <a:pt x="2821285" y="1339536"/>
                  </a:lnTo>
                  <a:lnTo>
                    <a:pt x="2847550" y="1382228"/>
                  </a:lnTo>
                  <a:lnTo>
                    <a:pt x="2873740" y="1425027"/>
                  </a:lnTo>
                  <a:lnTo>
                    <a:pt x="2899835" y="1467967"/>
                  </a:lnTo>
                  <a:lnTo>
                    <a:pt x="2925816" y="1511082"/>
                  </a:lnTo>
                  <a:lnTo>
                    <a:pt x="2951662" y="1554408"/>
                  </a:lnTo>
                  <a:lnTo>
                    <a:pt x="2977352" y="1597979"/>
                  </a:lnTo>
                  <a:lnTo>
                    <a:pt x="3002868" y="1641830"/>
                  </a:lnTo>
                  <a:lnTo>
                    <a:pt x="3028188" y="1685995"/>
                  </a:lnTo>
                  <a:lnTo>
                    <a:pt x="3053609" y="1730873"/>
                  </a:lnTo>
                  <a:lnTo>
                    <a:pt x="3078793" y="1775839"/>
                  </a:lnTo>
                  <a:lnTo>
                    <a:pt x="3103760" y="1820887"/>
                  </a:lnTo>
                  <a:lnTo>
                    <a:pt x="3128525" y="1866010"/>
                  </a:lnTo>
                  <a:lnTo>
                    <a:pt x="3153107" y="1911203"/>
                  </a:lnTo>
                  <a:lnTo>
                    <a:pt x="3177523" y="1956458"/>
                  </a:lnTo>
                  <a:lnTo>
                    <a:pt x="3201792" y="2001769"/>
                  </a:lnTo>
                  <a:lnTo>
                    <a:pt x="3225930" y="2047130"/>
                  </a:lnTo>
                  <a:lnTo>
                    <a:pt x="3249956" y="2092533"/>
                  </a:lnTo>
                  <a:lnTo>
                    <a:pt x="3273887" y="2137974"/>
                  </a:lnTo>
                  <a:lnTo>
                    <a:pt x="3297741" y="2183444"/>
                  </a:lnTo>
                  <a:lnTo>
                    <a:pt x="3321536" y="2228938"/>
                  </a:lnTo>
                  <a:lnTo>
                    <a:pt x="3345289" y="2274449"/>
                  </a:lnTo>
                  <a:lnTo>
                    <a:pt x="3369018" y="2319970"/>
                  </a:lnTo>
                  <a:lnTo>
                    <a:pt x="3392740" y="2365495"/>
                  </a:lnTo>
                  <a:lnTo>
                    <a:pt x="3416474" y="2411018"/>
                  </a:lnTo>
                  <a:lnTo>
                    <a:pt x="3440237" y="2456532"/>
                  </a:lnTo>
                  <a:lnTo>
                    <a:pt x="3464047" y="2502031"/>
                  </a:lnTo>
                  <a:lnTo>
                    <a:pt x="3487921" y="2547507"/>
                  </a:lnTo>
                  <a:lnTo>
                    <a:pt x="3511877" y="2592955"/>
                  </a:lnTo>
                  <a:lnTo>
                    <a:pt x="3535933" y="2638368"/>
                  </a:lnTo>
                  <a:lnTo>
                    <a:pt x="3599688" y="2955868"/>
                  </a:lnTo>
                  <a:lnTo>
                    <a:pt x="3631310" y="3209640"/>
                  </a:lnTo>
                </a:path>
              </a:pathLst>
            </a:custGeom>
            <a:ln w="9360">
              <a:solidFill>
                <a:srgbClr val="800000"/>
              </a:solidFill>
            </a:ln>
          </p:spPr>
          <p:txBody>
            <a:bodyPr wrap="square" lIns="0" tIns="0" rIns="0" bIns="0" rtlCol="0"/>
            <a:lstStyle/>
            <a:p>
              <a:endParaRPr/>
            </a:p>
          </p:txBody>
        </p:sp>
        <p:sp>
          <p:nvSpPr>
            <p:cNvPr id="11" name="object 11"/>
            <p:cNvSpPr/>
            <p:nvPr/>
          </p:nvSpPr>
          <p:spPr>
            <a:xfrm>
              <a:off x="4507991" y="2318004"/>
              <a:ext cx="4222750" cy="3174365"/>
            </a:xfrm>
            <a:custGeom>
              <a:avLst/>
              <a:gdLst/>
              <a:ahLst/>
              <a:cxnLst/>
              <a:rect l="l" t="t" r="r" b="b"/>
              <a:pathLst>
                <a:path w="4222750" h="3174365">
                  <a:moveTo>
                    <a:pt x="0" y="3174136"/>
                  </a:moveTo>
                  <a:lnTo>
                    <a:pt x="49300" y="3167595"/>
                  </a:lnTo>
                  <a:lnTo>
                    <a:pt x="97492" y="3158520"/>
                  </a:lnTo>
                  <a:lnTo>
                    <a:pt x="144688" y="3147149"/>
                  </a:lnTo>
                  <a:lnTo>
                    <a:pt x="191001" y="3133726"/>
                  </a:lnTo>
                  <a:lnTo>
                    <a:pt x="236544" y="3118489"/>
                  </a:lnTo>
                  <a:lnTo>
                    <a:pt x="281429" y="3101681"/>
                  </a:lnTo>
                  <a:lnTo>
                    <a:pt x="325769" y="3083542"/>
                  </a:lnTo>
                  <a:lnTo>
                    <a:pt x="369677" y="3064312"/>
                  </a:lnTo>
                  <a:lnTo>
                    <a:pt x="413266" y="3044234"/>
                  </a:lnTo>
                  <a:lnTo>
                    <a:pt x="456648" y="3023547"/>
                  </a:lnTo>
                  <a:lnTo>
                    <a:pt x="499937" y="3002493"/>
                  </a:lnTo>
                  <a:lnTo>
                    <a:pt x="543246" y="2981312"/>
                  </a:lnTo>
                  <a:lnTo>
                    <a:pt x="586686" y="2960245"/>
                  </a:lnTo>
                  <a:lnTo>
                    <a:pt x="630371" y="2939534"/>
                  </a:lnTo>
                  <a:lnTo>
                    <a:pt x="674414" y="2919419"/>
                  </a:lnTo>
                  <a:lnTo>
                    <a:pt x="718927" y="2900140"/>
                  </a:lnTo>
                  <a:lnTo>
                    <a:pt x="764024" y="2881940"/>
                  </a:lnTo>
                  <a:lnTo>
                    <a:pt x="809817" y="2865058"/>
                  </a:lnTo>
                  <a:lnTo>
                    <a:pt x="856418" y="2849736"/>
                  </a:lnTo>
                  <a:lnTo>
                    <a:pt x="903942" y="2836214"/>
                  </a:lnTo>
                  <a:lnTo>
                    <a:pt x="952500" y="2824733"/>
                  </a:lnTo>
                  <a:lnTo>
                    <a:pt x="1001612" y="2814333"/>
                  </a:lnTo>
                  <a:lnTo>
                    <a:pt x="1050849" y="2803808"/>
                  </a:lnTo>
                  <a:lnTo>
                    <a:pt x="1100164" y="2793084"/>
                  </a:lnTo>
                  <a:lnTo>
                    <a:pt x="1149510" y="2782085"/>
                  </a:lnTo>
                  <a:lnTo>
                    <a:pt x="1198840" y="2770737"/>
                  </a:lnTo>
                  <a:lnTo>
                    <a:pt x="1248107" y="2758964"/>
                  </a:lnTo>
                  <a:lnTo>
                    <a:pt x="1297264" y="2746692"/>
                  </a:lnTo>
                  <a:lnTo>
                    <a:pt x="1346265" y="2733846"/>
                  </a:lnTo>
                  <a:lnTo>
                    <a:pt x="1395062" y="2720351"/>
                  </a:lnTo>
                  <a:lnTo>
                    <a:pt x="1443608" y="2706131"/>
                  </a:lnTo>
                  <a:lnTo>
                    <a:pt x="1491858" y="2691113"/>
                  </a:lnTo>
                  <a:lnTo>
                    <a:pt x="1539764" y="2675220"/>
                  </a:lnTo>
                  <a:lnTo>
                    <a:pt x="1587278" y="2658378"/>
                  </a:lnTo>
                  <a:lnTo>
                    <a:pt x="1634355" y="2640512"/>
                  </a:lnTo>
                  <a:lnTo>
                    <a:pt x="1680948" y="2621547"/>
                  </a:lnTo>
                  <a:lnTo>
                    <a:pt x="1727008" y="2601409"/>
                  </a:lnTo>
                  <a:lnTo>
                    <a:pt x="1772491" y="2580021"/>
                  </a:lnTo>
                  <a:lnTo>
                    <a:pt x="1817348" y="2557309"/>
                  </a:lnTo>
                  <a:lnTo>
                    <a:pt x="1861533" y="2533199"/>
                  </a:lnTo>
                  <a:lnTo>
                    <a:pt x="1905000" y="2507615"/>
                  </a:lnTo>
                  <a:lnTo>
                    <a:pt x="1948667" y="2480645"/>
                  </a:lnTo>
                  <a:lnTo>
                    <a:pt x="1992137" y="2453345"/>
                  </a:lnTo>
                  <a:lnTo>
                    <a:pt x="2035409" y="2425717"/>
                  </a:lnTo>
                  <a:lnTo>
                    <a:pt x="2078482" y="2397764"/>
                  </a:lnTo>
                  <a:lnTo>
                    <a:pt x="2121355" y="2369490"/>
                  </a:lnTo>
                  <a:lnTo>
                    <a:pt x="2164027" y="2340897"/>
                  </a:lnTo>
                  <a:lnTo>
                    <a:pt x="2206496" y="2311988"/>
                  </a:lnTo>
                  <a:lnTo>
                    <a:pt x="2248762" y="2282768"/>
                  </a:lnTo>
                  <a:lnTo>
                    <a:pt x="2290824" y="2253238"/>
                  </a:lnTo>
                  <a:lnTo>
                    <a:pt x="2332680" y="2223402"/>
                  </a:lnTo>
                  <a:lnTo>
                    <a:pt x="2374330" y="2193263"/>
                  </a:lnTo>
                  <a:lnTo>
                    <a:pt x="2415772" y="2162825"/>
                  </a:lnTo>
                  <a:lnTo>
                    <a:pt x="2457005" y="2132090"/>
                  </a:lnTo>
                  <a:lnTo>
                    <a:pt x="2498028" y="2101061"/>
                  </a:lnTo>
                  <a:lnTo>
                    <a:pt x="2538841" y="2069742"/>
                  </a:lnTo>
                  <a:lnTo>
                    <a:pt x="2579442" y="2038136"/>
                  </a:lnTo>
                  <a:lnTo>
                    <a:pt x="2619830" y="2006246"/>
                  </a:lnTo>
                  <a:lnTo>
                    <a:pt x="2660004" y="1974075"/>
                  </a:lnTo>
                  <a:lnTo>
                    <a:pt x="2699963" y="1941626"/>
                  </a:lnTo>
                  <a:lnTo>
                    <a:pt x="2739706" y="1908902"/>
                  </a:lnTo>
                  <a:lnTo>
                    <a:pt x="2779231" y="1875907"/>
                  </a:lnTo>
                  <a:lnTo>
                    <a:pt x="2818539" y="1842643"/>
                  </a:lnTo>
                  <a:lnTo>
                    <a:pt x="2857627" y="1809114"/>
                  </a:lnTo>
                  <a:lnTo>
                    <a:pt x="2896347" y="1775433"/>
                  </a:lnTo>
                  <a:lnTo>
                    <a:pt x="2934918" y="1741495"/>
                  </a:lnTo>
                  <a:lnTo>
                    <a:pt x="2973311" y="1707287"/>
                  </a:lnTo>
                  <a:lnTo>
                    <a:pt x="3011498" y="1672794"/>
                  </a:lnTo>
                  <a:lnTo>
                    <a:pt x="3049448" y="1638002"/>
                  </a:lnTo>
                  <a:lnTo>
                    <a:pt x="3087135" y="1602895"/>
                  </a:lnTo>
                  <a:lnTo>
                    <a:pt x="3124528" y="1567460"/>
                  </a:lnTo>
                  <a:lnTo>
                    <a:pt x="3161599" y="1531682"/>
                  </a:lnTo>
                  <a:lnTo>
                    <a:pt x="3198320" y="1495546"/>
                  </a:lnTo>
                  <a:lnTo>
                    <a:pt x="3234662" y="1459037"/>
                  </a:lnTo>
                  <a:lnTo>
                    <a:pt x="3270596" y="1422143"/>
                  </a:lnTo>
                  <a:lnTo>
                    <a:pt x="3306093" y="1384846"/>
                  </a:lnTo>
                  <a:lnTo>
                    <a:pt x="3341125" y="1347134"/>
                  </a:lnTo>
                  <a:lnTo>
                    <a:pt x="3375662" y="1308992"/>
                  </a:lnTo>
                  <a:lnTo>
                    <a:pt x="3409677" y="1270405"/>
                  </a:lnTo>
                  <a:lnTo>
                    <a:pt x="3443140" y="1231358"/>
                  </a:lnTo>
                  <a:lnTo>
                    <a:pt x="3476023" y="1191838"/>
                  </a:lnTo>
                  <a:lnTo>
                    <a:pt x="3508297" y="1151829"/>
                  </a:lnTo>
                  <a:lnTo>
                    <a:pt x="3539933" y="1111317"/>
                  </a:lnTo>
                  <a:lnTo>
                    <a:pt x="3570903" y="1070287"/>
                  </a:lnTo>
                  <a:lnTo>
                    <a:pt x="3601178" y="1028726"/>
                  </a:lnTo>
                  <a:lnTo>
                    <a:pt x="3630728" y="986618"/>
                  </a:lnTo>
                  <a:lnTo>
                    <a:pt x="3659526" y="943949"/>
                  </a:lnTo>
                  <a:lnTo>
                    <a:pt x="3687543" y="900704"/>
                  </a:lnTo>
                  <a:lnTo>
                    <a:pt x="3714750" y="856868"/>
                  </a:lnTo>
                  <a:lnTo>
                    <a:pt x="3905123" y="539495"/>
                  </a:lnTo>
                  <a:lnTo>
                    <a:pt x="4127246" y="190372"/>
                  </a:lnTo>
                  <a:lnTo>
                    <a:pt x="4222623" y="0"/>
                  </a:lnTo>
                </a:path>
              </a:pathLst>
            </a:custGeom>
            <a:ln w="9360">
              <a:solidFill>
                <a:srgbClr val="008000"/>
              </a:solidFill>
            </a:ln>
          </p:spPr>
          <p:txBody>
            <a:bodyPr wrap="square" lIns="0" tIns="0" rIns="0" bIns="0" rtlCol="0"/>
            <a:lstStyle/>
            <a:p>
              <a:endParaRPr/>
            </a:p>
          </p:txBody>
        </p:sp>
        <p:sp>
          <p:nvSpPr>
            <p:cNvPr id="12" name="object 12"/>
            <p:cNvSpPr/>
            <p:nvPr/>
          </p:nvSpPr>
          <p:spPr>
            <a:xfrm>
              <a:off x="2508503" y="2144780"/>
              <a:ext cx="4222750" cy="3033395"/>
            </a:xfrm>
            <a:custGeom>
              <a:avLst/>
              <a:gdLst/>
              <a:ahLst/>
              <a:cxnLst/>
              <a:rect l="l" t="t" r="r" b="b"/>
              <a:pathLst>
                <a:path w="4222750" h="3033395">
                  <a:moveTo>
                    <a:pt x="4222623" y="3030597"/>
                  </a:moveTo>
                  <a:lnTo>
                    <a:pt x="4175057" y="3032563"/>
                  </a:lnTo>
                  <a:lnTo>
                    <a:pt x="4127522" y="3033276"/>
                  </a:lnTo>
                  <a:lnTo>
                    <a:pt x="4080046" y="3032690"/>
                  </a:lnTo>
                  <a:lnTo>
                    <a:pt x="4032661" y="3030754"/>
                  </a:lnTo>
                  <a:lnTo>
                    <a:pt x="3985397" y="3027423"/>
                  </a:lnTo>
                  <a:lnTo>
                    <a:pt x="3938283" y="3022646"/>
                  </a:lnTo>
                  <a:lnTo>
                    <a:pt x="3891350" y="3016377"/>
                  </a:lnTo>
                  <a:lnTo>
                    <a:pt x="3844628" y="3008568"/>
                  </a:lnTo>
                  <a:lnTo>
                    <a:pt x="3798146" y="2999169"/>
                  </a:lnTo>
                  <a:lnTo>
                    <a:pt x="3751936" y="2988134"/>
                  </a:lnTo>
                  <a:lnTo>
                    <a:pt x="3706027" y="2975414"/>
                  </a:lnTo>
                  <a:lnTo>
                    <a:pt x="3660449" y="2960961"/>
                  </a:lnTo>
                  <a:lnTo>
                    <a:pt x="3615232" y="2944727"/>
                  </a:lnTo>
                  <a:lnTo>
                    <a:pt x="3570407" y="2926663"/>
                  </a:lnTo>
                  <a:lnTo>
                    <a:pt x="3526003" y="2906723"/>
                  </a:lnTo>
                  <a:lnTo>
                    <a:pt x="3482052" y="2884858"/>
                  </a:lnTo>
                  <a:lnTo>
                    <a:pt x="3438582" y="2861020"/>
                  </a:lnTo>
                  <a:lnTo>
                    <a:pt x="3395624" y="2835160"/>
                  </a:lnTo>
                  <a:lnTo>
                    <a:pt x="3353208" y="2807231"/>
                  </a:lnTo>
                  <a:lnTo>
                    <a:pt x="3311364" y="2777185"/>
                  </a:lnTo>
                  <a:lnTo>
                    <a:pt x="3270123" y="2744974"/>
                  </a:lnTo>
                  <a:lnTo>
                    <a:pt x="3232108" y="2714752"/>
                  </a:lnTo>
                  <a:lnTo>
                    <a:pt x="3193623" y="2685427"/>
                  </a:lnTo>
                  <a:lnTo>
                    <a:pt x="3154745" y="2656843"/>
                  </a:lnTo>
                  <a:lnTo>
                    <a:pt x="3115552" y="2628843"/>
                  </a:lnTo>
                  <a:lnTo>
                    <a:pt x="3076122" y="2601272"/>
                  </a:lnTo>
                  <a:lnTo>
                    <a:pt x="3036531" y="2573974"/>
                  </a:lnTo>
                  <a:lnTo>
                    <a:pt x="2996859" y="2546791"/>
                  </a:lnTo>
                  <a:lnTo>
                    <a:pt x="2957181" y="2519567"/>
                  </a:lnTo>
                  <a:lnTo>
                    <a:pt x="2917576" y="2492148"/>
                  </a:lnTo>
                  <a:lnTo>
                    <a:pt x="2878121" y="2464375"/>
                  </a:lnTo>
                  <a:lnTo>
                    <a:pt x="2838894" y="2436094"/>
                  </a:lnTo>
                  <a:lnTo>
                    <a:pt x="2799973" y="2407147"/>
                  </a:lnTo>
                  <a:lnTo>
                    <a:pt x="2761434" y="2377379"/>
                  </a:lnTo>
                  <a:lnTo>
                    <a:pt x="2723356" y="2346633"/>
                  </a:lnTo>
                  <a:lnTo>
                    <a:pt x="2685816" y="2314754"/>
                  </a:lnTo>
                  <a:lnTo>
                    <a:pt x="2648892" y="2281584"/>
                  </a:lnTo>
                  <a:lnTo>
                    <a:pt x="2612662" y="2246969"/>
                  </a:lnTo>
                  <a:lnTo>
                    <a:pt x="2577202" y="2210750"/>
                  </a:lnTo>
                  <a:lnTo>
                    <a:pt x="2542590" y="2172773"/>
                  </a:lnTo>
                  <a:lnTo>
                    <a:pt x="2508905" y="2132881"/>
                  </a:lnTo>
                  <a:lnTo>
                    <a:pt x="2476223" y="2090918"/>
                  </a:lnTo>
                  <a:lnTo>
                    <a:pt x="2444622" y="2046728"/>
                  </a:lnTo>
                  <a:lnTo>
                    <a:pt x="2414175" y="2002885"/>
                  </a:lnTo>
                  <a:lnTo>
                    <a:pt x="2383425" y="1959736"/>
                  </a:lnTo>
                  <a:lnTo>
                    <a:pt x="2352416" y="1917215"/>
                  </a:lnTo>
                  <a:lnTo>
                    <a:pt x="2321192" y="1875253"/>
                  </a:lnTo>
                  <a:lnTo>
                    <a:pt x="2289798" y="1833783"/>
                  </a:lnTo>
                  <a:lnTo>
                    <a:pt x="2258278" y="1792738"/>
                  </a:lnTo>
                  <a:lnTo>
                    <a:pt x="2226676" y="1752049"/>
                  </a:lnTo>
                  <a:lnTo>
                    <a:pt x="2195037" y="1711650"/>
                  </a:lnTo>
                  <a:lnTo>
                    <a:pt x="2163404" y="1671473"/>
                  </a:lnTo>
                  <a:lnTo>
                    <a:pt x="2131822" y="1631450"/>
                  </a:lnTo>
                  <a:lnTo>
                    <a:pt x="2100335" y="1591514"/>
                  </a:lnTo>
                  <a:lnTo>
                    <a:pt x="2068987" y="1551597"/>
                  </a:lnTo>
                  <a:lnTo>
                    <a:pt x="2037823" y="1511632"/>
                  </a:lnTo>
                  <a:lnTo>
                    <a:pt x="2006886" y="1471551"/>
                  </a:lnTo>
                  <a:lnTo>
                    <a:pt x="1976221" y="1431288"/>
                  </a:lnTo>
                  <a:lnTo>
                    <a:pt x="1945872" y="1390773"/>
                  </a:lnTo>
                  <a:lnTo>
                    <a:pt x="1915884" y="1349941"/>
                  </a:lnTo>
                  <a:lnTo>
                    <a:pt x="1886300" y="1308722"/>
                  </a:lnTo>
                  <a:lnTo>
                    <a:pt x="1857165" y="1267051"/>
                  </a:lnTo>
                  <a:lnTo>
                    <a:pt x="1828523" y="1224858"/>
                  </a:lnTo>
                  <a:lnTo>
                    <a:pt x="1800417" y="1182078"/>
                  </a:lnTo>
                  <a:lnTo>
                    <a:pt x="1772894" y="1138641"/>
                  </a:lnTo>
                  <a:lnTo>
                    <a:pt x="1745995" y="1094482"/>
                  </a:lnTo>
                  <a:lnTo>
                    <a:pt x="1720452" y="1051271"/>
                  </a:lnTo>
                  <a:lnTo>
                    <a:pt x="1695075" y="1007718"/>
                  </a:lnTo>
                  <a:lnTo>
                    <a:pt x="1669784" y="963928"/>
                  </a:lnTo>
                  <a:lnTo>
                    <a:pt x="1644499" y="920005"/>
                  </a:lnTo>
                  <a:lnTo>
                    <a:pt x="1619139" y="876052"/>
                  </a:lnTo>
                  <a:lnTo>
                    <a:pt x="1593623" y="832175"/>
                  </a:lnTo>
                  <a:lnTo>
                    <a:pt x="1567872" y="788477"/>
                  </a:lnTo>
                  <a:lnTo>
                    <a:pt x="1541803" y="745062"/>
                  </a:lnTo>
                  <a:lnTo>
                    <a:pt x="1515337" y="702035"/>
                  </a:lnTo>
                  <a:lnTo>
                    <a:pt x="1488393" y="659500"/>
                  </a:lnTo>
                  <a:lnTo>
                    <a:pt x="1460891" y="617561"/>
                  </a:lnTo>
                  <a:lnTo>
                    <a:pt x="1432750" y="576322"/>
                  </a:lnTo>
                  <a:lnTo>
                    <a:pt x="1403889" y="535887"/>
                  </a:lnTo>
                  <a:lnTo>
                    <a:pt x="1374228" y="496360"/>
                  </a:lnTo>
                  <a:lnTo>
                    <a:pt x="1343686" y="457847"/>
                  </a:lnTo>
                  <a:lnTo>
                    <a:pt x="1312182" y="420450"/>
                  </a:lnTo>
                  <a:lnTo>
                    <a:pt x="1279637" y="384275"/>
                  </a:lnTo>
                  <a:lnTo>
                    <a:pt x="1245969" y="349424"/>
                  </a:lnTo>
                  <a:lnTo>
                    <a:pt x="1211097" y="316003"/>
                  </a:lnTo>
                  <a:lnTo>
                    <a:pt x="1174942" y="284116"/>
                  </a:lnTo>
                  <a:lnTo>
                    <a:pt x="1137423" y="253866"/>
                  </a:lnTo>
                  <a:lnTo>
                    <a:pt x="1098459" y="225358"/>
                  </a:lnTo>
                  <a:lnTo>
                    <a:pt x="1057969" y="198697"/>
                  </a:lnTo>
                  <a:lnTo>
                    <a:pt x="1015872" y="173986"/>
                  </a:lnTo>
                  <a:lnTo>
                    <a:pt x="973232" y="151518"/>
                  </a:lnTo>
                  <a:lnTo>
                    <a:pt x="929702" y="130663"/>
                  </a:lnTo>
                  <a:lnTo>
                    <a:pt x="885346" y="111407"/>
                  </a:lnTo>
                  <a:lnTo>
                    <a:pt x="840222" y="93736"/>
                  </a:lnTo>
                  <a:lnTo>
                    <a:pt x="794392" y="77636"/>
                  </a:lnTo>
                  <a:lnTo>
                    <a:pt x="747917" y="63094"/>
                  </a:lnTo>
                  <a:lnTo>
                    <a:pt x="700856" y="50095"/>
                  </a:lnTo>
                  <a:lnTo>
                    <a:pt x="653270" y="38626"/>
                  </a:lnTo>
                  <a:lnTo>
                    <a:pt x="605221" y="28672"/>
                  </a:lnTo>
                  <a:lnTo>
                    <a:pt x="556767" y="20220"/>
                  </a:lnTo>
                  <a:lnTo>
                    <a:pt x="507971" y="13256"/>
                  </a:lnTo>
                  <a:lnTo>
                    <a:pt x="458893" y="7766"/>
                  </a:lnTo>
                  <a:lnTo>
                    <a:pt x="409593" y="3736"/>
                  </a:lnTo>
                  <a:lnTo>
                    <a:pt x="360132" y="1151"/>
                  </a:lnTo>
                  <a:lnTo>
                    <a:pt x="310570" y="0"/>
                  </a:lnTo>
                  <a:lnTo>
                    <a:pt x="260968" y="266"/>
                  </a:lnTo>
                  <a:lnTo>
                    <a:pt x="211387" y="1936"/>
                  </a:lnTo>
                  <a:lnTo>
                    <a:pt x="161887" y="4998"/>
                  </a:lnTo>
                  <a:lnTo>
                    <a:pt x="112529" y="9435"/>
                  </a:lnTo>
                  <a:lnTo>
                    <a:pt x="63372" y="15236"/>
                  </a:lnTo>
                  <a:lnTo>
                    <a:pt x="0" y="15236"/>
                  </a:lnTo>
                </a:path>
              </a:pathLst>
            </a:custGeom>
            <a:ln w="9360">
              <a:solidFill>
                <a:srgbClr val="000000"/>
              </a:solidFill>
            </a:ln>
          </p:spPr>
          <p:txBody>
            <a:bodyPr wrap="square" lIns="0" tIns="0" rIns="0" bIns="0" rtlCol="0"/>
            <a:lstStyle/>
            <a:p>
              <a:endParaRPr/>
            </a:p>
          </p:txBody>
        </p:sp>
      </p:grpSp>
      <p:sp>
        <p:nvSpPr>
          <p:cNvPr id="13" name="object 13"/>
          <p:cNvSpPr txBox="1"/>
          <p:nvPr/>
        </p:nvSpPr>
        <p:spPr>
          <a:xfrm>
            <a:off x="8765540" y="2757932"/>
            <a:ext cx="657225"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8000"/>
                </a:solidFill>
                <a:latin typeface="Calibri"/>
                <a:cs typeface="Calibri"/>
              </a:rPr>
              <a:t>d</a:t>
            </a:r>
            <a:r>
              <a:rPr sz="1800" dirty="0">
                <a:solidFill>
                  <a:srgbClr val="008000"/>
                </a:solidFill>
                <a:latin typeface="Calibri"/>
                <a:cs typeface="Calibri"/>
              </a:rPr>
              <a:t>e</a:t>
            </a:r>
            <a:r>
              <a:rPr sz="1800" spc="-20" dirty="0">
                <a:solidFill>
                  <a:srgbClr val="008000"/>
                </a:solidFill>
                <a:latin typeface="Calibri"/>
                <a:cs typeface="Calibri"/>
              </a:rPr>
              <a:t>c</a:t>
            </a:r>
            <a:r>
              <a:rPr sz="1800" spc="-5" dirty="0">
                <a:solidFill>
                  <a:srgbClr val="008000"/>
                </a:solidFill>
                <a:latin typeface="Calibri"/>
                <a:cs typeface="Calibri"/>
              </a:rPr>
              <a:t>om</a:t>
            </a:r>
            <a:endParaRPr sz="1800">
              <a:latin typeface="Calibri"/>
              <a:cs typeface="Calibri"/>
            </a:endParaRPr>
          </a:p>
        </p:txBody>
      </p:sp>
      <p:sp>
        <p:nvSpPr>
          <p:cNvPr id="14" name="object 14"/>
          <p:cNvSpPr txBox="1"/>
          <p:nvPr/>
        </p:nvSpPr>
        <p:spPr>
          <a:xfrm>
            <a:off x="8308340" y="5044541"/>
            <a:ext cx="637540" cy="299720"/>
          </a:xfrm>
          <a:prstGeom prst="rect">
            <a:avLst/>
          </a:prstGeom>
        </p:spPr>
        <p:txBody>
          <a:bodyPr vert="horz" wrap="square" lIns="0" tIns="12700" rIns="0" bIns="0" rtlCol="0">
            <a:spAutoFit/>
          </a:bodyPr>
          <a:lstStyle/>
          <a:p>
            <a:pPr marL="12700">
              <a:lnSpc>
                <a:spcPct val="100000"/>
              </a:lnSpc>
              <a:spcBef>
                <a:spcPts val="100"/>
              </a:spcBef>
            </a:pPr>
            <a:r>
              <a:rPr sz="1800" spc="-5" dirty="0">
                <a:solidFill>
                  <a:srgbClr val="000080"/>
                </a:solidFill>
                <a:latin typeface="Calibri"/>
                <a:cs typeface="Calibri"/>
              </a:rPr>
              <a:t>li</a:t>
            </a:r>
            <a:r>
              <a:rPr sz="1800" dirty="0">
                <a:solidFill>
                  <a:srgbClr val="000080"/>
                </a:solidFill>
                <a:latin typeface="Calibri"/>
                <a:cs typeface="Calibri"/>
              </a:rPr>
              <a:t>vid</a:t>
            </a:r>
            <a:r>
              <a:rPr sz="1800" spc="-10" dirty="0">
                <a:solidFill>
                  <a:srgbClr val="000080"/>
                </a:solidFill>
                <a:latin typeface="Calibri"/>
                <a:cs typeface="Calibri"/>
              </a:rPr>
              <a:t>i</a:t>
            </a:r>
            <a:r>
              <a:rPr sz="1800" dirty="0">
                <a:solidFill>
                  <a:srgbClr val="000080"/>
                </a:solidFill>
                <a:latin typeface="Calibri"/>
                <a:cs typeface="Calibri"/>
              </a:rPr>
              <a:t>ty</a:t>
            </a:r>
            <a:endParaRPr sz="1800">
              <a:latin typeface="Calibri"/>
              <a:cs typeface="Calibri"/>
            </a:endParaRPr>
          </a:p>
        </p:txBody>
      </p:sp>
      <p:sp>
        <p:nvSpPr>
          <p:cNvPr id="15" name="object 15"/>
          <p:cNvSpPr txBox="1"/>
          <p:nvPr/>
        </p:nvSpPr>
        <p:spPr>
          <a:xfrm>
            <a:off x="5564504" y="2300732"/>
            <a:ext cx="1160145"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800000"/>
                </a:solidFill>
                <a:latin typeface="Calibri"/>
                <a:cs typeface="Calibri"/>
              </a:rPr>
              <a:t>Rigor</a:t>
            </a:r>
            <a:r>
              <a:rPr sz="1800" spc="-50" dirty="0">
                <a:solidFill>
                  <a:srgbClr val="800000"/>
                </a:solidFill>
                <a:latin typeface="Calibri"/>
                <a:cs typeface="Calibri"/>
              </a:rPr>
              <a:t> </a:t>
            </a:r>
            <a:r>
              <a:rPr sz="1800" spc="-5" dirty="0">
                <a:solidFill>
                  <a:srgbClr val="800000"/>
                </a:solidFill>
                <a:latin typeface="Calibri"/>
                <a:cs typeface="Calibri"/>
              </a:rPr>
              <a:t>mortis</a:t>
            </a:r>
            <a:endParaRPr sz="1800">
              <a:latin typeface="Calibri"/>
              <a:cs typeface="Calibri"/>
            </a:endParaRPr>
          </a:p>
        </p:txBody>
      </p:sp>
      <p:sp>
        <p:nvSpPr>
          <p:cNvPr id="16" name="object 16"/>
          <p:cNvSpPr txBox="1"/>
          <p:nvPr/>
        </p:nvSpPr>
        <p:spPr>
          <a:xfrm>
            <a:off x="2821051" y="1843278"/>
            <a:ext cx="692150" cy="299720"/>
          </a:xfrm>
          <a:prstGeom prst="rect">
            <a:avLst/>
          </a:prstGeom>
        </p:spPr>
        <p:txBody>
          <a:bodyPr vert="horz" wrap="square" lIns="0" tIns="12700" rIns="0" bIns="0" rtlCol="0">
            <a:spAutoFit/>
          </a:bodyPr>
          <a:lstStyle/>
          <a:p>
            <a:pPr marL="12700">
              <a:lnSpc>
                <a:spcPct val="100000"/>
              </a:lnSpc>
              <a:spcBef>
                <a:spcPts val="100"/>
              </a:spcBef>
            </a:pPr>
            <a:r>
              <a:rPr sz="1800" spc="-20" dirty="0">
                <a:latin typeface="Calibri"/>
                <a:cs typeface="Calibri"/>
              </a:rPr>
              <a:t>c</a:t>
            </a:r>
            <a:r>
              <a:rPr sz="1800" spc="-5" dirty="0">
                <a:latin typeface="Calibri"/>
                <a:cs typeface="Calibri"/>
              </a:rPr>
              <a:t>oo</a:t>
            </a:r>
            <a:r>
              <a:rPr sz="1800" spc="-10" dirty="0">
                <a:latin typeface="Calibri"/>
                <a:cs typeface="Calibri"/>
              </a:rPr>
              <a:t>l</a:t>
            </a:r>
            <a:r>
              <a:rPr sz="1800" spc="-5" dirty="0">
                <a:latin typeface="Calibri"/>
                <a:cs typeface="Calibri"/>
              </a:rPr>
              <a:t>ing</a:t>
            </a:r>
            <a:endParaRPr sz="1800">
              <a:latin typeface="Calibri"/>
              <a:cs typeface="Calibri"/>
            </a:endParaRPr>
          </a:p>
        </p:txBody>
      </p:sp>
      <p:sp>
        <p:nvSpPr>
          <p:cNvPr id="17" name="object 17"/>
          <p:cNvSpPr txBox="1">
            <a:spLocks noGrp="1"/>
          </p:cNvSpPr>
          <p:nvPr>
            <p:ph type="title"/>
          </p:nvPr>
        </p:nvSpPr>
        <p:spPr>
          <a:xfrm>
            <a:off x="1220520" y="461848"/>
            <a:ext cx="8052434" cy="422909"/>
          </a:xfrm>
          <a:prstGeom prst="rect">
            <a:avLst/>
          </a:prstGeom>
        </p:spPr>
        <p:txBody>
          <a:bodyPr vert="horz" wrap="square" lIns="0" tIns="13335" rIns="0" bIns="0" rtlCol="0">
            <a:spAutoFit/>
          </a:bodyPr>
          <a:lstStyle/>
          <a:p>
            <a:pPr marL="12700">
              <a:lnSpc>
                <a:spcPct val="100000"/>
              </a:lnSpc>
              <a:spcBef>
                <a:spcPts val="105"/>
              </a:spcBef>
            </a:pPr>
            <a:r>
              <a:rPr sz="2600" spc="-5" dirty="0">
                <a:solidFill>
                  <a:srgbClr val="800080"/>
                </a:solidFill>
              </a:rPr>
              <a:t>CHART</a:t>
            </a:r>
            <a:r>
              <a:rPr sz="2600" spc="-25" dirty="0">
                <a:solidFill>
                  <a:srgbClr val="800080"/>
                </a:solidFill>
              </a:rPr>
              <a:t> </a:t>
            </a:r>
            <a:r>
              <a:rPr sz="2600" spc="-5" dirty="0">
                <a:solidFill>
                  <a:srgbClr val="800080"/>
                </a:solidFill>
              </a:rPr>
              <a:t>showing</a:t>
            </a:r>
            <a:r>
              <a:rPr sz="2600" spc="-20" dirty="0">
                <a:solidFill>
                  <a:srgbClr val="800080"/>
                </a:solidFill>
              </a:rPr>
              <a:t> </a:t>
            </a:r>
            <a:r>
              <a:rPr sz="2600" dirty="0">
                <a:solidFill>
                  <a:srgbClr val="800080"/>
                </a:solidFill>
              </a:rPr>
              <a:t>major</a:t>
            </a:r>
            <a:r>
              <a:rPr sz="2600" spc="10" dirty="0">
                <a:solidFill>
                  <a:srgbClr val="800080"/>
                </a:solidFill>
              </a:rPr>
              <a:t> </a:t>
            </a:r>
            <a:r>
              <a:rPr sz="2600" spc="-5" dirty="0">
                <a:solidFill>
                  <a:srgbClr val="800080"/>
                </a:solidFill>
              </a:rPr>
              <a:t>changes</a:t>
            </a:r>
            <a:r>
              <a:rPr sz="2600" spc="-25" dirty="0">
                <a:solidFill>
                  <a:srgbClr val="800080"/>
                </a:solidFill>
              </a:rPr>
              <a:t> </a:t>
            </a:r>
            <a:r>
              <a:rPr sz="2600" spc="-10" dirty="0">
                <a:solidFill>
                  <a:srgbClr val="800080"/>
                </a:solidFill>
              </a:rPr>
              <a:t>to</a:t>
            </a:r>
            <a:r>
              <a:rPr sz="2600" spc="-5" dirty="0">
                <a:solidFill>
                  <a:srgbClr val="800080"/>
                </a:solidFill>
              </a:rPr>
              <a:t> </a:t>
            </a:r>
            <a:r>
              <a:rPr sz="2600" spc="-10" dirty="0">
                <a:solidFill>
                  <a:srgbClr val="800080"/>
                </a:solidFill>
              </a:rPr>
              <a:t>estimate</a:t>
            </a:r>
            <a:r>
              <a:rPr sz="2600" spc="-40" dirty="0">
                <a:solidFill>
                  <a:srgbClr val="800080"/>
                </a:solidFill>
              </a:rPr>
              <a:t> </a:t>
            </a:r>
            <a:r>
              <a:rPr sz="2600" dirty="0">
                <a:solidFill>
                  <a:srgbClr val="800080"/>
                </a:solidFill>
              </a:rPr>
              <a:t>time</a:t>
            </a:r>
            <a:r>
              <a:rPr sz="2600" spc="-20" dirty="0">
                <a:solidFill>
                  <a:srgbClr val="800080"/>
                </a:solidFill>
              </a:rPr>
              <a:t> </a:t>
            </a:r>
            <a:r>
              <a:rPr sz="2600" spc="-5" dirty="0">
                <a:solidFill>
                  <a:srgbClr val="800080"/>
                </a:solidFill>
              </a:rPr>
              <a:t>since</a:t>
            </a:r>
            <a:r>
              <a:rPr sz="2600" spc="-25" dirty="0">
                <a:solidFill>
                  <a:srgbClr val="800080"/>
                </a:solidFill>
              </a:rPr>
              <a:t> </a:t>
            </a:r>
            <a:r>
              <a:rPr sz="2600" spc="-5" dirty="0">
                <a:solidFill>
                  <a:srgbClr val="800080"/>
                </a:solidFill>
              </a:rPr>
              <a:t>death</a:t>
            </a:r>
            <a:endParaRPr sz="26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69442" y="0"/>
            <a:ext cx="3665220" cy="1015021"/>
          </a:xfrm>
          <a:prstGeom prst="rect">
            <a:avLst/>
          </a:prstGeom>
        </p:spPr>
        <p:txBody>
          <a:bodyPr vert="horz" wrap="square" lIns="0" tIns="151765" rIns="0" bIns="0" rtlCol="0">
            <a:spAutoFit/>
          </a:bodyPr>
          <a:lstStyle/>
          <a:p>
            <a:pPr marL="12700">
              <a:lnSpc>
                <a:spcPct val="100000"/>
              </a:lnSpc>
              <a:spcBef>
                <a:spcPts val="1195"/>
              </a:spcBef>
            </a:pPr>
            <a:r>
              <a:rPr lang="en-IN" sz="2800" b="1" spc="-15" dirty="0" smtClean="0">
                <a:solidFill>
                  <a:srgbClr val="800000"/>
                </a:solidFill>
                <a:latin typeface="Calibri"/>
                <a:cs typeface="Calibri"/>
              </a:rPr>
              <a:t>LATE SIGN :  </a:t>
            </a:r>
            <a:br>
              <a:rPr lang="en-IN" sz="2800" b="1" spc="-15" dirty="0" smtClean="0">
                <a:solidFill>
                  <a:srgbClr val="800000"/>
                </a:solidFill>
                <a:latin typeface="Calibri"/>
                <a:cs typeface="Calibri"/>
              </a:rPr>
            </a:br>
            <a:r>
              <a:rPr sz="2800" b="1" spc="-15" smtClean="0">
                <a:solidFill>
                  <a:srgbClr val="800000"/>
                </a:solidFill>
                <a:latin typeface="Calibri"/>
                <a:cs typeface="Calibri"/>
              </a:rPr>
              <a:t>PUTREFACTION</a:t>
            </a:r>
          </a:p>
        </p:txBody>
      </p:sp>
      <p:sp>
        <p:nvSpPr>
          <p:cNvPr id="4" name="object 4"/>
          <p:cNvSpPr txBox="1"/>
          <p:nvPr/>
        </p:nvSpPr>
        <p:spPr>
          <a:xfrm>
            <a:off x="288442" y="955675"/>
            <a:ext cx="9048750" cy="4700646"/>
          </a:xfrm>
          <a:prstGeom prst="rect">
            <a:avLst/>
          </a:prstGeom>
        </p:spPr>
        <p:txBody>
          <a:bodyPr vert="horz" wrap="square" lIns="0" tIns="12065" rIns="0" bIns="0" rtlCol="0">
            <a:spAutoFit/>
          </a:bodyPr>
          <a:lstStyle/>
          <a:p>
            <a:pPr marL="12700">
              <a:lnSpc>
                <a:spcPct val="100000"/>
              </a:lnSpc>
              <a:spcBef>
                <a:spcPts val="95"/>
              </a:spcBef>
            </a:pPr>
            <a:r>
              <a:rPr sz="2000" smtClean="0">
                <a:latin typeface="Wingdings"/>
                <a:cs typeface="Wingdings"/>
              </a:rPr>
              <a:t></a:t>
            </a:r>
            <a:r>
              <a:rPr sz="2000" spc="-50" smtClean="0">
                <a:latin typeface="Times New Roman"/>
                <a:cs typeface="Times New Roman"/>
              </a:rPr>
              <a:t> </a:t>
            </a:r>
            <a:r>
              <a:rPr lang="en-IN" sz="2000" spc="-50" dirty="0" smtClean="0">
                <a:latin typeface="Times New Roman"/>
                <a:cs typeface="Times New Roman"/>
              </a:rPr>
              <a:t>OUTSIDE the body  – flies, maggots etc</a:t>
            </a:r>
          </a:p>
          <a:p>
            <a:pPr marL="12700">
              <a:lnSpc>
                <a:spcPct val="100000"/>
              </a:lnSpc>
              <a:spcBef>
                <a:spcPts val="95"/>
              </a:spcBef>
              <a:buFont typeface="Wingdings"/>
              <a:buChar char="à"/>
            </a:pPr>
            <a:r>
              <a:rPr lang="en-IN" sz="2000" spc="-50" dirty="0" smtClean="0">
                <a:latin typeface="Times New Roman"/>
                <a:cs typeface="Times New Roman"/>
              </a:rPr>
              <a:t>INSIDE the body – </a:t>
            </a:r>
            <a:r>
              <a:rPr lang="en-IN" sz="2000" spc="-50" dirty="0" err="1" smtClean="0">
                <a:latin typeface="Times New Roman"/>
                <a:cs typeface="Times New Roman"/>
              </a:rPr>
              <a:t>anerobic</a:t>
            </a:r>
            <a:r>
              <a:rPr lang="en-IN" sz="2000" spc="-50" dirty="0" smtClean="0">
                <a:latin typeface="Times New Roman"/>
                <a:cs typeface="Times New Roman"/>
              </a:rPr>
              <a:t> bacteria- intestine </a:t>
            </a:r>
          </a:p>
          <a:p>
            <a:pPr marL="12700">
              <a:lnSpc>
                <a:spcPct val="100000"/>
              </a:lnSpc>
              <a:spcBef>
                <a:spcPts val="95"/>
              </a:spcBef>
            </a:pPr>
            <a:endParaRPr lang="en-IN" sz="2000" spc="-50" dirty="0" smtClean="0">
              <a:latin typeface="Times New Roman"/>
              <a:cs typeface="Times New Roman"/>
            </a:endParaRPr>
          </a:p>
          <a:p>
            <a:pPr marL="12700">
              <a:lnSpc>
                <a:spcPct val="100000"/>
              </a:lnSpc>
              <a:spcBef>
                <a:spcPts val="95"/>
              </a:spcBef>
            </a:pPr>
            <a:r>
              <a:rPr lang="en-IN" sz="2200" dirty="0" smtClean="0">
                <a:latin typeface="Arial MT"/>
                <a:cs typeface="Arial MT"/>
              </a:rPr>
              <a:t> </a:t>
            </a:r>
            <a:r>
              <a:rPr lang="en-US" sz="2400" dirty="0" smtClean="0">
                <a:latin typeface="Wingdings"/>
                <a:cs typeface="Wingdings"/>
              </a:rPr>
              <a:t></a:t>
            </a:r>
            <a:r>
              <a:rPr lang="en-IN" sz="2200" dirty="0" smtClean="0">
                <a:latin typeface="Arial MT"/>
                <a:cs typeface="Arial MT"/>
              </a:rPr>
              <a:t>Putrefaction is the decomposition of the body carried out by bacterial activity.</a:t>
            </a:r>
          </a:p>
          <a:p>
            <a:pPr marL="12700">
              <a:lnSpc>
                <a:spcPct val="100000"/>
              </a:lnSpc>
              <a:spcBef>
                <a:spcPts val="95"/>
              </a:spcBef>
              <a:buFont typeface="Wingdings"/>
              <a:buChar char="à"/>
            </a:pPr>
            <a:r>
              <a:rPr lang="en-IN" sz="2200" dirty="0" smtClean="0">
                <a:latin typeface="Arial MT"/>
                <a:cs typeface="Arial MT"/>
              </a:rPr>
              <a:t>It involves the decomposition of the proteins, breakdown of the tissue and liquefaction of organs.</a:t>
            </a:r>
          </a:p>
          <a:p>
            <a:pPr marL="12700">
              <a:lnSpc>
                <a:spcPct val="100000"/>
              </a:lnSpc>
              <a:spcBef>
                <a:spcPts val="95"/>
              </a:spcBef>
            </a:pPr>
            <a:r>
              <a:rPr lang="en-IN" sz="2200" b="1" dirty="0" smtClean="0">
                <a:latin typeface="Arial MT"/>
                <a:cs typeface="Arial MT"/>
              </a:rPr>
              <a:t>Mechanism-</a:t>
            </a:r>
            <a:r>
              <a:rPr lang="en-IN" sz="2200" dirty="0" smtClean="0">
                <a:latin typeface="Arial MT"/>
                <a:cs typeface="Arial MT"/>
              </a:rPr>
              <a:t> After death, </a:t>
            </a:r>
            <a:r>
              <a:rPr lang="en-IN" sz="2200" dirty="0" err="1" smtClean="0">
                <a:latin typeface="Arial MT"/>
                <a:cs typeface="Arial MT"/>
              </a:rPr>
              <a:t>anarobic</a:t>
            </a:r>
            <a:r>
              <a:rPr lang="en-IN" sz="2200" dirty="0" smtClean="0">
                <a:latin typeface="Arial MT"/>
                <a:cs typeface="Arial MT"/>
              </a:rPr>
              <a:t> bacteria migrate from the guts into blood vessels then into tissues, then then multiply and spread through the whole body.</a:t>
            </a:r>
            <a:endParaRPr sz="2200" smtClean="0">
              <a:latin typeface="Arial MT"/>
              <a:cs typeface="Arial MT"/>
            </a:endParaRPr>
          </a:p>
          <a:p>
            <a:pPr marL="12700">
              <a:lnSpc>
                <a:spcPct val="100000"/>
              </a:lnSpc>
              <a:spcBef>
                <a:spcPts val="60"/>
              </a:spcBef>
            </a:pPr>
            <a:r>
              <a:rPr sz="2200" spc="-5" smtClean="0">
                <a:latin typeface="Wingdings"/>
                <a:cs typeface="Wingdings"/>
              </a:rPr>
              <a:t></a:t>
            </a:r>
            <a:r>
              <a:rPr lang="en-IN" sz="2400" dirty="0" smtClean="0">
                <a:latin typeface="Arial MT"/>
                <a:cs typeface="Arial MT"/>
              </a:rPr>
              <a:t> </a:t>
            </a:r>
            <a:r>
              <a:rPr lang="en-IN" dirty="0" smtClean="0">
                <a:latin typeface="Arial MT"/>
                <a:cs typeface="Arial MT"/>
              </a:rPr>
              <a:t>Bacteria begins to multiply within 4 hours and reached at peak within 24-30 hours.</a:t>
            </a:r>
          </a:p>
          <a:p>
            <a:pPr marL="12700">
              <a:lnSpc>
                <a:spcPct val="100000"/>
              </a:lnSpc>
              <a:spcBef>
                <a:spcPts val="60"/>
              </a:spcBef>
            </a:pPr>
            <a:endParaRPr lang="en-IN" dirty="0">
              <a:latin typeface="Arial MT"/>
              <a:cs typeface="Arial MT"/>
            </a:endParaRPr>
          </a:p>
          <a:p>
            <a:pPr marL="12700">
              <a:lnSpc>
                <a:spcPct val="100000"/>
              </a:lnSpc>
              <a:spcBef>
                <a:spcPts val="60"/>
              </a:spcBef>
            </a:pPr>
            <a:r>
              <a:rPr lang="en-IN" dirty="0" smtClean="0">
                <a:latin typeface="Arial MT"/>
                <a:cs typeface="Arial MT"/>
              </a:rPr>
              <a:t>Note- The intestine contain more than 1 thousand different species of bacteria.</a:t>
            </a:r>
            <a:endParaRPr smtClean="0">
              <a:latin typeface="Arial MT"/>
              <a:cs typeface="Arial MT"/>
            </a:endParaRPr>
          </a:p>
          <a:p>
            <a:pPr marL="400685" marR="803275" indent="-388620">
              <a:lnSpc>
                <a:spcPct val="100000"/>
              </a:lnSpc>
            </a:pPr>
            <a:endParaRPr sz="2200">
              <a:latin typeface="Arial MT"/>
              <a:cs typeface="Arial MT"/>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42" y="183136"/>
            <a:ext cx="8078165" cy="391539"/>
          </a:xfrm>
        </p:spPr>
        <p:txBody>
          <a:bodyPr/>
          <a:lstStyle/>
          <a:p>
            <a:endParaRPr lang="en-US" dirty="0"/>
          </a:p>
        </p:txBody>
      </p:sp>
      <p:sp>
        <p:nvSpPr>
          <p:cNvPr id="3" name="Text Placeholder 2"/>
          <p:cNvSpPr>
            <a:spLocks noGrp="1"/>
          </p:cNvSpPr>
          <p:nvPr>
            <p:ph type="body" idx="1"/>
          </p:nvPr>
        </p:nvSpPr>
        <p:spPr>
          <a:xfrm>
            <a:off x="991920" y="1242822"/>
            <a:ext cx="7675830" cy="4130361"/>
          </a:xfrm>
        </p:spPr>
        <p:txBody>
          <a:bodyPr/>
          <a:lstStyle/>
          <a:p>
            <a:pPr marL="29845">
              <a:lnSpc>
                <a:spcPct val="100000"/>
              </a:lnSpc>
            </a:pPr>
            <a:r>
              <a:rPr lang="en-US" spc="-40" dirty="0" smtClean="0">
                <a:solidFill>
                  <a:srgbClr val="008000"/>
                </a:solidFill>
              </a:rPr>
              <a:t>FACTORS </a:t>
            </a:r>
            <a:r>
              <a:rPr lang="en-US" spc="-35" dirty="0" smtClean="0">
                <a:solidFill>
                  <a:srgbClr val="008000"/>
                </a:solidFill>
              </a:rPr>
              <a:t>FAVOURING</a:t>
            </a:r>
            <a:r>
              <a:rPr lang="en-US" spc="-10" dirty="0" smtClean="0">
                <a:solidFill>
                  <a:srgbClr val="008000"/>
                </a:solidFill>
              </a:rPr>
              <a:t> </a:t>
            </a:r>
            <a:r>
              <a:rPr lang="en-US" spc="-5" dirty="0" smtClean="0">
                <a:solidFill>
                  <a:srgbClr val="008000"/>
                </a:solidFill>
              </a:rPr>
              <a:t>BACTERIAL</a:t>
            </a:r>
            <a:r>
              <a:rPr lang="en-US" spc="-50" dirty="0" smtClean="0">
                <a:solidFill>
                  <a:srgbClr val="008000"/>
                </a:solidFill>
              </a:rPr>
              <a:t> </a:t>
            </a:r>
            <a:r>
              <a:rPr lang="en-US" spc="-30" dirty="0" smtClean="0">
                <a:solidFill>
                  <a:srgbClr val="008000"/>
                </a:solidFill>
              </a:rPr>
              <a:t>ACTIVITY:</a:t>
            </a:r>
            <a:endParaRPr lang="en-US" dirty="0" smtClean="0"/>
          </a:p>
          <a:p>
            <a:pPr marL="398145" indent="-368935">
              <a:lnSpc>
                <a:spcPct val="100000"/>
              </a:lnSpc>
              <a:spcBef>
                <a:spcPts val="1200"/>
              </a:spcBef>
              <a:buAutoNum type="arabicPeriod"/>
              <a:tabLst>
                <a:tab pos="397510" algn="l"/>
                <a:tab pos="398780" algn="l"/>
              </a:tabLst>
            </a:pPr>
            <a:r>
              <a:rPr lang="en-US" spc="-10" dirty="0" smtClean="0"/>
              <a:t>Loss</a:t>
            </a:r>
            <a:r>
              <a:rPr lang="en-US" spc="-25" dirty="0" smtClean="0"/>
              <a:t> </a:t>
            </a:r>
            <a:r>
              <a:rPr lang="en-US" spc="-5" dirty="0" smtClean="0"/>
              <a:t>of</a:t>
            </a:r>
            <a:r>
              <a:rPr lang="en-US" spc="-15" dirty="0" smtClean="0"/>
              <a:t> </a:t>
            </a:r>
            <a:r>
              <a:rPr lang="en-US" spc="-10" dirty="0" smtClean="0"/>
              <a:t>protective</a:t>
            </a:r>
            <a:r>
              <a:rPr lang="en-US" spc="-20" dirty="0" smtClean="0"/>
              <a:t> </a:t>
            </a:r>
            <a:r>
              <a:rPr lang="en-US" spc="-5" dirty="0" smtClean="0"/>
              <a:t>mechanism</a:t>
            </a:r>
            <a:endParaRPr lang="en-US" dirty="0" smtClean="0"/>
          </a:p>
          <a:p>
            <a:pPr marL="328930" indent="-299720">
              <a:lnSpc>
                <a:spcPct val="100000"/>
              </a:lnSpc>
              <a:spcBef>
                <a:spcPts val="1585"/>
              </a:spcBef>
              <a:buAutoNum type="arabicPeriod"/>
              <a:tabLst>
                <a:tab pos="329565" algn="l"/>
              </a:tabLst>
            </a:pPr>
            <a:r>
              <a:rPr lang="en-US" spc="-5" dirty="0" smtClean="0"/>
              <a:t>Open</a:t>
            </a:r>
            <a:r>
              <a:rPr lang="en-US" spc="-30" dirty="0" smtClean="0"/>
              <a:t> </a:t>
            </a:r>
            <a:r>
              <a:rPr lang="en-US" spc="-5" dirty="0" smtClean="0"/>
              <a:t>skin</a:t>
            </a:r>
            <a:r>
              <a:rPr lang="en-US" spc="-25" dirty="0" smtClean="0"/>
              <a:t> </a:t>
            </a:r>
            <a:r>
              <a:rPr lang="en-US" spc="-10" dirty="0" smtClean="0"/>
              <a:t>wounds</a:t>
            </a:r>
            <a:endParaRPr lang="en-US" dirty="0" smtClean="0"/>
          </a:p>
          <a:p>
            <a:pPr marL="328930" indent="-299720">
              <a:lnSpc>
                <a:spcPct val="100000"/>
              </a:lnSpc>
              <a:spcBef>
                <a:spcPts val="1585"/>
              </a:spcBef>
              <a:buAutoNum type="arabicPeriod"/>
              <a:tabLst>
                <a:tab pos="329565" algn="l"/>
              </a:tabLst>
            </a:pPr>
            <a:r>
              <a:rPr lang="en-US" spc="-20" dirty="0" smtClean="0"/>
              <a:t>Fall</a:t>
            </a:r>
            <a:r>
              <a:rPr lang="en-US" spc="-35" dirty="0" smtClean="0"/>
              <a:t> </a:t>
            </a:r>
            <a:r>
              <a:rPr lang="en-US" dirty="0" smtClean="0"/>
              <a:t>in</a:t>
            </a:r>
            <a:r>
              <a:rPr lang="en-US" spc="-5" dirty="0" smtClean="0"/>
              <a:t> </a:t>
            </a:r>
            <a:r>
              <a:rPr lang="en-US" spc="-25" dirty="0" smtClean="0"/>
              <a:t>oxygen</a:t>
            </a:r>
            <a:r>
              <a:rPr lang="en-US" spc="-5" dirty="0" smtClean="0"/>
              <a:t> </a:t>
            </a:r>
            <a:r>
              <a:rPr lang="en-US" dirty="0" smtClean="0"/>
              <a:t>and</a:t>
            </a:r>
            <a:r>
              <a:rPr lang="en-US" spc="-15" dirty="0" smtClean="0"/>
              <a:t> </a:t>
            </a:r>
            <a:r>
              <a:rPr lang="en-US" dirty="0" smtClean="0"/>
              <a:t>rise</a:t>
            </a:r>
            <a:r>
              <a:rPr lang="en-US" spc="-5" dirty="0" smtClean="0"/>
              <a:t> </a:t>
            </a:r>
            <a:r>
              <a:rPr lang="en-US" dirty="0" smtClean="0"/>
              <a:t>in</a:t>
            </a:r>
            <a:r>
              <a:rPr lang="en-US" spc="-10" dirty="0" smtClean="0"/>
              <a:t> </a:t>
            </a:r>
            <a:r>
              <a:rPr lang="en-US" spc="-20" dirty="0" smtClean="0"/>
              <a:t>hydrogen</a:t>
            </a:r>
            <a:endParaRPr lang="en-US" dirty="0" smtClean="0"/>
          </a:p>
          <a:p>
            <a:pPr marL="302260" marR="838835" indent="-273050">
              <a:lnSpc>
                <a:spcPct val="155000"/>
              </a:lnSpc>
              <a:buFont typeface="Calibri"/>
              <a:buAutoNum type="arabicPeriod"/>
              <a:tabLst>
                <a:tab pos="329565" algn="l"/>
                <a:tab pos="3007995" algn="l"/>
              </a:tabLst>
            </a:pPr>
            <a:r>
              <a:rPr lang="en-US" dirty="0" smtClean="0"/>
              <a:t>	</a:t>
            </a:r>
            <a:r>
              <a:rPr lang="en-US" spc="-5" dirty="0" smtClean="0"/>
              <a:t>Fluidity</a:t>
            </a:r>
            <a:r>
              <a:rPr lang="en-US" spc="-25" dirty="0" smtClean="0"/>
              <a:t> </a:t>
            </a:r>
            <a:r>
              <a:rPr lang="en-US" spc="-5" dirty="0" smtClean="0"/>
              <a:t>of</a:t>
            </a:r>
            <a:r>
              <a:rPr lang="en-US" dirty="0" smtClean="0"/>
              <a:t> </a:t>
            </a:r>
            <a:r>
              <a:rPr lang="en-US" spc="-5" dirty="0" smtClean="0"/>
              <a:t>blood</a:t>
            </a:r>
            <a:r>
              <a:rPr lang="en-US" spc="-10" dirty="0" smtClean="0"/>
              <a:t> </a:t>
            </a:r>
            <a:r>
              <a:rPr lang="en-US" dirty="0" smtClean="0"/>
              <a:t>and	</a:t>
            </a:r>
            <a:r>
              <a:rPr lang="en-US" spc="-20" dirty="0" smtClean="0"/>
              <a:t>carbohydrates</a:t>
            </a:r>
            <a:r>
              <a:rPr lang="en-US" spc="-15" dirty="0" smtClean="0"/>
              <a:t> </a:t>
            </a:r>
            <a:r>
              <a:rPr lang="en-US" dirty="0" smtClean="0"/>
              <a:t>&amp;</a:t>
            </a:r>
            <a:r>
              <a:rPr lang="en-US" spc="-5" dirty="0" smtClean="0"/>
              <a:t> </a:t>
            </a:r>
            <a:r>
              <a:rPr lang="en-US" spc="-15" dirty="0" smtClean="0"/>
              <a:t>proteins</a:t>
            </a:r>
            <a:r>
              <a:rPr lang="en-US" spc="-5" dirty="0" smtClean="0"/>
              <a:t> </a:t>
            </a:r>
            <a:r>
              <a:rPr lang="en-US" dirty="0" smtClean="0"/>
              <a:t>in </a:t>
            </a:r>
            <a:r>
              <a:rPr lang="en-US" spc="-525" dirty="0" smtClean="0"/>
              <a:t> </a:t>
            </a:r>
            <a:r>
              <a:rPr lang="en-US" spc="-5" dirty="0" smtClean="0"/>
              <a:t>blood</a:t>
            </a:r>
            <a:endParaRPr lang="en-US" dirty="0" smtClean="0"/>
          </a:p>
          <a:p>
            <a:pPr marL="328930" indent="-299720">
              <a:lnSpc>
                <a:spcPct val="100000"/>
              </a:lnSpc>
              <a:spcBef>
                <a:spcPts val="1590"/>
              </a:spcBef>
              <a:buAutoNum type="arabicPeriod"/>
              <a:tabLst>
                <a:tab pos="329565" algn="l"/>
              </a:tabLst>
            </a:pPr>
            <a:r>
              <a:rPr lang="en-US" spc="-15" dirty="0" smtClean="0"/>
              <a:t>Pre</a:t>
            </a:r>
            <a:r>
              <a:rPr lang="en-US" spc="-5" dirty="0" smtClean="0"/>
              <a:t> </a:t>
            </a:r>
            <a:r>
              <a:rPr lang="en-US" spc="-10" dirty="0" smtClean="0"/>
              <a:t>existing</a:t>
            </a:r>
            <a:r>
              <a:rPr lang="en-US" spc="-35" dirty="0" smtClean="0"/>
              <a:t> </a:t>
            </a:r>
            <a:r>
              <a:rPr lang="en-US" spc="-10" dirty="0" smtClean="0"/>
              <a:t>infection</a:t>
            </a:r>
            <a:r>
              <a:rPr lang="en-US" spc="-15" dirty="0" smtClean="0"/>
              <a:t> </a:t>
            </a:r>
            <a:r>
              <a:rPr lang="en-US" spc="-25" dirty="0" smtClean="0"/>
              <a:t>before</a:t>
            </a:r>
            <a:r>
              <a:rPr lang="en-US" spc="5" dirty="0" smtClean="0"/>
              <a:t> </a:t>
            </a:r>
            <a:r>
              <a:rPr lang="en-US" spc="-10" dirty="0" smtClean="0"/>
              <a:t>death</a:t>
            </a:r>
            <a:endParaRPr lang="en-US" dirty="0" smtClean="0"/>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147" y="354330"/>
            <a:ext cx="5737860" cy="391160"/>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800000"/>
                </a:solidFill>
              </a:rPr>
              <a:t>ENZYMES</a:t>
            </a:r>
            <a:r>
              <a:rPr spc="-15" dirty="0">
                <a:solidFill>
                  <a:srgbClr val="800000"/>
                </a:solidFill>
              </a:rPr>
              <a:t> </a:t>
            </a:r>
            <a:r>
              <a:rPr dirty="0">
                <a:solidFill>
                  <a:srgbClr val="800000"/>
                </a:solidFill>
              </a:rPr>
              <a:t>AND</a:t>
            </a:r>
            <a:r>
              <a:rPr spc="-10" dirty="0">
                <a:solidFill>
                  <a:srgbClr val="800000"/>
                </a:solidFill>
              </a:rPr>
              <a:t> </a:t>
            </a:r>
            <a:r>
              <a:rPr spc="-5" dirty="0">
                <a:solidFill>
                  <a:srgbClr val="800000"/>
                </a:solidFill>
              </a:rPr>
              <a:t>THEIR</a:t>
            </a:r>
            <a:r>
              <a:rPr spc="-10" dirty="0">
                <a:solidFill>
                  <a:srgbClr val="800000"/>
                </a:solidFill>
              </a:rPr>
              <a:t> ROLE</a:t>
            </a:r>
            <a:r>
              <a:rPr spc="-15" dirty="0">
                <a:solidFill>
                  <a:srgbClr val="800000"/>
                </a:solidFill>
              </a:rPr>
              <a:t> </a:t>
            </a:r>
            <a:r>
              <a:rPr spc="-5" dirty="0">
                <a:solidFill>
                  <a:srgbClr val="800000"/>
                </a:solidFill>
              </a:rPr>
              <a:t>IN</a:t>
            </a:r>
            <a:r>
              <a:rPr spc="-10" dirty="0">
                <a:solidFill>
                  <a:srgbClr val="800000"/>
                </a:solidFill>
              </a:rPr>
              <a:t> </a:t>
            </a:r>
            <a:r>
              <a:rPr spc="-15" dirty="0">
                <a:solidFill>
                  <a:srgbClr val="800000"/>
                </a:solidFill>
              </a:rPr>
              <a:t>PUTREFACTION:</a:t>
            </a:r>
          </a:p>
        </p:txBody>
      </p:sp>
      <p:sp>
        <p:nvSpPr>
          <p:cNvPr id="3" name="object 3"/>
          <p:cNvSpPr txBox="1"/>
          <p:nvPr/>
        </p:nvSpPr>
        <p:spPr>
          <a:xfrm>
            <a:off x="666750" y="955674"/>
            <a:ext cx="7819847" cy="4149854"/>
          </a:xfrm>
          <a:prstGeom prst="rect">
            <a:avLst/>
          </a:prstGeom>
        </p:spPr>
        <p:txBody>
          <a:bodyPr vert="horz" wrap="square" lIns="0" tIns="12700" rIns="0" bIns="0" rtlCol="0">
            <a:spAutoFit/>
          </a:bodyPr>
          <a:lstStyle/>
          <a:p>
            <a:pPr marL="12700">
              <a:lnSpc>
                <a:spcPct val="100000"/>
              </a:lnSpc>
              <a:spcBef>
                <a:spcPts val="60"/>
              </a:spcBef>
            </a:pPr>
            <a:r>
              <a:rPr lang="en-US" sz="2000" b="1" spc="-5" dirty="0" smtClean="0">
                <a:latin typeface="Arial MT"/>
                <a:cs typeface="Arial MT"/>
              </a:rPr>
              <a:t>Clostridium</a:t>
            </a:r>
            <a:r>
              <a:rPr lang="en-US" sz="2000" b="1" spc="15" dirty="0" smtClean="0">
                <a:latin typeface="Arial MT"/>
                <a:cs typeface="Arial MT"/>
              </a:rPr>
              <a:t> </a:t>
            </a:r>
            <a:r>
              <a:rPr lang="en-US" sz="2000" b="1" spc="-10" dirty="0" err="1" smtClean="0">
                <a:latin typeface="Arial MT"/>
                <a:cs typeface="Arial MT"/>
              </a:rPr>
              <a:t>Welchii</a:t>
            </a:r>
            <a:r>
              <a:rPr lang="en-US" sz="2000" b="1" spc="-15" dirty="0" smtClean="0">
                <a:latin typeface="Arial MT"/>
                <a:cs typeface="Arial MT"/>
              </a:rPr>
              <a:t> </a:t>
            </a:r>
            <a:r>
              <a:rPr lang="en-US" sz="2000" spc="-5" dirty="0" smtClean="0">
                <a:latin typeface="Arial MT"/>
                <a:cs typeface="Arial MT"/>
              </a:rPr>
              <a:t>is</a:t>
            </a:r>
            <a:r>
              <a:rPr lang="en-US" sz="2000" spc="15" dirty="0" smtClean="0">
                <a:latin typeface="Arial MT"/>
                <a:cs typeface="Arial MT"/>
              </a:rPr>
              <a:t> </a:t>
            </a:r>
            <a:r>
              <a:rPr lang="en-US" sz="2000" spc="-5" dirty="0" smtClean="0">
                <a:latin typeface="Arial MT"/>
                <a:cs typeface="Arial MT"/>
              </a:rPr>
              <a:t>the</a:t>
            </a:r>
            <a:r>
              <a:rPr lang="en-US" sz="2000" spc="10" dirty="0" smtClean="0">
                <a:latin typeface="Arial MT"/>
                <a:cs typeface="Arial MT"/>
              </a:rPr>
              <a:t> </a:t>
            </a:r>
            <a:r>
              <a:rPr lang="en-US" sz="2000" spc="-5" dirty="0" smtClean="0">
                <a:latin typeface="Arial MT"/>
                <a:cs typeface="Arial MT"/>
              </a:rPr>
              <a:t>main</a:t>
            </a:r>
            <a:r>
              <a:rPr lang="en-US" sz="2000" spc="20" dirty="0" smtClean="0">
                <a:latin typeface="Arial MT"/>
                <a:cs typeface="Arial MT"/>
              </a:rPr>
              <a:t> </a:t>
            </a:r>
            <a:r>
              <a:rPr lang="en-US" sz="2000" spc="-5" dirty="0" smtClean="0">
                <a:latin typeface="Arial MT"/>
                <a:cs typeface="Arial MT"/>
              </a:rPr>
              <a:t>destruction bacteria agent.</a:t>
            </a:r>
          </a:p>
          <a:p>
            <a:pPr marL="12700">
              <a:lnSpc>
                <a:spcPct val="100000"/>
              </a:lnSpc>
              <a:spcBef>
                <a:spcPts val="60"/>
              </a:spcBef>
            </a:pPr>
            <a:r>
              <a:rPr lang="en-US" sz="2000" spc="-5" dirty="0" smtClean="0">
                <a:latin typeface="Arial MT"/>
                <a:cs typeface="Arial MT"/>
              </a:rPr>
              <a:t>It produced </a:t>
            </a:r>
            <a:r>
              <a:rPr lang="en-US" sz="2000" b="1" spc="-5" dirty="0" err="1" smtClean="0">
                <a:latin typeface="Arial MT"/>
                <a:cs typeface="Arial MT"/>
              </a:rPr>
              <a:t>Lecithinase</a:t>
            </a:r>
            <a:r>
              <a:rPr lang="en-US" sz="2000" spc="-5" dirty="0" smtClean="0">
                <a:latin typeface="Arial MT"/>
                <a:cs typeface="Arial MT"/>
              </a:rPr>
              <a:t> and this bacteria hydrolysis the lecithin which is present in all cell membrane including blood cells is responsible for :</a:t>
            </a:r>
            <a:endParaRPr lang="en-US" sz="2000" dirty="0" smtClean="0">
              <a:latin typeface="Arial MT"/>
              <a:cs typeface="Arial MT"/>
            </a:endParaRPr>
          </a:p>
          <a:p>
            <a:pPr marL="322580" indent="-310515">
              <a:lnSpc>
                <a:spcPct val="100000"/>
              </a:lnSpc>
              <a:spcBef>
                <a:spcPts val="994"/>
              </a:spcBef>
              <a:buAutoNum type="arabicPeriod"/>
              <a:tabLst>
                <a:tab pos="323215" algn="l"/>
              </a:tabLst>
            </a:pPr>
            <a:r>
              <a:rPr lang="en-US" sz="2000" spc="-5" dirty="0" smtClean="0">
                <a:latin typeface="Arial MT"/>
                <a:cs typeface="Arial MT"/>
              </a:rPr>
              <a:t>Postmortem </a:t>
            </a:r>
            <a:r>
              <a:rPr lang="en-US" sz="2000" spc="-5" dirty="0" err="1" smtClean="0">
                <a:latin typeface="Arial MT"/>
                <a:cs typeface="Arial MT"/>
              </a:rPr>
              <a:t>haemolysis</a:t>
            </a:r>
            <a:r>
              <a:rPr lang="en-US" sz="2000" spc="-5" dirty="0" smtClean="0">
                <a:latin typeface="Arial MT"/>
                <a:cs typeface="Arial MT"/>
              </a:rPr>
              <a:t> of blood</a:t>
            </a:r>
            <a:endParaRPr lang="en-US" sz="2000" dirty="0" smtClean="0">
              <a:latin typeface="Arial MT"/>
              <a:cs typeface="Arial MT"/>
            </a:endParaRPr>
          </a:p>
          <a:p>
            <a:pPr marL="322580" indent="-310515">
              <a:lnSpc>
                <a:spcPct val="100000"/>
              </a:lnSpc>
              <a:spcBef>
                <a:spcPts val="1325"/>
              </a:spcBef>
              <a:buAutoNum type="arabicPeriod"/>
              <a:tabLst>
                <a:tab pos="323215" algn="l"/>
              </a:tabLst>
            </a:pPr>
            <a:r>
              <a:rPr lang="en-US" sz="2000" spc="-5" dirty="0" smtClean="0">
                <a:latin typeface="Arial MT"/>
                <a:cs typeface="Arial MT"/>
              </a:rPr>
              <a:t>Disintegration</a:t>
            </a:r>
            <a:r>
              <a:rPr lang="en-US" sz="2000" spc="-10" dirty="0" smtClean="0">
                <a:latin typeface="Arial MT"/>
                <a:cs typeface="Arial MT"/>
              </a:rPr>
              <a:t> </a:t>
            </a:r>
            <a:r>
              <a:rPr lang="en-US" sz="2000" spc="-5" dirty="0" smtClean="0">
                <a:latin typeface="Arial MT"/>
                <a:cs typeface="Arial MT"/>
              </a:rPr>
              <a:t>of tissue</a:t>
            </a:r>
            <a:endParaRPr lang="en-US" sz="2000" dirty="0" smtClean="0">
              <a:latin typeface="Arial MT"/>
              <a:cs typeface="Arial MT"/>
            </a:endParaRPr>
          </a:p>
          <a:p>
            <a:pPr marL="322580" indent="-310515">
              <a:lnSpc>
                <a:spcPct val="100000"/>
              </a:lnSpc>
              <a:spcBef>
                <a:spcPts val="1320"/>
              </a:spcBef>
              <a:buAutoNum type="arabicPeriod"/>
              <a:tabLst>
                <a:tab pos="323215" algn="l"/>
              </a:tabLst>
            </a:pPr>
            <a:r>
              <a:rPr lang="en-US" sz="2000" spc="-5" dirty="0" smtClean="0">
                <a:latin typeface="Arial MT"/>
                <a:cs typeface="Arial MT"/>
              </a:rPr>
              <a:t>Gas</a:t>
            </a:r>
            <a:r>
              <a:rPr lang="en-US" sz="2000" spc="-15" dirty="0" smtClean="0">
                <a:latin typeface="Arial MT"/>
                <a:cs typeface="Arial MT"/>
              </a:rPr>
              <a:t> </a:t>
            </a:r>
            <a:r>
              <a:rPr lang="en-US" sz="2000" spc="-5" dirty="0" smtClean="0">
                <a:latin typeface="Arial MT"/>
                <a:cs typeface="Arial MT"/>
              </a:rPr>
              <a:t>formation</a:t>
            </a:r>
            <a:endParaRPr lang="en-US" sz="2000" dirty="0" smtClean="0">
              <a:latin typeface="Arial MT"/>
              <a:cs typeface="Arial MT"/>
            </a:endParaRPr>
          </a:p>
          <a:p>
            <a:pPr>
              <a:lnSpc>
                <a:spcPct val="100000"/>
              </a:lnSpc>
              <a:spcBef>
                <a:spcPts val="25"/>
              </a:spcBef>
            </a:pPr>
            <a:endParaRPr lang="en-US" sz="2000" dirty="0" smtClean="0">
              <a:latin typeface="Arial MT"/>
              <a:cs typeface="Arial MT"/>
            </a:endParaRPr>
          </a:p>
          <a:p>
            <a:pPr marL="12700">
              <a:lnSpc>
                <a:spcPct val="100000"/>
              </a:lnSpc>
              <a:buFont typeface="Wingdings"/>
              <a:buChar char="à"/>
            </a:pPr>
            <a:r>
              <a:rPr lang="en-US" sz="2000" spc="-5" dirty="0" smtClean="0">
                <a:latin typeface="Arial MT"/>
                <a:cs typeface="Arial MT"/>
              </a:rPr>
              <a:t>Other</a:t>
            </a:r>
            <a:r>
              <a:rPr lang="en-US" sz="2000" spc="30" dirty="0" smtClean="0">
                <a:latin typeface="Arial MT"/>
                <a:cs typeface="Arial MT"/>
              </a:rPr>
              <a:t> </a:t>
            </a:r>
            <a:r>
              <a:rPr lang="en-US" sz="2000" spc="-5" dirty="0" smtClean="0">
                <a:latin typeface="Arial MT"/>
                <a:cs typeface="Arial MT"/>
              </a:rPr>
              <a:t>microbes:</a:t>
            </a:r>
            <a:r>
              <a:rPr lang="en-US" sz="2000" spc="20" dirty="0" smtClean="0">
                <a:latin typeface="Arial MT"/>
                <a:cs typeface="Arial MT"/>
              </a:rPr>
              <a:t> </a:t>
            </a:r>
            <a:r>
              <a:rPr lang="en-US" sz="2000" dirty="0" smtClean="0">
                <a:latin typeface="Arial MT"/>
                <a:cs typeface="Arial MT"/>
              </a:rPr>
              <a:t>Streptococci,</a:t>
            </a:r>
            <a:r>
              <a:rPr lang="en-US" sz="2000" spc="5" dirty="0" smtClean="0">
                <a:latin typeface="Arial MT"/>
                <a:cs typeface="Arial MT"/>
              </a:rPr>
              <a:t> </a:t>
            </a:r>
            <a:r>
              <a:rPr lang="en-US" sz="2000" spc="-5" dirty="0" smtClean="0">
                <a:latin typeface="Arial MT"/>
                <a:cs typeface="Arial MT"/>
              </a:rPr>
              <a:t>Staphylococci,</a:t>
            </a:r>
            <a:r>
              <a:rPr lang="en-US" sz="2000" dirty="0" smtClean="0">
                <a:latin typeface="Arial MT"/>
                <a:cs typeface="Arial MT"/>
              </a:rPr>
              <a:t> </a:t>
            </a:r>
            <a:r>
              <a:rPr lang="en-US" sz="2000" spc="-10" dirty="0" smtClean="0">
                <a:latin typeface="Arial MT"/>
                <a:cs typeface="Arial MT"/>
              </a:rPr>
              <a:t>B.</a:t>
            </a:r>
            <a:r>
              <a:rPr lang="en-US" sz="2000" spc="5" dirty="0" smtClean="0">
                <a:latin typeface="Arial MT"/>
                <a:cs typeface="Arial MT"/>
              </a:rPr>
              <a:t> </a:t>
            </a:r>
            <a:r>
              <a:rPr lang="en-US" sz="2000" spc="-5" dirty="0" smtClean="0">
                <a:latin typeface="Arial MT"/>
                <a:cs typeface="Arial MT"/>
              </a:rPr>
              <a:t>Proteus,</a:t>
            </a:r>
            <a:r>
              <a:rPr lang="en-US" sz="2000" spc="20" dirty="0" smtClean="0">
                <a:latin typeface="Arial MT"/>
                <a:cs typeface="Arial MT"/>
              </a:rPr>
              <a:t> </a:t>
            </a:r>
            <a:r>
              <a:rPr lang="en-US" sz="2000" spc="-5" dirty="0" smtClean="0">
                <a:latin typeface="Arial MT"/>
                <a:cs typeface="Arial MT"/>
              </a:rPr>
              <a:t>B.</a:t>
            </a:r>
            <a:r>
              <a:rPr lang="en-US" sz="2000" spc="5" dirty="0" smtClean="0">
                <a:latin typeface="Arial MT"/>
                <a:cs typeface="Arial MT"/>
              </a:rPr>
              <a:t> </a:t>
            </a:r>
            <a:r>
              <a:rPr lang="en-US" sz="2000" spc="-5" dirty="0" smtClean="0">
                <a:latin typeface="Arial MT"/>
                <a:cs typeface="Arial MT"/>
              </a:rPr>
              <a:t>Coli</a:t>
            </a:r>
          </a:p>
          <a:p>
            <a:pPr marL="12700">
              <a:lnSpc>
                <a:spcPct val="100000"/>
              </a:lnSpc>
              <a:buFont typeface="Wingdings"/>
              <a:buChar char="à"/>
            </a:pPr>
            <a:r>
              <a:rPr lang="en-IN" sz="2000" spc="-5" dirty="0" smtClean="0">
                <a:latin typeface="Arial MT"/>
                <a:cs typeface="Arial MT"/>
              </a:rPr>
              <a:t>These multiply 10-100times even more in blood and tissue of corpses kept at room temperature.</a:t>
            </a:r>
            <a:endParaRPr lang="en-US" sz="2000" dirty="0" smtClean="0">
              <a:latin typeface="Arial MT"/>
              <a:cs typeface="Arial MT"/>
            </a:endParaRPr>
          </a:p>
          <a:p>
            <a:pPr>
              <a:lnSpc>
                <a:spcPct val="100000"/>
              </a:lnSpc>
              <a:spcBef>
                <a:spcPts val="5"/>
              </a:spcBef>
            </a:pPr>
            <a:endParaRPr sz="18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1920" y="124876"/>
            <a:ext cx="7390130" cy="6264664"/>
          </a:xfrm>
          <a:prstGeom prst="rect">
            <a:avLst/>
          </a:prstGeom>
        </p:spPr>
        <p:txBody>
          <a:bodyPr vert="horz" wrap="square" lIns="0" tIns="127635" rIns="0" bIns="0" rtlCol="0">
            <a:spAutoFit/>
          </a:bodyPr>
          <a:lstStyle/>
          <a:p>
            <a:pPr marL="71120">
              <a:lnSpc>
                <a:spcPct val="100000"/>
              </a:lnSpc>
              <a:spcBef>
                <a:spcPts val="1005"/>
              </a:spcBef>
            </a:pPr>
            <a:r>
              <a:rPr sz="2000" b="1" dirty="0">
                <a:solidFill>
                  <a:srgbClr val="800000"/>
                </a:solidFill>
                <a:latin typeface="Arial"/>
                <a:cs typeface="Arial"/>
              </a:rPr>
              <a:t>CHARACTERISTIC</a:t>
            </a:r>
            <a:r>
              <a:rPr sz="2000" b="1" spc="-20" dirty="0">
                <a:solidFill>
                  <a:srgbClr val="800000"/>
                </a:solidFill>
                <a:latin typeface="Arial"/>
                <a:cs typeface="Arial"/>
              </a:rPr>
              <a:t> </a:t>
            </a:r>
            <a:r>
              <a:rPr sz="2000" b="1" spc="-15" dirty="0">
                <a:solidFill>
                  <a:srgbClr val="800000"/>
                </a:solidFill>
                <a:latin typeface="Arial"/>
                <a:cs typeface="Arial"/>
              </a:rPr>
              <a:t>FEATURES</a:t>
            </a:r>
            <a:r>
              <a:rPr sz="2000" b="1" spc="-5" dirty="0">
                <a:solidFill>
                  <a:srgbClr val="800000"/>
                </a:solidFill>
                <a:latin typeface="Arial"/>
                <a:cs typeface="Arial"/>
              </a:rPr>
              <a:t> </a:t>
            </a:r>
            <a:r>
              <a:rPr sz="2000" b="1" dirty="0">
                <a:solidFill>
                  <a:srgbClr val="800000"/>
                </a:solidFill>
                <a:latin typeface="Arial"/>
                <a:cs typeface="Arial"/>
              </a:rPr>
              <a:t>OF</a:t>
            </a:r>
            <a:r>
              <a:rPr sz="2000" b="1" spc="-15" dirty="0">
                <a:solidFill>
                  <a:srgbClr val="800000"/>
                </a:solidFill>
                <a:latin typeface="Arial"/>
                <a:cs typeface="Arial"/>
              </a:rPr>
              <a:t> </a:t>
            </a:r>
            <a:r>
              <a:rPr sz="2000" b="1" spc="-10" dirty="0">
                <a:solidFill>
                  <a:srgbClr val="800000"/>
                </a:solidFill>
                <a:latin typeface="Arial"/>
                <a:cs typeface="Arial"/>
              </a:rPr>
              <a:t>PUTREFACTION:</a:t>
            </a:r>
            <a:endParaRPr sz="2000">
              <a:latin typeface="Arial"/>
              <a:cs typeface="Arial"/>
            </a:endParaRPr>
          </a:p>
          <a:p>
            <a:pPr marL="321310" indent="-250825">
              <a:lnSpc>
                <a:spcPct val="100000"/>
              </a:lnSpc>
              <a:spcBef>
                <a:spcPts val="915"/>
              </a:spcBef>
              <a:buAutoNum type="arabicPeriod"/>
              <a:tabLst>
                <a:tab pos="321945" algn="l"/>
              </a:tabLst>
            </a:pPr>
            <a:r>
              <a:rPr sz="2000" spc="-5" smtClean="0">
                <a:solidFill>
                  <a:srgbClr val="000080"/>
                </a:solidFill>
                <a:latin typeface="Calibri"/>
                <a:cs typeface="Calibri"/>
              </a:rPr>
              <a:t>C</a:t>
            </a:r>
            <a:r>
              <a:rPr lang="en-IN" sz="2000" spc="-5" dirty="0" err="1" smtClean="0">
                <a:solidFill>
                  <a:srgbClr val="000080"/>
                </a:solidFill>
                <a:latin typeface="Calibri"/>
                <a:cs typeface="Calibri"/>
              </a:rPr>
              <a:t>hanges</a:t>
            </a:r>
            <a:r>
              <a:rPr lang="en-IN" sz="2000" spc="-5" dirty="0" smtClean="0">
                <a:solidFill>
                  <a:srgbClr val="000080"/>
                </a:solidFill>
                <a:latin typeface="Calibri"/>
                <a:cs typeface="Calibri"/>
              </a:rPr>
              <a:t> in the colour of the tissues.</a:t>
            </a:r>
            <a:endParaRPr sz="2000">
              <a:latin typeface="Calibri"/>
              <a:cs typeface="Calibri"/>
            </a:endParaRPr>
          </a:p>
          <a:p>
            <a:pPr marL="321945" indent="-251460">
              <a:lnSpc>
                <a:spcPct val="100000"/>
              </a:lnSpc>
              <a:spcBef>
                <a:spcPts val="1200"/>
              </a:spcBef>
              <a:buAutoNum type="arabicPeriod"/>
              <a:tabLst>
                <a:tab pos="322580" algn="l"/>
              </a:tabLst>
            </a:pPr>
            <a:r>
              <a:rPr sz="2000" spc="-15" dirty="0">
                <a:solidFill>
                  <a:srgbClr val="000080"/>
                </a:solidFill>
                <a:latin typeface="Calibri"/>
                <a:cs typeface="Calibri"/>
              </a:rPr>
              <a:t>Evolution</a:t>
            </a:r>
            <a:r>
              <a:rPr sz="2000" spc="-35" dirty="0">
                <a:solidFill>
                  <a:srgbClr val="000080"/>
                </a:solidFill>
                <a:latin typeface="Calibri"/>
                <a:cs typeface="Calibri"/>
              </a:rPr>
              <a:t> </a:t>
            </a:r>
            <a:r>
              <a:rPr sz="2000" spc="-5">
                <a:solidFill>
                  <a:srgbClr val="000080"/>
                </a:solidFill>
                <a:latin typeface="Calibri"/>
                <a:cs typeface="Calibri"/>
              </a:rPr>
              <a:t>of</a:t>
            </a:r>
            <a:r>
              <a:rPr sz="2000" spc="-20">
                <a:solidFill>
                  <a:srgbClr val="000080"/>
                </a:solidFill>
                <a:latin typeface="Calibri"/>
                <a:cs typeface="Calibri"/>
              </a:rPr>
              <a:t> </a:t>
            </a:r>
            <a:r>
              <a:rPr sz="2000" spc="-5" smtClean="0">
                <a:solidFill>
                  <a:srgbClr val="000080"/>
                </a:solidFill>
                <a:latin typeface="Calibri"/>
                <a:cs typeface="Calibri"/>
              </a:rPr>
              <a:t>Gases</a:t>
            </a:r>
            <a:r>
              <a:rPr lang="en-IN" sz="2000" spc="-5" dirty="0" smtClean="0">
                <a:solidFill>
                  <a:srgbClr val="000080"/>
                </a:solidFill>
                <a:latin typeface="Calibri"/>
                <a:cs typeface="Calibri"/>
              </a:rPr>
              <a:t> in tissues.</a:t>
            </a:r>
            <a:endParaRPr sz="2000">
              <a:latin typeface="Calibri"/>
              <a:cs typeface="Calibri"/>
            </a:endParaRPr>
          </a:p>
          <a:p>
            <a:pPr marL="321945" indent="-251460">
              <a:lnSpc>
                <a:spcPct val="100000"/>
              </a:lnSpc>
              <a:spcBef>
                <a:spcPts val="1200"/>
              </a:spcBef>
              <a:buAutoNum type="arabicPeriod"/>
              <a:tabLst>
                <a:tab pos="322580" algn="l"/>
              </a:tabLst>
            </a:pPr>
            <a:r>
              <a:rPr sz="2000" spc="-5" smtClean="0">
                <a:solidFill>
                  <a:srgbClr val="000080"/>
                </a:solidFill>
                <a:latin typeface="Calibri"/>
                <a:cs typeface="Calibri"/>
              </a:rPr>
              <a:t>Liquefaction</a:t>
            </a:r>
            <a:r>
              <a:rPr lang="en-IN" sz="2000" spc="-5" dirty="0" smtClean="0">
                <a:solidFill>
                  <a:srgbClr val="000080"/>
                </a:solidFill>
                <a:latin typeface="Calibri"/>
                <a:cs typeface="Calibri"/>
              </a:rPr>
              <a:t> of tissues.</a:t>
            </a:r>
          </a:p>
          <a:p>
            <a:pPr marL="321945" indent="-251460">
              <a:lnSpc>
                <a:spcPct val="100000"/>
              </a:lnSpc>
              <a:spcBef>
                <a:spcPts val="1200"/>
              </a:spcBef>
              <a:tabLst>
                <a:tab pos="322580" algn="l"/>
              </a:tabLst>
            </a:pPr>
            <a:r>
              <a:rPr lang="en-IN" sz="2000" spc="-5" dirty="0" smtClean="0">
                <a:solidFill>
                  <a:srgbClr val="000080"/>
                </a:solidFill>
                <a:latin typeface="Calibri"/>
                <a:cs typeface="Calibri"/>
              </a:rPr>
              <a:t>(</a:t>
            </a:r>
            <a:r>
              <a:rPr lang="en-IN" sz="1400" spc="-5" dirty="0" smtClean="0">
                <a:solidFill>
                  <a:srgbClr val="000080"/>
                </a:solidFill>
                <a:latin typeface="Calibri"/>
                <a:cs typeface="Calibri"/>
              </a:rPr>
              <a:t>The same changes seen on surface body occur simultaneously in internal organs.)</a:t>
            </a:r>
            <a:endParaRPr sz="1400">
              <a:latin typeface="Calibri"/>
              <a:cs typeface="Calibri"/>
            </a:endParaRPr>
          </a:p>
          <a:p>
            <a:pPr marL="12700">
              <a:lnSpc>
                <a:spcPct val="100000"/>
              </a:lnSpc>
              <a:spcBef>
                <a:spcPts val="1470"/>
              </a:spcBef>
            </a:pPr>
            <a:r>
              <a:rPr sz="2200" spc="-5" dirty="0">
                <a:solidFill>
                  <a:srgbClr val="000080"/>
                </a:solidFill>
                <a:latin typeface="Calibri"/>
                <a:cs typeface="Calibri"/>
              </a:rPr>
              <a:t>1.</a:t>
            </a:r>
            <a:r>
              <a:rPr sz="2200" dirty="0">
                <a:solidFill>
                  <a:srgbClr val="000080"/>
                </a:solidFill>
                <a:latin typeface="Calibri"/>
                <a:cs typeface="Calibri"/>
              </a:rPr>
              <a:t> </a:t>
            </a:r>
            <a:r>
              <a:rPr sz="2200" spc="-20" dirty="0">
                <a:solidFill>
                  <a:srgbClr val="000080"/>
                </a:solidFill>
                <a:latin typeface="Calibri"/>
                <a:cs typeface="Calibri"/>
              </a:rPr>
              <a:t>COLOUR</a:t>
            </a:r>
            <a:r>
              <a:rPr sz="2200" spc="45" dirty="0">
                <a:solidFill>
                  <a:srgbClr val="000080"/>
                </a:solidFill>
                <a:latin typeface="Calibri"/>
                <a:cs typeface="Calibri"/>
              </a:rPr>
              <a:t> </a:t>
            </a:r>
            <a:r>
              <a:rPr sz="2200" spc="-10" dirty="0">
                <a:solidFill>
                  <a:srgbClr val="000080"/>
                </a:solidFill>
                <a:latin typeface="Calibri"/>
                <a:cs typeface="Calibri"/>
              </a:rPr>
              <a:t>CHANGES:</a:t>
            </a:r>
            <a:r>
              <a:rPr sz="2200" spc="45" dirty="0">
                <a:solidFill>
                  <a:srgbClr val="000080"/>
                </a:solidFill>
                <a:latin typeface="Calibri"/>
                <a:cs typeface="Calibri"/>
              </a:rPr>
              <a:t> </a:t>
            </a:r>
            <a:r>
              <a:rPr sz="2200" spc="-5" dirty="0">
                <a:latin typeface="Calibri"/>
                <a:cs typeface="Calibri"/>
              </a:rPr>
              <a:t>In</a:t>
            </a:r>
            <a:r>
              <a:rPr sz="2200" spc="-10" dirty="0">
                <a:latin typeface="Calibri"/>
                <a:cs typeface="Calibri"/>
              </a:rPr>
              <a:t> </a:t>
            </a:r>
            <a:r>
              <a:rPr sz="2200" spc="-5" dirty="0">
                <a:latin typeface="Calibri"/>
                <a:cs typeface="Calibri"/>
              </a:rPr>
              <a:t>the</a:t>
            </a:r>
            <a:r>
              <a:rPr sz="2200" spc="15" dirty="0">
                <a:latin typeface="Calibri"/>
                <a:cs typeface="Calibri"/>
              </a:rPr>
              <a:t> </a:t>
            </a:r>
            <a:r>
              <a:rPr sz="2200" spc="-5" dirty="0">
                <a:latin typeface="Calibri"/>
                <a:cs typeface="Calibri"/>
              </a:rPr>
              <a:t>early</a:t>
            </a:r>
            <a:r>
              <a:rPr sz="2200" dirty="0">
                <a:latin typeface="Calibri"/>
                <a:cs typeface="Calibri"/>
              </a:rPr>
              <a:t> </a:t>
            </a:r>
            <a:r>
              <a:rPr sz="2200" spc="-15" dirty="0">
                <a:latin typeface="Calibri"/>
                <a:cs typeface="Calibri"/>
              </a:rPr>
              <a:t>stage,</a:t>
            </a:r>
            <a:r>
              <a:rPr sz="2200" spc="15" dirty="0">
                <a:latin typeface="Calibri"/>
                <a:cs typeface="Calibri"/>
              </a:rPr>
              <a:t> </a:t>
            </a:r>
            <a:r>
              <a:rPr sz="2200" spc="-5" dirty="0">
                <a:latin typeface="Calibri"/>
                <a:cs typeface="Calibri"/>
              </a:rPr>
              <a:t>due </a:t>
            </a:r>
            <a:r>
              <a:rPr sz="2200" spc="-20" dirty="0">
                <a:latin typeface="Calibri"/>
                <a:cs typeface="Calibri"/>
              </a:rPr>
              <a:t>to</a:t>
            </a:r>
            <a:r>
              <a:rPr sz="2200" spc="5" dirty="0">
                <a:latin typeface="Calibri"/>
                <a:cs typeface="Calibri"/>
              </a:rPr>
              <a:t> </a:t>
            </a:r>
            <a:r>
              <a:rPr sz="2200" spc="-10" dirty="0">
                <a:latin typeface="Calibri"/>
                <a:cs typeface="Calibri"/>
              </a:rPr>
              <a:t>diffusion</a:t>
            </a:r>
            <a:r>
              <a:rPr sz="2200" spc="-5" dirty="0">
                <a:latin typeface="Calibri"/>
                <a:cs typeface="Calibri"/>
              </a:rPr>
              <a:t> of</a:t>
            </a:r>
            <a:r>
              <a:rPr sz="2200" spc="5" dirty="0">
                <a:latin typeface="Calibri"/>
                <a:cs typeface="Calibri"/>
              </a:rPr>
              <a:t> </a:t>
            </a:r>
            <a:r>
              <a:rPr sz="2200" spc="-10" dirty="0">
                <a:latin typeface="Calibri"/>
                <a:cs typeface="Calibri"/>
              </a:rPr>
              <a:t>Hb</a:t>
            </a:r>
            <a:endParaRPr sz="2200">
              <a:latin typeface="Calibri"/>
              <a:cs typeface="Calibri"/>
            </a:endParaRPr>
          </a:p>
          <a:p>
            <a:pPr marL="203200">
              <a:lnSpc>
                <a:spcPct val="100000"/>
              </a:lnSpc>
              <a:spcBef>
                <a:spcPts val="60"/>
              </a:spcBef>
            </a:pPr>
            <a:r>
              <a:rPr sz="2200" spc="-10" dirty="0">
                <a:latin typeface="Calibri"/>
                <a:cs typeface="Calibri"/>
              </a:rPr>
              <a:t>through </a:t>
            </a:r>
            <a:r>
              <a:rPr sz="2200" spc="-5" dirty="0">
                <a:latin typeface="Calibri"/>
                <a:cs typeface="Calibri"/>
              </a:rPr>
              <a:t>the vessels</a:t>
            </a:r>
            <a:r>
              <a:rPr sz="2200" spc="5" dirty="0">
                <a:latin typeface="Calibri"/>
                <a:cs typeface="Calibri"/>
              </a:rPr>
              <a:t> </a:t>
            </a:r>
            <a:r>
              <a:rPr sz="2200" spc="-5" dirty="0">
                <a:latin typeface="Calibri"/>
                <a:cs typeface="Calibri"/>
              </a:rPr>
              <a:t>the</a:t>
            </a:r>
            <a:r>
              <a:rPr sz="2200" spc="10" dirty="0">
                <a:latin typeface="Calibri"/>
                <a:cs typeface="Calibri"/>
              </a:rPr>
              <a:t> </a:t>
            </a:r>
            <a:r>
              <a:rPr sz="2200" spc="-5" dirty="0">
                <a:latin typeface="Calibri"/>
                <a:cs typeface="Calibri"/>
              </a:rPr>
              <a:t>tissue</a:t>
            </a:r>
            <a:r>
              <a:rPr sz="2200" spc="5" dirty="0">
                <a:latin typeface="Calibri"/>
                <a:cs typeface="Calibri"/>
              </a:rPr>
              <a:t> </a:t>
            </a:r>
            <a:r>
              <a:rPr sz="2200" spc="-10" dirty="0">
                <a:latin typeface="Calibri"/>
                <a:cs typeface="Calibri"/>
              </a:rPr>
              <a:t>shows</a:t>
            </a:r>
            <a:r>
              <a:rPr sz="2200" spc="20" dirty="0">
                <a:latin typeface="Calibri"/>
                <a:cs typeface="Calibri"/>
              </a:rPr>
              <a:t> </a:t>
            </a:r>
            <a:r>
              <a:rPr sz="2200" i="1" spc="-5" dirty="0">
                <a:latin typeface="Calibri"/>
                <a:cs typeface="Calibri"/>
              </a:rPr>
              <a:t>red</a:t>
            </a:r>
            <a:r>
              <a:rPr sz="2200" i="1" spc="-10" dirty="0">
                <a:latin typeface="Calibri"/>
                <a:cs typeface="Calibri"/>
              </a:rPr>
              <a:t> </a:t>
            </a:r>
            <a:r>
              <a:rPr sz="2200" i="1" spc="-5" dirty="0">
                <a:latin typeface="Calibri"/>
                <a:cs typeface="Calibri"/>
              </a:rPr>
              <a:t>or </a:t>
            </a:r>
            <a:r>
              <a:rPr sz="2200" i="1" spc="-10" dirty="0">
                <a:latin typeface="Calibri"/>
                <a:cs typeface="Calibri"/>
              </a:rPr>
              <a:t>brown</a:t>
            </a:r>
            <a:r>
              <a:rPr sz="2200" i="1" spc="-5" dirty="0">
                <a:latin typeface="Calibri"/>
                <a:cs typeface="Calibri"/>
              </a:rPr>
              <a:t> </a:t>
            </a:r>
            <a:r>
              <a:rPr sz="2200" i="1" spc="-35" dirty="0">
                <a:latin typeface="Calibri"/>
                <a:cs typeface="Calibri"/>
              </a:rPr>
              <a:t>colour.</a:t>
            </a:r>
            <a:endParaRPr sz="2200">
              <a:latin typeface="Calibri"/>
              <a:cs typeface="Calibri"/>
            </a:endParaRPr>
          </a:p>
          <a:p>
            <a:pPr marL="266700" marR="5080" indent="-254635">
              <a:lnSpc>
                <a:spcPts val="2700"/>
              </a:lnSpc>
              <a:spcBef>
                <a:spcPts val="90"/>
              </a:spcBef>
              <a:tabLst>
                <a:tab pos="2928620" algn="l"/>
              </a:tabLst>
            </a:pPr>
            <a:r>
              <a:rPr sz="2200" spc="-5" dirty="0">
                <a:latin typeface="Wingdings"/>
                <a:cs typeface="Wingdings"/>
              </a:rPr>
              <a:t></a:t>
            </a:r>
            <a:r>
              <a:rPr sz="2200" spc="-40" dirty="0">
                <a:latin typeface="Times New Roman"/>
                <a:cs typeface="Times New Roman"/>
              </a:rPr>
              <a:t> </a:t>
            </a:r>
            <a:r>
              <a:rPr sz="2200" spc="-5" dirty="0">
                <a:latin typeface="Calibri"/>
                <a:cs typeface="Calibri"/>
              </a:rPr>
              <a:t>In</a:t>
            </a:r>
            <a:r>
              <a:rPr sz="2200" spc="5" dirty="0">
                <a:latin typeface="Calibri"/>
                <a:cs typeface="Calibri"/>
              </a:rPr>
              <a:t> </a:t>
            </a:r>
            <a:r>
              <a:rPr sz="2200" spc="-10" dirty="0">
                <a:latin typeface="Calibri"/>
                <a:cs typeface="Calibri"/>
              </a:rPr>
              <a:t>the</a:t>
            </a:r>
            <a:r>
              <a:rPr sz="2200" spc="20" dirty="0">
                <a:latin typeface="Calibri"/>
                <a:cs typeface="Calibri"/>
              </a:rPr>
              <a:t> </a:t>
            </a:r>
            <a:r>
              <a:rPr sz="2200" spc="-5" dirty="0">
                <a:latin typeface="Calibri"/>
                <a:cs typeface="Calibri"/>
              </a:rPr>
              <a:t>tissues,</a:t>
            </a:r>
            <a:r>
              <a:rPr sz="2200" spc="15" dirty="0">
                <a:latin typeface="Calibri"/>
                <a:cs typeface="Calibri"/>
              </a:rPr>
              <a:t> </a:t>
            </a:r>
            <a:r>
              <a:rPr sz="2200" spc="-5" dirty="0">
                <a:latin typeface="Calibri"/>
                <a:cs typeface="Calibri"/>
              </a:rPr>
              <a:t>Hb</a:t>
            </a:r>
            <a:r>
              <a:rPr sz="2200" spc="10" dirty="0">
                <a:latin typeface="Calibri"/>
                <a:cs typeface="Calibri"/>
              </a:rPr>
              <a:t> </a:t>
            </a:r>
            <a:r>
              <a:rPr sz="2200" spc="-15" dirty="0">
                <a:latin typeface="Calibri"/>
                <a:cs typeface="Calibri"/>
              </a:rPr>
              <a:t>derivatives</a:t>
            </a:r>
            <a:r>
              <a:rPr sz="2200" spc="10" dirty="0">
                <a:latin typeface="Calibri"/>
                <a:cs typeface="Calibri"/>
              </a:rPr>
              <a:t> </a:t>
            </a:r>
            <a:r>
              <a:rPr sz="2200" spc="-10" dirty="0">
                <a:latin typeface="Calibri"/>
                <a:cs typeface="Calibri"/>
              </a:rPr>
              <a:t>combine</a:t>
            </a:r>
            <a:r>
              <a:rPr sz="2200" spc="20" dirty="0">
                <a:latin typeface="Calibri"/>
                <a:cs typeface="Calibri"/>
              </a:rPr>
              <a:t> </a:t>
            </a:r>
            <a:r>
              <a:rPr sz="2200" spc="-5" dirty="0">
                <a:latin typeface="Calibri"/>
                <a:cs typeface="Calibri"/>
              </a:rPr>
              <a:t>with</a:t>
            </a:r>
            <a:r>
              <a:rPr sz="2200" dirty="0">
                <a:latin typeface="Calibri"/>
                <a:cs typeface="Calibri"/>
              </a:rPr>
              <a:t> </a:t>
            </a:r>
            <a:r>
              <a:rPr sz="2200" spc="-10" dirty="0">
                <a:latin typeface="Calibri"/>
                <a:cs typeface="Calibri"/>
              </a:rPr>
              <a:t>Sulphur</a:t>
            </a:r>
            <a:r>
              <a:rPr sz="2200" dirty="0">
                <a:latin typeface="Calibri"/>
                <a:cs typeface="Calibri"/>
              </a:rPr>
              <a:t> </a:t>
            </a:r>
            <a:r>
              <a:rPr sz="2200" spc="-15" dirty="0">
                <a:latin typeface="Calibri"/>
                <a:cs typeface="Calibri"/>
              </a:rPr>
              <a:t>containing </a:t>
            </a:r>
            <a:r>
              <a:rPr sz="2200" spc="-480" dirty="0">
                <a:latin typeface="Calibri"/>
                <a:cs typeface="Calibri"/>
              </a:rPr>
              <a:t> </a:t>
            </a:r>
            <a:r>
              <a:rPr sz="2200" spc="-10" dirty="0">
                <a:latin typeface="Calibri"/>
                <a:cs typeface="Calibri"/>
              </a:rPr>
              <a:t>compounds</a:t>
            </a:r>
            <a:r>
              <a:rPr sz="2200" spc="20" dirty="0">
                <a:latin typeface="Calibri"/>
                <a:cs typeface="Calibri"/>
              </a:rPr>
              <a:t> </a:t>
            </a:r>
            <a:r>
              <a:rPr sz="2200" spc="-10" dirty="0">
                <a:latin typeface="Calibri"/>
                <a:cs typeface="Calibri"/>
              </a:rPr>
              <a:t>forming	sulphmeth</a:t>
            </a:r>
            <a:r>
              <a:rPr sz="2200" spc="10" dirty="0">
                <a:latin typeface="Calibri"/>
                <a:cs typeface="Calibri"/>
              </a:rPr>
              <a:t> </a:t>
            </a:r>
            <a:r>
              <a:rPr sz="2200" spc="-10" dirty="0">
                <a:latin typeface="Calibri"/>
                <a:cs typeface="Calibri"/>
              </a:rPr>
              <a:t>haemoglobin</a:t>
            </a:r>
            <a:r>
              <a:rPr sz="2200" spc="-5" dirty="0">
                <a:latin typeface="Calibri"/>
                <a:cs typeface="Calibri"/>
              </a:rPr>
              <a:t> and </a:t>
            </a:r>
            <a:r>
              <a:rPr sz="2200" spc="-15" dirty="0">
                <a:latin typeface="Calibri"/>
                <a:cs typeface="Calibri"/>
              </a:rPr>
              <a:t>change</a:t>
            </a:r>
            <a:endParaRPr sz="2200">
              <a:latin typeface="Calibri"/>
              <a:cs typeface="Calibri"/>
            </a:endParaRPr>
          </a:p>
          <a:p>
            <a:pPr marL="266700">
              <a:lnSpc>
                <a:spcPts val="2590"/>
              </a:lnSpc>
            </a:pPr>
            <a:r>
              <a:rPr sz="2200" spc="-5" dirty="0">
                <a:latin typeface="Calibri"/>
                <a:cs typeface="Calibri"/>
              </a:rPr>
              <a:t>the</a:t>
            </a:r>
            <a:r>
              <a:rPr sz="2200" spc="-10" dirty="0">
                <a:latin typeface="Calibri"/>
                <a:cs typeface="Calibri"/>
              </a:rPr>
              <a:t> colour</a:t>
            </a:r>
            <a:r>
              <a:rPr sz="2200" spc="-15" dirty="0">
                <a:latin typeface="Calibri"/>
                <a:cs typeface="Calibri"/>
              </a:rPr>
              <a:t> </a:t>
            </a:r>
            <a:r>
              <a:rPr sz="2200" spc="-20" dirty="0">
                <a:latin typeface="Calibri"/>
                <a:cs typeface="Calibri"/>
              </a:rPr>
              <a:t>into</a:t>
            </a:r>
            <a:r>
              <a:rPr sz="2200" spc="10" dirty="0">
                <a:latin typeface="Calibri"/>
                <a:cs typeface="Calibri"/>
              </a:rPr>
              <a:t> </a:t>
            </a:r>
            <a:r>
              <a:rPr sz="2200" i="1" spc="-10" dirty="0">
                <a:latin typeface="Calibri"/>
                <a:cs typeface="Calibri"/>
              </a:rPr>
              <a:t>greenish</a:t>
            </a:r>
            <a:r>
              <a:rPr sz="2200" i="1" spc="-20" dirty="0">
                <a:latin typeface="Calibri"/>
                <a:cs typeface="Calibri"/>
              </a:rPr>
              <a:t> </a:t>
            </a:r>
            <a:r>
              <a:rPr sz="2200" i="1" spc="-5" dirty="0">
                <a:latin typeface="Calibri"/>
                <a:cs typeface="Calibri"/>
              </a:rPr>
              <a:t>black</a:t>
            </a:r>
            <a:r>
              <a:rPr sz="2200" spc="-5" dirty="0">
                <a:latin typeface="Calibri"/>
                <a:cs typeface="Calibri"/>
              </a:rPr>
              <a:t>.</a:t>
            </a:r>
            <a:endParaRPr sz="2200">
              <a:latin typeface="Calibri"/>
              <a:cs typeface="Calibri"/>
            </a:endParaRPr>
          </a:p>
          <a:p>
            <a:pPr marL="12700">
              <a:lnSpc>
                <a:spcPct val="100000"/>
              </a:lnSpc>
              <a:spcBef>
                <a:spcPts val="50"/>
              </a:spcBef>
            </a:pPr>
            <a:r>
              <a:rPr sz="2200" spc="-5" dirty="0">
                <a:latin typeface="Wingdings"/>
                <a:cs typeface="Wingdings"/>
              </a:rPr>
              <a:t></a:t>
            </a:r>
            <a:r>
              <a:rPr sz="2200" spc="-45" dirty="0">
                <a:latin typeface="Times New Roman"/>
                <a:cs typeface="Times New Roman"/>
              </a:rPr>
              <a:t> </a:t>
            </a:r>
            <a:r>
              <a:rPr sz="2200" spc="-5" dirty="0">
                <a:latin typeface="Calibri"/>
                <a:cs typeface="Calibri"/>
              </a:rPr>
              <a:t>Caecum</a:t>
            </a:r>
            <a:r>
              <a:rPr sz="2200" spc="5" dirty="0">
                <a:latin typeface="Calibri"/>
                <a:cs typeface="Calibri"/>
              </a:rPr>
              <a:t> </a:t>
            </a:r>
            <a:r>
              <a:rPr sz="2200" spc="-5" dirty="0">
                <a:latin typeface="Calibri"/>
                <a:cs typeface="Calibri"/>
              </a:rPr>
              <a:t>-</a:t>
            </a:r>
            <a:r>
              <a:rPr sz="2200" spc="10" dirty="0">
                <a:latin typeface="Calibri"/>
                <a:cs typeface="Calibri"/>
              </a:rPr>
              <a:t> </a:t>
            </a:r>
            <a:r>
              <a:rPr sz="2200" spc="-5" dirty="0">
                <a:latin typeface="Calibri"/>
                <a:cs typeface="Calibri"/>
              </a:rPr>
              <a:t>the</a:t>
            </a:r>
            <a:r>
              <a:rPr sz="2200" spc="20" dirty="0">
                <a:latin typeface="Calibri"/>
                <a:cs typeface="Calibri"/>
              </a:rPr>
              <a:t> </a:t>
            </a:r>
            <a:r>
              <a:rPr sz="2200" spc="-10" dirty="0">
                <a:latin typeface="Calibri"/>
                <a:cs typeface="Calibri"/>
              </a:rPr>
              <a:t>most</a:t>
            </a:r>
            <a:r>
              <a:rPr sz="2200" spc="15" dirty="0">
                <a:latin typeface="Calibri"/>
                <a:cs typeface="Calibri"/>
              </a:rPr>
              <a:t> </a:t>
            </a:r>
            <a:r>
              <a:rPr sz="2200" spc="-10" dirty="0">
                <a:latin typeface="Calibri"/>
                <a:cs typeface="Calibri"/>
              </a:rPr>
              <a:t>superficial</a:t>
            </a:r>
            <a:r>
              <a:rPr sz="2200" spc="-15" dirty="0">
                <a:latin typeface="Calibri"/>
                <a:cs typeface="Calibri"/>
              </a:rPr>
              <a:t> </a:t>
            </a:r>
            <a:r>
              <a:rPr sz="2200" spc="-10" dirty="0">
                <a:latin typeface="Calibri"/>
                <a:cs typeface="Calibri"/>
              </a:rPr>
              <a:t>part</a:t>
            </a:r>
            <a:r>
              <a:rPr sz="2200" dirty="0">
                <a:latin typeface="Calibri"/>
                <a:cs typeface="Calibri"/>
              </a:rPr>
              <a:t> </a:t>
            </a:r>
            <a:r>
              <a:rPr sz="2200" spc="-5" dirty="0">
                <a:latin typeface="Calibri"/>
                <a:cs typeface="Calibri"/>
              </a:rPr>
              <a:t>of</a:t>
            </a:r>
            <a:r>
              <a:rPr sz="2200" spc="15" dirty="0">
                <a:latin typeface="Calibri"/>
                <a:cs typeface="Calibri"/>
              </a:rPr>
              <a:t> </a:t>
            </a:r>
            <a:r>
              <a:rPr sz="2200" spc="-15" dirty="0">
                <a:latin typeface="Calibri"/>
                <a:cs typeface="Calibri"/>
              </a:rPr>
              <a:t>intestine</a:t>
            </a:r>
            <a:r>
              <a:rPr sz="2200" spc="15" dirty="0">
                <a:latin typeface="Calibri"/>
                <a:cs typeface="Calibri"/>
              </a:rPr>
              <a:t> </a:t>
            </a:r>
            <a:r>
              <a:rPr sz="2200" spc="-15" dirty="0">
                <a:latin typeface="Calibri"/>
                <a:cs typeface="Calibri"/>
              </a:rPr>
              <a:t>so,</a:t>
            </a:r>
            <a:endParaRPr sz="2200">
              <a:latin typeface="Calibri"/>
              <a:cs typeface="Calibri"/>
            </a:endParaRPr>
          </a:p>
          <a:p>
            <a:pPr marL="1346200" marR="1885950">
              <a:lnSpc>
                <a:spcPct val="101800"/>
              </a:lnSpc>
              <a:spcBef>
                <a:spcPts val="10"/>
              </a:spcBef>
              <a:tabLst>
                <a:tab pos="2203450" algn="l"/>
              </a:tabLst>
            </a:pPr>
            <a:r>
              <a:rPr sz="2200" spc="-5" dirty="0">
                <a:latin typeface="Calibri"/>
                <a:cs typeface="Calibri"/>
              </a:rPr>
              <a:t>this</a:t>
            </a:r>
            <a:r>
              <a:rPr sz="2200" dirty="0">
                <a:latin typeface="Calibri"/>
                <a:cs typeface="Calibri"/>
              </a:rPr>
              <a:t> </a:t>
            </a:r>
            <a:r>
              <a:rPr sz="2200" spc="-10" dirty="0">
                <a:latin typeface="Calibri"/>
                <a:cs typeface="Calibri"/>
              </a:rPr>
              <a:t>change</a:t>
            </a:r>
            <a:r>
              <a:rPr sz="2200" dirty="0">
                <a:latin typeface="Calibri"/>
                <a:cs typeface="Calibri"/>
              </a:rPr>
              <a:t> </a:t>
            </a:r>
            <a:r>
              <a:rPr sz="2200" spc="-5" dirty="0">
                <a:latin typeface="Calibri"/>
                <a:cs typeface="Calibri"/>
              </a:rPr>
              <a:t>is</a:t>
            </a:r>
            <a:r>
              <a:rPr sz="2200" spc="5" dirty="0">
                <a:latin typeface="Calibri"/>
                <a:cs typeface="Calibri"/>
              </a:rPr>
              <a:t> </a:t>
            </a:r>
            <a:r>
              <a:rPr sz="2200" spc="-15" dirty="0">
                <a:latin typeface="Calibri"/>
                <a:cs typeface="Calibri"/>
              </a:rPr>
              <a:t>perceived</a:t>
            </a:r>
            <a:r>
              <a:rPr sz="2200" spc="15" dirty="0">
                <a:latin typeface="Calibri"/>
                <a:cs typeface="Calibri"/>
              </a:rPr>
              <a:t> </a:t>
            </a:r>
            <a:r>
              <a:rPr sz="2200" spc="-15" dirty="0">
                <a:latin typeface="Calibri"/>
                <a:cs typeface="Calibri"/>
              </a:rPr>
              <a:t>first</a:t>
            </a:r>
            <a:r>
              <a:rPr sz="2200" spc="-10" dirty="0">
                <a:latin typeface="Calibri"/>
                <a:cs typeface="Calibri"/>
              </a:rPr>
              <a:t> there</a:t>
            </a:r>
            <a:r>
              <a:rPr sz="2200" dirty="0">
                <a:latin typeface="Calibri"/>
                <a:cs typeface="Calibri"/>
              </a:rPr>
              <a:t> </a:t>
            </a:r>
            <a:r>
              <a:rPr sz="2200" spc="-5" dirty="0">
                <a:latin typeface="Calibri"/>
                <a:cs typeface="Calibri"/>
              </a:rPr>
              <a:t>in </a:t>
            </a:r>
            <a:r>
              <a:rPr sz="2200" spc="-484" dirty="0">
                <a:latin typeface="Calibri"/>
                <a:cs typeface="Calibri"/>
              </a:rPr>
              <a:t> </a:t>
            </a:r>
            <a:r>
              <a:rPr sz="2200" spc="-5" dirty="0">
                <a:latin typeface="Calibri"/>
                <a:cs typeface="Calibri"/>
              </a:rPr>
              <a:t>about	12-18</a:t>
            </a:r>
            <a:r>
              <a:rPr sz="2200" spc="-20" dirty="0">
                <a:latin typeface="Calibri"/>
                <a:cs typeface="Calibri"/>
              </a:rPr>
              <a:t> </a:t>
            </a:r>
            <a:r>
              <a:rPr sz="2200" spc="-15" dirty="0">
                <a:latin typeface="Calibri"/>
                <a:cs typeface="Calibri"/>
              </a:rPr>
              <a:t>hours</a:t>
            </a:r>
            <a:r>
              <a:rPr sz="2200" spc="-10" dirty="0">
                <a:latin typeface="Calibri"/>
                <a:cs typeface="Calibri"/>
              </a:rPr>
              <a:t> </a:t>
            </a:r>
            <a:r>
              <a:rPr sz="2200" spc="-5" dirty="0">
                <a:latin typeface="Calibri"/>
                <a:cs typeface="Calibri"/>
              </a:rPr>
              <a:t>in</a:t>
            </a:r>
            <a:r>
              <a:rPr sz="2200" dirty="0">
                <a:latin typeface="Calibri"/>
                <a:cs typeface="Calibri"/>
              </a:rPr>
              <a:t> </a:t>
            </a:r>
            <a:r>
              <a:rPr sz="2200" spc="-10" dirty="0">
                <a:latin typeface="Calibri"/>
                <a:cs typeface="Calibri"/>
              </a:rPr>
              <a:t>summer</a:t>
            </a:r>
            <a:endParaRPr sz="2200">
              <a:latin typeface="Calibri"/>
              <a:cs typeface="Calibri"/>
            </a:endParaRPr>
          </a:p>
          <a:p>
            <a:pPr marL="1346200">
              <a:lnSpc>
                <a:spcPct val="100000"/>
              </a:lnSpc>
              <a:spcBef>
                <a:spcPts val="60"/>
              </a:spcBef>
              <a:tabLst>
                <a:tab pos="2153285" algn="l"/>
              </a:tabLst>
            </a:pPr>
            <a:r>
              <a:rPr sz="2200" spc="-5" dirty="0">
                <a:latin typeface="Calibri"/>
                <a:cs typeface="Calibri"/>
              </a:rPr>
              <a:t>and	1-2</a:t>
            </a:r>
            <a:r>
              <a:rPr sz="2200" spc="-10" dirty="0">
                <a:latin typeface="Calibri"/>
                <a:cs typeface="Calibri"/>
              </a:rPr>
              <a:t> </a:t>
            </a:r>
            <a:r>
              <a:rPr sz="2200" spc="-20" dirty="0">
                <a:latin typeface="Calibri"/>
                <a:cs typeface="Calibri"/>
              </a:rPr>
              <a:t>days</a:t>
            </a:r>
            <a:r>
              <a:rPr sz="2200" spc="-15" dirty="0">
                <a:latin typeface="Calibri"/>
                <a:cs typeface="Calibri"/>
              </a:rPr>
              <a:t> </a:t>
            </a:r>
            <a:r>
              <a:rPr sz="2200" spc="-5" dirty="0">
                <a:latin typeface="Calibri"/>
                <a:cs typeface="Calibri"/>
              </a:rPr>
              <a:t>in</a:t>
            </a:r>
            <a:r>
              <a:rPr sz="2200" spc="-20" dirty="0">
                <a:latin typeface="Calibri"/>
                <a:cs typeface="Calibri"/>
              </a:rPr>
              <a:t> </a:t>
            </a:r>
            <a:r>
              <a:rPr sz="2200" spc="-45" dirty="0">
                <a:latin typeface="Calibri"/>
                <a:cs typeface="Calibri"/>
              </a:rPr>
              <a:t>winter.</a:t>
            </a:r>
            <a:endParaRPr sz="2200">
              <a:latin typeface="Calibri"/>
              <a:cs typeface="Calibri"/>
            </a:endParaRPr>
          </a:p>
          <a:p>
            <a:pPr marL="12700" marR="911860">
              <a:lnSpc>
                <a:spcPts val="2700"/>
              </a:lnSpc>
              <a:spcBef>
                <a:spcPts val="90"/>
              </a:spcBef>
            </a:pPr>
            <a:r>
              <a:rPr sz="2200" spc="-10" dirty="0">
                <a:latin typeface="Calibri"/>
                <a:cs typeface="Calibri"/>
              </a:rPr>
              <a:t>This</a:t>
            </a:r>
            <a:r>
              <a:rPr sz="2200" spc="5" dirty="0">
                <a:latin typeface="Calibri"/>
                <a:cs typeface="Calibri"/>
              </a:rPr>
              <a:t> </a:t>
            </a:r>
            <a:r>
              <a:rPr sz="2200" spc="-10" dirty="0">
                <a:latin typeface="Calibri"/>
                <a:cs typeface="Calibri"/>
              </a:rPr>
              <a:t>discolouration further</a:t>
            </a:r>
            <a:r>
              <a:rPr sz="2200" spc="5" dirty="0">
                <a:latin typeface="Calibri"/>
                <a:cs typeface="Calibri"/>
              </a:rPr>
              <a:t> </a:t>
            </a:r>
            <a:r>
              <a:rPr sz="2200" spc="-10" dirty="0">
                <a:latin typeface="Calibri"/>
                <a:cs typeface="Calibri"/>
              </a:rPr>
              <a:t>spreads</a:t>
            </a:r>
            <a:r>
              <a:rPr sz="2200" spc="-5" dirty="0">
                <a:latin typeface="Calibri"/>
                <a:cs typeface="Calibri"/>
              </a:rPr>
              <a:t> </a:t>
            </a:r>
            <a:r>
              <a:rPr sz="2200" spc="-15" dirty="0">
                <a:latin typeface="Calibri"/>
                <a:cs typeface="Calibri"/>
              </a:rPr>
              <a:t>over</a:t>
            </a:r>
            <a:r>
              <a:rPr sz="2200" spc="15" dirty="0">
                <a:latin typeface="Calibri"/>
                <a:cs typeface="Calibri"/>
              </a:rPr>
              <a:t> </a:t>
            </a:r>
            <a:r>
              <a:rPr sz="2200" spc="-15" dirty="0">
                <a:latin typeface="Calibri"/>
                <a:cs typeface="Calibri"/>
              </a:rPr>
              <a:t>entire</a:t>
            </a:r>
            <a:r>
              <a:rPr sz="2200" spc="5" dirty="0">
                <a:latin typeface="Calibri"/>
                <a:cs typeface="Calibri"/>
              </a:rPr>
              <a:t> </a:t>
            </a:r>
            <a:r>
              <a:rPr sz="2200" spc="-10" dirty="0">
                <a:latin typeface="Calibri"/>
                <a:cs typeface="Calibri"/>
              </a:rPr>
              <a:t>abdomen, </a:t>
            </a:r>
            <a:r>
              <a:rPr sz="2200" spc="-480" dirty="0">
                <a:latin typeface="Calibri"/>
                <a:cs typeface="Calibri"/>
              </a:rPr>
              <a:t> </a:t>
            </a:r>
            <a:r>
              <a:rPr sz="2200" spc="-10" dirty="0">
                <a:latin typeface="Calibri"/>
                <a:cs typeface="Calibri"/>
              </a:rPr>
              <a:t>genitals,</a:t>
            </a:r>
            <a:r>
              <a:rPr sz="2200" dirty="0">
                <a:latin typeface="Calibri"/>
                <a:cs typeface="Calibri"/>
              </a:rPr>
              <a:t> </a:t>
            </a:r>
            <a:r>
              <a:rPr sz="2200" spc="-10" dirty="0">
                <a:latin typeface="Calibri"/>
                <a:cs typeface="Calibri"/>
              </a:rPr>
              <a:t>chest,</a:t>
            </a:r>
            <a:r>
              <a:rPr sz="2200" dirty="0">
                <a:latin typeface="Calibri"/>
                <a:cs typeface="Calibri"/>
              </a:rPr>
              <a:t> </a:t>
            </a:r>
            <a:r>
              <a:rPr sz="2200" spc="-10" dirty="0">
                <a:latin typeface="Calibri"/>
                <a:cs typeface="Calibri"/>
              </a:rPr>
              <a:t>neck,</a:t>
            </a:r>
            <a:r>
              <a:rPr sz="2200" spc="15" dirty="0">
                <a:latin typeface="Calibri"/>
                <a:cs typeface="Calibri"/>
              </a:rPr>
              <a:t> </a:t>
            </a:r>
            <a:r>
              <a:rPr sz="2200" spc="-15" dirty="0">
                <a:latin typeface="Calibri"/>
                <a:cs typeface="Calibri"/>
              </a:rPr>
              <a:t>face</a:t>
            </a:r>
            <a:r>
              <a:rPr sz="2200" spc="-5" dirty="0">
                <a:latin typeface="Calibri"/>
                <a:cs typeface="Calibri"/>
              </a:rPr>
              <a:t> arms</a:t>
            </a:r>
            <a:r>
              <a:rPr sz="2200" spc="5" dirty="0">
                <a:latin typeface="Calibri"/>
                <a:cs typeface="Calibri"/>
              </a:rPr>
              <a:t> </a:t>
            </a:r>
            <a:r>
              <a:rPr sz="2200" spc="-5" dirty="0">
                <a:latin typeface="Calibri"/>
                <a:cs typeface="Calibri"/>
              </a:rPr>
              <a:t>and leg.</a:t>
            </a:r>
            <a:endParaRPr sz="2200">
              <a:latin typeface="Calibri"/>
              <a:cs typeface="Calibri"/>
            </a:endParaRPr>
          </a:p>
        </p:txBody>
      </p:sp>
      <p:pic>
        <p:nvPicPr>
          <p:cNvPr id="3" name="object 3"/>
          <p:cNvPicPr/>
          <p:nvPr/>
        </p:nvPicPr>
        <p:blipFill>
          <a:blip r:embed="rId2" cstate="print"/>
          <a:stretch>
            <a:fillRect/>
          </a:stretch>
        </p:blipFill>
        <p:spPr>
          <a:xfrm>
            <a:off x="3562350" y="3698875"/>
            <a:ext cx="238125" cy="161925"/>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520" y="328675"/>
            <a:ext cx="7717790" cy="1044575"/>
          </a:xfrm>
          <a:prstGeom prst="rect">
            <a:avLst/>
          </a:prstGeom>
        </p:spPr>
        <p:txBody>
          <a:bodyPr vert="horz" wrap="square" lIns="0" tIns="5080" rIns="0" bIns="0" rtlCol="0">
            <a:spAutoFit/>
          </a:bodyPr>
          <a:lstStyle/>
          <a:p>
            <a:pPr marL="12700" marR="5080">
              <a:lnSpc>
                <a:spcPct val="102000"/>
              </a:lnSpc>
              <a:spcBef>
                <a:spcPts val="40"/>
              </a:spcBef>
            </a:pPr>
            <a:r>
              <a:rPr sz="2200" spc="-10" dirty="0"/>
              <a:t>The</a:t>
            </a:r>
            <a:r>
              <a:rPr sz="2200" spc="15" dirty="0"/>
              <a:t> </a:t>
            </a:r>
            <a:r>
              <a:rPr sz="2200" spc="-15" dirty="0"/>
              <a:t>clotted</a:t>
            </a:r>
            <a:r>
              <a:rPr sz="2200" spc="20" dirty="0"/>
              <a:t> </a:t>
            </a:r>
            <a:r>
              <a:rPr sz="2200" spc="-5" dirty="0"/>
              <a:t>blood</a:t>
            </a:r>
            <a:r>
              <a:rPr sz="2200" dirty="0"/>
              <a:t> </a:t>
            </a:r>
            <a:r>
              <a:rPr sz="2200" spc="-10" dirty="0"/>
              <a:t>becomes</a:t>
            </a:r>
            <a:r>
              <a:rPr sz="2200" spc="35" dirty="0"/>
              <a:t> </a:t>
            </a:r>
            <a:r>
              <a:rPr sz="2200" spc="-10" dirty="0"/>
              <a:t>fluid</a:t>
            </a:r>
            <a:r>
              <a:rPr sz="2200" dirty="0"/>
              <a:t> </a:t>
            </a:r>
            <a:r>
              <a:rPr sz="2200" spc="-5" dirty="0"/>
              <a:t>and</a:t>
            </a:r>
            <a:r>
              <a:rPr sz="2200" spc="-20" dirty="0"/>
              <a:t> </a:t>
            </a:r>
            <a:r>
              <a:rPr sz="2200" spc="-5" dirty="0"/>
              <a:t>which</a:t>
            </a:r>
            <a:r>
              <a:rPr sz="2200" dirty="0"/>
              <a:t> </a:t>
            </a:r>
            <a:r>
              <a:rPr sz="2200" spc="-10" dirty="0"/>
              <a:t>causes</a:t>
            </a:r>
            <a:r>
              <a:rPr sz="2200" spc="15" dirty="0"/>
              <a:t> </a:t>
            </a:r>
            <a:r>
              <a:rPr sz="2200" spc="-10" dirty="0"/>
              <a:t>disappearance</a:t>
            </a:r>
            <a:r>
              <a:rPr sz="2200" spc="-20" dirty="0"/>
              <a:t> </a:t>
            </a:r>
            <a:r>
              <a:rPr sz="2200" spc="-5" dirty="0"/>
              <a:t>of </a:t>
            </a:r>
            <a:r>
              <a:rPr sz="2200" spc="-484" dirty="0"/>
              <a:t> </a:t>
            </a:r>
            <a:r>
              <a:rPr sz="2200" spc="-10" dirty="0"/>
              <a:t>post</a:t>
            </a:r>
            <a:r>
              <a:rPr sz="2200" spc="-5" dirty="0"/>
              <a:t> </a:t>
            </a:r>
            <a:r>
              <a:rPr sz="2200" spc="-10" dirty="0"/>
              <a:t>mortem</a:t>
            </a:r>
            <a:r>
              <a:rPr sz="2200" spc="30" dirty="0"/>
              <a:t> </a:t>
            </a:r>
            <a:r>
              <a:rPr sz="2200" spc="-5" dirty="0"/>
              <a:t>lividity</a:t>
            </a:r>
            <a:r>
              <a:rPr sz="2200" spc="-20" dirty="0"/>
              <a:t> </a:t>
            </a:r>
            <a:r>
              <a:rPr sz="2200" spc="-5" dirty="0"/>
              <a:t>.</a:t>
            </a:r>
            <a:r>
              <a:rPr sz="2200" dirty="0"/>
              <a:t> </a:t>
            </a:r>
            <a:r>
              <a:rPr sz="2200" spc="-15" dirty="0"/>
              <a:t>Later</a:t>
            </a:r>
            <a:r>
              <a:rPr sz="2200" spc="15" dirty="0"/>
              <a:t> </a:t>
            </a:r>
            <a:r>
              <a:rPr sz="2200" spc="-5" dirty="0"/>
              <a:t>this</a:t>
            </a:r>
            <a:r>
              <a:rPr sz="2200" dirty="0"/>
              <a:t> </a:t>
            </a:r>
            <a:r>
              <a:rPr sz="2200" spc="-10" dirty="0"/>
              <a:t>colour</a:t>
            </a:r>
            <a:r>
              <a:rPr sz="2200" spc="5" dirty="0"/>
              <a:t> </a:t>
            </a:r>
            <a:r>
              <a:rPr sz="2200" spc="-10" dirty="0"/>
              <a:t>change</a:t>
            </a:r>
            <a:r>
              <a:rPr sz="2200" spc="15" dirty="0"/>
              <a:t> </a:t>
            </a:r>
            <a:r>
              <a:rPr sz="2200" spc="-10" dirty="0"/>
              <a:t>spread </a:t>
            </a:r>
            <a:r>
              <a:rPr sz="2200" spc="-5" dirty="0"/>
              <a:t>all </a:t>
            </a:r>
            <a:r>
              <a:rPr sz="2200" spc="-10" dirty="0"/>
              <a:t>over</a:t>
            </a:r>
            <a:r>
              <a:rPr sz="2200" spc="5" dirty="0"/>
              <a:t> </a:t>
            </a:r>
            <a:r>
              <a:rPr sz="2200" spc="-10" dirty="0"/>
              <a:t>the </a:t>
            </a:r>
            <a:r>
              <a:rPr sz="2200" spc="-5" dirty="0"/>
              <a:t> </a:t>
            </a:r>
            <a:r>
              <a:rPr sz="2200" spc="-35" dirty="0"/>
              <a:t>body.</a:t>
            </a:r>
            <a:endParaRPr sz="2200"/>
          </a:p>
        </p:txBody>
      </p:sp>
      <p:sp>
        <p:nvSpPr>
          <p:cNvPr id="3" name="object 3"/>
          <p:cNvSpPr txBox="1"/>
          <p:nvPr/>
        </p:nvSpPr>
        <p:spPr>
          <a:xfrm>
            <a:off x="1220520" y="1573225"/>
            <a:ext cx="7232015" cy="3663950"/>
          </a:xfrm>
          <a:prstGeom prst="rect">
            <a:avLst/>
          </a:prstGeom>
        </p:spPr>
        <p:txBody>
          <a:bodyPr vert="horz" wrap="square" lIns="0" tIns="12700" rIns="0" bIns="0" rtlCol="0">
            <a:spAutoFit/>
          </a:bodyPr>
          <a:lstStyle/>
          <a:p>
            <a:pPr marL="12700">
              <a:lnSpc>
                <a:spcPct val="100000"/>
              </a:lnSpc>
              <a:spcBef>
                <a:spcPts val="100"/>
              </a:spcBef>
              <a:tabLst>
                <a:tab pos="1908810" algn="l"/>
              </a:tabLst>
            </a:pPr>
            <a:r>
              <a:rPr sz="2400" dirty="0">
                <a:solidFill>
                  <a:srgbClr val="000080"/>
                </a:solidFill>
                <a:latin typeface="Calibri"/>
                <a:cs typeface="Calibri"/>
              </a:rPr>
              <a:t>2.</a:t>
            </a:r>
            <a:r>
              <a:rPr sz="2400" spc="-15" dirty="0">
                <a:solidFill>
                  <a:srgbClr val="000080"/>
                </a:solidFill>
                <a:latin typeface="Calibri"/>
                <a:cs typeface="Calibri"/>
              </a:rPr>
              <a:t> EVOLUTION	</a:t>
            </a:r>
            <a:r>
              <a:rPr sz="2400" spc="-5" dirty="0">
                <a:solidFill>
                  <a:srgbClr val="000080"/>
                </a:solidFill>
                <a:latin typeface="Calibri"/>
                <a:cs typeface="Calibri"/>
              </a:rPr>
              <a:t>OF</a:t>
            </a:r>
            <a:r>
              <a:rPr sz="2400" spc="-45" dirty="0">
                <a:solidFill>
                  <a:srgbClr val="000080"/>
                </a:solidFill>
                <a:latin typeface="Calibri"/>
                <a:cs typeface="Calibri"/>
              </a:rPr>
              <a:t> </a:t>
            </a:r>
            <a:r>
              <a:rPr sz="2400" spc="-5" dirty="0">
                <a:solidFill>
                  <a:srgbClr val="000080"/>
                </a:solidFill>
                <a:latin typeface="Calibri"/>
                <a:cs typeface="Calibri"/>
              </a:rPr>
              <a:t>GASES:</a:t>
            </a:r>
            <a:endParaRPr sz="2400">
              <a:latin typeface="Calibri"/>
              <a:cs typeface="Calibri"/>
            </a:endParaRPr>
          </a:p>
          <a:p>
            <a:pPr>
              <a:lnSpc>
                <a:spcPct val="100000"/>
              </a:lnSpc>
              <a:spcBef>
                <a:spcPts val="40"/>
              </a:spcBef>
            </a:pPr>
            <a:endParaRPr sz="1800">
              <a:latin typeface="Calibri"/>
              <a:cs typeface="Calibri"/>
            </a:endParaRPr>
          </a:p>
          <a:p>
            <a:pPr marL="12700" marR="116205">
              <a:lnSpc>
                <a:spcPct val="102000"/>
              </a:lnSpc>
            </a:pPr>
            <a:r>
              <a:rPr sz="2000" dirty="0">
                <a:latin typeface="Wingdings"/>
                <a:cs typeface="Wingdings"/>
              </a:rPr>
              <a:t></a:t>
            </a:r>
            <a:r>
              <a:rPr sz="2000" spc="-55" dirty="0">
                <a:latin typeface="Times New Roman"/>
                <a:cs typeface="Times New Roman"/>
              </a:rPr>
              <a:t> </a:t>
            </a:r>
            <a:r>
              <a:rPr sz="2000" spc="-10" dirty="0">
                <a:latin typeface="Calibri"/>
                <a:cs typeface="Calibri"/>
              </a:rPr>
              <a:t>Complex</a:t>
            </a:r>
            <a:r>
              <a:rPr sz="2000" spc="5" dirty="0">
                <a:latin typeface="Calibri"/>
                <a:cs typeface="Calibri"/>
              </a:rPr>
              <a:t> </a:t>
            </a:r>
            <a:r>
              <a:rPr sz="2000" spc="-10" dirty="0">
                <a:latin typeface="Calibri"/>
                <a:cs typeface="Calibri"/>
              </a:rPr>
              <a:t>proteins</a:t>
            </a:r>
            <a:r>
              <a:rPr sz="2000" dirty="0">
                <a:latin typeface="Calibri"/>
                <a:cs typeface="Calibri"/>
              </a:rPr>
              <a:t> and</a:t>
            </a:r>
            <a:r>
              <a:rPr sz="2000" spc="10" dirty="0">
                <a:latin typeface="Calibri"/>
                <a:cs typeface="Calibri"/>
              </a:rPr>
              <a:t> </a:t>
            </a:r>
            <a:r>
              <a:rPr sz="2000" spc="-15" dirty="0">
                <a:latin typeface="Calibri"/>
                <a:cs typeface="Calibri"/>
              </a:rPr>
              <a:t>carbohydrate</a:t>
            </a:r>
            <a:r>
              <a:rPr sz="2000" spc="-20" dirty="0">
                <a:latin typeface="Calibri"/>
                <a:cs typeface="Calibri"/>
              </a:rPr>
              <a:t> </a:t>
            </a:r>
            <a:r>
              <a:rPr sz="2000" spc="-5" dirty="0">
                <a:latin typeface="Calibri"/>
                <a:cs typeface="Calibri"/>
              </a:rPr>
              <a:t>compounds</a:t>
            </a:r>
            <a:r>
              <a:rPr sz="2000" spc="-30" dirty="0">
                <a:latin typeface="Calibri"/>
                <a:cs typeface="Calibri"/>
              </a:rPr>
              <a:t> </a:t>
            </a:r>
            <a:r>
              <a:rPr sz="2000" spc="-15" dirty="0">
                <a:latin typeface="Calibri"/>
                <a:cs typeface="Calibri"/>
              </a:rPr>
              <a:t>disintegrate</a:t>
            </a:r>
            <a:r>
              <a:rPr sz="2000" spc="50" dirty="0">
                <a:latin typeface="Calibri"/>
                <a:cs typeface="Calibri"/>
              </a:rPr>
              <a:t> </a:t>
            </a:r>
            <a:r>
              <a:rPr sz="2000" dirty="0">
                <a:latin typeface="Calibri"/>
                <a:cs typeface="Calibri"/>
              </a:rPr>
              <a:t>and </a:t>
            </a:r>
            <a:r>
              <a:rPr sz="2000" spc="-440" dirty="0">
                <a:latin typeface="Calibri"/>
                <a:cs typeface="Calibri"/>
              </a:rPr>
              <a:t> </a:t>
            </a:r>
            <a:r>
              <a:rPr sz="2000" spc="-10" dirty="0">
                <a:latin typeface="Calibri"/>
                <a:cs typeface="Calibri"/>
              </a:rPr>
              <a:t>produce</a:t>
            </a:r>
            <a:r>
              <a:rPr sz="2000" spc="-25" dirty="0">
                <a:latin typeface="Calibri"/>
                <a:cs typeface="Calibri"/>
              </a:rPr>
              <a:t> </a:t>
            </a:r>
            <a:r>
              <a:rPr sz="2000" spc="-10" dirty="0">
                <a:latin typeface="Calibri"/>
                <a:cs typeface="Calibri"/>
              </a:rPr>
              <a:t>gases</a:t>
            </a:r>
            <a:r>
              <a:rPr sz="2000" dirty="0">
                <a:latin typeface="Calibri"/>
                <a:cs typeface="Calibri"/>
              </a:rPr>
              <a:t> </a:t>
            </a:r>
            <a:r>
              <a:rPr sz="2000" spc="-15" dirty="0">
                <a:latin typeface="Calibri"/>
                <a:cs typeface="Calibri"/>
              </a:rPr>
              <a:t>like:</a:t>
            </a:r>
            <a:endParaRPr sz="2000">
              <a:latin typeface="Calibri"/>
              <a:cs typeface="Calibri"/>
            </a:endParaRPr>
          </a:p>
          <a:p>
            <a:pPr marL="68580">
              <a:lnSpc>
                <a:spcPct val="100000"/>
              </a:lnSpc>
              <a:spcBef>
                <a:spcPts val="1060"/>
              </a:spcBef>
            </a:pPr>
            <a:r>
              <a:rPr sz="2000" dirty="0">
                <a:latin typeface="Calibri"/>
                <a:cs typeface="Calibri"/>
              </a:rPr>
              <a:t>AMONIA,</a:t>
            </a:r>
            <a:r>
              <a:rPr sz="2000" spc="-20" dirty="0">
                <a:latin typeface="Calibri"/>
                <a:cs typeface="Calibri"/>
              </a:rPr>
              <a:t> </a:t>
            </a:r>
            <a:r>
              <a:rPr sz="2000" dirty="0">
                <a:latin typeface="Calibri"/>
                <a:cs typeface="Calibri"/>
              </a:rPr>
              <a:t>CARBON</a:t>
            </a:r>
            <a:r>
              <a:rPr sz="2000" spc="-35" dirty="0">
                <a:latin typeface="Calibri"/>
                <a:cs typeface="Calibri"/>
              </a:rPr>
              <a:t> </a:t>
            </a:r>
            <a:r>
              <a:rPr sz="2000" spc="-10" dirty="0">
                <a:latin typeface="Calibri"/>
                <a:cs typeface="Calibri"/>
              </a:rPr>
              <a:t>MONOXIDE,</a:t>
            </a:r>
            <a:r>
              <a:rPr sz="2000" spc="-45" dirty="0">
                <a:latin typeface="Calibri"/>
                <a:cs typeface="Calibri"/>
              </a:rPr>
              <a:t> </a:t>
            </a:r>
            <a:r>
              <a:rPr sz="2000" dirty="0">
                <a:latin typeface="Calibri"/>
                <a:cs typeface="Calibri"/>
              </a:rPr>
              <a:t>CARBON</a:t>
            </a:r>
            <a:r>
              <a:rPr sz="2000" spc="-35" dirty="0">
                <a:latin typeface="Calibri"/>
                <a:cs typeface="Calibri"/>
              </a:rPr>
              <a:t> </a:t>
            </a:r>
            <a:r>
              <a:rPr sz="2000" spc="-10" dirty="0">
                <a:latin typeface="Calibri"/>
                <a:cs typeface="Calibri"/>
              </a:rPr>
              <a:t>DIOXIDE,</a:t>
            </a:r>
            <a:r>
              <a:rPr sz="2000" spc="-45" dirty="0">
                <a:latin typeface="Calibri"/>
                <a:cs typeface="Calibri"/>
              </a:rPr>
              <a:t> </a:t>
            </a:r>
            <a:r>
              <a:rPr sz="2000" spc="-5" dirty="0">
                <a:latin typeface="Calibri"/>
                <a:cs typeface="Calibri"/>
              </a:rPr>
              <a:t>HYDROGEN</a:t>
            </a:r>
            <a:endParaRPr sz="2000">
              <a:latin typeface="Calibri"/>
              <a:cs typeface="Calibri"/>
            </a:endParaRPr>
          </a:p>
          <a:p>
            <a:pPr marL="12700">
              <a:lnSpc>
                <a:spcPct val="100000"/>
              </a:lnSpc>
              <a:spcBef>
                <a:spcPts val="1390"/>
              </a:spcBef>
            </a:pPr>
            <a:r>
              <a:rPr sz="2000" spc="-5" dirty="0">
                <a:latin typeface="Calibri"/>
                <a:cs typeface="Calibri"/>
              </a:rPr>
              <a:t>SULPHIDE,</a:t>
            </a:r>
            <a:r>
              <a:rPr sz="2000" spc="-15" dirty="0">
                <a:latin typeface="Calibri"/>
                <a:cs typeface="Calibri"/>
              </a:rPr>
              <a:t> PHOSPHORATED </a:t>
            </a:r>
            <a:r>
              <a:rPr sz="2000" spc="-5" dirty="0">
                <a:latin typeface="Calibri"/>
                <a:cs typeface="Calibri"/>
              </a:rPr>
              <a:t>HYDROGEN,</a:t>
            </a:r>
            <a:r>
              <a:rPr sz="2000" spc="-20" dirty="0">
                <a:latin typeface="Calibri"/>
                <a:cs typeface="Calibri"/>
              </a:rPr>
              <a:t> </a:t>
            </a:r>
            <a:r>
              <a:rPr sz="2000" dirty="0">
                <a:latin typeface="Calibri"/>
                <a:cs typeface="Calibri"/>
              </a:rPr>
              <a:t>METHANE,</a:t>
            </a:r>
            <a:r>
              <a:rPr sz="2000" spc="-35" dirty="0">
                <a:latin typeface="Calibri"/>
                <a:cs typeface="Calibri"/>
              </a:rPr>
              <a:t> </a:t>
            </a:r>
            <a:r>
              <a:rPr sz="2000" spc="-20" dirty="0">
                <a:latin typeface="Calibri"/>
                <a:cs typeface="Calibri"/>
              </a:rPr>
              <a:t>MERCAPTANS.</a:t>
            </a:r>
            <a:endParaRPr sz="2000">
              <a:latin typeface="Calibri"/>
              <a:cs typeface="Calibri"/>
            </a:endParaRPr>
          </a:p>
          <a:p>
            <a:pPr marL="12700">
              <a:lnSpc>
                <a:spcPct val="100000"/>
              </a:lnSpc>
              <a:spcBef>
                <a:spcPts val="1395"/>
              </a:spcBef>
            </a:pPr>
            <a:r>
              <a:rPr sz="2000" dirty="0">
                <a:latin typeface="Wingdings"/>
                <a:cs typeface="Wingdings"/>
              </a:rPr>
              <a:t></a:t>
            </a:r>
            <a:r>
              <a:rPr sz="2000" spc="-50" dirty="0">
                <a:latin typeface="Times New Roman"/>
                <a:cs typeface="Times New Roman"/>
              </a:rPr>
              <a:t> </a:t>
            </a:r>
            <a:r>
              <a:rPr sz="2000" spc="-5" dirty="0">
                <a:latin typeface="Calibri"/>
                <a:cs typeface="Calibri"/>
              </a:rPr>
              <a:t>Collection</a:t>
            </a:r>
            <a:r>
              <a:rPr sz="2000" spc="5" dirty="0">
                <a:latin typeface="Calibri"/>
                <a:cs typeface="Calibri"/>
              </a:rPr>
              <a:t> </a:t>
            </a:r>
            <a:r>
              <a:rPr sz="2000" spc="-5" dirty="0">
                <a:latin typeface="Calibri"/>
                <a:cs typeface="Calibri"/>
              </a:rPr>
              <a:t>of</a:t>
            </a:r>
            <a:r>
              <a:rPr sz="2000" dirty="0">
                <a:latin typeface="Calibri"/>
                <a:cs typeface="Calibri"/>
              </a:rPr>
              <a:t> these</a:t>
            </a:r>
            <a:r>
              <a:rPr sz="2000" spc="-5" dirty="0">
                <a:latin typeface="Calibri"/>
                <a:cs typeface="Calibri"/>
              </a:rPr>
              <a:t> gases</a:t>
            </a:r>
            <a:r>
              <a:rPr sz="2000" spc="5" dirty="0">
                <a:latin typeface="Calibri"/>
                <a:cs typeface="Calibri"/>
              </a:rPr>
              <a:t> </a:t>
            </a:r>
            <a:r>
              <a:rPr sz="2000" dirty="0">
                <a:latin typeface="Calibri"/>
                <a:cs typeface="Calibri"/>
              </a:rPr>
              <a:t>in</a:t>
            </a:r>
            <a:r>
              <a:rPr sz="2000" spc="-5" dirty="0">
                <a:latin typeface="Calibri"/>
                <a:cs typeface="Calibri"/>
              </a:rPr>
              <a:t> loops</a:t>
            </a:r>
            <a:r>
              <a:rPr sz="2000" spc="-10" dirty="0">
                <a:latin typeface="Calibri"/>
                <a:cs typeface="Calibri"/>
              </a:rPr>
              <a:t> </a:t>
            </a:r>
            <a:r>
              <a:rPr sz="2000" spc="-5" dirty="0">
                <a:latin typeface="Calibri"/>
                <a:cs typeface="Calibri"/>
              </a:rPr>
              <a:t>of </a:t>
            </a:r>
            <a:r>
              <a:rPr sz="2000" spc="-10" dirty="0">
                <a:latin typeface="Calibri"/>
                <a:cs typeface="Calibri"/>
              </a:rPr>
              <a:t>intestine</a:t>
            </a:r>
            <a:r>
              <a:rPr sz="2000" spc="40" dirty="0">
                <a:latin typeface="Calibri"/>
                <a:cs typeface="Calibri"/>
              </a:rPr>
              <a:t> </a:t>
            </a:r>
            <a:r>
              <a:rPr sz="2000" dirty="0">
                <a:latin typeface="Calibri"/>
                <a:cs typeface="Calibri"/>
              </a:rPr>
              <a:t>leads</a:t>
            </a:r>
            <a:r>
              <a:rPr sz="2000" spc="5" dirty="0">
                <a:latin typeface="Calibri"/>
                <a:cs typeface="Calibri"/>
              </a:rPr>
              <a:t> </a:t>
            </a:r>
            <a:r>
              <a:rPr sz="2000" spc="-10" dirty="0">
                <a:latin typeface="Calibri"/>
                <a:cs typeface="Calibri"/>
              </a:rPr>
              <a:t>to</a:t>
            </a:r>
            <a:r>
              <a:rPr sz="2000" dirty="0">
                <a:latin typeface="Calibri"/>
                <a:cs typeface="Calibri"/>
              </a:rPr>
              <a:t> </a:t>
            </a:r>
            <a:r>
              <a:rPr sz="2000" spc="-10" dirty="0">
                <a:latin typeface="Calibri"/>
                <a:cs typeface="Calibri"/>
              </a:rPr>
              <a:t>distension</a:t>
            </a:r>
            <a:r>
              <a:rPr sz="2000" spc="25" dirty="0">
                <a:latin typeface="Calibri"/>
                <a:cs typeface="Calibri"/>
              </a:rPr>
              <a:t> </a:t>
            </a:r>
            <a:r>
              <a:rPr sz="2000" spc="-5" dirty="0">
                <a:latin typeface="Calibri"/>
                <a:cs typeface="Calibri"/>
              </a:rPr>
              <a:t>of</a:t>
            </a:r>
            <a:endParaRPr sz="2000">
              <a:latin typeface="Calibri"/>
              <a:cs typeface="Calibri"/>
            </a:endParaRPr>
          </a:p>
          <a:p>
            <a:pPr marL="12700" marR="21590">
              <a:lnSpc>
                <a:spcPct val="158000"/>
              </a:lnSpc>
            </a:pPr>
            <a:r>
              <a:rPr sz="2000" dirty="0">
                <a:latin typeface="Calibri"/>
                <a:cs typeface="Calibri"/>
              </a:rPr>
              <a:t>abdomen , </a:t>
            </a:r>
            <a:r>
              <a:rPr sz="2000" spc="-15" dirty="0">
                <a:latin typeface="Calibri"/>
                <a:cs typeface="Calibri"/>
              </a:rPr>
              <a:t>So, </a:t>
            </a:r>
            <a:r>
              <a:rPr sz="2000" spc="-5" dirty="0">
                <a:latin typeface="Calibri"/>
                <a:cs typeface="Calibri"/>
              </a:rPr>
              <a:t>on opening </a:t>
            </a:r>
            <a:r>
              <a:rPr sz="2000" dirty="0">
                <a:latin typeface="Calibri"/>
                <a:cs typeface="Calibri"/>
              </a:rPr>
              <a:t>the </a:t>
            </a:r>
            <a:r>
              <a:rPr sz="2000" spc="-5" dirty="0">
                <a:latin typeface="Calibri"/>
                <a:cs typeface="Calibri"/>
              </a:rPr>
              <a:t>abdominal </a:t>
            </a:r>
            <a:r>
              <a:rPr sz="2000" spc="-10" dirty="0">
                <a:latin typeface="Calibri"/>
                <a:cs typeface="Calibri"/>
              </a:rPr>
              <a:t>cavity </a:t>
            </a:r>
            <a:r>
              <a:rPr sz="2000" dirty="0">
                <a:latin typeface="Calibri"/>
                <a:cs typeface="Calibri"/>
              </a:rPr>
              <a:t>these </a:t>
            </a:r>
            <a:r>
              <a:rPr sz="2000" spc="-10" dirty="0">
                <a:latin typeface="Calibri"/>
                <a:cs typeface="Calibri"/>
              </a:rPr>
              <a:t>gases </a:t>
            </a:r>
            <a:r>
              <a:rPr sz="2000" spc="-5" dirty="0">
                <a:latin typeface="Calibri"/>
                <a:cs typeface="Calibri"/>
              </a:rPr>
              <a:t>come out </a:t>
            </a:r>
            <a:r>
              <a:rPr sz="2000" spc="-440" dirty="0">
                <a:latin typeface="Calibri"/>
                <a:cs typeface="Calibri"/>
              </a:rPr>
              <a:t> </a:t>
            </a:r>
            <a:r>
              <a:rPr sz="2000" spc="-5" dirty="0">
                <a:latin typeface="Calibri"/>
                <a:cs typeface="Calibri"/>
              </a:rPr>
              <a:t>with</a:t>
            </a:r>
            <a:r>
              <a:rPr sz="2000" dirty="0">
                <a:latin typeface="Calibri"/>
                <a:cs typeface="Calibri"/>
              </a:rPr>
              <a:t> </a:t>
            </a:r>
            <a:r>
              <a:rPr sz="2000" spc="-15" dirty="0">
                <a:latin typeface="Calibri"/>
                <a:cs typeface="Calibri"/>
              </a:rPr>
              <a:t>force</a:t>
            </a:r>
            <a:r>
              <a:rPr sz="2000" spc="-20" dirty="0">
                <a:latin typeface="Calibri"/>
                <a:cs typeface="Calibri"/>
              </a:rPr>
              <a:t> </a:t>
            </a:r>
            <a:r>
              <a:rPr sz="2000" dirty="0">
                <a:latin typeface="Calibri"/>
                <a:cs typeface="Calibri"/>
              </a:rPr>
              <a:t>and</a:t>
            </a:r>
            <a:r>
              <a:rPr sz="2000" spc="-5" dirty="0">
                <a:latin typeface="Calibri"/>
                <a:cs typeface="Calibri"/>
              </a:rPr>
              <a:t> hissing</a:t>
            </a:r>
            <a:r>
              <a:rPr sz="2000" spc="5" dirty="0">
                <a:latin typeface="Calibri"/>
                <a:cs typeface="Calibri"/>
              </a:rPr>
              <a:t> </a:t>
            </a:r>
            <a:r>
              <a:rPr sz="2000" spc="-5" dirty="0">
                <a:latin typeface="Calibri"/>
                <a:cs typeface="Calibri"/>
              </a:rPr>
              <a:t>sound.</a:t>
            </a:r>
            <a:endParaRPr sz="2000">
              <a:latin typeface="Calibri"/>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287779" rIns="0" bIns="0" rtlCol="0">
            <a:spAutoFit/>
          </a:bodyPr>
          <a:lstStyle/>
          <a:p>
            <a:pPr marL="182245" marR="5080">
              <a:lnSpc>
                <a:spcPct val="101800"/>
              </a:lnSpc>
              <a:spcBef>
                <a:spcPts val="45"/>
              </a:spcBef>
            </a:pPr>
            <a:r>
              <a:rPr spc="-5" dirty="0"/>
              <a:t>This </a:t>
            </a:r>
            <a:r>
              <a:rPr spc="-10" dirty="0"/>
              <a:t>gases entrapped </a:t>
            </a:r>
            <a:r>
              <a:rPr dirty="0"/>
              <a:t>in </a:t>
            </a:r>
            <a:r>
              <a:rPr spc="-5" dirty="0"/>
              <a:t>closed </a:t>
            </a:r>
            <a:r>
              <a:rPr spc="-10" dirty="0"/>
              <a:t>area goes </a:t>
            </a:r>
            <a:r>
              <a:rPr spc="-5" dirty="0"/>
              <a:t>on accumulating </a:t>
            </a:r>
            <a:r>
              <a:rPr dirty="0"/>
              <a:t>and </a:t>
            </a:r>
            <a:r>
              <a:rPr spc="-530" dirty="0"/>
              <a:t> </a:t>
            </a:r>
            <a:r>
              <a:rPr dirty="0"/>
              <a:t>lead</a:t>
            </a:r>
            <a:r>
              <a:rPr spc="-10" dirty="0"/>
              <a:t> </a:t>
            </a:r>
            <a:r>
              <a:rPr spc="-15" dirty="0"/>
              <a:t>to</a:t>
            </a:r>
            <a:r>
              <a:rPr spc="-25" dirty="0"/>
              <a:t> </a:t>
            </a:r>
            <a:r>
              <a:rPr dirty="0"/>
              <a:t>:</a:t>
            </a:r>
          </a:p>
        </p:txBody>
      </p:sp>
      <p:sp>
        <p:nvSpPr>
          <p:cNvPr id="3" name="object 3"/>
          <p:cNvSpPr txBox="1"/>
          <p:nvPr/>
        </p:nvSpPr>
        <p:spPr>
          <a:xfrm>
            <a:off x="1220520" y="1349756"/>
            <a:ext cx="6430010" cy="4701540"/>
          </a:xfrm>
          <a:prstGeom prst="rect">
            <a:avLst/>
          </a:prstGeom>
        </p:spPr>
        <p:txBody>
          <a:bodyPr vert="horz" wrap="square" lIns="0" tIns="161290" rIns="0" bIns="0" rtlCol="0">
            <a:spAutoFit/>
          </a:bodyPr>
          <a:lstStyle/>
          <a:p>
            <a:pPr marL="287655" indent="-275590">
              <a:lnSpc>
                <a:spcPct val="100000"/>
              </a:lnSpc>
              <a:spcBef>
                <a:spcPts val="1270"/>
              </a:spcBef>
              <a:buAutoNum type="arabicPeriod"/>
              <a:tabLst>
                <a:tab pos="288290" algn="l"/>
              </a:tabLst>
            </a:pPr>
            <a:r>
              <a:rPr sz="2200" spc="-10" dirty="0">
                <a:latin typeface="Calibri"/>
                <a:cs typeface="Calibri"/>
              </a:rPr>
              <a:t>Protrusion</a:t>
            </a:r>
            <a:r>
              <a:rPr sz="2200" spc="-35" dirty="0">
                <a:latin typeface="Calibri"/>
                <a:cs typeface="Calibri"/>
              </a:rPr>
              <a:t> </a:t>
            </a:r>
            <a:r>
              <a:rPr sz="2200" spc="-5" dirty="0">
                <a:latin typeface="Calibri"/>
                <a:cs typeface="Calibri"/>
              </a:rPr>
              <a:t>of </a:t>
            </a:r>
            <a:r>
              <a:rPr sz="2200" spc="-15" dirty="0">
                <a:latin typeface="Calibri"/>
                <a:cs typeface="Calibri"/>
              </a:rPr>
              <a:t>eye</a:t>
            </a:r>
            <a:r>
              <a:rPr sz="2200" dirty="0">
                <a:latin typeface="Calibri"/>
                <a:cs typeface="Calibri"/>
              </a:rPr>
              <a:t> </a:t>
            </a:r>
            <a:r>
              <a:rPr sz="2200" spc="-10" dirty="0">
                <a:latin typeface="Calibri"/>
                <a:cs typeface="Calibri"/>
              </a:rPr>
              <a:t>balls</a:t>
            </a:r>
            <a:endParaRPr sz="2200">
              <a:latin typeface="Calibri"/>
              <a:cs typeface="Calibri"/>
            </a:endParaRPr>
          </a:p>
          <a:p>
            <a:pPr marL="287655" indent="-275590">
              <a:lnSpc>
                <a:spcPct val="100000"/>
              </a:lnSpc>
              <a:spcBef>
                <a:spcPts val="1165"/>
              </a:spcBef>
              <a:buAutoNum type="arabicPeriod"/>
              <a:tabLst>
                <a:tab pos="288290" algn="l"/>
              </a:tabLst>
            </a:pPr>
            <a:r>
              <a:rPr sz="2200" spc="-10" dirty="0">
                <a:latin typeface="Calibri"/>
                <a:cs typeface="Calibri"/>
              </a:rPr>
              <a:t>Swollen</a:t>
            </a:r>
            <a:r>
              <a:rPr sz="2200" spc="-5" dirty="0">
                <a:latin typeface="Calibri"/>
                <a:cs typeface="Calibri"/>
              </a:rPr>
              <a:t> </a:t>
            </a:r>
            <a:r>
              <a:rPr sz="2200" spc="-10" dirty="0">
                <a:latin typeface="Calibri"/>
                <a:cs typeface="Calibri"/>
              </a:rPr>
              <a:t>appearance</a:t>
            </a:r>
            <a:r>
              <a:rPr sz="2200" spc="-20" dirty="0">
                <a:latin typeface="Calibri"/>
                <a:cs typeface="Calibri"/>
              </a:rPr>
              <a:t> </a:t>
            </a:r>
            <a:r>
              <a:rPr sz="2200" spc="-5" dirty="0">
                <a:latin typeface="Calibri"/>
                <a:cs typeface="Calibri"/>
              </a:rPr>
              <a:t>of </a:t>
            </a:r>
            <a:r>
              <a:rPr sz="2200" spc="-15" dirty="0">
                <a:latin typeface="Calibri"/>
                <a:cs typeface="Calibri"/>
              </a:rPr>
              <a:t>face</a:t>
            </a:r>
            <a:endParaRPr sz="2200">
              <a:latin typeface="Calibri"/>
              <a:cs typeface="Calibri"/>
            </a:endParaRPr>
          </a:p>
          <a:p>
            <a:pPr marL="287655" indent="-275590">
              <a:lnSpc>
                <a:spcPct val="100000"/>
              </a:lnSpc>
              <a:spcBef>
                <a:spcPts val="1535"/>
              </a:spcBef>
              <a:buAutoNum type="arabicPeriod"/>
              <a:tabLst>
                <a:tab pos="288290" algn="l"/>
              </a:tabLst>
            </a:pPr>
            <a:r>
              <a:rPr sz="2200" spc="-5" dirty="0">
                <a:latin typeface="Calibri"/>
                <a:cs typeface="Calibri"/>
              </a:rPr>
              <a:t>Protrusion</a:t>
            </a:r>
            <a:r>
              <a:rPr sz="2200" spc="-35" dirty="0">
                <a:latin typeface="Calibri"/>
                <a:cs typeface="Calibri"/>
              </a:rPr>
              <a:t> </a:t>
            </a:r>
            <a:r>
              <a:rPr sz="2200" spc="-5" dirty="0">
                <a:latin typeface="Calibri"/>
                <a:cs typeface="Calibri"/>
              </a:rPr>
              <a:t>of </a:t>
            </a:r>
            <a:r>
              <a:rPr sz="2200" spc="-10" dirty="0">
                <a:latin typeface="Calibri"/>
                <a:cs typeface="Calibri"/>
              </a:rPr>
              <a:t>tongue</a:t>
            </a:r>
            <a:r>
              <a:rPr sz="2200" dirty="0">
                <a:latin typeface="Calibri"/>
                <a:cs typeface="Calibri"/>
              </a:rPr>
              <a:t> </a:t>
            </a:r>
            <a:r>
              <a:rPr sz="2200" spc="-5" dirty="0">
                <a:latin typeface="Calibri"/>
                <a:cs typeface="Calibri"/>
              </a:rPr>
              <a:t>out</a:t>
            </a:r>
            <a:r>
              <a:rPr sz="2200" spc="-15" dirty="0">
                <a:latin typeface="Calibri"/>
                <a:cs typeface="Calibri"/>
              </a:rPr>
              <a:t> </a:t>
            </a:r>
            <a:r>
              <a:rPr sz="2200" dirty="0">
                <a:latin typeface="Calibri"/>
                <a:cs typeface="Calibri"/>
              </a:rPr>
              <a:t>of</a:t>
            </a:r>
            <a:r>
              <a:rPr sz="2200" spc="-5" dirty="0">
                <a:latin typeface="Calibri"/>
                <a:cs typeface="Calibri"/>
              </a:rPr>
              <a:t> </a:t>
            </a:r>
            <a:r>
              <a:rPr sz="2200" spc="-15" dirty="0">
                <a:latin typeface="Calibri"/>
                <a:cs typeface="Calibri"/>
              </a:rPr>
              <a:t>oral</a:t>
            </a:r>
            <a:r>
              <a:rPr sz="2200" spc="-20" dirty="0">
                <a:latin typeface="Calibri"/>
                <a:cs typeface="Calibri"/>
              </a:rPr>
              <a:t> </a:t>
            </a:r>
            <a:r>
              <a:rPr sz="2200" spc="-15" dirty="0">
                <a:latin typeface="Calibri"/>
                <a:cs typeface="Calibri"/>
              </a:rPr>
              <a:t>cavity</a:t>
            </a:r>
            <a:endParaRPr sz="2200">
              <a:latin typeface="Calibri"/>
              <a:cs typeface="Calibri"/>
            </a:endParaRPr>
          </a:p>
          <a:p>
            <a:pPr marL="266700" marR="5080" indent="-254635">
              <a:lnSpc>
                <a:spcPts val="4180"/>
              </a:lnSpc>
              <a:spcBef>
                <a:spcPts val="380"/>
              </a:spcBef>
              <a:buAutoNum type="arabicPeriod"/>
              <a:tabLst>
                <a:tab pos="288290" algn="l"/>
              </a:tabLst>
            </a:pPr>
            <a:r>
              <a:rPr sz="2200" spc="-10" dirty="0">
                <a:latin typeface="Calibri"/>
                <a:cs typeface="Calibri"/>
              </a:rPr>
              <a:t>Oozing</a:t>
            </a:r>
            <a:r>
              <a:rPr sz="2200" spc="5" dirty="0">
                <a:latin typeface="Calibri"/>
                <a:cs typeface="Calibri"/>
              </a:rPr>
              <a:t> </a:t>
            </a:r>
            <a:r>
              <a:rPr sz="2200" spc="-5" dirty="0">
                <a:latin typeface="Calibri"/>
                <a:cs typeface="Calibri"/>
              </a:rPr>
              <a:t>out</a:t>
            </a:r>
            <a:r>
              <a:rPr sz="2200" dirty="0">
                <a:latin typeface="Calibri"/>
                <a:cs typeface="Calibri"/>
              </a:rPr>
              <a:t> of</a:t>
            </a:r>
            <a:r>
              <a:rPr sz="2200" spc="10" dirty="0">
                <a:latin typeface="Calibri"/>
                <a:cs typeface="Calibri"/>
              </a:rPr>
              <a:t> </a:t>
            </a:r>
            <a:r>
              <a:rPr sz="2200" spc="-10" dirty="0">
                <a:latin typeface="Calibri"/>
                <a:cs typeface="Calibri"/>
              </a:rPr>
              <a:t>fluids</a:t>
            </a:r>
            <a:r>
              <a:rPr sz="2200" dirty="0">
                <a:latin typeface="Calibri"/>
                <a:cs typeface="Calibri"/>
              </a:rPr>
              <a:t> </a:t>
            </a:r>
            <a:r>
              <a:rPr sz="2200" spc="-15" dirty="0">
                <a:latin typeface="Calibri"/>
                <a:cs typeface="Calibri"/>
              </a:rPr>
              <a:t>from</a:t>
            </a:r>
            <a:r>
              <a:rPr sz="2200" spc="-5" dirty="0">
                <a:latin typeface="Calibri"/>
                <a:cs typeface="Calibri"/>
              </a:rPr>
              <a:t> orifices</a:t>
            </a:r>
            <a:r>
              <a:rPr sz="2200" spc="5" dirty="0">
                <a:latin typeface="Calibri"/>
                <a:cs typeface="Calibri"/>
              </a:rPr>
              <a:t> </a:t>
            </a:r>
            <a:r>
              <a:rPr sz="2200" spc="-25" dirty="0">
                <a:latin typeface="Calibri"/>
                <a:cs typeface="Calibri"/>
              </a:rPr>
              <a:t>like</a:t>
            </a:r>
            <a:r>
              <a:rPr sz="2200" spc="5" dirty="0">
                <a:latin typeface="Calibri"/>
                <a:cs typeface="Calibri"/>
              </a:rPr>
              <a:t> </a:t>
            </a:r>
            <a:r>
              <a:rPr sz="2200" spc="-5" dirty="0">
                <a:latin typeface="Calibri"/>
                <a:cs typeface="Calibri"/>
              </a:rPr>
              <a:t>nose</a:t>
            </a:r>
            <a:r>
              <a:rPr sz="2200" spc="10" dirty="0">
                <a:latin typeface="Calibri"/>
                <a:cs typeface="Calibri"/>
              </a:rPr>
              <a:t> </a:t>
            </a:r>
            <a:r>
              <a:rPr sz="2200" spc="-5" dirty="0">
                <a:latin typeface="Calibri"/>
                <a:cs typeface="Calibri"/>
              </a:rPr>
              <a:t>mouth,</a:t>
            </a:r>
            <a:r>
              <a:rPr sz="2200" spc="5" dirty="0">
                <a:latin typeface="Calibri"/>
                <a:cs typeface="Calibri"/>
              </a:rPr>
              <a:t> </a:t>
            </a:r>
            <a:r>
              <a:rPr sz="2200" spc="-50" dirty="0">
                <a:latin typeface="Calibri"/>
                <a:cs typeface="Calibri"/>
              </a:rPr>
              <a:t>ear, </a:t>
            </a:r>
            <a:r>
              <a:rPr sz="2200" spc="-480" dirty="0">
                <a:latin typeface="Calibri"/>
                <a:cs typeface="Calibri"/>
              </a:rPr>
              <a:t> </a:t>
            </a:r>
            <a:r>
              <a:rPr sz="2200" spc="-5" dirty="0">
                <a:latin typeface="Calibri"/>
                <a:cs typeface="Calibri"/>
              </a:rPr>
              <a:t>anus</a:t>
            </a:r>
            <a:r>
              <a:rPr sz="2200" spc="-20" dirty="0">
                <a:latin typeface="Calibri"/>
                <a:cs typeface="Calibri"/>
              </a:rPr>
              <a:t> </a:t>
            </a:r>
            <a:r>
              <a:rPr sz="2200" spc="-5" dirty="0">
                <a:latin typeface="Calibri"/>
                <a:cs typeface="Calibri"/>
              </a:rPr>
              <a:t>and </a:t>
            </a:r>
            <a:r>
              <a:rPr sz="2200" spc="-10" dirty="0">
                <a:latin typeface="Calibri"/>
                <a:cs typeface="Calibri"/>
              </a:rPr>
              <a:t>vagina</a:t>
            </a:r>
            <a:endParaRPr sz="2200">
              <a:latin typeface="Calibri"/>
              <a:cs typeface="Calibri"/>
            </a:endParaRPr>
          </a:p>
          <a:p>
            <a:pPr marL="287655" indent="-275590">
              <a:lnSpc>
                <a:spcPct val="100000"/>
              </a:lnSpc>
              <a:spcBef>
                <a:spcPts val="1125"/>
              </a:spcBef>
              <a:buAutoNum type="arabicPeriod"/>
              <a:tabLst>
                <a:tab pos="288290" algn="l"/>
              </a:tabLst>
            </a:pPr>
            <a:r>
              <a:rPr sz="2200" spc="-20" dirty="0">
                <a:latin typeface="Calibri"/>
                <a:cs typeface="Calibri"/>
              </a:rPr>
              <a:t>Post</a:t>
            </a:r>
            <a:r>
              <a:rPr sz="2200" spc="-5" dirty="0">
                <a:latin typeface="Calibri"/>
                <a:cs typeface="Calibri"/>
              </a:rPr>
              <a:t> </a:t>
            </a:r>
            <a:r>
              <a:rPr sz="2200" spc="-10" dirty="0">
                <a:latin typeface="Calibri"/>
                <a:cs typeface="Calibri"/>
              </a:rPr>
              <a:t>mortem</a:t>
            </a:r>
            <a:r>
              <a:rPr sz="2200" spc="25" dirty="0">
                <a:latin typeface="Calibri"/>
                <a:cs typeface="Calibri"/>
              </a:rPr>
              <a:t> </a:t>
            </a:r>
            <a:r>
              <a:rPr sz="2200" spc="-15" dirty="0">
                <a:latin typeface="Calibri"/>
                <a:cs typeface="Calibri"/>
              </a:rPr>
              <a:t>blisters</a:t>
            </a:r>
            <a:r>
              <a:rPr sz="2200" spc="-5" dirty="0">
                <a:latin typeface="Calibri"/>
                <a:cs typeface="Calibri"/>
              </a:rPr>
              <a:t> </a:t>
            </a:r>
            <a:r>
              <a:rPr sz="2200" spc="-10" dirty="0">
                <a:latin typeface="Calibri"/>
                <a:cs typeface="Calibri"/>
              </a:rPr>
              <a:t>due</a:t>
            </a:r>
            <a:r>
              <a:rPr sz="2200" dirty="0">
                <a:latin typeface="Calibri"/>
                <a:cs typeface="Calibri"/>
              </a:rPr>
              <a:t> </a:t>
            </a:r>
            <a:r>
              <a:rPr sz="2200" spc="-15" dirty="0">
                <a:latin typeface="Calibri"/>
                <a:cs typeface="Calibri"/>
              </a:rPr>
              <a:t>to</a:t>
            </a:r>
            <a:r>
              <a:rPr sz="2200" spc="20" dirty="0">
                <a:latin typeface="Calibri"/>
                <a:cs typeface="Calibri"/>
              </a:rPr>
              <a:t> </a:t>
            </a:r>
            <a:r>
              <a:rPr sz="2200" spc="-15" dirty="0">
                <a:latin typeface="Calibri"/>
                <a:cs typeface="Calibri"/>
              </a:rPr>
              <a:t>separation</a:t>
            </a:r>
            <a:r>
              <a:rPr sz="2200" spc="-20" dirty="0">
                <a:latin typeface="Calibri"/>
                <a:cs typeface="Calibri"/>
              </a:rPr>
              <a:t> </a:t>
            </a:r>
            <a:r>
              <a:rPr sz="2200" spc="-5" dirty="0">
                <a:latin typeface="Calibri"/>
                <a:cs typeface="Calibri"/>
              </a:rPr>
              <a:t>of</a:t>
            </a:r>
            <a:r>
              <a:rPr sz="2200" spc="10" dirty="0">
                <a:latin typeface="Calibri"/>
                <a:cs typeface="Calibri"/>
              </a:rPr>
              <a:t> </a:t>
            </a:r>
            <a:r>
              <a:rPr sz="2200" spc="-20" dirty="0">
                <a:latin typeface="Calibri"/>
                <a:cs typeface="Calibri"/>
              </a:rPr>
              <a:t>layers</a:t>
            </a:r>
            <a:r>
              <a:rPr sz="2200" spc="-5" dirty="0">
                <a:latin typeface="Calibri"/>
                <a:cs typeface="Calibri"/>
              </a:rPr>
              <a:t> </a:t>
            </a:r>
            <a:r>
              <a:rPr sz="2200" dirty="0">
                <a:latin typeface="Calibri"/>
                <a:cs typeface="Calibri"/>
              </a:rPr>
              <a:t>of</a:t>
            </a:r>
            <a:endParaRPr sz="2200">
              <a:latin typeface="Calibri"/>
              <a:cs typeface="Calibri"/>
            </a:endParaRPr>
          </a:p>
          <a:p>
            <a:pPr marL="266700">
              <a:lnSpc>
                <a:spcPct val="100000"/>
              </a:lnSpc>
              <a:spcBef>
                <a:spcPts val="1540"/>
              </a:spcBef>
            </a:pPr>
            <a:r>
              <a:rPr sz="2200" spc="-5" dirty="0">
                <a:latin typeface="Calibri"/>
                <a:cs typeface="Calibri"/>
              </a:rPr>
              <a:t>epidermis</a:t>
            </a:r>
            <a:endParaRPr sz="2200">
              <a:latin typeface="Calibri"/>
              <a:cs typeface="Calibri"/>
            </a:endParaRPr>
          </a:p>
          <a:p>
            <a:pPr marL="287655" indent="-275590">
              <a:lnSpc>
                <a:spcPct val="100000"/>
              </a:lnSpc>
              <a:spcBef>
                <a:spcPts val="1535"/>
              </a:spcBef>
              <a:buAutoNum type="arabicPeriod" startAt="6"/>
              <a:tabLst>
                <a:tab pos="288290" algn="l"/>
                <a:tab pos="2567940" algn="l"/>
              </a:tabLst>
            </a:pPr>
            <a:r>
              <a:rPr sz="2200" spc="-10" dirty="0">
                <a:latin typeface="Calibri"/>
                <a:cs typeface="Calibri"/>
              </a:rPr>
              <a:t>Expulsion</a:t>
            </a:r>
            <a:r>
              <a:rPr sz="2200" spc="10" dirty="0">
                <a:latin typeface="Calibri"/>
                <a:cs typeface="Calibri"/>
              </a:rPr>
              <a:t> </a:t>
            </a:r>
            <a:r>
              <a:rPr sz="2200" spc="-5" dirty="0">
                <a:latin typeface="Calibri"/>
                <a:cs typeface="Calibri"/>
              </a:rPr>
              <a:t>of</a:t>
            </a:r>
            <a:r>
              <a:rPr sz="2200" spc="25" dirty="0">
                <a:latin typeface="Calibri"/>
                <a:cs typeface="Calibri"/>
              </a:rPr>
              <a:t> </a:t>
            </a:r>
            <a:r>
              <a:rPr sz="2200" spc="-15" dirty="0">
                <a:latin typeface="Calibri"/>
                <a:cs typeface="Calibri"/>
              </a:rPr>
              <a:t>foetus	</a:t>
            </a:r>
            <a:r>
              <a:rPr sz="2200" spc="-5" dirty="0">
                <a:latin typeface="Calibri"/>
                <a:cs typeface="Calibri"/>
              </a:rPr>
              <a:t>in</a:t>
            </a:r>
            <a:r>
              <a:rPr sz="2200" spc="-20" dirty="0">
                <a:latin typeface="Calibri"/>
                <a:cs typeface="Calibri"/>
              </a:rPr>
              <a:t> </a:t>
            </a:r>
            <a:r>
              <a:rPr sz="2200" spc="-10" dirty="0">
                <a:latin typeface="Calibri"/>
                <a:cs typeface="Calibri"/>
              </a:rPr>
              <a:t>pregnant</a:t>
            </a:r>
            <a:r>
              <a:rPr sz="2200" spc="-35" dirty="0">
                <a:latin typeface="Calibri"/>
                <a:cs typeface="Calibri"/>
              </a:rPr>
              <a:t> </a:t>
            </a:r>
            <a:r>
              <a:rPr sz="2200" spc="-10" dirty="0">
                <a:latin typeface="Calibri"/>
                <a:cs typeface="Calibri"/>
              </a:rPr>
              <a:t>woman</a:t>
            </a:r>
            <a:endParaRPr sz="2200">
              <a:latin typeface="Calibri"/>
              <a:cs typeface="Calibri"/>
            </a:endParaRPr>
          </a:p>
          <a:p>
            <a:pPr marL="287655" indent="-275590">
              <a:lnSpc>
                <a:spcPct val="100000"/>
              </a:lnSpc>
              <a:spcBef>
                <a:spcPts val="1525"/>
              </a:spcBef>
              <a:buAutoNum type="arabicPeriod" startAt="6"/>
              <a:tabLst>
                <a:tab pos="288290" algn="l"/>
              </a:tabLst>
            </a:pPr>
            <a:r>
              <a:rPr sz="2200" spc="-10" dirty="0">
                <a:latin typeface="Calibri"/>
                <a:cs typeface="Calibri"/>
              </a:rPr>
              <a:t>Protrusion</a:t>
            </a:r>
            <a:r>
              <a:rPr sz="2200" spc="-35" dirty="0">
                <a:latin typeface="Calibri"/>
                <a:cs typeface="Calibri"/>
              </a:rPr>
              <a:t> </a:t>
            </a:r>
            <a:r>
              <a:rPr sz="2200" spc="-5" dirty="0">
                <a:latin typeface="Calibri"/>
                <a:cs typeface="Calibri"/>
              </a:rPr>
              <a:t>of</a:t>
            </a:r>
            <a:r>
              <a:rPr sz="2200" dirty="0">
                <a:latin typeface="Calibri"/>
                <a:cs typeface="Calibri"/>
              </a:rPr>
              <a:t> </a:t>
            </a:r>
            <a:r>
              <a:rPr sz="2200" spc="-10" dirty="0">
                <a:latin typeface="Calibri"/>
                <a:cs typeface="Calibri"/>
              </a:rPr>
              <a:t>rectum</a:t>
            </a:r>
            <a:r>
              <a:rPr sz="2200" spc="5" dirty="0">
                <a:latin typeface="Calibri"/>
                <a:cs typeface="Calibri"/>
              </a:rPr>
              <a:t> </a:t>
            </a:r>
            <a:r>
              <a:rPr sz="2200" spc="-10" dirty="0">
                <a:latin typeface="Calibri"/>
                <a:cs typeface="Calibri"/>
              </a:rPr>
              <a:t>through</a:t>
            </a:r>
            <a:r>
              <a:rPr sz="2200" spc="-20" dirty="0">
                <a:latin typeface="Calibri"/>
                <a:cs typeface="Calibri"/>
              </a:rPr>
              <a:t> </a:t>
            </a:r>
            <a:r>
              <a:rPr sz="2200" spc="-5" dirty="0">
                <a:latin typeface="Calibri"/>
                <a:cs typeface="Calibri"/>
              </a:rPr>
              <a:t>anus</a:t>
            </a:r>
            <a:endParaRPr sz="2200">
              <a:latin typeface="Calibri"/>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98347" y="1040130"/>
            <a:ext cx="6823075" cy="4518660"/>
          </a:xfrm>
          <a:prstGeom prst="rect">
            <a:avLst/>
          </a:prstGeom>
        </p:spPr>
        <p:txBody>
          <a:bodyPr vert="horz" wrap="square" lIns="0" tIns="12065" rIns="0" bIns="0" rtlCol="0">
            <a:spAutoFit/>
          </a:bodyPr>
          <a:lstStyle/>
          <a:p>
            <a:pPr marL="414655" indent="-276225">
              <a:lnSpc>
                <a:spcPct val="100000"/>
              </a:lnSpc>
              <a:spcBef>
                <a:spcPts val="95"/>
              </a:spcBef>
              <a:buAutoNum type="arabicPeriod" startAt="8"/>
              <a:tabLst>
                <a:tab pos="415290" algn="l"/>
              </a:tabLst>
            </a:pPr>
            <a:r>
              <a:rPr sz="2200" spc="-5" dirty="0">
                <a:latin typeface="Calibri"/>
                <a:cs typeface="Calibri"/>
              </a:rPr>
              <a:t>Loosening</a:t>
            </a:r>
            <a:r>
              <a:rPr sz="2200" spc="-10" dirty="0">
                <a:latin typeface="Calibri"/>
                <a:cs typeface="Calibri"/>
              </a:rPr>
              <a:t> </a:t>
            </a:r>
            <a:r>
              <a:rPr sz="2200" spc="-5" dirty="0">
                <a:latin typeface="Calibri"/>
                <a:cs typeface="Calibri"/>
              </a:rPr>
              <a:t>of</a:t>
            </a:r>
            <a:r>
              <a:rPr sz="2200" dirty="0">
                <a:latin typeface="Calibri"/>
                <a:cs typeface="Calibri"/>
              </a:rPr>
              <a:t> </a:t>
            </a:r>
            <a:r>
              <a:rPr sz="2200" spc="-45" dirty="0">
                <a:latin typeface="Calibri"/>
                <a:cs typeface="Calibri"/>
              </a:rPr>
              <a:t>hair,</a:t>
            </a:r>
            <a:r>
              <a:rPr sz="2200" spc="-20" dirty="0">
                <a:latin typeface="Calibri"/>
                <a:cs typeface="Calibri"/>
              </a:rPr>
              <a:t> </a:t>
            </a:r>
            <a:r>
              <a:rPr sz="2200" spc="-15" dirty="0">
                <a:latin typeface="Calibri"/>
                <a:cs typeface="Calibri"/>
              </a:rPr>
              <a:t>teeth</a:t>
            </a:r>
            <a:r>
              <a:rPr sz="2200" spc="15" dirty="0">
                <a:latin typeface="Calibri"/>
                <a:cs typeface="Calibri"/>
              </a:rPr>
              <a:t> </a:t>
            </a:r>
            <a:r>
              <a:rPr sz="2200" spc="-5" dirty="0">
                <a:latin typeface="Calibri"/>
                <a:cs typeface="Calibri"/>
              </a:rPr>
              <a:t>and</a:t>
            </a:r>
            <a:r>
              <a:rPr sz="2200" spc="-10" dirty="0">
                <a:latin typeface="Calibri"/>
                <a:cs typeface="Calibri"/>
              </a:rPr>
              <a:t> nails.</a:t>
            </a:r>
            <a:endParaRPr sz="2200">
              <a:latin typeface="Calibri"/>
              <a:cs typeface="Calibri"/>
            </a:endParaRPr>
          </a:p>
          <a:p>
            <a:pPr>
              <a:lnSpc>
                <a:spcPct val="100000"/>
              </a:lnSpc>
              <a:buFont typeface="Calibri"/>
              <a:buAutoNum type="arabicPeriod" startAt="8"/>
            </a:pPr>
            <a:endParaRPr sz="2250">
              <a:latin typeface="Calibri"/>
              <a:cs typeface="Calibri"/>
            </a:endParaRPr>
          </a:p>
          <a:p>
            <a:pPr marL="414655" indent="-276225">
              <a:lnSpc>
                <a:spcPct val="100000"/>
              </a:lnSpc>
              <a:spcBef>
                <a:spcPts val="5"/>
              </a:spcBef>
              <a:buAutoNum type="arabicPeriod" startAt="8"/>
              <a:tabLst>
                <a:tab pos="415290" algn="l"/>
              </a:tabLst>
            </a:pPr>
            <a:r>
              <a:rPr sz="2200" spc="-5" dirty="0">
                <a:latin typeface="Calibri"/>
                <a:cs typeface="Calibri"/>
              </a:rPr>
              <a:t>Protrusion</a:t>
            </a:r>
            <a:r>
              <a:rPr sz="2200" spc="-30" dirty="0">
                <a:latin typeface="Calibri"/>
                <a:cs typeface="Calibri"/>
              </a:rPr>
              <a:t> </a:t>
            </a:r>
            <a:r>
              <a:rPr sz="2200" spc="-5" dirty="0">
                <a:latin typeface="Calibri"/>
                <a:cs typeface="Calibri"/>
              </a:rPr>
              <a:t>of </a:t>
            </a:r>
            <a:r>
              <a:rPr sz="2200" spc="-15" dirty="0">
                <a:latin typeface="Calibri"/>
                <a:cs typeface="Calibri"/>
              </a:rPr>
              <a:t>cavity</a:t>
            </a:r>
            <a:r>
              <a:rPr sz="2200" spc="-5" dirty="0">
                <a:latin typeface="Calibri"/>
                <a:cs typeface="Calibri"/>
              </a:rPr>
              <a:t> </a:t>
            </a:r>
            <a:r>
              <a:rPr sz="2200" spc="-20" dirty="0">
                <a:latin typeface="Calibri"/>
                <a:cs typeface="Calibri"/>
              </a:rPr>
              <a:t>contents</a:t>
            </a:r>
            <a:r>
              <a:rPr sz="2200" spc="25" dirty="0">
                <a:latin typeface="Calibri"/>
                <a:cs typeface="Calibri"/>
              </a:rPr>
              <a:t> </a:t>
            </a:r>
            <a:r>
              <a:rPr sz="2200" spc="-15" dirty="0">
                <a:latin typeface="Calibri"/>
                <a:cs typeface="Calibri"/>
              </a:rPr>
              <a:t>from</a:t>
            </a:r>
            <a:r>
              <a:rPr sz="2200" spc="-5" dirty="0">
                <a:latin typeface="Calibri"/>
                <a:cs typeface="Calibri"/>
              </a:rPr>
              <a:t> open</a:t>
            </a:r>
            <a:r>
              <a:rPr sz="2200" spc="-10" dirty="0">
                <a:latin typeface="Calibri"/>
                <a:cs typeface="Calibri"/>
              </a:rPr>
              <a:t> wounds.</a:t>
            </a:r>
            <a:endParaRPr sz="2200">
              <a:latin typeface="Calibri"/>
              <a:cs typeface="Calibri"/>
            </a:endParaRPr>
          </a:p>
          <a:p>
            <a:pPr>
              <a:lnSpc>
                <a:spcPct val="100000"/>
              </a:lnSpc>
              <a:spcBef>
                <a:spcPts val="50"/>
              </a:spcBef>
              <a:buFont typeface="Calibri"/>
              <a:buAutoNum type="arabicPeriod" startAt="8"/>
            </a:pPr>
            <a:endParaRPr sz="1850">
              <a:latin typeface="Calibri"/>
              <a:cs typeface="Calibri"/>
            </a:endParaRPr>
          </a:p>
          <a:p>
            <a:pPr marL="329565" marR="5080" indent="-253365">
              <a:lnSpc>
                <a:spcPct val="158300"/>
              </a:lnSpc>
              <a:buAutoNum type="arabicPeriod" startAt="8"/>
              <a:tabLst>
                <a:tab pos="493395" algn="l"/>
              </a:tabLst>
            </a:pPr>
            <a:r>
              <a:rPr sz="2200" spc="-10" dirty="0">
                <a:latin typeface="Calibri"/>
                <a:cs typeface="Calibri"/>
              </a:rPr>
              <a:t>Peeling</a:t>
            </a:r>
            <a:r>
              <a:rPr sz="2200" spc="-5" dirty="0">
                <a:latin typeface="Calibri"/>
                <a:cs typeface="Calibri"/>
              </a:rPr>
              <a:t> of</a:t>
            </a:r>
            <a:r>
              <a:rPr sz="2200" spc="5" dirty="0">
                <a:latin typeface="Calibri"/>
                <a:cs typeface="Calibri"/>
              </a:rPr>
              <a:t> </a:t>
            </a:r>
            <a:r>
              <a:rPr sz="2200" spc="-5" dirty="0">
                <a:latin typeface="Calibri"/>
                <a:cs typeface="Calibri"/>
              </a:rPr>
              <a:t>cuticle</a:t>
            </a:r>
            <a:r>
              <a:rPr sz="2200" dirty="0">
                <a:latin typeface="Calibri"/>
                <a:cs typeface="Calibri"/>
              </a:rPr>
              <a:t> </a:t>
            </a:r>
            <a:r>
              <a:rPr sz="2200" spc="-5" dirty="0">
                <a:latin typeface="Calibri"/>
                <a:cs typeface="Calibri"/>
              </a:rPr>
              <a:t>leading</a:t>
            </a:r>
            <a:r>
              <a:rPr sz="2200" dirty="0">
                <a:latin typeface="Calibri"/>
                <a:cs typeface="Calibri"/>
              </a:rPr>
              <a:t> </a:t>
            </a:r>
            <a:r>
              <a:rPr sz="2200" spc="-15" dirty="0">
                <a:latin typeface="Calibri"/>
                <a:cs typeface="Calibri"/>
              </a:rPr>
              <a:t>to</a:t>
            </a:r>
            <a:r>
              <a:rPr sz="2200" spc="5" dirty="0">
                <a:latin typeface="Calibri"/>
                <a:cs typeface="Calibri"/>
              </a:rPr>
              <a:t> </a:t>
            </a:r>
            <a:r>
              <a:rPr sz="2200" spc="-20" dirty="0">
                <a:latin typeface="Calibri"/>
                <a:cs typeface="Calibri"/>
              </a:rPr>
              <a:t>DEGLOVING</a:t>
            </a:r>
            <a:r>
              <a:rPr sz="2200" spc="20" dirty="0">
                <a:latin typeface="Calibri"/>
                <a:cs typeface="Calibri"/>
              </a:rPr>
              <a:t> </a:t>
            </a:r>
            <a:r>
              <a:rPr sz="2200" spc="-5" dirty="0">
                <a:latin typeface="Calibri"/>
                <a:cs typeface="Calibri"/>
              </a:rPr>
              <a:t>&amp;</a:t>
            </a:r>
            <a:r>
              <a:rPr sz="2200" spc="5" dirty="0">
                <a:latin typeface="Calibri"/>
                <a:cs typeface="Calibri"/>
              </a:rPr>
              <a:t> </a:t>
            </a:r>
            <a:r>
              <a:rPr sz="2200" spc="-20" dirty="0">
                <a:latin typeface="Calibri"/>
                <a:cs typeface="Calibri"/>
              </a:rPr>
              <a:t>DESTOCKING </a:t>
            </a:r>
            <a:r>
              <a:rPr sz="2200" spc="-480" dirty="0">
                <a:latin typeface="Calibri"/>
                <a:cs typeface="Calibri"/>
              </a:rPr>
              <a:t> </a:t>
            </a:r>
            <a:r>
              <a:rPr sz="2200" spc="-5" dirty="0">
                <a:latin typeface="Calibri"/>
                <a:cs typeface="Calibri"/>
              </a:rPr>
              <a:t>of</a:t>
            </a:r>
            <a:r>
              <a:rPr sz="2200" spc="5" dirty="0">
                <a:latin typeface="Calibri"/>
                <a:cs typeface="Calibri"/>
              </a:rPr>
              <a:t> </a:t>
            </a:r>
            <a:r>
              <a:rPr sz="2200" spc="-10" dirty="0">
                <a:latin typeface="Calibri"/>
                <a:cs typeface="Calibri"/>
              </a:rPr>
              <a:t>Skin</a:t>
            </a:r>
            <a:r>
              <a:rPr sz="2200" spc="-5"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hands</a:t>
            </a:r>
            <a:r>
              <a:rPr sz="2200" spc="-15" dirty="0">
                <a:latin typeface="Calibri"/>
                <a:cs typeface="Calibri"/>
              </a:rPr>
              <a:t> </a:t>
            </a:r>
            <a:r>
              <a:rPr sz="2200" spc="-5" dirty="0">
                <a:latin typeface="Calibri"/>
                <a:cs typeface="Calibri"/>
              </a:rPr>
              <a:t>and </a:t>
            </a:r>
            <a:r>
              <a:rPr sz="2200" spc="-25" dirty="0">
                <a:latin typeface="Calibri"/>
                <a:cs typeface="Calibri"/>
              </a:rPr>
              <a:t>feet</a:t>
            </a:r>
            <a:r>
              <a:rPr sz="2200" spc="25" dirty="0">
                <a:latin typeface="Calibri"/>
                <a:cs typeface="Calibri"/>
              </a:rPr>
              <a:t> </a:t>
            </a:r>
            <a:r>
              <a:rPr sz="2200" spc="-10" dirty="0">
                <a:latin typeface="Calibri"/>
                <a:cs typeface="Calibri"/>
              </a:rPr>
              <a:t>respectively</a:t>
            </a:r>
            <a:endParaRPr sz="2200">
              <a:latin typeface="Calibri"/>
              <a:cs typeface="Calibri"/>
            </a:endParaRPr>
          </a:p>
          <a:p>
            <a:pPr marL="12700">
              <a:lnSpc>
                <a:spcPct val="100000"/>
              </a:lnSpc>
              <a:spcBef>
                <a:spcPts val="1525"/>
              </a:spcBef>
            </a:pPr>
            <a:r>
              <a:rPr sz="2200" spc="-5" dirty="0">
                <a:latin typeface="Wingdings"/>
                <a:cs typeface="Wingdings"/>
              </a:rPr>
              <a:t></a:t>
            </a:r>
            <a:r>
              <a:rPr sz="2200" spc="-45" dirty="0">
                <a:latin typeface="Times New Roman"/>
                <a:cs typeface="Times New Roman"/>
              </a:rPr>
              <a:t> </a:t>
            </a:r>
            <a:r>
              <a:rPr sz="2200" spc="-20" dirty="0">
                <a:latin typeface="Calibri"/>
                <a:cs typeface="Calibri"/>
              </a:rPr>
              <a:t>Post</a:t>
            </a:r>
            <a:r>
              <a:rPr sz="2200" dirty="0">
                <a:latin typeface="Calibri"/>
                <a:cs typeface="Calibri"/>
              </a:rPr>
              <a:t> </a:t>
            </a:r>
            <a:r>
              <a:rPr sz="2200" spc="-10" dirty="0">
                <a:latin typeface="Calibri"/>
                <a:cs typeface="Calibri"/>
              </a:rPr>
              <a:t>mortem</a:t>
            </a:r>
            <a:r>
              <a:rPr sz="2200" spc="35" dirty="0">
                <a:latin typeface="Calibri"/>
                <a:cs typeface="Calibri"/>
              </a:rPr>
              <a:t> </a:t>
            </a:r>
            <a:r>
              <a:rPr sz="2200" spc="-10" dirty="0">
                <a:latin typeface="Calibri"/>
                <a:cs typeface="Calibri"/>
              </a:rPr>
              <a:t>luminescence</a:t>
            </a:r>
            <a:r>
              <a:rPr sz="2200" spc="20" dirty="0">
                <a:latin typeface="Calibri"/>
                <a:cs typeface="Calibri"/>
              </a:rPr>
              <a:t> </a:t>
            </a:r>
            <a:r>
              <a:rPr sz="2200" spc="-5" dirty="0">
                <a:latin typeface="Calibri"/>
                <a:cs typeface="Calibri"/>
              </a:rPr>
              <a:t>(</a:t>
            </a:r>
            <a:r>
              <a:rPr sz="2200" spc="5" dirty="0">
                <a:latin typeface="Calibri"/>
                <a:cs typeface="Calibri"/>
              </a:rPr>
              <a:t> </a:t>
            </a:r>
            <a:r>
              <a:rPr sz="2200" spc="-10" dirty="0">
                <a:latin typeface="Calibri"/>
                <a:cs typeface="Calibri"/>
              </a:rPr>
              <a:t>shining</a:t>
            </a:r>
            <a:r>
              <a:rPr sz="2200" spc="-5" dirty="0">
                <a:latin typeface="Calibri"/>
                <a:cs typeface="Calibri"/>
              </a:rPr>
              <a:t> look)</a:t>
            </a:r>
            <a:r>
              <a:rPr sz="2200" spc="5" dirty="0">
                <a:latin typeface="Calibri"/>
                <a:cs typeface="Calibri"/>
              </a:rPr>
              <a:t> </a:t>
            </a:r>
            <a:r>
              <a:rPr sz="2200" spc="-5" dirty="0">
                <a:latin typeface="Calibri"/>
                <a:cs typeface="Calibri"/>
              </a:rPr>
              <a:t>is</a:t>
            </a:r>
            <a:r>
              <a:rPr sz="2200" spc="5" dirty="0">
                <a:latin typeface="Calibri"/>
                <a:cs typeface="Calibri"/>
              </a:rPr>
              <a:t> </a:t>
            </a:r>
            <a:r>
              <a:rPr sz="2200" spc="-10" dirty="0">
                <a:latin typeface="Calibri"/>
                <a:cs typeface="Calibri"/>
              </a:rPr>
              <a:t>due</a:t>
            </a:r>
            <a:r>
              <a:rPr sz="2200" spc="5" dirty="0">
                <a:latin typeface="Calibri"/>
                <a:cs typeface="Calibri"/>
              </a:rPr>
              <a:t> </a:t>
            </a:r>
            <a:r>
              <a:rPr sz="2200" spc="-15" dirty="0">
                <a:latin typeface="Calibri"/>
                <a:cs typeface="Calibri"/>
              </a:rPr>
              <a:t>to</a:t>
            </a:r>
            <a:r>
              <a:rPr sz="2200" spc="10" dirty="0">
                <a:latin typeface="Calibri"/>
                <a:cs typeface="Calibri"/>
              </a:rPr>
              <a:t> </a:t>
            </a:r>
            <a:r>
              <a:rPr sz="2200" spc="-10" dirty="0">
                <a:latin typeface="Calibri"/>
                <a:cs typeface="Calibri"/>
              </a:rPr>
              <a:t>light</a:t>
            </a:r>
            <a:endParaRPr sz="2200">
              <a:latin typeface="Calibri"/>
              <a:cs typeface="Calibri"/>
            </a:endParaRPr>
          </a:p>
          <a:p>
            <a:pPr marL="266700">
              <a:lnSpc>
                <a:spcPct val="100000"/>
              </a:lnSpc>
              <a:spcBef>
                <a:spcPts val="1535"/>
              </a:spcBef>
            </a:pPr>
            <a:r>
              <a:rPr sz="2200" spc="-10" dirty="0">
                <a:latin typeface="Calibri"/>
                <a:cs typeface="Calibri"/>
              </a:rPr>
              <a:t>producing</a:t>
            </a:r>
            <a:r>
              <a:rPr sz="2200" spc="-40" dirty="0">
                <a:latin typeface="Calibri"/>
                <a:cs typeface="Calibri"/>
              </a:rPr>
              <a:t> </a:t>
            </a:r>
            <a:r>
              <a:rPr sz="2200" spc="-10" dirty="0">
                <a:latin typeface="Calibri"/>
                <a:cs typeface="Calibri"/>
              </a:rPr>
              <a:t>organisms</a:t>
            </a:r>
            <a:r>
              <a:rPr sz="2200" spc="-25" dirty="0">
                <a:latin typeface="Calibri"/>
                <a:cs typeface="Calibri"/>
              </a:rPr>
              <a:t> </a:t>
            </a:r>
            <a:r>
              <a:rPr sz="2200" spc="-20" dirty="0">
                <a:latin typeface="Calibri"/>
                <a:cs typeface="Calibri"/>
              </a:rPr>
              <a:t>like:</a:t>
            </a:r>
            <a:endParaRPr sz="2200">
              <a:latin typeface="Calibri"/>
              <a:cs typeface="Calibri"/>
            </a:endParaRPr>
          </a:p>
          <a:p>
            <a:pPr marL="139065">
              <a:lnSpc>
                <a:spcPct val="100000"/>
              </a:lnSpc>
              <a:spcBef>
                <a:spcPts val="1540"/>
              </a:spcBef>
            </a:pPr>
            <a:r>
              <a:rPr sz="2200" spc="-15" dirty="0">
                <a:solidFill>
                  <a:srgbClr val="FF0000"/>
                </a:solidFill>
                <a:latin typeface="Calibri"/>
                <a:cs typeface="Calibri"/>
              </a:rPr>
              <a:t>PHOTOBACTERIUM</a:t>
            </a:r>
            <a:r>
              <a:rPr sz="2200" spc="35" dirty="0">
                <a:solidFill>
                  <a:srgbClr val="FF0000"/>
                </a:solidFill>
                <a:latin typeface="Calibri"/>
                <a:cs typeface="Calibri"/>
              </a:rPr>
              <a:t> </a:t>
            </a:r>
            <a:r>
              <a:rPr sz="2200" spc="-10" dirty="0">
                <a:solidFill>
                  <a:srgbClr val="FF0000"/>
                </a:solidFill>
                <a:latin typeface="Calibri"/>
                <a:cs typeface="Calibri"/>
              </a:rPr>
              <a:t>FISCHERI,</a:t>
            </a:r>
            <a:r>
              <a:rPr sz="2200" spc="20" dirty="0">
                <a:solidFill>
                  <a:srgbClr val="FF0000"/>
                </a:solidFill>
                <a:latin typeface="Calibri"/>
                <a:cs typeface="Calibri"/>
              </a:rPr>
              <a:t> </a:t>
            </a:r>
            <a:r>
              <a:rPr sz="2200" spc="-5" dirty="0">
                <a:solidFill>
                  <a:srgbClr val="FF0000"/>
                </a:solidFill>
                <a:latin typeface="Calibri"/>
                <a:cs typeface="Calibri"/>
              </a:rPr>
              <a:t>ARMILARIA</a:t>
            </a:r>
            <a:r>
              <a:rPr sz="2200" spc="35" dirty="0">
                <a:solidFill>
                  <a:srgbClr val="FF0000"/>
                </a:solidFill>
                <a:latin typeface="Calibri"/>
                <a:cs typeface="Calibri"/>
              </a:rPr>
              <a:t> </a:t>
            </a:r>
            <a:r>
              <a:rPr sz="2200" spc="-5" dirty="0">
                <a:solidFill>
                  <a:srgbClr val="FF0000"/>
                </a:solidFill>
                <a:latin typeface="Calibri"/>
                <a:cs typeface="Calibri"/>
              </a:rPr>
              <a:t>MALLEA</a:t>
            </a:r>
            <a:r>
              <a:rPr sz="2200" spc="-5" dirty="0">
                <a:latin typeface="Calibri"/>
                <a:cs typeface="Calibri"/>
              </a:rPr>
              <a:t>(</a:t>
            </a:r>
            <a:r>
              <a:rPr sz="2200" spc="10" dirty="0">
                <a:latin typeface="Calibri"/>
                <a:cs typeface="Calibri"/>
              </a:rPr>
              <a:t> </a:t>
            </a:r>
            <a:r>
              <a:rPr sz="2200" spc="-10" dirty="0">
                <a:latin typeface="Calibri"/>
                <a:cs typeface="Calibri"/>
              </a:rPr>
              <a:t>fungi)</a:t>
            </a:r>
            <a:endParaRPr sz="2200">
              <a:latin typeface="Calibri"/>
              <a:cs typeface="Calibri"/>
            </a:endParaRPr>
          </a:p>
          <a:p>
            <a:pPr marL="12700">
              <a:lnSpc>
                <a:spcPct val="100000"/>
              </a:lnSpc>
              <a:spcBef>
                <a:spcPts val="1525"/>
              </a:spcBef>
            </a:pPr>
            <a:r>
              <a:rPr sz="2200" spc="-5" dirty="0">
                <a:latin typeface="Wingdings"/>
                <a:cs typeface="Wingdings"/>
              </a:rPr>
              <a:t></a:t>
            </a:r>
            <a:r>
              <a:rPr sz="2200" spc="-50" dirty="0">
                <a:latin typeface="Times New Roman"/>
                <a:cs typeface="Times New Roman"/>
              </a:rPr>
              <a:t> </a:t>
            </a:r>
            <a:r>
              <a:rPr sz="2200" spc="-5" dirty="0">
                <a:latin typeface="Calibri"/>
                <a:cs typeface="Calibri"/>
              </a:rPr>
              <a:t>Bodies </a:t>
            </a:r>
            <a:r>
              <a:rPr sz="2200" spc="-15" dirty="0">
                <a:latin typeface="Calibri"/>
                <a:cs typeface="Calibri"/>
              </a:rPr>
              <a:t>submerged</a:t>
            </a:r>
            <a:r>
              <a:rPr sz="2200" spc="30" dirty="0">
                <a:latin typeface="Calibri"/>
                <a:cs typeface="Calibri"/>
              </a:rPr>
              <a:t> </a:t>
            </a:r>
            <a:r>
              <a:rPr sz="2200" spc="-10" dirty="0">
                <a:latin typeface="Calibri"/>
                <a:cs typeface="Calibri"/>
              </a:rPr>
              <a:t>under </a:t>
            </a:r>
            <a:r>
              <a:rPr sz="2200" spc="-20" dirty="0">
                <a:latin typeface="Calibri"/>
                <a:cs typeface="Calibri"/>
              </a:rPr>
              <a:t>water</a:t>
            </a:r>
            <a:r>
              <a:rPr sz="2200" spc="10" dirty="0">
                <a:latin typeface="Calibri"/>
                <a:cs typeface="Calibri"/>
              </a:rPr>
              <a:t> </a:t>
            </a:r>
            <a:r>
              <a:rPr sz="2200" spc="-10" dirty="0">
                <a:latin typeface="Calibri"/>
                <a:cs typeface="Calibri"/>
              </a:rPr>
              <a:t>surface</a:t>
            </a:r>
            <a:r>
              <a:rPr sz="2200" spc="-5" dirty="0">
                <a:latin typeface="Calibri"/>
                <a:cs typeface="Calibri"/>
              </a:rPr>
              <a:t> </a:t>
            </a:r>
            <a:r>
              <a:rPr sz="2200" spc="-10" dirty="0">
                <a:latin typeface="Calibri"/>
                <a:cs typeface="Calibri"/>
              </a:rPr>
              <a:t>due</a:t>
            </a:r>
            <a:r>
              <a:rPr sz="2200" spc="5" dirty="0">
                <a:latin typeface="Calibri"/>
                <a:cs typeface="Calibri"/>
              </a:rPr>
              <a:t> </a:t>
            </a:r>
            <a:r>
              <a:rPr sz="2200" spc="-20" dirty="0">
                <a:latin typeface="Calibri"/>
                <a:cs typeface="Calibri"/>
              </a:rPr>
              <a:t>to</a:t>
            </a:r>
            <a:r>
              <a:rPr sz="2200" spc="5" dirty="0">
                <a:latin typeface="Calibri"/>
                <a:cs typeface="Calibri"/>
              </a:rPr>
              <a:t> </a:t>
            </a:r>
            <a:r>
              <a:rPr sz="2200" spc="-10" dirty="0">
                <a:latin typeface="Calibri"/>
                <a:cs typeface="Calibri"/>
              </a:rPr>
              <a:t>gases.</a:t>
            </a:r>
            <a:endParaRPr sz="2200">
              <a:latin typeface="Calibri"/>
              <a:cs typeface="Calibri"/>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8347" y="430530"/>
            <a:ext cx="6877050" cy="391160"/>
          </a:xfrm>
          <a:prstGeom prst="rect">
            <a:avLst/>
          </a:prstGeom>
        </p:spPr>
        <p:txBody>
          <a:bodyPr vert="horz" wrap="square" lIns="0" tIns="12700" rIns="0" bIns="0" rtlCol="0">
            <a:spAutoFit/>
          </a:bodyPr>
          <a:lstStyle/>
          <a:p>
            <a:pPr marL="12700">
              <a:lnSpc>
                <a:spcPct val="100000"/>
              </a:lnSpc>
              <a:spcBef>
                <a:spcPts val="100"/>
              </a:spcBef>
            </a:pPr>
            <a:r>
              <a:rPr spc="105" dirty="0">
                <a:solidFill>
                  <a:srgbClr val="808000"/>
                </a:solidFill>
                <a:latin typeface="Cambria"/>
                <a:cs typeface="Cambria"/>
              </a:rPr>
              <a:t>FACTORS</a:t>
            </a:r>
            <a:r>
              <a:rPr spc="70" dirty="0">
                <a:solidFill>
                  <a:srgbClr val="808000"/>
                </a:solidFill>
                <a:latin typeface="Cambria"/>
                <a:cs typeface="Cambria"/>
              </a:rPr>
              <a:t> </a:t>
            </a:r>
            <a:r>
              <a:rPr spc="140" dirty="0">
                <a:solidFill>
                  <a:srgbClr val="808000"/>
                </a:solidFill>
                <a:latin typeface="Cambria"/>
                <a:cs typeface="Cambria"/>
              </a:rPr>
              <a:t>AFFECTING</a:t>
            </a:r>
            <a:r>
              <a:rPr spc="70" dirty="0">
                <a:solidFill>
                  <a:srgbClr val="808000"/>
                </a:solidFill>
                <a:latin typeface="Cambria"/>
                <a:cs typeface="Cambria"/>
              </a:rPr>
              <a:t> </a:t>
            </a:r>
            <a:r>
              <a:rPr spc="40" dirty="0">
                <a:solidFill>
                  <a:srgbClr val="808000"/>
                </a:solidFill>
                <a:latin typeface="Cambria"/>
                <a:cs typeface="Cambria"/>
              </a:rPr>
              <a:t>RATE</a:t>
            </a:r>
            <a:r>
              <a:rPr spc="70" dirty="0">
                <a:solidFill>
                  <a:srgbClr val="808000"/>
                </a:solidFill>
                <a:latin typeface="Cambria"/>
                <a:cs typeface="Cambria"/>
              </a:rPr>
              <a:t> </a:t>
            </a:r>
            <a:r>
              <a:rPr spc="185" dirty="0">
                <a:solidFill>
                  <a:srgbClr val="808000"/>
                </a:solidFill>
                <a:latin typeface="Cambria"/>
                <a:cs typeface="Cambria"/>
              </a:rPr>
              <a:t>OF</a:t>
            </a:r>
            <a:r>
              <a:rPr spc="80" dirty="0">
                <a:solidFill>
                  <a:srgbClr val="808000"/>
                </a:solidFill>
                <a:latin typeface="Cambria"/>
                <a:cs typeface="Cambria"/>
              </a:rPr>
              <a:t> </a:t>
            </a:r>
            <a:r>
              <a:rPr spc="70" dirty="0">
                <a:solidFill>
                  <a:srgbClr val="808000"/>
                </a:solidFill>
                <a:latin typeface="Cambria"/>
                <a:cs typeface="Cambria"/>
              </a:rPr>
              <a:t>PUTREFACTION:</a:t>
            </a:r>
          </a:p>
        </p:txBody>
      </p:sp>
      <p:sp>
        <p:nvSpPr>
          <p:cNvPr id="3" name="object 3"/>
          <p:cNvSpPr txBox="1"/>
          <p:nvPr/>
        </p:nvSpPr>
        <p:spPr>
          <a:xfrm>
            <a:off x="872947" y="802386"/>
            <a:ext cx="8485505" cy="5511765"/>
          </a:xfrm>
          <a:prstGeom prst="rect">
            <a:avLst/>
          </a:prstGeom>
        </p:spPr>
        <p:txBody>
          <a:bodyPr vert="horz" wrap="square" lIns="0" tIns="12700" rIns="0" bIns="0" rtlCol="0">
            <a:spAutoFit/>
          </a:bodyPr>
          <a:lstStyle/>
          <a:p>
            <a:pPr marL="332105" indent="-294640">
              <a:lnSpc>
                <a:spcPct val="100000"/>
              </a:lnSpc>
              <a:spcBef>
                <a:spcPts val="100"/>
              </a:spcBef>
              <a:buAutoNum type="arabicPeriod"/>
              <a:tabLst>
                <a:tab pos="332740" algn="l"/>
              </a:tabLst>
            </a:pPr>
            <a:r>
              <a:rPr sz="2400" spc="45" dirty="0">
                <a:solidFill>
                  <a:srgbClr val="800000"/>
                </a:solidFill>
                <a:latin typeface="Cambria"/>
                <a:cs typeface="Cambria"/>
              </a:rPr>
              <a:t>Temperature</a:t>
            </a:r>
            <a:r>
              <a:rPr sz="2400" spc="65" dirty="0">
                <a:solidFill>
                  <a:srgbClr val="800000"/>
                </a:solidFill>
                <a:latin typeface="Cambria"/>
                <a:cs typeface="Cambria"/>
              </a:rPr>
              <a:t> :</a:t>
            </a:r>
            <a:r>
              <a:rPr sz="2400" spc="-120" dirty="0">
                <a:solidFill>
                  <a:srgbClr val="800000"/>
                </a:solidFill>
                <a:latin typeface="Cambria"/>
                <a:cs typeface="Cambria"/>
              </a:rPr>
              <a:t> </a:t>
            </a:r>
            <a:r>
              <a:rPr spc="15" dirty="0">
                <a:latin typeface="Cambria"/>
                <a:cs typeface="Cambria"/>
              </a:rPr>
              <a:t>Faster</a:t>
            </a:r>
            <a:r>
              <a:rPr spc="50" dirty="0">
                <a:latin typeface="Cambria"/>
                <a:cs typeface="Cambria"/>
              </a:rPr>
              <a:t> </a:t>
            </a:r>
            <a:r>
              <a:rPr spc="30" dirty="0">
                <a:latin typeface="Cambria"/>
                <a:cs typeface="Cambria"/>
              </a:rPr>
              <a:t>in</a:t>
            </a:r>
            <a:r>
              <a:rPr spc="65" dirty="0">
                <a:latin typeface="Cambria"/>
                <a:cs typeface="Cambria"/>
              </a:rPr>
              <a:t> </a:t>
            </a:r>
            <a:r>
              <a:rPr spc="95" dirty="0">
                <a:latin typeface="Cambria"/>
                <a:cs typeface="Cambria"/>
              </a:rPr>
              <a:t>high</a:t>
            </a:r>
            <a:r>
              <a:rPr spc="55" dirty="0">
                <a:latin typeface="Cambria"/>
                <a:cs typeface="Cambria"/>
              </a:rPr>
              <a:t> </a:t>
            </a:r>
            <a:r>
              <a:rPr spc="75" dirty="0">
                <a:latin typeface="Cambria"/>
                <a:cs typeface="Cambria"/>
              </a:rPr>
              <a:t>temp,</a:t>
            </a:r>
            <a:r>
              <a:rPr spc="-95" dirty="0">
                <a:latin typeface="Cambria"/>
                <a:cs typeface="Cambria"/>
              </a:rPr>
              <a:t> </a:t>
            </a:r>
            <a:r>
              <a:rPr spc="60" dirty="0">
                <a:latin typeface="Cambria"/>
                <a:cs typeface="Cambria"/>
              </a:rPr>
              <a:t>arrested</a:t>
            </a:r>
            <a:r>
              <a:rPr spc="40" dirty="0">
                <a:latin typeface="Cambria"/>
                <a:cs typeface="Cambria"/>
              </a:rPr>
              <a:t> </a:t>
            </a:r>
            <a:r>
              <a:rPr spc="80" dirty="0">
                <a:latin typeface="Cambria"/>
                <a:cs typeface="Cambria"/>
              </a:rPr>
              <a:t>below</a:t>
            </a:r>
            <a:r>
              <a:rPr spc="35" dirty="0">
                <a:latin typeface="Cambria"/>
                <a:cs typeface="Cambria"/>
              </a:rPr>
              <a:t> </a:t>
            </a:r>
            <a:r>
              <a:rPr spc="50" dirty="0">
                <a:latin typeface="Cambria"/>
                <a:cs typeface="Cambria"/>
              </a:rPr>
              <a:t>0</a:t>
            </a:r>
            <a:r>
              <a:rPr spc="75" baseline="25641" dirty="0">
                <a:latin typeface="Cambria"/>
                <a:cs typeface="Cambria"/>
              </a:rPr>
              <a:t>0</a:t>
            </a:r>
            <a:r>
              <a:rPr spc="50" dirty="0">
                <a:latin typeface="Cambria"/>
                <a:cs typeface="Cambria"/>
              </a:rPr>
              <a:t>c</a:t>
            </a:r>
            <a:r>
              <a:rPr spc="55" dirty="0">
                <a:latin typeface="Cambria"/>
                <a:cs typeface="Cambria"/>
              </a:rPr>
              <a:t> </a:t>
            </a:r>
            <a:r>
              <a:rPr spc="-20" dirty="0">
                <a:latin typeface="Cambria"/>
                <a:cs typeface="Cambria"/>
              </a:rPr>
              <a:t>&amp;</a:t>
            </a:r>
            <a:r>
              <a:rPr spc="55" dirty="0">
                <a:latin typeface="Cambria"/>
                <a:cs typeface="Cambria"/>
              </a:rPr>
              <a:t> </a:t>
            </a:r>
            <a:r>
              <a:rPr spc="100" dirty="0">
                <a:latin typeface="Cambria"/>
                <a:cs typeface="Cambria"/>
              </a:rPr>
              <a:t>above</a:t>
            </a:r>
            <a:r>
              <a:rPr spc="40" dirty="0">
                <a:latin typeface="Cambria"/>
                <a:cs typeface="Cambria"/>
              </a:rPr>
              <a:t> </a:t>
            </a:r>
            <a:r>
              <a:rPr spc="30" dirty="0">
                <a:latin typeface="Cambria"/>
                <a:cs typeface="Cambria"/>
              </a:rPr>
              <a:t>48</a:t>
            </a:r>
            <a:r>
              <a:rPr spc="44" baseline="25641" dirty="0">
                <a:latin typeface="Cambria"/>
                <a:cs typeface="Cambria"/>
              </a:rPr>
              <a:t>0</a:t>
            </a:r>
            <a:r>
              <a:rPr spc="30" dirty="0">
                <a:latin typeface="Cambria"/>
                <a:cs typeface="Cambria"/>
              </a:rPr>
              <a:t>c</a:t>
            </a:r>
            <a:endParaRPr>
              <a:latin typeface="Cambria"/>
              <a:cs typeface="Cambria"/>
            </a:endParaRPr>
          </a:p>
          <a:p>
            <a:pPr marL="343535" indent="-306070">
              <a:lnSpc>
                <a:spcPct val="100000"/>
              </a:lnSpc>
              <a:spcBef>
                <a:spcPts val="60"/>
              </a:spcBef>
              <a:buAutoNum type="arabicPeriod"/>
              <a:tabLst>
                <a:tab pos="344170" algn="l"/>
              </a:tabLst>
            </a:pPr>
            <a:r>
              <a:rPr spc="45" dirty="0">
                <a:solidFill>
                  <a:srgbClr val="800000"/>
                </a:solidFill>
                <a:latin typeface="Cambria"/>
                <a:cs typeface="Cambria"/>
              </a:rPr>
              <a:t>Moisture</a:t>
            </a:r>
            <a:r>
              <a:rPr spc="50" dirty="0">
                <a:solidFill>
                  <a:srgbClr val="800000"/>
                </a:solidFill>
                <a:latin typeface="Cambria"/>
                <a:cs typeface="Cambria"/>
              </a:rPr>
              <a:t> </a:t>
            </a:r>
            <a:r>
              <a:rPr spc="65">
                <a:solidFill>
                  <a:srgbClr val="800000"/>
                </a:solidFill>
                <a:latin typeface="Cambria"/>
                <a:cs typeface="Cambria"/>
              </a:rPr>
              <a:t>:</a:t>
            </a:r>
            <a:r>
              <a:rPr spc="-130">
                <a:solidFill>
                  <a:srgbClr val="800000"/>
                </a:solidFill>
                <a:latin typeface="Cambria"/>
                <a:cs typeface="Cambria"/>
              </a:rPr>
              <a:t> </a:t>
            </a:r>
            <a:r>
              <a:rPr lang="en-US" dirty="0" smtClean="0"/>
              <a:t>Organs which contain water decompose more readily than the dry one. </a:t>
            </a:r>
            <a:endParaRPr>
              <a:latin typeface="Cambria"/>
              <a:cs typeface="Cambria"/>
            </a:endParaRPr>
          </a:p>
          <a:p>
            <a:pPr marL="343535" indent="-306070">
              <a:lnSpc>
                <a:spcPct val="100000"/>
              </a:lnSpc>
              <a:spcBef>
                <a:spcPts val="60"/>
              </a:spcBef>
              <a:buAutoNum type="arabicPeriod"/>
              <a:tabLst>
                <a:tab pos="344170" algn="l"/>
              </a:tabLst>
            </a:pPr>
            <a:r>
              <a:rPr spc="70" dirty="0">
                <a:solidFill>
                  <a:srgbClr val="800000"/>
                </a:solidFill>
                <a:latin typeface="Cambria"/>
                <a:cs typeface="Cambria"/>
              </a:rPr>
              <a:t>Air</a:t>
            </a:r>
            <a:r>
              <a:rPr spc="55" dirty="0">
                <a:solidFill>
                  <a:srgbClr val="800000"/>
                </a:solidFill>
                <a:latin typeface="Cambria"/>
                <a:cs typeface="Cambria"/>
              </a:rPr>
              <a:t> </a:t>
            </a:r>
            <a:r>
              <a:rPr spc="65" dirty="0">
                <a:solidFill>
                  <a:srgbClr val="800000"/>
                </a:solidFill>
                <a:latin typeface="Cambria"/>
                <a:cs typeface="Cambria"/>
              </a:rPr>
              <a:t>:</a:t>
            </a:r>
            <a:r>
              <a:rPr spc="-130" dirty="0">
                <a:solidFill>
                  <a:srgbClr val="800000"/>
                </a:solidFill>
                <a:latin typeface="Cambria"/>
                <a:cs typeface="Cambria"/>
              </a:rPr>
              <a:t> </a:t>
            </a:r>
            <a:r>
              <a:rPr spc="70" dirty="0">
                <a:latin typeface="Cambria"/>
                <a:cs typeface="Cambria"/>
              </a:rPr>
              <a:t>Free</a:t>
            </a:r>
            <a:r>
              <a:rPr spc="55" dirty="0">
                <a:latin typeface="Cambria"/>
                <a:cs typeface="Cambria"/>
              </a:rPr>
              <a:t> </a:t>
            </a:r>
            <a:r>
              <a:rPr spc="114" dirty="0">
                <a:latin typeface="Cambria"/>
                <a:cs typeface="Cambria"/>
              </a:rPr>
              <a:t>access</a:t>
            </a:r>
            <a:r>
              <a:rPr spc="30" dirty="0">
                <a:latin typeface="Cambria"/>
                <a:cs typeface="Cambria"/>
              </a:rPr>
              <a:t> </a:t>
            </a:r>
            <a:r>
              <a:rPr spc="50" dirty="0">
                <a:latin typeface="Cambria"/>
                <a:cs typeface="Cambria"/>
              </a:rPr>
              <a:t>hastens</a:t>
            </a:r>
            <a:r>
              <a:rPr spc="40" dirty="0">
                <a:latin typeface="Cambria"/>
                <a:cs typeface="Cambria"/>
              </a:rPr>
              <a:t> putrefaction</a:t>
            </a:r>
            <a:endParaRPr>
              <a:latin typeface="Cambria"/>
              <a:cs typeface="Cambria"/>
            </a:endParaRPr>
          </a:p>
          <a:p>
            <a:pPr marL="337185" indent="-299720">
              <a:lnSpc>
                <a:spcPct val="100000"/>
              </a:lnSpc>
              <a:spcBef>
                <a:spcPts val="850"/>
              </a:spcBef>
              <a:buAutoNum type="arabicPeriod"/>
              <a:tabLst>
                <a:tab pos="337820" algn="l"/>
              </a:tabLst>
            </a:pPr>
            <a:r>
              <a:rPr spc="-5" dirty="0">
                <a:solidFill>
                  <a:srgbClr val="800000"/>
                </a:solidFill>
                <a:latin typeface="Calibri"/>
                <a:cs typeface="Calibri"/>
              </a:rPr>
              <a:t>Clothings</a:t>
            </a:r>
            <a:r>
              <a:rPr spc="-25" dirty="0">
                <a:solidFill>
                  <a:srgbClr val="800000"/>
                </a:solidFill>
                <a:latin typeface="Calibri"/>
                <a:cs typeface="Calibri"/>
              </a:rPr>
              <a:t> </a:t>
            </a:r>
            <a:r>
              <a:rPr dirty="0">
                <a:solidFill>
                  <a:srgbClr val="800000"/>
                </a:solidFill>
                <a:latin typeface="Calibri"/>
                <a:cs typeface="Calibri"/>
              </a:rPr>
              <a:t>and </a:t>
            </a:r>
            <a:r>
              <a:rPr spc="-10" dirty="0">
                <a:solidFill>
                  <a:srgbClr val="800000"/>
                </a:solidFill>
                <a:latin typeface="Calibri"/>
                <a:cs typeface="Calibri"/>
              </a:rPr>
              <a:t>coverings</a:t>
            </a:r>
            <a:r>
              <a:rPr dirty="0">
                <a:solidFill>
                  <a:srgbClr val="800000"/>
                </a:solidFill>
                <a:latin typeface="Calibri"/>
                <a:cs typeface="Calibri"/>
              </a:rPr>
              <a:t> :</a:t>
            </a:r>
            <a:r>
              <a:rPr spc="-15" dirty="0">
                <a:solidFill>
                  <a:srgbClr val="800000"/>
                </a:solidFill>
                <a:latin typeface="Calibri"/>
                <a:cs typeface="Calibri"/>
              </a:rPr>
              <a:t> </a:t>
            </a:r>
            <a:r>
              <a:rPr spc="-10" dirty="0">
                <a:latin typeface="Calibri"/>
                <a:cs typeface="Calibri"/>
              </a:rPr>
              <a:t>Tight</a:t>
            </a:r>
            <a:r>
              <a:rPr spc="5" dirty="0">
                <a:latin typeface="Calibri"/>
                <a:cs typeface="Calibri"/>
              </a:rPr>
              <a:t> </a:t>
            </a:r>
            <a:r>
              <a:rPr dirty="0">
                <a:latin typeface="Calibri"/>
                <a:cs typeface="Calibri"/>
              </a:rPr>
              <a:t>clothes</a:t>
            </a:r>
            <a:r>
              <a:rPr spc="-5" dirty="0">
                <a:latin typeface="Calibri"/>
                <a:cs typeface="Calibri"/>
              </a:rPr>
              <a:t> </a:t>
            </a:r>
            <a:r>
              <a:rPr spc="-15" dirty="0">
                <a:latin typeface="Calibri"/>
                <a:cs typeface="Calibri"/>
              </a:rPr>
              <a:t>like</a:t>
            </a:r>
            <a:r>
              <a:rPr spc="5" dirty="0">
                <a:latin typeface="Calibri"/>
                <a:cs typeface="Calibri"/>
              </a:rPr>
              <a:t> </a:t>
            </a:r>
            <a:r>
              <a:rPr spc="-5" dirty="0">
                <a:latin typeface="Calibri"/>
                <a:cs typeface="Calibri"/>
              </a:rPr>
              <a:t>belts,</a:t>
            </a:r>
            <a:r>
              <a:rPr spc="10" dirty="0">
                <a:latin typeface="Calibri"/>
                <a:cs typeface="Calibri"/>
              </a:rPr>
              <a:t> </a:t>
            </a:r>
            <a:r>
              <a:rPr spc="-10" dirty="0">
                <a:latin typeface="Calibri"/>
                <a:cs typeface="Calibri"/>
              </a:rPr>
              <a:t>suspenders,</a:t>
            </a:r>
            <a:endParaRPr>
              <a:latin typeface="Calibri"/>
              <a:cs typeface="Calibri"/>
            </a:endParaRPr>
          </a:p>
          <a:p>
            <a:pPr marL="2438400">
              <a:lnSpc>
                <a:spcPct val="100000"/>
              </a:lnSpc>
              <a:spcBef>
                <a:spcPts val="90"/>
              </a:spcBef>
            </a:pPr>
            <a:r>
              <a:rPr spc="-10" dirty="0">
                <a:latin typeface="Calibri"/>
                <a:cs typeface="Calibri"/>
              </a:rPr>
              <a:t>socks,</a:t>
            </a:r>
            <a:r>
              <a:rPr spc="5" dirty="0">
                <a:latin typeface="Calibri"/>
                <a:cs typeface="Calibri"/>
              </a:rPr>
              <a:t> </a:t>
            </a:r>
            <a:r>
              <a:rPr spc="-10" dirty="0">
                <a:latin typeface="Calibri"/>
                <a:cs typeface="Calibri"/>
              </a:rPr>
              <a:t>undergarments</a:t>
            </a:r>
            <a:r>
              <a:rPr spc="10" dirty="0">
                <a:latin typeface="Calibri"/>
                <a:cs typeface="Calibri"/>
              </a:rPr>
              <a:t> </a:t>
            </a:r>
            <a:r>
              <a:rPr dirty="0">
                <a:latin typeface="Calibri"/>
                <a:cs typeface="Calibri"/>
              </a:rPr>
              <a:t>&amp; </a:t>
            </a:r>
            <a:r>
              <a:rPr spc="-5" dirty="0">
                <a:latin typeface="Calibri"/>
                <a:cs typeface="Calibri"/>
              </a:rPr>
              <a:t>boots</a:t>
            </a:r>
            <a:r>
              <a:rPr dirty="0">
                <a:latin typeface="Calibri"/>
                <a:cs typeface="Calibri"/>
              </a:rPr>
              <a:t> </a:t>
            </a:r>
            <a:r>
              <a:rPr spc="-10" dirty="0">
                <a:latin typeface="Calibri"/>
                <a:cs typeface="Calibri"/>
              </a:rPr>
              <a:t>slows</a:t>
            </a:r>
            <a:r>
              <a:rPr spc="10" dirty="0">
                <a:latin typeface="Calibri"/>
                <a:cs typeface="Calibri"/>
              </a:rPr>
              <a:t> </a:t>
            </a:r>
            <a:r>
              <a:rPr spc="-10" dirty="0">
                <a:latin typeface="Calibri"/>
                <a:cs typeface="Calibri"/>
              </a:rPr>
              <a:t>putrefaction</a:t>
            </a:r>
            <a:endParaRPr>
              <a:latin typeface="Calibri"/>
              <a:cs typeface="Calibri"/>
            </a:endParaRPr>
          </a:p>
          <a:p>
            <a:pPr marL="337185" indent="-299720">
              <a:lnSpc>
                <a:spcPct val="100000"/>
              </a:lnSpc>
              <a:spcBef>
                <a:spcPts val="5"/>
              </a:spcBef>
              <a:buAutoNum type="arabicPeriod" startAt="5"/>
              <a:tabLst>
                <a:tab pos="337820" algn="l"/>
              </a:tabLst>
            </a:pPr>
            <a:r>
              <a:rPr spc="-10" dirty="0">
                <a:solidFill>
                  <a:srgbClr val="800000"/>
                </a:solidFill>
                <a:latin typeface="Calibri"/>
                <a:cs typeface="Calibri"/>
              </a:rPr>
              <a:t>Age </a:t>
            </a:r>
            <a:r>
              <a:rPr dirty="0">
                <a:solidFill>
                  <a:srgbClr val="800000"/>
                </a:solidFill>
                <a:latin typeface="Calibri"/>
                <a:cs typeface="Calibri"/>
              </a:rPr>
              <a:t>:</a:t>
            </a:r>
            <a:r>
              <a:rPr spc="-15" dirty="0">
                <a:solidFill>
                  <a:srgbClr val="800000"/>
                </a:solidFill>
                <a:latin typeface="Calibri"/>
                <a:cs typeface="Calibri"/>
              </a:rPr>
              <a:t> </a:t>
            </a:r>
            <a:r>
              <a:rPr spc="-10" dirty="0">
                <a:latin typeface="Calibri"/>
                <a:cs typeface="Calibri"/>
              </a:rPr>
              <a:t>Children</a:t>
            </a:r>
            <a:r>
              <a:rPr spc="-5" dirty="0">
                <a:latin typeface="Calibri"/>
                <a:cs typeface="Calibri"/>
              </a:rPr>
              <a:t> </a:t>
            </a:r>
            <a:r>
              <a:rPr dirty="0">
                <a:latin typeface="Calibri"/>
                <a:cs typeface="Calibri"/>
              </a:rPr>
              <a:t>– </a:t>
            </a:r>
            <a:r>
              <a:rPr spc="-25" dirty="0">
                <a:latin typeface="Calibri"/>
                <a:cs typeface="Calibri"/>
              </a:rPr>
              <a:t>rapidly,</a:t>
            </a:r>
            <a:r>
              <a:rPr dirty="0">
                <a:latin typeface="Calibri"/>
                <a:cs typeface="Calibri"/>
              </a:rPr>
              <a:t> </a:t>
            </a:r>
            <a:r>
              <a:rPr spc="-5" dirty="0">
                <a:latin typeface="Calibri"/>
                <a:cs typeface="Calibri"/>
              </a:rPr>
              <a:t>Old</a:t>
            </a:r>
            <a:r>
              <a:rPr spc="-10" dirty="0">
                <a:latin typeface="Calibri"/>
                <a:cs typeface="Calibri"/>
              </a:rPr>
              <a:t> </a:t>
            </a:r>
            <a:r>
              <a:rPr spc="-5" dirty="0">
                <a:latin typeface="Calibri"/>
                <a:cs typeface="Calibri"/>
              </a:rPr>
              <a:t>people</a:t>
            </a:r>
            <a:r>
              <a:rPr dirty="0">
                <a:latin typeface="Calibri"/>
                <a:cs typeface="Calibri"/>
              </a:rPr>
              <a:t> -</a:t>
            </a:r>
            <a:r>
              <a:rPr spc="-10" dirty="0">
                <a:latin typeface="Calibri"/>
                <a:cs typeface="Calibri"/>
              </a:rPr>
              <a:t> </a:t>
            </a:r>
            <a:r>
              <a:rPr spc="-5" dirty="0">
                <a:latin typeface="Calibri"/>
                <a:cs typeface="Calibri"/>
              </a:rPr>
              <a:t>slowly</a:t>
            </a:r>
            <a:endParaRPr>
              <a:latin typeface="Calibri"/>
              <a:cs typeface="Calibri"/>
            </a:endParaRPr>
          </a:p>
          <a:p>
            <a:pPr marL="337185" indent="-299720">
              <a:lnSpc>
                <a:spcPct val="100000"/>
              </a:lnSpc>
              <a:spcBef>
                <a:spcPts val="65"/>
              </a:spcBef>
              <a:buAutoNum type="arabicPeriod" startAt="5"/>
              <a:tabLst>
                <a:tab pos="337820" algn="l"/>
              </a:tabLst>
            </a:pPr>
            <a:r>
              <a:rPr dirty="0">
                <a:solidFill>
                  <a:srgbClr val="800000"/>
                </a:solidFill>
                <a:latin typeface="Calibri"/>
                <a:cs typeface="Calibri"/>
              </a:rPr>
              <a:t>Built</a:t>
            </a:r>
            <a:r>
              <a:rPr spc="-35" dirty="0">
                <a:solidFill>
                  <a:srgbClr val="800000"/>
                </a:solidFill>
                <a:latin typeface="Calibri"/>
                <a:cs typeface="Calibri"/>
              </a:rPr>
              <a:t> </a:t>
            </a:r>
            <a:r>
              <a:rPr dirty="0">
                <a:solidFill>
                  <a:srgbClr val="800000"/>
                </a:solidFill>
                <a:latin typeface="Calibri"/>
                <a:cs typeface="Calibri"/>
              </a:rPr>
              <a:t>:</a:t>
            </a:r>
            <a:r>
              <a:rPr spc="-10" dirty="0">
                <a:solidFill>
                  <a:srgbClr val="800000"/>
                </a:solidFill>
                <a:latin typeface="Calibri"/>
                <a:cs typeface="Calibri"/>
              </a:rPr>
              <a:t> </a:t>
            </a:r>
            <a:r>
              <a:rPr spc="-25" dirty="0">
                <a:latin typeface="Calibri"/>
                <a:cs typeface="Calibri"/>
              </a:rPr>
              <a:t>Fat</a:t>
            </a:r>
            <a:r>
              <a:rPr spc="-5" dirty="0">
                <a:latin typeface="Calibri"/>
                <a:cs typeface="Calibri"/>
              </a:rPr>
              <a:t> bodies</a:t>
            </a:r>
            <a:r>
              <a:rPr dirty="0">
                <a:latin typeface="Calibri"/>
                <a:cs typeface="Calibri"/>
              </a:rPr>
              <a:t> –</a:t>
            </a:r>
            <a:r>
              <a:rPr spc="-5" dirty="0">
                <a:latin typeface="Calibri"/>
                <a:cs typeface="Calibri"/>
              </a:rPr>
              <a:t> </a:t>
            </a:r>
            <a:r>
              <a:rPr spc="-10" dirty="0">
                <a:latin typeface="Calibri"/>
                <a:cs typeface="Calibri"/>
              </a:rPr>
              <a:t>more</a:t>
            </a:r>
            <a:r>
              <a:rPr dirty="0">
                <a:latin typeface="Calibri"/>
                <a:cs typeface="Calibri"/>
              </a:rPr>
              <a:t> </a:t>
            </a:r>
            <a:r>
              <a:rPr spc="-10" dirty="0">
                <a:latin typeface="Calibri"/>
                <a:cs typeface="Calibri"/>
              </a:rPr>
              <a:t>rapid</a:t>
            </a:r>
            <a:r>
              <a:rPr dirty="0">
                <a:latin typeface="Calibri"/>
                <a:cs typeface="Calibri"/>
              </a:rPr>
              <a:t> than</a:t>
            </a:r>
            <a:r>
              <a:rPr spc="-15" dirty="0">
                <a:latin typeface="Calibri"/>
                <a:cs typeface="Calibri"/>
              </a:rPr>
              <a:t> </a:t>
            </a:r>
            <a:r>
              <a:rPr dirty="0">
                <a:latin typeface="Calibri"/>
                <a:cs typeface="Calibri"/>
              </a:rPr>
              <a:t>lean</a:t>
            </a:r>
            <a:endParaRPr>
              <a:latin typeface="Calibri"/>
              <a:cs typeface="Calibri"/>
            </a:endParaRPr>
          </a:p>
          <a:p>
            <a:pPr marL="337185" indent="-299720">
              <a:lnSpc>
                <a:spcPct val="100000"/>
              </a:lnSpc>
              <a:spcBef>
                <a:spcPts val="60"/>
              </a:spcBef>
              <a:buAutoNum type="arabicPeriod" startAt="5"/>
              <a:tabLst>
                <a:tab pos="337820" algn="l"/>
              </a:tabLst>
            </a:pPr>
            <a:r>
              <a:rPr spc="-5" dirty="0">
                <a:solidFill>
                  <a:srgbClr val="800000"/>
                </a:solidFill>
                <a:latin typeface="Calibri"/>
                <a:cs typeface="Calibri"/>
              </a:rPr>
              <a:t>Cause</a:t>
            </a:r>
            <a:r>
              <a:rPr spc="-35" dirty="0">
                <a:solidFill>
                  <a:srgbClr val="800000"/>
                </a:solidFill>
                <a:latin typeface="Calibri"/>
                <a:cs typeface="Calibri"/>
              </a:rPr>
              <a:t> </a:t>
            </a:r>
            <a:r>
              <a:rPr spc="-5">
                <a:solidFill>
                  <a:srgbClr val="800000"/>
                </a:solidFill>
                <a:latin typeface="Calibri"/>
                <a:cs typeface="Calibri"/>
              </a:rPr>
              <a:t>of</a:t>
            </a:r>
            <a:r>
              <a:rPr spc="-30">
                <a:solidFill>
                  <a:srgbClr val="800000"/>
                </a:solidFill>
                <a:latin typeface="Calibri"/>
                <a:cs typeface="Calibri"/>
              </a:rPr>
              <a:t> </a:t>
            </a:r>
            <a:r>
              <a:rPr spc="-10" smtClean="0">
                <a:solidFill>
                  <a:srgbClr val="800000"/>
                </a:solidFill>
                <a:latin typeface="Calibri"/>
                <a:cs typeface="Calibri"/>
              </a:rPr>
              <a:t>death</a:t>
            </a:r>
            <a:r>
              <a:rPr lang="en-IN" spc="-10" dirty="0" smtClean="0">
                <a:solidFill>
                  <a:srgbClr val="800000"/>
                </a:solidFill>
                <a:latin typeface="Calibri"/>
                <a:cs typeface="Calibri"/>
              </a:rPr>
              <a:t>-</a:t>
            </a:r>
            <a:r>
              <a:rPr lang="en-US" dirty="0" smtClean="0"/>
              <a:t> Putrefaction is delayed after death due to wasting diseases, </a:t>
            </a:r>
            <a:r>
              <a:rPr lang="en-US" dirty="0" err="1" smtClean="0"/>
              <a:t>anaemia</a:t>
            </a:r>
            <a:r>
              <a:rPr lang="en-US" dirty="0" smtClean="0"/>
              <a:t>, severe </a:t>
            </a:r>
            <a:r>
              <a:rPr lang="en-US" dirty="0" err="1" smtClean="0"/>
              <a:t>haemorrhage</a:t>
            </a:r>
            <a:r>
              <a:rPr lang="en-US" dirty="0" smtClean="0"/>
              <a:t>, debility, poisoning by carbolic acid, zinc chloride, strychnine and chronic heavy metal poisoning, due to the preservative action</a:t>
            </a:r>
            <a:endParaRPr>
              <a:latin typeface="Calibri"/>
              <a:cs typeface="Calibri"/>
            </a:endParaRPr>
          </a:p>
          <a:p>
            <a:pPr marL="337185" indent="-299720">
              <a:lnSpc>
                <a:spcPct val="100000"/>
              </a:lnSpc>
              <a:spcBef>
                <a:spcPts val="60"/>
              </a:spcBef>
              <a:buAutoNum type="arabicPeriod" startAt="5"/>
              <a:tabLst>
                <a:tab pos="337820" algn="l"/>
              </a:tabLst>
            </a:pPr>
            <a:r>
              <a:rPr spc="-10" dirty="0">
                <a:solidFill>
                  <a:srgbClr val="800000"/>
                </a:solidFill>
                <a:latin typeface="Calibri"/>
                <a:cs typeface="Calibri"/>
              </a:rPr>
              <a:t>Degree</a:t>
            </a:r>
            <a:r>
              <a:rPr spc="-5" dirty="0">
                <a:solidFill>
                  <a:srgbClr val="800000"/>
                </a:solidFill>
                <a:latin typeface="Calibri"/>
                <a:cs typeface="Calibri"/>
              </a:rPr>
              <a:t> of</a:t>
            </a:r>
            <a:r>
              <a:rPr spc="5" dirty="0">
                <a:solidFill>
                  <a:srgbClr val="800000"/>
                </a:solidFill>
                <a:latin typeface="Calibri"/>
                <a:cs typeface="Calibri"/>
              </a:rPr>
              <a:t> </a:t>
            </a:r>
            <a:r>
              <a:rPr spc="-5" dirty="0">
                <a:solidFill>
                  <a:srgbClr val="800000"/>
                </a:solidFill>
                <a:latin typeface="Calibri"/>
                <a:cs typeface="Calibri"/>
              </a:rPr>
              <a:t>mutilation</a:t>
            </a:r>
            <a:r>
              <a:rPr spc="-10" dirty="0">
                <a:solidFill>
                  <a:srgbClr val="800000"/>
                </a:solidFill>
                <a:latin typeface="Calibri"/>
                <a:cs typeface="Calibri"/>
              </a:rPr>
              <a:t> </a:t>
            </a:r>
            <a:r>
              <a:rPr dirty="0">
                <a:solidFill>
                  <a:srgbClr val="800000"/>
                </a:solidFill>
                <a:latin typeface="Calibri"/>
                <a:cs typeface="Calibri"/>
              </a:rPr>
              <a:t>:</a:t>
            </a:r>
            <a:r>
              <a:rPr spc="-95" dirty="0">
                <a:solidFill>
                  <a:srgbClr val="800000"/>
                </a:solidFill>
                <a:latin typeface="Calibri"/>
                <a:cs typeface="Calibri"/>
              </a:rPr>
              <a:t> </a:t>
            </a:r>
            <a:r>
              <a:rPr spc="-5" dirty="0">
                <a:latin typeface="Calibri"/>
                <a:cs typeface="Calibri"/>
              </a:rPr>
              <a:t>Higher</a:t>
            </a:r>
            <a:r>
              <a:rPr spc="10" dirty="0">
                <a:latin typeface="Calibri"/>
                <a:cs typeface="Calibri"/>
              </a:rPr>
              <a:t> </a:t>
            </a:r>
            <a:r>
              <a:rPr spc="-5" dirty="0">
                <a:latin typeface="Calibri"/>
                <a:cs typeface="Calibri"/>
              </a:rPr>
              <a:t>mutilation</a:t>
            </a:r>
            <a:r>
              <a:rPr spc="30" dirty="0">
                <a:latin typeface="Calibri"/>
                <a:cs typeface="Calibri"/>
              </a:rPr>
              <a:t> </a:t>
            </a:r>
            <a:r>
              <a:rPr dirty="0">
                <a:latin typeface="Calibri"/>
                <a:cs typeface="Calibri"/>
              </a:rPr>
              <a:t>–</a:t>
            </a:r>
            <a:r>
              <a:rPr spc="5" dirty="0">
                <a:latin typeface="Calibri"/>
                <a:cs typeface="Calibri"/>
              </a:rPr>
              <a:t> </a:t>
            </a:r>
            <a:r>
              <a:rPr spc="-10" dirty="0">
                <a:latin typeface="Calibri"/>
                <a:cs typeface="Calibri"/>
              </a:rPr>
              <a:t>more</a:t>
            </a:r>
            <a:r>
              <a:rPr dirty="0">
                <a:latin typeface="Calibri"/>
                <a:cs typeface="Calibri"/>
              </a:rPr>
              <a:t> </a:t>
            </a:r>
            <a:r>
              <a:rPr spc="-10" dirty="0">
                <a:latin typeface="Calibri"/>
                <a:cs typeface="Calibri"/>
              </a:rPr>
              <a:t>rapid</a:t>
            </a:r>
            <a:r>
              <a:rPr spc="5" dirty="0">
                <a:latin typeface="Calibri"/>
                <a:cs typeface="Calibri"/>
              </a:rPr>
              <a:t> </a:t>
            </a:r>
            <a:r>
              <a:rPr spc="-10" dirty="0">
                <a:latin typeface="Calibri"/>
                <a:cs typeface="Calibri"/>
              </a:rPr>
              <a:t>putrefaction</a:t>
            </a:r>
            <a:endParaRPr>
              <a:latin typeface="Calibri"/>
              <a:cs typeface="Calibri"/>
            </a:endParaRPr>
          </a:p>
          <a:p>
            <a:pPr>
              <a:lnSpc>
                <a:spcPct val="100000"/>
              </a:lnSpc>
              <a:spcBef>
                <a:spcPts val="60"/>
              </a:spcBef>
              <a:buAutoNum type="arabicPeriod" startAt="5"/>
            </a:pPr>
            <a:endParaRPr sz="2400">
              <a:latin typeface="Calibri"/>
              <a:cs typeface="Calibri"/>
            </a:endParaRPr>
          </a:p>
          <a:p>
            <a:pPr fontAlgn="t"/>
            <a:r>
              <a:rPr sz="2400" spc="-5" dirty="0">
                <a:solidFill>
                  <a:srgbClr val="800000"/>
                </a:solidFill>
                <a:latin typeface="Calibri"/>
                <a:cs typeface="Calibri"/>
              </a:rPr>
              <a:t>CASPER’S</a:t>
            </a:r>
            <a:r>
              <a:rPr sz="2400" spc="-45" dirty="0">
                <a:solidFill>
                  <a:srgbClr val="800000"/>
                </a:solidFill>
                <a:latin typeface="Calibri"/>
                <a:cs typeface="Calibri"/>
              </a:rPr>
              <a:t> </a:t>
            </a:r>
            <a:r>
              <a:rPr sz="2400" spc="-5" dirty="0">
                <a:solidFill>
                  <a:srgbClr val="800000"/>
                </a:solidFill>
                <a:latin typeface="Calibri"/>
                <a:cs typeface="Calibri"/>
              </a:rPr>
              <a:t>DICTUM:</a:t>
            </a:r>
            <a:r>
              <a:rPr sz="2400" spc="-15" dirty="0">
                <a:solidFill>
                  <a:srgbClr val="800000"/>
                </a:solidFill>
                <a:latin typeface="Calibri"/>
                <a:cs typeface="Calibri"/>
              </a:rPr>
              <a:t> Rate</a:t>
            </a:r>
            <a:r>
              <a:rPr sz="2400" spc="-20" dirty="0">
                <a:solidFill>
                  <a:srgbClr val="800000"/>
                </a:solidFill>
                <a:latin typeface="Calibri"/>
                <a:cs typeface="Calibri"/>
              </a:rPr>
              <a:t> </a:t>
            </a:r>
            <a:r>
              <a:rPr sz="2400" spc="-5">
                <a:solidFill>
                  <a:srgbClr val="800000"/>
                </a:solidFill>
                <a:latin typeface="Calibri"/>
                <a:cs typeface="Calibri"/>
              </a:rPr>
              <a:t>of</a:t>
            </a:r>
            <a:r>
              <a:rPr sz="2400" spc="-15">
                <a:solidFill>
                  <a:srgbClr val="800000"/>
                </a:solidFill>
                <a:latin typeface="Calibri"/>
                <a:cs typeface="Calibri"/>
              </a:rPr>
              <a:t> </a:t>
            </a:r>
            <a:r>
              <a:rPr sz="2400" spc="-10" smtClean="0">
                <a:solidFill>
                  <a:srgbClr val="800000"/>
                </a:solidFill>
                <a:latin typeface="Calibri"/>
                <a:cs typeface="Calibri"/>
              </a:rPr>
              <a:t>putrefaction:</a:t>
            </a:r>
            <a:r>
              <a:rPr lang="en-US" sz="2000" dirty="0" smtClean="0"/>
              <a:t>states </a:t>
            </a:r>
            <a:r>
              <a:rPr lang="en-US" sz="2000" dirty="0"/>
              <a:t>that a body decomposes in air twice as rapidly as in water, and eight times as rapidly as in earth. </a:t>
            </a:r>
            <a:endParaRPr lang="en-US" sz="2000" dirty="0" smtClean="0"/>
          </a:p>
          <a:p>
            <a:pPr fontAlgn="t"/>
            <a:r>
              <a:rPr lang="en-US" sz="2400" dirty="0" smtClean="0"/>
              <a:t>Above earth          Under water                  Under earth</a:t>
            </a:r>
            <a:endParaRPr lang="en-US" sz="2400" dirty="0"/>
          </a:p>
          <a:p>
            <a:pPr fontAlgn="t"/>
            <a:r>
              <a:rPr lang="en-US" sz="2400" dirty="0" smtClean="0"/>
              <a:t>8                                      2                                         1</a:t>
            </a:r>
            <a:endParaRPr lang="en-US" sz="2400" dirty="0"/>
          </a:p>
          <a:p>
            <a:pPr marL="337185" indent="-299720">
              <a:lnSpc>
                <a:spcPct val="100000"/>
              </a:lnSpc>
              <a:buAutoNum type="arabicPeriod" startAt="5"/>
              <a:tabLst>
                <a:tab pos="337820" algn="l"/>
              </a:tabLst>
            </a:pPr>
            <a:endParaRPr sz="2400">
              <a:latin typeface="Calibri"/>
              <a:cs typeface="Calibri"/>
            </a:endParaRPr>
          </a:p>
        </p:txBody>
      </p:sp>
      <p:graphicFrame>
        <p:nvGraphicFramePr>
          <p:cNvPr id="4" name="object 4"/>
          <p:cNvGraphicFramePr>
            <a:graphicFrameLocks noGrp="1"/>
          </p:cNvGraphicFramePr>
          <p:nvPr/>
        </p:nvGraphicFramePr>
        <p:xfrm>
          <a:off x="819150" y="5451475"/>
          <a:ext cx="79557" cy="1097280"/>
        </p:xfrm>
        <a:graphic>
          <a:graphicData uri="http://schemas.openxmlformats.org/drawingml/2006/table">
            <a:tbl>
              <a:tblPr firstRow="1" bandRow="1">
                <a:tableStyleId>{2D5ABB26-0587-4C30-8999-92F81FD0307C}</a:tableStyleId>
              </a:tblPr>
              <a:tblGrid>
                <a:gridCol w="79557"/>
              </a:tblGrid>
              <a:tr h="1097280">
                <a:tc>
                  <a:txBody>
                    <a:bodyPr/>
                    <a:lstStyle/>
                    <a:p>
                      <a:endParaRPr lang="en-US" dirty="0"/>
                    </a:p>
                  </a:txBody>
                  <a:tcPr marL="0" marR="0" marT="0" marB="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5720" y="527430"/>
            <a:ext cx="4533265" cy="574040"/>
          </a:xfrm>
          <a:prstGeom prst="rect">
            <a:avLst/>
          </a:prstGeom>
        </p:spPr>
        <p:txBody>
          <a:bodyPr vert="horz" wrap="square" lIns="0" tIns="12700" rIns="0" bIns="0" rtlCol="0">
            <a:spAutoFit/>
          </a:bodyPr>
          <a:lstStyle/>
          <a:p>
            <a:pPr marL="12700">
              <a:lnSpc>
                <a:spcPct val="100000"/>
              </a:lnSpc>
              <a:spcBef>
                <a:spcPts val="100"/>
              </a:spcBef>
            </a:pPr>
            <a:r>
              <a:rPr sz="3600" b="1" spc="-75" dirty="0">
                <a:solidFill>
                  <a:srgbClr val="800000"/>
                </a:solidFill>
                <a:latin typeface="Calibri"/>
                <a:cs typeface="Calibri"/>
              </a:rPr>
              <a:t>EARLY</a:t>
            </a:r>
            <a:r>
              <a:rPr sz="3600" b="1" spc="-30" dirty="0">
                <a:solidFill>
                  <a:srgbClr val="800000"/>
                </a:solidFill>
                <a:latin typeface="Calibri"/>
                <a:cs typeface="Calibri"/>
              </a:rPr>
              <a:t> </a:t>
            </a:r>
            <a:r>
              <a:rPr sz="3600" b="1" dirty="0">
                <a:solidFill>
                  <a:srgbClr val="800000"/>
                </a:solidFill>
                <a:latin typeface="Calibri"/>
                <a:cs typeface="Calibri"/>
              </a:rPr>
              <a:t>SIGNS</a:t>
            </a:r>
            <a:r>
              <a:rPr sz="3600" b="1" spc="-25" dirty="0">
                <a:solidFill>
                  <a:srgbClr val="800000"/>
                </a:solidFill>
                <a:latin typeface="Calibri"/>
                <a:cs typeface="Calibri"/>
              </a:rPr>
              <a:t> </a:t>
            </a:r>
            <a:r>
              <a:rPr sz="3600" b="1" dirty="0">
                <a:solidFill>
                  <a:srgbClr val="800000"/>
                </a:solidFill>
                <a:latin typeface="Calibri"/>
                <a:cs typeface="Calibri"/>
              </a:rPr>
              <a:t>OF</a:t>
            </a:r>
            <a:r>
              <a:rPr sz="3600" b="1" spc="-30" dirty="0">
                <a:solidFill>
                  <a:srgbClr val="800000"/>
                </a:solidFill>
                <a:latin typeface="Calibri"/>
                <a:cs typeface="Calibri"/>
              </a:rPr>
              <a:t> </a:t>
            </a:r>
            <a:r>
              <a:rPr sz="3600" b="1" spc="-60" dirty="0">
                <a:solidFill>
                  <a:srgbClr val="800000"/>
                </a:solidFill>
                <a:latin typeface="Calibri"/>
                <a:cs typeface="Calibri"/>
              </a:rPr>
              <a:t>DEATH:</a:t>
            </a:r>
            <a:endParaRPr sz="3600">
              <a:latin typeface="Calibri"/>
              <a:cs typeface="Calibri"/>
            </a:endParaRPr>
          </a:p>
        </p:txBody>
      </p:sp>
      <p:sp>
        <p:nvSpPr>
          <p:cNvPr id="3" name="object 3"/>
          <p:cNvSpPr txBox="1"/>
          <p:nvPr/>
        </p:nvSpPr>
        <p:spPr>
          <a:xfrm>
            <a:off x="926693" y="1420469"/>
            <a:ext cx="5942965" cy="4924425"/>
          </a:xfrm>
          <a:prstGeom prst="rect">
            <a:avLst/>
          </a:prstGeom>
        </p:spPr>
        <p:txBody>
          <a:bodyPr vert="horz" wrap="square" lIns="0" tIns="256540" rIns="0" bIns="0" rtlCol="0">
            <a:spAutoFit/>
          </a:bodyPr>
          <a:lstStyle/>
          <a:p>
            <a:pPr marL="402590" indent="-390525">
              <a:lnSpc>
                <a:spcPct val="100000"/>
              </a:lnSpc>
              <a:spcBef>
                <a:spcPts val="2020"/>
              </a:spcBef>
              <a:buAutoNum type="romanUcPeriod"/>
              <a:tabLst>
                <a:tab pos="402590" algn="l"/>
                <a:tab pos="403225" algn="l"/>
              </a:tabLst>
            </a:pPr>
            <a:r>
              <a:rPr lang="en-IN" sz="3200" spc="-15" dirty="0" smtClean="0">
                <a:latin typeface="Calibri"/>
                <a:cs typeface="Calibri"/>
              </a:rPr>
              <a:t>Loss</a:t>
            </a:r>
            <a:r>
              <a:rPr sz="3200" spc="-5" smtClean="0">
                <a:latin typeface="Calibri"/>
                <a:cs typeface="Calibri"/>
              </a:rPr>
              <a:t>of</a:t>
            </a:r>
            <a:r>
              <a:rPr sz="3200" spc="-10" smtClean="0">
                <a:latin typeface="Calibri"/>
                <a:cs typeface="Calibri"/>
              </a:rPr>
              <a:t> </a:t>
            </a:r>
            <a:r>
              <a:rPr sz="3200" spc="-5" dirty="0">
                <a:latin typeface="Calibri"/>
                <a:cs typeface="Calibri"/>
              </a:rPr>
              <a:t>elasticity</a:t>
            </a:r>
            <a:r>
              <a:rPr sz="3200" dirty="0">
                <a:latin typeface="Calibri"/>
                <a:cs typeface="Calibri"/>
              </a:rPr>
              <a:t> </a:t>
            </a:r>
            <a:r>
              <a:rPr sz="3200" spc="-5" dirty="0">
                <a:latin typeface="Calibri"/>
                <a:cs typeface="Calibri"/>
              </a:rPr>
              <a:t>of</a:t>
            </a:r>
            <a:r>
              <a:rPr sz="3200" spc="-10" dirty="0">
                <a:latin typeface="Calibri"/>
                <a:cs typeface="Calibri"/>
              </a:rPr>
              <a:t> </a:t>
            </a:r>
            <a:r>
              <a:rPr sz="3200" spc="-5" dirty="0">
                <a:latin typeface="Calibri"/>
                <a:cs typeface="Calibri"/>
              </a:rPr>
              <a:t>skin</a:t>
            </a:r>
            <a:endParaRPr sz="3200">
              <a:latin typeface="Calibri"/>
              <a:cs typeface="Calibri"/>
            </a:endParaRPr>
          </a:p>
          <a:p>
            <a:pPr marL="414655" indent="-402590">
              <a:lnSpc>
                <a:spcPct val="100000"/>
              </a:lnSpc>
              <a:spcBef>
                <a:spcPts val="1920"/>
              </a:spcBef>
              <a:buAutoNum type="romanUcPeriod"/>
              <a:tabLst>
                <a:tab pos="415290" algn="l"/>
              </a:tabLst>
            </a:pPr>
            <a:r>
              <a:rPr sz="3200" spc="-10" dirty="0">
                <a:latin typeface="Calibri"/>
                <a:cs typeface="Calibri"/>
              </a:rPr>
              <a:t>Changes</a:t>
            </a:r>
            <a:r>
              <a:rPr sz="3200" spc="-15" dirty="0">
                <a:latin typeface="Calibri"/>
                <a:cs typeface="Calibri"/>
              </a:rPr>
              <a:t> </a:t>
            </a:r>
            <a:r>
              <a:rPr sz="3200" dirty="0">
                <a:latin typeface="Calibri"/>
                <a:cs typeface="Calibri"/>
              </a:rPr>
              <a:t>in</a:t>
            </a:r>
            <a:r>
              <a:rPr sz="3200" spc="5" dirty="0">
                <a:latin typeface="Calibri"/>
                <a:cs typeface="Calibri"/>
              </a:rPr>
              <a:t> </a:t>
            </a:r>
            <a:r>
              <a:rPr sz="3200" dirty="0">
                <a:latin typeface="Calibri"/>
                <a:cs typeface="Calibri"/>
              </a:rPr>
              <a:t>the</a:t>
            </a:r>
            <a:r>
              <a:rPr sz="3200" spc="-10" dirty="0">
                <a:latin typeface="Calibri"/>
                <a:cs typeface="Calibri"/>
              </a:rPr>
              <a:t> </a:t>
            </a:r>
            <a:r>
              <a:rPr sz="3200" spc="-15" dirty="0">
                <a:latin typeface="Calibri"/>
                <a:cs typeface="Calibri"/>
              </a:rPr>
              <a:t>eyes</a:t>
            </a:r>
            <a:endParaRPr sz="3200">
              <a:latin typeface="Calibri"/>
              <a:cs typeface="Calibri"/>
            </a:endParaRPr>
          </a:p>
          <a:p>
            <a:pPr marL="516255" indent="-504190">
              <a:lnSpc>
                <a:spcPct val="100000"/>
              </a:lnSpc>
              <a:spcBef>
                <a:spcPts val="1920"/>
              </a:spcBef>
              <a:buAutoNum type="romanUcPeriod"/>
              <a:tabLst>
                <a:tab pos="516890" algn="l"/>
              </a:tabLst>
            </a:pPr>
            <a:r>
              <a:rPr lang="en-IN" sz="3200" dirty="0" smtClean="0">
                <a:latin typeface="Calibri"/>
                <a:cs typeface="Calibri"/>
              </a:rPr>
              <a:t>Changes </a:t>
            </a:r>
            <a:r>
              <a:rPr sz="3200" spc="-5" smtClean="0">
                <a:latin typeface="Calibri"/>
                <a:cs typeface="Calibri"/>
              </a:rPr>
              <a:t>of</a:t>
            </a:r>
            <a:r>
              <a:rPr sz="3200" spc="-20" smtClean="0">
                <a:latin typeface="Calibri"/>
                <a:cs typeface="Calibri"/>
              </a:rPr>
              <a:t> </a:t>
            </a:r>
            <a:r>
              <a:rPr sz="3200" spc="-5" dirty="0">
                <a:latin typeface="Calibri"/>
                <a:cs typeface="Calibri"/>
              </a:rPr>
              <a:t>muscles</a:t>
            </a:r>
            <a:endParaRPr sz="3200">
              <a:latin typeface="Calibri"/>
              <a:cs typeface="Calibri"/>
            </a:endParaRPr>
          </a:p>
          <a:p>
            <a:pPr marL="499745" indent="-487680">
              <a:lnSpc>
                <a:spcPct val="100000"/>
              </a:lnSpc>
              <a:spcBef>
                <a:spcPts val="1920"/>
              </a:spcBef>
              <a:buAutoNum type="romanUcPeriod"/>
              <a:tabLst>
                <a:tab pos="500380" algn="l"/>
              </a:tabLst>
            </a:pPr>
            <a:r>
              <a:rPr sz="3200" spc="-5" dirty="0">
                <a:latin typeface="Calibri"/>
                <a:cs typeface="Calibri"/>
              </a:rPr>
              <a:t>Cooling</a:t>
            </a:r>
            <a:r>
              <a:rPr sz="3200" spc="-15" dirty="0">
                <a:latin typeface="Calibri"/>
                <a:cs typeface="Calibri"/>
              </a:rPr>
              <a:t> </a:t>
            </a:r>
            <a:r>
              <a:rPr sz="3200">
                <a:latin typeface="Calibri"/>
                <a:cs typeface="Calibri"/>
              </a:rPr>
              <a:t>of</a:t>
            </a:r>
            <a:r>
              <a:rPr sz="3200" spc="-30">
                <a:latin typeface="Calibri"/>
                <a:cs typeface="Calibri"/>
              </a:rPr>
              <a:t> </a:t>
            </a:r>
            <a:r>
              <a:rPr sz="3200" spc="-5" smtClean="0">
                <a:latin typeface="Calibri"/>
                <a:cs typeface="Calibri"/>
              </a:rPr>
              <a:t>body</a:t>
            </a:r>
            <a:r>
              <a:rPr lang="en-IN" sz="3200" spc="-5" dirty="0" smtClean="0">
                <a:latin typeface="Calibri"/>
                <a:cs typeface="Calibri"/>
              </a:rPr>
              <a:t> (</a:t>
            </a:r>
            <a:r>
              <a:rPr lang="en-IN" sz="3200" spc="-5" dirty="0" err="1" smtClean="0">
                <a:latin typeface="Calibri"/>
                <a:cs typeface="Calibri"/>
              </a:rPr>
              <a:t>Algor</a:t>
            </a:r>
            <a:r>
              <a:rPr lang="en-IN" sz="3200" spc="-5" dirty="0" smtClean="0">
                <a:latin typeface="Calibri"/>
                <a:cs typeface="Calibri"/>
              </a:rPr>
              <a:t> mortis)</a:t>
            </a:r>
            <a:endParaRPr sz="3200">
              <a:latin typeface="Calibri"/>
              <a:cs typeface="Calibri"/>
            </a:endParaRPr>
          </a:p>
          <a:p>
            <a:pPr marL="395605" indent="-383540">
              <a:lnSpc>
                <a:spcPct val="100000"/>
              </a:lnSpc>
              <a:spcBef>
                <a:spcPts val="1925"/>
              </a:spcBef>
              <a:buAutoNum type="romanUcPeriod"/>
              <a:tabLst>
                <a:tab pos="396240" algn="l"/>
              </a:tabLst>
            </a:pPr>
            <a:r>
              <a:rPr sz="3200" spc="-25" dirty="0">
                <a:latin typeface="Calibri"/>
                <a:cs typeface="Calibri"/>
              </a:rPr>
              <a:t>Post</a:t>
            </a:r>
            <a:r>
              <a:rPr sz="3200" spc="-15" dirty="0">
                <a:latin typeface="Calibri"/>
                <a:cs typeface="Calibri"/>
              </a:rPr>
              <a:t> </a:t>
            </a:r>
            <a:r>
              <a:rPr sz="3200" spc="-10">
                <a:latin typeface="Calibri"/>
                <a:cs typeface="Calibri"/>
              </a:rPr>
              <a:t>mortem</a:t>
            </a:r>
            <a:r>
              <a:rPr sz="3200" spc="-15">
                <a:latin typeface="Calibri"/>
                <a:cs typeface="Calibri"/>
              </a:rPr>
              <a:t> </a:t>
            </a:r>
            <a:r>
              <a:rPr sz="3200" spc="-5" smtClean="0">
                <a:latin typeface="Calibri"/>
                <a:cs typeface="Calibri"/>
              </a:rPr>
              <a:t>lividity</a:t>
            </a:r>
            <a:r>
              <a:rPr lang="en-IN" sz="3200" spc="-5" dirty="0" smtClean="0">
                <a:latin typeface="Calibri"/>
                <a:cs typeface="Calibri"/>
              </a:rPr>
              <a:t> (</a:t>
            </a:r>
            <a:r>
              <a:rPr lang="en-IN" sz="3200" spc="-5" dirty="0" err="1" smtClean="0">
                <a:latin typeface="Calibri"/>
                <a:cs typeface="Calibri"/>
              </a:rPr>
              <a:t>Livor</a:t>
            </a:r>
            <a:r>
              <a:rPr lang="en-IN" sz="3200" spc="-5" dirty="0" smtClean="0">
                <a:latin typeface="Calibri"/>
                <a:cs typeface="Calibri"/>
              </a:rPr>
              <a:t> mortis)</a:t>
            </a:r>
            <a:endParaRPr sz="3200">
              <a:latin typeface="Calibri"/>
              <a:cs typeface="Calibri"/>
            </a:endParaRPr>
          </a:p>
          <a:p>
            <a:pPr marL="540385" indent="-528320">
              <a:lnSpc>
                <a:spcPct val="100000"/>
              </a:lnSpc>
              <a:spcBef>
                <a:spcPts val="1920"/>
              </a:spcBef>
              <a:buAutoNum type="romanUcPeriod"/>
              <a:tabLst>
                <a:tab pos="541020" algn="l"/>
              </a:tabLst>
            </a:pPr>
            <a:r>
              <a:rPr sz="3200" spc="-5" dirty="0">
                <a:latin typeface="Calibri"/>
                <a:cs typeface="Calibri"/>
              </a:rPr>
              <a:t>Rigor</a:t>
            </a:r>
            <a:r>
              <a:rPr sz="3200" spc="-45" dirty="0">
                <a:latin typeface="Calibri"/>
                <a:cs typeface="Calibri"/>
              </a:rPr>
              <a:t> </a:t>
            </a:r>
            <a:r>
              <a:rPr sz="3200" spc="-5" dirty="0">
                <a:latin typeface="Calibri"/>
                <a:cs typeface="Calibri"/>
              </a:rPr>
              <a:t>mortis</a:t>
            </a:r>
            <a:endParaRPr sz="3200">
              <a:latin typeface="Calibri"/>
              <a:cs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03147" y="503682"/>
            <a:ext cx="4347210" cy="422275"/>
          </a:xfrm>
          <a:prstGeom prst="rect">
            <a:avLst/>
          </a:prstGeom>
        </p:spPr>
        <p:txBody>
          <a:bodyPr vert="horz" wrap="square" lIns="0" tIns="13335" rIns="0" bIns="0" rtlCol="0">
            <a:spAutoFit/>
          </a:bodyPr>
          <a:lstStyle/>
          <a:p>
            <a:pPr marL="12700">
              <a:lnSpc>
                <a:spcPct val="100000"/>
              </a:lnSpc>
              <a:spcBef>
                <a:spcPts val="105"/>
              </a:spcBef>
            </a:pPr>
            <a:r>
              <a:rPr sz="2600" b="1" spc="-5">
                <a:solidFill>
                  <a:srgbClr val="800000"/>
                </a:solidFill>
                <a:latin typeface="Calibri"/>
                <a:cs typeface="Calibri"/>
              </a:rPr>
              <a:t>Marbling</a:t>
            </a:r>
            <a:r>
              <a:rPr sz="2600" b="1" spc="5">
                <a:solidFill>
                  <a:srgbClr val="800000"/>
                </a:solidFill>
                <a:latin typeface="Calibri"/>
                <a:cs typeface="Calibri"/>
              </a:rPr>
              <a:t> </a:t>
            </a:r>
            <a:r>
              <a:rPr lang="en-IN" sz="2600" b="1" spc="-15" dirty="0" smtClean="0">
                <a:solidFill>
                  <a:srgbClr val="800000"/>
                </a:solidFill>
                <a:latin typeface="Calibri"/>
                <a:cs typeface="Calibri"/>
              </a:rPr>
              <a:t>of the skin</a:t>
            </a:r>
            <a:r>
              <a:rPr sz="2600" b="1" smtClean="0">
                <a:solidFill>
                  <a:srgbClr val="800000"/>
                </a:solidFill>
                <a:latin typeface="Calibri"/>
                <a:cs typeface="Calibri"/>
              </a:rPr>
              <a:t>:</a:t>
            </a:r>
            <a:endParaRPr sz="2600">
              <a:latin typeface="Calibri"/>
              <a:cs typeface="Calibri"/>
            </a:endParaRPr>
          </a:p>
        </p:txBody>
      </p:sp>
      <p:sp>
        <p:nvSpPr>
          <p:cNvPr id="3" name="object 3"/>
          <p:cNvSpPr txBox="1"/>
          <p:nvPr/>
        </p:nvSpPr>
        <p:spPr>
          <a:xfrm>
            <a:off x="1203147" y="1127505"/>
            <a:ext cx="7596505" cy="3762184"/>
          </a:xfrm>
          <a:prstGeom prst="rect">
            <a:avLst/>
          </a:prstGeom>
        </p:spPr>
        <p:txBody>
          <a:bodyPr vert="horz" wrap="square" lIns="0" tIns="6350" rIns="0" bIns="0" rtlCol="0">
            <a:spAutoFit/>
          </a:bodyPr>
          <a:lstStyle/>
          <a:p>
            <a:pPr marL="12700" marR="194310">
              <a:lnSpc>
                <a:spcPct val="101699"/>
              </a:lnSpc>
              <a:spcBef>
                <a:spcPts val="50"/>
              </a:spcBef>
            </a:pPr>
            <a:r>
              <a:rPr sz="2400">
                <a:latin typeface="Wingdings"/>
                <a:cs typeface="Wingdings"/>
              </a:rPr>
              <a:t></a:t>
            </a:r>
            <a:r>
              <a:rPr sz="2400" spc="70">
                <a:latin typeface="Times New Roman"/>
                <a:cs typeface="Times New Roman"/>
              </a:rPr>
              <a:t> </a:t>
            </a:r>
            <a:r>
              <a:rPr lang="en-US" sz="2400" dirty="0" smtClean="0"/>
              <a:t>The superficial veins especially over the roots of the limb, thighs, sides of the abdomen, shoulders, chest and neck are stained greenish-brown or purplish-red depending on the total amount of </a:t>
            </a:r>
            <a:r>
              <a:rPr lang="en-US" sz="2400" dirty="0" err="1" smtClean="0"/>
              <a:t>sulphhaemoglobin</a:t>
            </a:r>
            <a:r>
              <a:rPr lang="en-US" sz="2400" dirty="0" smtClean="0"/>
              <a:t> formation within the affected vessels (linear branching pattern) due to the </a:t>
            </a:r>
            <a:r>
              <a:rPr lang="en-US" sz="2400" dirty="0" err="1" smtClean="0"/>
              <a:t>haemolysis</a:t>
            </a:r>
            <a:r>
              <a:rPr lang="en-US" sz="2400" dirty="0" smtClean="0"/>
              <a:t> of red cells, which stains the wall of the vessel and infiltrates into the tissue, giving a marbled appearance (red, then greenish pattern in skin resembling the branches of a tree).</a:t>
            </a:r>
          </a:p>
          <a:p>
            <a:pPr marL="12700" marR="194310">
              <a:lnSpc>
                <a:spcPct val="101699"/>
              </a:lnSpc>
              <a:spcBef>
                <a:spcPts val="50"/>
              </a:spcBef>
            </a:pPr>
            <a:endParaRPr sz="2400">
              <a:latin typeface="Arial MT"/>
              <a:cs typeface="Arial MT"/>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1371600"/>
            <a:ext cx="8229600" cy="4572000"/>
          </a:xfrm>
          <a:prstGeom prst="rect">
            <a:avLst/>
          </a:prstGeom>
        </p:spPr>
      </p:pic>
      <p:sp>
        <p:nvSpPr>
          <p:cNvPr id="3" name="object 3"/>
          <p:cNvSpPr txBox="1">
            <a:spLocks noGrp="1"/>
          </p:cNvSpPr>
          <p:nvPr>
            <p:ph type="title"/>
          </p:nvPr>
        </p:nvSpPr>
        <p:spPr>
          <a:xfrm>
            <a:off x="1449069" y="260350"/>
            <a:ext cx="7569834" cy="703580"/>
          </a:xfrm>
          <a:prstGeom prst="rect">
            <a:avLst/>
          </a:prstGeom>
        </p:spPr>
        <p:txBody>
          <a:bodyPr vert="horz" wrap="square" lIns="0" tIns="4445" rIns="0" bIns="0" rtlCol="0">
            <a:spAutoFit/>
          </a:bodyPr>
          <a:lstStyle/>
          <a:p>
            <a:pPr marL="12700" marR="5080">
              <a:lnSpc>
                <a:spcPct val="102299"/>
              </a:lnSpc>
              <a:spcBef>
                <a:spcPts val="35"/>
              </a:spcBef>
            </a:pPr>
            <a:r>
              <a:rPr sz="2200" spc="-5" dirty="0">
                <a:solidFill>
                  <a:srgbClr val="800000"/>
                </a:solidFill>
              </a:rPr>
              <a:t>MARBLING</a:t>
            </a:r>
            <a:r>
              <a:rPr sz="2200" spc="20" dirty="0">
                <a:solidFill>
                  <a:srgbClr val="800000"/>
                </a:solidFill>
              </a:rPr>
              <a:t> </a:t>
            </a:r>
            <a:r>
              <a:rPr sz="2200" spc="-10" dirty="0">
                <a:solidFill>
                  <a:srgbClr val="800000"/>
                </a:solidFill>
              </a:rPr>
              <a:t>EFFECT-</a:t>
            </a:r>
            <a:r>
              <a:rPr sz="2200" spc="50" dirty="0">
                <a:solidFill>
                  <a:srgbClr val="800000"/>
                </a:solidFill>
              </a:rPr>
              <a:t> </a:t>
            </a:r>
            <a:r>
              <a:rPr sz="2200" spc="-10" dirty="0"/>
              <a:t>Prominent</a:t>
            </a:r>
            <a:r>
              <a:rPr sz="2200" spc="5" dirty="0"/>
              <a:t> </a:t>
            </a:r>
            <a:r>
              <a:rPr sz="2200" spc="-10" dirty="0"/>
              <a:t>toneless</a:t>
            </a:r>
            <a:r>
              <a:rPr sz="2200" spc="25" dirty="0"/>
              <a:t> </a:t>
            </a:r>
            <a:r>
              <a:rPr sz="2200" spc="-10" dirty="0"/>
              <a:t>superficial</a:t>
            </a:r>
            <a:r>
              <a:rPr sz="2200" spc="-15" dirty="0"/>
              <a:t> </a:t>
            </a:r>
            <a:r>
              <a:rPr sz="2200" spc="-10" dirty="0"/>
              <a:t>veins</a:t>
            </a:r>
            <a:r>
              <a:rPr sz="2200" spc="10" dirty="0"/>
              <a:t> </a:t>
            </a:r>
            <a:r>
              <a:rPr sz="2200" spc="-10" dirty="0"/>
              <a:t>filled</a:t>
            </a:r>
            <a:r>
              <a:rPr sz="2200" spc="5" dirty="0"/>
              <a:t> </a:t>
            </a:r>
            <a:r>
              <a:rPr sz="2200" spc="-5" dirty="0"/>
              <a:t>with </a:t>
            </a:r>
            <a:r>
              <a:rPr sz="2200" spc="-484" dirty="0"/>
              <a:t> </a:t>
            </a:r>
            <a:r>
              <a:rPr sz="2200" spc="-10" dirty="0"/>
              <a:t>hemolysing</a:t>
            </a:r>
            <a:r>
              <a:rPr sz="2200" spc="10" dirty="0"/>
              <a:t> </a:t>
            </a:r>
            <a:r>
              <a:rPr sz="2200" spc="-5" dirty="0"/>
              <a:t>blood </a:t>
            </a:r>
            <a:r>
              <a:rPr sz="2200" spc="-15" dirty="0"/>
              <a:t>against</a:t>
            </a:r>
            <a:r>
              <a:rPr sz="2200" spc="-25" dirty="0"/>
              <a:t> </a:t>
            </a:r>
            <a:r>
              <a:rPr sz="2200" spc="-10" dirty="0"/>
              <a:t>pale</a:t>
            </a:r>
            <a:r>
              <a:rPr sz="2200" dirty="0"/>
              <a:t> </a:t>
            </a:r>
            <a:r>
              <a:rPr sz="2200" spc="-10" dirty="0"/>
              <a:t>dermis.</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14400" y="1371600"/>
            <a:ext cx="8229600" cy="4572000"/>
          </a:xfrm>
          <a:prstGeom prst="rect">
            <a:avLst/>
          </a:prstGeom>
        </p:spPr>
      </p:pic>
      <p:sp>
        <p:nvSpPr>
          <p:cNvPr id="3" name="object 3"/>
          <p:cNvSpPr txBox="1">
            <a:spLocks noGrp="1"/>
          </p:cNvSpPr>
          <p:nvPr>
            <p:ph type="title"/>
          </p:nvPr>
        </p:nvSpPr>
        <p:spPr>
          <a:xfrm>
            <a:off x="593242" y="238125"/>
            <a:ext cx="7415530" cy="703580"/>
          </a:xfrm>
          <a:prstGeom prst="rect">
            <a:avLst/>
          </a:prstGeom>
        </p:spPr>
        <p:txBody>
          <a:bodyPr vert="horz" wrap="square" lIns="0" tIns="12065" rIns="0" bIns="0" rtlCol="0">
            <a:spAutoFit/>
          </a:bodyPr>
          <a:lstStyle/>
          <a:p>
            <a:pPr marL="12700">
              <a:lnSpc>
                <a:spcPct val="100000"/>
              </a:lnSpc>
              <a:spcBef>
                <a:spcPts val="95"/>
              </a:spcBef>
            </a:pPr>
            <a:r>
              <a:rPr sz="2200" spc="-5" dirty="0">
                <a:solidFill>
                  <a:srgbClr val="800000"/>
                </a:solidFill>
              </a:rPr>
              <a:t>A</a:t>
            </a:r>
            <a:r>
              <a:rPr sz="2200" dirty="0">
                <a:solidFill>
                  <a:srgbClr val="800000"/>
                </a:solidFill>
              </a:rPr>
              <a:t> </a:t>
            </a:r>
            <a:r>
              <a:rPr sz="2200" spc="-10" dirty="0">
                <a:solidFill>
                  <a:srgbClr val="800000"/>
                </a:solidFill>
              </a:rPr>
              <a:t>DECOMPOSING</a:t>
            </a:r>
            <a:r>
              <a:rPr sz="2200" spc="30" dirty="0">
                <a:solidFill>
                  <a:srgbClr val="800000"/>
                </a:solidFill>
              </a:rPr>
              <a:t> </a:t>
            </a:r>
            <a:r>
              <a:rPr sz="2200" spc="-10" dirty="0">
                <a:solidFill>
                  <a:srgbClr val="800000"/>
                </a:solidFill>
              </a:rPr>
              <a:t>DEAD</a:t>
            </a:r>
            <a:r>
              <a:rPr sz="2200" spc="10" dirty="0">
                <a:solidFill>
                  <a:srgbClr val="800000"/>
                </a:solidFill>
              </a:rPr>
              <a:t> </a:t>
            </a:r>
            <a:r>
              <a:rPr sz="2200" spc="-10" dirty="0">
                <a:solidFill>
                  <a:srgbClr val="800000"/>
                </a:solidFill>
              </a:rPr>
              <a:t>BODY-</a:t>
            </a:r>
            <a:r>
              <a:rPr sz="2200" spc="5" dirty="0">
                <a:solidFill>
                  <a:srgbClr val="800000"/>
                </a:solidFill>
              </a:rPr>
              <a:t> </a:t>
            </a:r>
            <a:r>
              <a:rPr sz="2200" spc="-10" dirty="0">
                <a:solidFill>
                  <a:srgbClr val="000080"/>
                </a:solidFill>
              </a:rPr>
              <a:t>Swollen</a:t>
            </a:r>
            <a:r>
              <a:rPr sz="2200" spc="5" dirty="0">
                <a:solidFill>
                  <a:srgbClr val="000080"/>
                </a:solidFill>
              </a:rPr>
              <a:t> </a:t>
            </a:r>
            <a:r>
              <a:rPr sz="2200" spc="-10" dirty="0">
                <a:solidFill>
                  <a:srgbClr val="000080"/>
                </a:solidFill>
              </a:rPr>
              <a:t>appearance,</a:t>
            </a:r>
            <a:r>
              <a:rPr sz="2200" spc="-5" dirty="0">
                <a:solidFill>
                  <a:srgbClr val="000080"/>
                </a:solidFill>
              </a:rPr>
              <a:t> peeling of</a:t>
            </a:r>
            <a:endParaRPr sz="2200"/>
          </a:p>
          <a:p>
            <a:pPr marL="2362835">
              <a:lnSpc>
                <a:spcPct val="100000"/>
              </a:lnSpc>
              <a:spcBef>
                <a:spcPts val="60"/>
              </a:spcBef>
            </a:pPr>
            <a:r>
              <a:rPr sz="2200" spc="-10" dirty="0">
                <a:solidFill>
                  <a:srgbClr val="000080"/>
                </a:solidFill>
              </a:rPr>
              <a:t>epidermis,brown</a:t>
            </a:r>
            <a:r>
              <a:rPr sz="2200" spc="-20" dirty="0">
                <a:solidFill>
                  <a:srgbClr val="000080"/>
                </a:solidFill>
              </a:rPr>
              <a:t> </a:t>
            </a:r>
            <a:r>
              <a:rPr sz="2200" spc="-10" dirty="0">
                <a:solidFill>
                  <a:srgbClr val="000080"/>
                </a:solidFill>
              </a:rPr>
              <a:t>discolouration </a:t>
            </a:r>
            <a:r>
              <a:rPr sz="2200" spc="-5" dirty="0">
                <a:solidFill>
                  <a:srgbClr val="000080"/>
                </a:solidFill>
              </a:rPr>
              <a:t>and </a:t>
            </a:r>
            <a:r>
              <a:rPr sz="2200" spc="-15" dirty="0">
                <a:solidFill>
                  <a:srgbClr val="000080"/>
                </a:solidFill>
              </a:rPr>
              <a:t>blisters.</a:t>
            </a:r>
            <a:endParaRPr sz="220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73836" y="1946148"/>
            <a:ext cx="5145024" cy="3733800"/>
          </a:xfrm>
          <a:prstGeom prst="rect">
            <a:avLst/>
          </a:prstGeom>
        </p:spPr>
      </p:pic>
      <p:sp>
        <p:nvSpPr>
          <p:cNvPr id="3" name="object 3"/>
          <p:cNvSpPr txBox="1">
            <a:spLocks noGrp="1"/>
          </p:cNvSpPr>
          <p:nvPr>
            <p:ph type="title"/>
          </p:nvPr>
        </p:nvSpPr>
        <p:spPr>
          <a:xfrm>
            <a:off x="1661922" y="670001"/>
            <a:ext cx="6541770" cy="514350"/>
          </a:xfrm>
          <a:prstGeom prst="rect">
            <a:avLst/>
          </a:prstGeom>
        </p:spPr>
        <p:txBody>
          <a:bodyPr vert="horz" wrap="square" lIns="0" tIns="13335" rIns="0" bIns="0" rtlCol="0">
            <a:spAutoFit/>
          </a:bodyPr>
          <a:lstStyle/>
          <a:p>
            <a:pPr marL="12700">
              <a:lnSpc>
                <a:spcPct val="100000"/>
              </a:lnSpc>
              <a:spcBef>
                <a:spcPts val="105"/>
              </a:spcBef>
            </a:pPr>
            <a:r>
              <a:rPr sz="3200" spc="-15" dirty="0"/>
              <a:t>Blister</a:t>
            </a:r>
            <a:r>
              <a:rPr sz="3200" spc="-10" dirty="0"/>
              <a:t> </a:t>
            </a:r>
            <a:r>
              <a:rPr sz="3200" dirty="0"/>
              <a:t>of</a:t>
            </a:r>
            <a:r>
              <a:rPr sz="3200" spc="-15" dirty="0"/>
              <a:t> </a:t>
            </a:r>
            <a:r>
              <a:rPr sz="3200" spc="-5" dirty="0"/>
              <a:t>decomposition(</a:t>
            </a:r>
            <a:r>
              <a:rPr sz="3200" spc="10" dirty="0"/>
              <a:t> </a:t>
            </a:r>
            <a:r>
              <a:rPr sz="3200" spc="-15" dirty="0"/>
              <a:t>post</a:t>
            </a:r>
            <a:r>
              <a:rPr sz="3200" spc="-10" dirty="0"/>
              <a:t> </a:t>
            </a:r>
            <a:r>
              <a:rPr sz="3200" spc="-5" dirty="0"/>
              <a:t>mortem)</a:t>
            </a:r>
            <a:endParaRPr sz="3200"/>
          </a:p>
        </p:txBody>
      </p:sp>
      <p:sp>
        <p:nvSpPr>
          <p:cNvPr id="4" name="object 4"/>
          <p:cNvSpPr txBox="1"/>
          <p:nvPr/>
        </p:nvSpPr>
        <p:spPr>
          <a:xfrm>
            <a:off x="6539230" y="2482418"/>
            <a:ext cx="1949450" cy="1233170"/>
          </a:xfrm>
          <a:prstGeom prst="rect">
            <a:avLst/>
          </a:prstGeom>
        </p:spPr>
        <p:txBody>
          <a:bodyPr vert="horz" wrap="square" lIns="0" tIns="12700" rIns="0" bIns="0" rtlCol="0">
            <a:spAutoFit/>
          </a:bodyPr>
          <a:lstStyle/>
          <a:p>
            <a:pPr marL="12700">
              <a:lnSpc>
                <a:spcPct val="100000"/>
              </a:lnSpc>
              <a:spcBef>
                <a:spcPts val="100"/>
              </a:spcBef>
            </a:pPr>
            <a:r>
              <a:rPr sz="1800" spc="-10" dirty="0">
                <a:latin typeface="Calibri"/>
                <a:cs typeface="Calibri"/>
              </a:rPr>
              <a:t>Contains</a:t>
            </a:r>
            <a:r>
              <a:rPr sz="1800" spc="-20" dirty="0">
                <a:latin typeface="Calibri"/>
                <a:cs typeface="Calibri"/>
              </a:rPr>
              <a:t> </a:t>
            </a:r>
            <a:r>
              <a:rPr sz="1800" spc="-5" dirty="0">
                <a:latin typeface="Calibri"/>
                <a:cs typeface="Calibri"/>
              </a:rPr>
              <a:t>air</a:t>
            </a:r>
            <a:r>
              <a:rPr sz="1800" spc="-10"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thin</a:t>
            </a:r>
            <a:endParaRPr sz="1800">
              <a:latin typeface="Calibri"/>
              <a:cs typeface="Calibri"/>
            </a:endParaRPr>
          </a:p>
          <a:p>
            <a:pPr marL="12700" marR="850900">
              <a:lnSpc>
                <a:spcPct val="170000"/>
              </a:lnSpc>
              <a:spcBef>
                <a:spcPts val="5"/>
              </a:spcBef>
            </a:pPr>
            <a:r>
              <a:rPr sz="1800" spc="-5" dirty="0">
                <a:latin typeface="Calibri"/>
                <a:cs typeface="Calibri"/>
              </a:rPr>
              <a:t>clear fluid </a:t>
            </a:r>
            <a:r>
              <a:rPr sz="1800" dirty="0">
                <a:latin typeface="Calibri"/>
                <a:cs typeface="Calibri"/>
              </a:rPr>
              <a:t> Base</a:t>
            </a:r>
            <a:r>
              <a:rPr sz="1800" spc="-55" dirty="0">
                <a:latin typeface="Calibri"/>
                <a:cs typeface="Calibri"/>
              </a:rPr>
              <a:t> </a:t>
            </a:r>
            <a:r>
              <a:rPr sz="1800" spc="-5" dirty="0">
                <a:latin typeface="Calibri"/>
                <a:cs typeface="Calibri"/>
              </a:rPr>
              <a:t>is</a:t>
            </a:r>
            <a:r>
              <a:rPr sz="1800" spc="-45" dirty="0">
                <a:latin typeface="Calibri"/>
                <a:cs typeface="Calibri"/>
              </a:rPr>
              <a:t> </a:t>
            </a:r>
            <a:r>
              <a:rPr sz="1800" spc="-5" dirty="0">
                <a:latin typeface="Calibri"/>
                <a:cs typeface="Calibri"/>
              </a:rPr>
              <a:t>pale</a:t>
            </a:r>
            <a:endParaRPr sz="1800">
              <a:latin typeface="Calibri"/>
              <a:cs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98347" y="236601"/>
            <a:ext cx="7633334" cy="351378"/>
          </a:xfrm>
          <a:prstGeom prst="rect">
            <a:avLst/>
          </a:prstGeom>
        </p:spPr>
        <p:txBody>
          <a:bodyPr vert="horz" wrap="square" lIns="0" tIns="12700" rIns="0" bIns="0" rtlCol="0">
            <a:spAutoFit/>
          </a:bodyPr>
          <a:lstStyle/>
          <a:p>
            <a:pPr marL="12700" algn="just">
              <a:lnSpc>
                <a:spcPct val="100000"/>
              </a:lnSpc>
              <a:spcBef>
                <a:spcPts val="100"/>
              </a:spcBef>
            </a:pPr>
            <a:endParaRPr sz="2200"/>
          </a:p>
        </p:txBody>
      </p:sp>
      <p:sp>
        <p:nvSpPr>
          <p:cNvPr id="3" name="object 3"/>
          <p:cNvSpPr txBox="1"/>
          <p:nvPr/>
        </p:nvSpPr>
        <p:spPr>
          <a:xfrm>
            <a:off x="991920" y="1854834"/>
            <a:ext cx="3924935" cy="815340"/>
          </a:xfrm>
          <a:prstGeom prst="rect">
            <a:avLst/>
          </a:prstGeom>
        </p:spPr>
        <p:txBody>
          <a:bodyPr vert="horz" wrap="square" lIns="0" tIns="132715" rIns="0" bIns="0" rtlCol="0">
            <a:spAutoFit/>
          </a:bodyPr>
          <a:lstStyle/>
          <a:p>
            <a:pPr marL="12700">
              <a:lnSpc>
                <a:spcPct val="100000"/>
              </a:lnSpc>
              <a:spcBef>
                <a:spcPts val="1045"/>
              </a:spcBef>
            </a:pPr>
            <a:r>
              <a:rPr sz="1800" spc="-10" smtClean="0">
                <a:solidFill>
                  <a:srgbClr val="000080"/>
                </a:solidFill>
                <a:latin typeface="Calibri"/>
                <a:cs typeface="Calibri"/>
              </a:rPr>
              <a:t>SEQUENCE</a:t>
            </a:r>
            <a:r>
              <a:rPr sz="1800" spc="-15" smtClean="0">
                <a:solidFill>
                  <a:srgbClr val="000080"/>
                </a:solidFill>
                <a:latin typeface="Calibri"/>
                <a:cs typeface="Calibri"/>
              </a:rPr>
              <a:t> </a:t>
            </a:r>
            <a:r>
              <a:rPr sz="1800" spc="-5" smtClean="0">
                <a:solidFill>
                  <a:srgbClr val="000080"/>
                </a:solidFill>
                <a:latin typeface="Calibri"/>
                <a:cs typeface="Calibri"/>
              </a:rPr>
              <a:t>OF</a:t>
            </a:r>
            <a:r>
              <a:rPr sz="1800" smtClean="0">
                <a:solidFill>
                  <a:srgbClr val="000080"/>
                </a:solidFill>
                <a:latin typeface="Calibri"/>
                <a:cs typeface="Calibri"/>
              </a:rPr>
              <a:t> </a:t>
            </a:r>
            <a:r>
              <a:rPr sz="1800" spc="-15" smtClean="0">
                <a:solidFill>
                  <a:srgbClr val="000080"/>
                </a:solidFill>
                <a:latin typeface="Calibri"/>
                <a:cs typeface="Calibri"/>
              </a:rPr>
              <a:t>PUTREFACTION</a:t>
            </a:r>
            <a:r>
              <a:rPr sz="1800" spc="-30" smtClean="0">
                <a:solidFill>
                  <a:srgbClr val="000080"/>
                </a:solidFill>
                <a:latin typeface="Calibri"/>
                <a:cs typeface="Calibri"/>
              </a:rPr>
              <a:t> </a:t>
            </a:r>
            <a:r>
              <a:rPr sz="1800" smtClean="0">
                <a:solidFill>
                  <a:srgbClr val="000080"/>
                </a:solidFill>
                <a:latin typeface="Calibri"/>
                <a:cs typeface="Calibri"/>
              </a:rPr>
              <a:t>IN</a:t>
            </a:r>
            <a:r>
              <a:rPr sz="1800" spc="-5" smtClean="0">
                <a:solidFill>
                  <a:srgbClr val="000080"/>
                </a:solidFill>
                <a:latin typeface="Calibri"/>
                <a:cs typeface="Calibri"/>
              </a:rPr>
              <a:t> ORGANS</a:t>
            </a:r>
            <a:endParaRPr sz="1800">
              <a:latin typeface="Calibri"/>
              <a:cs typeface="Calibri"/>
            </a:endParaRPr>
          </a:p>
          <a:p>
            <a:pPr marL="12700">
              <a:lnSpc>
                <a:spcPct val="100000"/>
              </a:lnSpc>
              <a:spcBef>
                <a:spcPts val="950"/>
              </a:spcBef>
            </a:pPr>
            <a:r>
              <a:rPr sz="1800" dirty="0">
                <a:latin typeface="Calibri"/>
                <a:cs typeface="Calibri"/>
              </a:rPr>
              <a:t>1.</a:t>
            </a:r>
            <a:r>
              <a:rPr sz="1800" spc="-15" dirty="0">
                <a:latin typeface="Calibri"/>
                <a:cs typeface="Calibri"/>
              </a:rPr>
              <a:t> </a:t>
            </a:r>
            <a:r>
              <a:rPr sz="1800" spc="-5" dirty="0">
                <a:latin typeface="Calibri"/>
                <a:cs typeface="Calibri"/>
              </a:rPr>
              <a:t>Larynx</a:t>
            </a:r>
            <a:r>
              <a:rPr sz="1800" spc="-15" dirty="0">
                <a:latin typeface="Calibri"/>
                <a:cs typeface="Calibri"/>
              </a:rPr>
              <a:t> </a:t>
            </a:r>
            <a:r>
              <a:rPr sz="1800" dirty="0">
                <a:latin typeface="Calibri"/>
                <a:cs typeface="Calibri"/>
              </a:rPr>
              <a:t>and</a:t>
            </a:r>
            <a:r>
              <a:rPr sz="1800" spc="-15" dirty="0">
                <a:latin typeface="Calibri"/>
                <a:cs typeface="Calibri"/>
              </a:rPr>
              <a:t> </a:t>
            </a:r>
            <a:r>
              <a:rPr sz="1800" spc="-10" dirty="0">
                <a:latin typeface="Calibri"/>
                <a:cs typeface="Calibri"/>
              </a:rPr>
              <a:t>trachea</a:t>
            </a:r>
            <a:endParaRPr sz="1800">
              <a:latin typeface="Calibri"/>
              <a:cs typeface="Calibri"/>
            </a:endParaRPr>
          </a:p>
        </p:txBody>
      </p:sp>
      <p:sp>
        <p:nvSpPr>
          <p:cNvPr id="4" name="object 4"/>
          <p:cNvSpPr txBox="1"/>
          <p:nvPr/>
        </p:nvSpPr>
        <p:spPr>
          <a:xfrm>
            <a:off x="991920" y="2802763"/>
            <a:ext cx="304101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2.</a:t>
            </a:r>
            <a:r>
              <a:rPr sz="1800" spc="-15" dirty="0">
                <a:latin typeface="Calibri"/>
                <a:cs typeface="Calibri"/>
              </a:rPr>
              <a:t> </a:t>
            </a:r>
            <a:r>
              <a:rPr sz="1800" spc="-10" dirty="0">
                <a:latin typeface="Calibri"/>
                <a:cs typeface="Calibri"/>
              </a:rPr>
              <a:t>Stomach, intestine</a:t>
            </a:r>
            <a:r>
              <a:rPr sz="1800" spc="5" dirty="0">
                <a:latin typeface="Calibri"/>
                <a:cs typeface="Calibri"/>
              </a:rPr>
              <a:t> </a:t>
            </a:r>
            <a:r>
              <a:rPr sz="1800" dirty="0">
                <a:latin typeface="Calibri"/>
                <a:cs typeface="Calibri"/>
              </a:rPr>
              <a:t>and</a:t>
            </a:r>
            <a:r>
              <a:rPr sz="1800" spc="-10" dirty="0">
                <a:latin typeface="Calibri"/>
                <a:cs typeface="Calibri"/>
              </a:rPr>
              <a:t> </a:t>
            </a:r>
            <a:r>
              <a:rPr sz="1800" spc="-5" dirty="0">
                <a:latin typeface="Calibri"/>
                <a:cs typeface="Calibri"/>
              </a:rPr>
              <a:t>spleen</a:t>
            </a:r>
            <a:endParaRPr sz="1800">
              <a:latin typeface="Calibri"/>
              <a:cs typeface="Calibri"/>
            </a:endParaRPr>
          </a:p>
        </p:txBody>
      </p:sp>
      <p:sp>
        <p:nvSpPr>
          <p:cNvPr id="5" name="object 5"/>
          <p:cNvSpPr txBox="1"/>
          <p:nvPr/>
        </p:nvSpPr>
        <p:spPr>
          <a:xfrm>
            <a:off x="5111877" y="2802763"/>
            <a:ext cx="19405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800080"/>
                </a:solidFill>
                <a:latin typeface="Calibri"/>
                <a:cs typeface="Calibri"/>
              </a:rPr>
              <a:t>DEPENDS </a:t>
            </a:r>
            <a:r>
              <a:rPr sz="1800" spc="-5" dirty="0">
                <a:solidFill>
                  <a:srgbClr val="800080"/>
                </a:solidFill>
                <a:latin typeface="Calibri"/>
                <a:cs typeface="Calibri"/>
              </a:rPr>
              <a:t>ON</a:t>
            </a:r>
            <a:r>
              <a:rPr sz="1800" spc="-30" dirty="0">
                <a:solidFill>
                  <a:srgbClr val="800080"/>
                </a:solidFill>
                <a:latin typeface="Calibri"/>
                <a:cs typeface="Calibri"/>
              </a:rPr>
              <a:t> </a:t>
            </a:r>
            <a:r>
              <a:rPr sz="1800" spc="-5" dirty="0">
                <a:solidFill>
                  <a:srgbClr val="800080"/>
                </a:solidFill>
                <a:latin typeface="Calibri"/>
                <a:cs typeface="Calibri"/>
              </a:rPr>
              <a:t>TISSUE</a:t>
            </a:r>
            <a:endParaRPr sz="1800">
              <a:latin typeface="Calibri"/>
              <a:cs typeface="Calibri"/>
            </a:endParaRPr>
          </a:p>
        </p:txBody>
      </p:sp>
      <p:sp>
        <p:nvSpPr>
          <p:cNvPr id="6" name="object 6"/>
          <p:cNvSpPr txBox="1"/>
          <p:nvPr/>
        </p:nvSpPr>
        <p:spPr>
          <a:xfrm>
            <a:off x="991920" y="3237357"/>
            <a:ext cx="1640839"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3.</a:t>
            </a:r>
            <a:r>
              <a:rPr sz="1800" spc="-30" dirty="0">
                <a:latin typeface="Calibri"/>
                <a:cs typeface="Calibri"/>
              </a:rPr>
              <a:t> </a:t>
            </a:r>
            <a:r>
              <a:rPr sz="1800" spc="-5" dirty="0">
                <a:latin typeface="Calibri"/>
                <a:cs typeface="Calibri"/>
              </a:rPr>
              <a:t>Liver</a:t>
            </a:r>
            <a:r>
              <a:rPr sz="1800" spc="-25" dirty="0">
                <a:latin typeface="Calibri"/>
                <a:cs typeface="Calibri"/>
              </a:rPr>
              <a:t> </a:t>
            </a:r>
            <a:r>
              <a:rPr sz="1800" dirty="0">
                <a:latin typeface="Calibri"/>
                <a:cs typeface="Calibri"/>
              </a:rPr>
              <a:t>and</a:t>
            </a:r>
            <a:r>
              <a:rPr sz="1800" spc="-25" dirty="0">
                <a:latin typeface="Calibri"/>
                <a:cs typeface="Calibri"/>
              </a:rPr>
              <a:t> </a:t>
            </a:r>
            <a:r>
              <a:rPr sz="1800" dirty="0">
                <a:latin typeface="Calibri"/>
                <a:cs typeface="Calibri"/>
              </a:rPr>
              <a:t>lungs</a:t>
            </a:r>
            <a:endParaRPr sz="1800">
              <a:latin typeface="Calibri"/>
              <a:cs typeface="Calibri"/>
            </a:endParaRPr>
          </a:p>
        </p:txBody>
      </p:sp>
      <p:sp>
        <p:nvSpPr>
          <p:cNvPr id="7" name="object 7"/>
          <p:cNvSpPr txBox="1"/>
          <p:nvPr/>
        </p:nvSpPr>
        <p:spPr>
          <a:xfrm>
            <a:off x="4913757" y="3237357"/>
            <a:ext cx="221996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800080"/>
                </a:solidFill>
                <a:latin typeface="Calibri"/>
                <a:cs typeface="Calibri"/>
              </a:rPr>
              <a:t>COMPOSITION-</a:t>
            </a:r>
            <a:r>
              <a:rPr sz="1800" spc="-50" dirty="0">
                <a:solidFill>
                  <a:srgbClr val="800080"/>
                </a:solidFill>
                <a:latin typeface="Calibri"/>
                <a:cs typeface="Calibri"/>
              </a:rPr>
              <a:t> </a:t>
            </a:r>
            <a:r>
              <a:rPr sz="1800" spc="-20" dirty="0">
                <a:solidFill>
                  <a:srgbClr val="800080"/>
                </a:solidFill>
                <a:latin typeface="Calibri"/>
                <a:cs typeface="Calibri"/>
              </a:rPr>
              <a:t>BLOOD,</a:t>
            </a:r>
            <a:endParaRPr sz="1800">
              <a:latin typeface="Calibri"/>
              <a:cs typeface="Calibri"/>
            </a:endParaRPr>
          </a:p>
        </p:txBody>
      </p:sp>
      <p:sp>
        <p:nvSpPr>
          <p:cNvPr id="8" name="object 8"/>
          <p:cNvSpPr txBox="1"/>
          <p:nvPr/>
        </p:nvSpPr>
        <p:spPr>
          <a:xfrm>
            <a:off x="991920" y="3670172"/>
            <a:ext cx="73279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r>
              <a:rPr sz="1800" spc="-70" dirty="0">
                <a:latin typeface="Calibri"/>
                <a:cs typeface="Calibri"/>
              </a:rPr>
              <a:t> </a:t>
            </a:r>
            <a:r>
              <a:rPr sz="1800" spc="-10" dirty="0">
                <a:latin typeface="Calibri"/>
                <a:cs typeface="Calibri"/>
              </a:rPr>
              <a:t>Brain</a:t>
            </a:r>
            <a:endParaRPr sz="1800">
              <a:latin typeface="Calibri"/>
              <a:cs typeface="Calibri"/>
            </a:endParaRPr>
          </a:p>
        </p:txBody>
      </p:sp>
      <p:sp>
        <p:nvSpPr>
          <p:cNvPr id="9" name="object 9"/>
          <p:cNvSpPr txBox="1"/>
          <p:nvPr/>
        </p:nvSpPr>
        <p:spPr>
          <a:xfrm>
            <a:off x="4842128" y="3670172"/>
            <a:ext cx="25742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800080"/>
                </a:solidFill>
                <a:latin typeface="Calibri"/>
                <a:cs typeface="Calibri"/>
              </a:rPr>
              <a:t>FIBROUS</a:t>
            </a:r>
            <a:r>
              <a:rPr sz="1800" spc="-50" dirty="0">
                <a:solidFill>
                  <a:srgbClr val="800080"/>
                </a:solidFill>
                <a:latin typeface="Calibri"/>
                <a:cs typeface="Calibri"/>
              </a:rPr>
              <a:t> </a:t>
            </a:r>
            <a:r>
              <a:rPr sz="1800" dirty="0">
                <a:solidFill>
                  <a:srgbClr val="800080"/>
                </a:solidFill>
                <a:latin typeface="Calibri"/>
                <a:cs typeface="Calibri"/>
              </a:rPr>
              <a:t>,</a:t>
            </a:r>
            <a:r>
              <a:rPr sz="1800" spc="-20" dirty="0">
                <a:solidFill>
                  <a:srgbClr val="800080"/>
                </a:solidFill>
                <a:latin typeface="Calibri"/>
                <a:cs typeface="Calibri"/>
              </a:rPr>
              <a:t> </a:t>
            </a:r>
            <a:r>
              <a:rPr sz="1800" spc="-5" dirty="0">
                <a:solidFill>
                  <a:srgbClr val="800080"/>
                </a:solidFill>
                <a:latin typeface="Calibri"/>
                <a:cs typeface="Calibri"/>
              </a:rPr>
              <a:t>CARTILAGENOUS</a:t>
            </a:r>
            <a:endParaRPr sz="1800">
              <a:latin typeface="Calibri"/>
              <a:cs typeface="Calibri"/>
            </a:endParaRPr>
          </a:p>
        </p:txBody>
      </p:sp>
      <p:sp>
        <p:nvSpPr>
          <p:cNvPr id="10" name="object 10"/>
          <p:cNvSpPr txBox="1"/>
          <p:nvPr/>
        </p:nvSpPr>
        <p:spPr>
          <a:xfrm>
            <a:off x="991920" y="4104513"/>
            <a:ext cx="77279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4.</a:t>
            </a:r>
            <a:r>
              <a:rPr sz="1800" spc="-80" dirty="0">
                <a:latin typeface="Calibri"/>
                <a:cs typeface="Calibri"/>
              </a:rPr>
              <a:t> </a:t>
            </a:r>
            <a:r>
              <a:rPr sz="1800" spc="-5" dirty="0">
                <a:latin typeface="Calibri"/>
                <a:cs typeface="Calibri"/>
              </a:rPr>
              <a:t>Heart</a:t>
            </a:r>
            <a:endParaRPr sz="1800">
              <a:latin typeface="Calibri"/>
              <a:cs typeface="Calibri"/>
            </a:endParaRPr>
          </a:p>
        </p:txBody>
      </p:sp>
      <p:sp>
        <p:nvSpPr>
          <p:cNvPr id="11" name="object 11"/>
          <p:cNvSpPr txBox="1"/>
          <p:nvPr/>
        </p:nvSpPr>
        <p:spPr>
          <a:xfrm>
            <a:off x="4883277" y="4104513"/>
            <a:ext cx="1532890" cy="299720"/>
          </a:xfrm>
          <a:prstGeom prst="rect">
            <a:avLst/>
          </a:prstGeom>
        </p:spPr>
        <p:txBody>
          <a:bodyPr vert="horz" wrap="square" lIns="0" tIns="12700" rIns="0" bIns="0" rtlCol="0">
            <a:spAutoFit/>
          </a:bodyPr>
          <a:lstStyle/>
          <a:p>
            <a:pPr marL="12700">
              <a:lnSpc>
                <a:spcPct val="100000"/>
              </a:lnSpc>
              <a:spcBef>
                <a:spcPts val="100"/>
              </a:spcBef>
            </a:pPr>
            <a:r>
              <a:rPr sz="1800" spc="-10" dirty="0">
                <a:solidFill>
                  <a:srgbClr val="800080"/>
                </a:solidFill>
                <a:latin typeface="Calibri"/>
                <a:cs typeface="Calibri"/>
              </a:rPr>
              <a:t>FLUID</a:t>
            </a:r>
            <a:r>
              <a:rPr sz="1800" spc="-65" dirty="0">
                <a:solidFill>
                  <a:srgbClr val="800080"/>
                </a:solidFill>
                <a:latin typeface="Calibri"/>
                <a:cs typeface="Calibri"/>
              </a:rPr>
              <a:t> </a:t>
            </a:r>
            <a:r>
              <a:rPr sz="1800" spc="-5" dirty="0">
                <a:solidFill>
                  <a:srgbClr val="800080"/>
                </a:solidFill>
                <a:latin typeface="Calibri"/>
                <a:cs typeface="Calibri"/>
              </a:rPr>
              <a:t>RICHNESS</a:t>
            </a:r>
            <a:endParaRPr sz="1800">
              <a:latin typeface="Calibri"/>
              <a:cs typeface="Calibri"/>
            </a:endParaRPr>
          </a:p>
        </p:txBody>
      </p:sp>
      <p:sp>
        <p:nvSpPr>
          <p:cNvPr id="12" name="object 12"/>
          <p:cNvSpPr txBox="1"/>
          <p:nvPr/>
        </p:nvSpPr>
        <p:spPr>
          <a:xfrm>
            <a:off x="991920" y="4537024"/>
            <a:ext cx="1689100" cy="300355"/>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5.</a:t>
            </a:r>
            <a:r>
              <a:rPr sz="1800" spc="-35" dirty="0">
                <a:latin typeface="Calibri"/>
                <a:cs typeface="Calibri"/>
              </a:rPr>
              <a:t> </a:t>
            </a:r>
            <a:r>
              <a:rPr sz="1800" spc="-25" dirty="0">
                <a:latin typeface="Calibri"/>
                <a:cs typeface="Calibri"/>
              </a:rPr>
              <a:t>Kidney,</a:t>
            </a:r>
            <a:r>
              <a:rPr sz="1800" spc="-15" dirty="0">
                <a:latin typeface="Calibri"/>
                <a:cs typeface="Calibri"/>
              </a:rPr>
              <a:t> </a:t>
            </a:r>
            <a:r>
              <a:rPr sz="1800" spc="-5" dirty="0">
                <a:latin typeface="Calibri"/>
                <a:cs typeface="Calibri"/>
              </a:rPr>
              <a:t>bladder</a:t>
            </a:r>
            <a:endParaRPr sz="1800">
              <a:latin typeface="Calibri"/>
              <a:cs typeface="Calibri"/>
            </a:endParaRPr>
          </a:p>
        </p:txBody>
      </p:sp>
      <p:sp>
        <p:nvSpPr>
          <p:cNvPr id="13" name="object 13"/>
          <p:cNvSpPr txBox="1"/>
          <p:nvPr/>
        </p:nvSpPr>
        <p:spPr>
          <a:xfrm>
            <a:off x="991920" y="4970526"/>
            <a:ext cx="1779270"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6.</a:t>
            </a:r>
            <a:r>
              <a:rPr sz="1800" spc="-25" dirty="0">
                <a:latin typeface="Calibri"/>
                <a:cs typeface="Calibri"/>
              </a:rPr>
              <a:t> </a:t>
            </a:r>
            <a:r>
              <a:rPr sz="1800" spc="-20" dirty="0">
                <a:latin typeface="Calibri"/>
                <a:cs typeface="Calibri"/>
              </a:rPr>
              <a:t>Prostate</a:t>
            </a:r>
            <a:r>
              <a:rPr sz="1800" spc="-25" dirty="0">
                <a:latin typeface="Calibri"/>
                <a:cs typeface="Calibri"/>
              </a:rPr>
              <a:t> </a:t>
            </a:r>
            <a:r>
              <a:rPr sz="1800" dirty="0">
                <a:latin typeface="Calibri"/>
                <a:cs typeface="Calibri"/>
              </a:rPr>
              <a:t>,</a:t>
            </a:r>
            <a:r>
              <a:rPr sz="1800" spc="-15" dirty="0">
                <a:latin typeface="Calibri"/>
                <a:cs typeface="Calibri"/>
              </a:rPr>
              <a:t> </a:t>
            </a:r>
            <a:r>
              <a:rPr sz="1800" spc="-5" dirty="0">
                <a:latin typeface="Calibri"/>
                <a:cs typeface="Calibri"/>
              </a:rPr>
              <a:t>uterus</a:t>
            </a:r>
            <a:endParaRPr sz="1800">
              <a:latin typeface="Calibri"/>
              <a:cs typeface="Calibri"/>
            </a:endParaRPr>
          </a:p>
        </p:txBody>
      </p:sp>
      <p:sp>
        <p:nvSpPr>
          <p:cNvPr id="14" name="object 14"/>
          <p:cNvSpPr txBox="1"/>
          <p:nvPr/>
        </p:nvSpPr>
        <p:spPr>
          <a:xfrm>
            <a:off x="991920" y="5404815"/>
            <a:ext cx="2562225" cy="299720"/>
          </a:xfrm>
          <a:prstGeom prst="rect">
            <a:avLst/>
          </a:prstGeom>
        </p:spPr>
        <p:txBody>
          <a:bodyPr vert="horz" wrap="square" lIns="0" tIns="12700" rIns="0" bIns="0" rtlCol="0">
            <a:spAutoFit/>
          </a:bodyPr>
          <a:lstStyle/>
          <a:p>
            <a:pPr marL="12700">
              <a:lnSpc>
                <a:spcPct val="100000"/>
              </a:lnSpc>
              <a:spcBef>
                <a:spcPts val="100"/>
              </a:spcBef>
            </a:pPr>
            <a:r>
              <a:rPr sz="1800" dirty="0">
                <a:latin typeface="Calibri"/>
                <a:cs typeface="Calibri"/>
              </a:rPr>
              <a:t>7.</a:t>
            </a:r>
            <a:r>
              <a:rPr sz="1800" spc="-15" dirty="0">
                <a:latin typeface="Calibri"/>
                <a:cs typeface="Calibri"/>
              </a:rPr>
              <a:t> </a:t>
            </a:r>
            <a:r>
              <a:rPr sz="1800" spc="-5" dirty="0">
                <a:latin typeface="Calibri"/>
                <a:cs typeface="Calibri"/>
              </a:rPr>
              <a:t>Skin,</a:t>
            </a:r>
            <a:r>
              <a:rPr sz="1800" spc="-15" dirty="0">
                <a:latin typeface="Calibri"/>
                <a:cs typeface="Calibri"/>
              </a:rPr>
              <a:t> </a:t>
            </a:r>
            <a:r>
              <a:rPr sz="1800" spc="-5" dirty="0">
                <a:latin typeface="Calibri"/>
                <a:cs typeface="Calibri"/>
              </a:rPr>
              <a:t>muscles</a:t>
            </a:r>
            <a:r>
              <a:rPr sz="1800" spc="-10" dirty="0">
                <a:latin typeface="Calibri"/>
                <a:cs typeface="Calibri"/>
              </a:rPr>
              <a:t> </a:t>
            </a:r>
            <a:r>
              <a:rPr sz="1800" dirty="0">
                <a:latin typeface="Calibri"/>
                <a:cs typeface="Calibri"/>
              </a:rPr>
              <a:t>and</a:t>
            </a:r>
            <a:r>
              <a:rPr sz="1800" spc="-15" dirty="0">
                <a:latin typeface="Calibri"/>
                <a:cs typeface="Calibri"/>
              </a:rPr>
              <a:t> </a:t>
            </a:r>
            <a:r>
              <a:rPr sz="1800" spc="-5" dirty="0">
                <a:latin typeface="Calibri"/>
                <a:cs typeface="Calibri"/>
              </a:rPr>
              <a:t>bones.</a:t>
            </a:r>
            <a:endParaRPr sz="1800">
              <a:latin typeface="Calibri"/>
              <a:cs typeface="Calibri"/>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17042" y="870966"/>
            <a:ext cx="3220085" cy="513715"/>
          </a:xfrm>
          <a:prstGeom prst="rect">
            <a:avLst/>
          </a:prstGeom>
        </p:spPr>
        <p:txBody>
          <a:bodyPr vert="horz" wrap="square" lIns="0" tIns="13335" rIns="0" bIns="0" rtlCol="0">
            <a:spAutoFit/>
          </a:bodyPr>
          <a:lstStyle/>
          <a:p>
            <a:pPr marL="12700">
              <a:lnSpc>
                <a:spcPct val="100000"/>
              </a:lnSpc>
              <a:spcBef>
                <a:spcPts val="105"/>
              </a:spcBef>
            </a:pPr>
            <a:endParaRPr sz="3200">
              <a:latin typeface="Calibri"/>
              <a:cs typeface="Calibri"/>
            </a:endParaRPr>
          </a:p>
        </p:txBody>
      </p:sp>
      <p:sp>
        <p:nvSpPr>
          <p:cNvPr id="3" name="object 3"/>
          <p:cNvSpPr txBox="1"/>
          <p:nvPr/>
        </p:nvSpPr>
        <p:spPr>
          <a:xfrm>
            <a:off x="517042" y="1376629"/>
            <a:ext cx="8990965" cy="4149534"/>
          </a:xfrm>
          <a:prstGeom prst="rect">
            <a:avLst/>
          </a:prstGeom>
        </p:spPr>
        <p:txBody>
          <a:bodyPr vert="horz" wrap="square" lIns="0" tIns="5715" rIns="0" bIns="0" rtlCol="0">
            <a:spAutoFit/>
          </a:bodyPr>
          <a:lstStyle/>
          <a:p>
            <a:pPr marL="12700" marR="5080" algn="just">
              <a:lnSpc>
                <a:spcPct val="101899"/>
              </a:lnSpc>
              <a:spcBef>
                <a:spcPts val="45"/>
              </a:spcBef>
            </a:pPr>
            <a:r>
              <a:rPr lang="en-US" sz="2400" spc="-15" dirty="0" smtClean="0">
                <a:solidFill>
                  <a:srgbClr val="000080"/>
                </a:solidFill>
              </a:rPr>
              <a:t>3.LIQUEFACTION</a:t>
            </a:r>
            <a:r>
              <a:rPr lang="en-US" sz="2400" spc="-20" dirty="0" smtClean="0">
                <a:solidFill>
                  <a:srgbClr val="000080"/>
                </a:solidFill>
              </a:rPr>
              <a:t>-</a:t>
            </a:r>
            <a:r>
              <a:rPr lang="en-US" sz="2400" spc="10" dirty="0" smtClean="0">
                <a:solidFill>
                  <a:srgbClr val="000080"/>
                </a:solidFill>
              </a:rPr>
              <a:t> </a:t>
            </a:r>
            <a:r>
              <a:rPr lang="en-US" sz="2400" spc="-10" dirty="0" err="1" smtClean="0"/>
              <a:t>Colliquative</a:t>
            </a:r>
            <a:r>
              <a:rPr lang="en-US" sz="2400" spc="-10" dirty="0" smtClean="0"/>
              <a:t> </a:t>
            </a:r>
            <a:r>
              <a:rPr lang="en-US" sz="2400" spc="-15" dirty="0" smtClean="0"/>
              <a:t>putrefaction </a:t>
            </a:r>
            <a:r>
              <a:rPr lang="en-US" sz="2400" spc="-10" dirty="0" smtClean="0"/>
              <a:t>starts </a:t>
            </a:r>
            <a:r>
              <a:rPr lang="en-US" sz="2400" spc="-5" dirty="0" smtClean="0"/>
              <a:t>in 5-10 </a:t>
            </a:r>
            <a:r>
              <a:rPr lang="en-US" sz="2400" spc="-20" dirty="0" smtClean="0"/>
              <a:t>days </a:t>
            </a:r>
            <a:r>
              <a:rPr lang="en-US" sz="2400" spc="-5" dirty="0" smtClean="0"/>
              <a:t>and all soft tissue </a:t>
            </a:r>
            <a:r>
              <a:rPr lang="en-US" sz="2400" spc="-15" dirty="0" smtClean="0"/>
              <a:t>start </a:t>
            </a:r>
            <a:r>
              <a:rPr lang="en-US" sz="2400" spc="-5" dirty="0" smtClean="0"/>
              <a:t>loosing their </a:t>
            </a:r>
            <a:r>
              <a:rPr lang="en-US" sz="2400" spc="-484" dirty="0" smtClean="0"/>
              <a:t> </a:t>
            </a:r>
            <a:r>
              <a:rPr lang="en-US" sz="2400" spc="-5" dirty="0" smtClean="0"/>
              <a:t>normal </a:t>
            </a:r>
            <a:r>
              <a:rPr lang="en-US" sz="2400" spc="-15" dirty="0" smtClean="0"/>
              <a:t>architecture. </a:t>
            </a:r>
            <a:r>
              <a:rPr lang="en-US" sz="2400" spc="-10" dirty="0" smtClean="0"/>
              <a:t>The concerned </a:t>
            </a:r>
            <a:r>
              <a:rPr lang="en-US" sz="2400" spc="-15" dirty="0" smtClean="0"/>
              <a:t>cavity gets </a:t>
            </a:r>
            <a:r>
              <a:rPr lang="en-US" sz="2400" spc="-10" dirty="0" smtClean="0"/>
              <a:t>filled </a:t>
            </a:r>
            <a:r>
              <a:rPr lang="en-US" sz="2400" spc="-5" dirty="0" smtClean="0"/>
              <a:t>with </a:t>
            </a:r>
            <a:r>
              <a:rPr lang="en-US" sz="2400" spc="-10" dirty="0" smtClean="0"/>
              <a:t>liquefied </a:t>
            </a:r>
            <a:r>
              <a:rPr lang="en-US" sz="2400" spc="-5" dirty="0" smtClean="0"/>
              <a:t> tissue</a:t>
            </a:r>
            <a:r>
              <a:rPr lang="en-US" sz="2400" dirty="0" smtClean="0"/>
              <a:t> </a:t>
            </a:r>
            <a:r>
              <a:rPr lang="en-US" sz="2400" spc="-10" dirty="0" smtClean="0"/>
              <a:t>materials.</a:t>
            </a:r>
          </a:p>
          <a:p>
            <a:pPr marL="12700" marR="5080" algn="just">
              <a:lnSpc>
                <a:spcPct val="101899"/>
              </a:lnSpc>
              <a:spcBef>
                <a:spcPts val="45"/>
              </a:spcBef>
              <a:buFont typeface="Wingdings" pitchFamily="2" charset="2"/>
              <a:buChar char="Ø"/>
            </a:pPr>
            <a:r>
              <a:rPr lang="en-US" sz="2400" dirty="0" smtClean="0"/>
              <a:t>The abdomen bursts and the stomach and intestines protrude. </a:t>
            </a:r>
          </a:p>
          <a:p>
            <a:pPr marL="12700" marR="5080" algn="just">
              <a:lnSpc>
                <a:spcPct val="101899"/>
              </a:lnSpc>
              <a:spcBef>
                <a:spcPts val="45"/>
              </a:spcBef>
              <a:buFont typeface="Wingdings" pitchFamily="2" charset="2"/>
              <a:buChar char="Ø"/>
            </a:pPr>
            <a:r>
              <a:rPr lang="en-US" sz="2400" dirty="0"/>
              <a:t>I</a:t>
            </a:r>
            <a:r>
              <a:rPr lang="en-US" sz="2400" dirty="0" smtClean="0"/>
              <a:t>n children, thorax also bursts. </a:t>
            </a:r>
          </a:p>
          <a:p>
            <a:pPr marL="12700" marR="5080" algn="just">
              <a:lnSpc>
                <a:spcPct val="101899"/>
              </a:lnSpc>
              <a:spcBef>
                <a:spcPts val="45"/>
              </a:spcBef>
              <a:buFont typeface="Wingdings" pitchFamily="2" charset="2"/>
              <a:buChar char="Ø"/>
            </a:pPr>
            <a:r>
              <a:rPr lang="en-US" sz="2400" dirty="0" smtClean="0"/>
              <a:t>Blood slowly disappears from blood vessels. </a:t>
            </a:r>
          </a:p>
          <a:p>
            <a:pPr marL="12700" marR="5080" algn="just">
              <a:lnSpc>
                <a:spcPct val="101899"/>
              </a:lnSpc>
              <a:spcBef>
                <a:spcPts val="45"/>
              </a:spcBef>
              <a:buFont typeface="Wingdings" pitchFamily="2" charset="2"/>
              <a:buChar char="Ø"/>
            </a:pPr>
            <a:r>
              <a:rPr lang="en-US" sz="2400" dirty="0" smtClean="0"/>
              <a:t>In obese people, the body fats, may liquefy into a translucent, yellow fluid filling the body cavities between the organs. </a:t>
            </a:r>
          </a:p>
          <a:p>
            <a:pPr marL="12700" marR="5080" algn="just">
              <a:lnSpc>
                <a:spcPct val="101899"/>
              </a:lnSpc>
              <a:spcBef>
                <a:spcPts val="45"/>
              </a:spcBef>
              <a:buFont typeface="Wingdings" pitchFamily="2" charset="2"/>
              <a:buChar char="Ø"/>
            </a:pPr>
            <a:r>
              <a:rPr lang="en-US" sz="2400" dirty="0" smtClean="0"/>
              <a:t>The tissues become soft, loose and are converted into a thick, semi-fluid, black mass and are separated from the bones and fall off.</a:t>
            </a:r>
            <a:r>
              <a:rPr lang="en-US" sz="2400" spc="-10" dirty="0" smtClean="0"/>
              <a:t/>
            </a:r>
            <a:br>
              <a:rPr lang="en-US" sz="2400" spc="-10" dirty="0" smtClean="0"/>
            </a:br>
            <a:endParaRPr sz="2400">
              <a:latin typeface="Calibri"/>
              <a:cs typeface="Calibri"/>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074788" y="948817"/>
            <a:ext cx="3723652" cy="383413"/>
          </a:xfrm>
          <a:prstGeom prst="rect">
            <a:avLst/>
          </a:prstGeom>
        </p:spPr>
      </p:pic>
      <p:pic>
        <p:nvPicPr>
          <p:cNvPr id="3" name="object 3"/>
          <p:cNvPicPr/>
          <p:nvPr/>
        </p:nvPicPr>
        <p:blipFill>
          <a:blip r:embed="rId3" cstate="print"/>
          <a:stretch>
            <a:fillRect/>
          </a:stretch>
        </p:blipFill>
        <p:spPr>
          <a:xfrm>
            <a:off x="1411224" y="2005584"/>
            <a:ext cx="6897624" cy="3829812"/>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1050747" y="421386"/>
            <a:ext cx="7071359" cy="505908"/>
          </a:xfrm>
          <a:prstGeom prst="rect">
            <a:avLst/>
          </a:prstGeom>
        </p:spPr>
        <p:txBody>
          <a:bodyPr vert="horz" wrap="square" lIns="0" tIns="13335" rIns="0" bIns="0" rtlCol="0">
            <a:spAutoFit/>
          </a:bodyPr>
          <a:lstStyle/>
          <a:p>
            <a:pPr marL="12700">
              <a:lnSpc>
                <a:spcPct val="100000"/>
              </a:lnSpc>
              <a:spcBef>
                <a:spcPts val="105"/>
              </a:spcBef>
            </a:pPr>
            <a:r>
              <a:rPr sz="3200" b="1" spc="-5">
                <a:solidFill>
                  <a:srgbClr val="800000"/>
                </a:solidFill>
                <a:latin typeface="Calibri"/>
                <a:cs typeface="Calibri"/>
              </a:rPr>
              <a:t>Adipocere</a:t>
            </a:r>
            <a:r>
              <a:rPr sz="3200" b="1" spc="-35" dirty="0">
                <a:solidFill>
                  <a:srgbClr val="800000"/>
                </a:solidFill>
                <a:latin typeface="Calibri"/>
                <a:cs typeface="Calibri"/>
              </a:rPr>
              <a:t> </a:t>
            </a:r>
            <a:r>
              <a:rPr sz="3200" b="1" dirty="0">
                <a:solidFill>
                  <a:srgbClr val="800000"/>
                </a:solidFill>
                <a:latin typeface="Calibri"/>
                <a:cs typeface="Calibri"/>
              </a:rPr>
              <a:t>(</a:t>
            </a:r>
            <a:r>
              <a:rPr sz="3200" b="1" spc="-5" dirty="0">
                <a:solidFill>
                  <a:srgbClr val="800000"/>
                </a:solidFill>
                <a:latin typeface="Calibri"/>
                <a:cs typeface="Calibri"/>
              </a:rPr>
              <a:t> Saponification</a:t>
            </a:r>
            <a:r>
              <a:rPr sz="3200" b="1" spc="-50" dirty="0">
                <a:solidFill>
                  <a:srgbClr val="800000"/>
                </a:solidFill>
                <a:latin typeface="Calibri"/>
                <a:cs typeface="Calibri"/>
              </a:rPr>
              <a:t> </a:t>
            </a:r>
            <a:r>
              <a:rPr sz="3200" b="1">
                <a:solidFill>
                  <a:srgbClr val="800000"/>
                </a:solidFill>
                <a:latin typeface="Calibri"/>
                <a:cs typeface="Calibri"/>
              </a:rPr>
              <a:t>)</a:t>
            </a:r>
            <a:r>
              <a:rPr sz="3200" b="1" spc="-10">
                <a:solidFill>
                  <a:srgbClr val="800000"/>
                </a:solidFill>
                <a:latin typeface="Calibri"/>
                <a:cs typeface="Calibri"/>
              </a:rPr>
              <a:t> </a:t>
            </a:r>
            <a:r>
              <a:rPr sz="3200" b="1" smtClean="0">
                <a:solidFill>
                  <a:srgbClr val="800000"/>
                </a:solidFill>
                <a:latin typeface="Calibri"/>
                <a:cs typeface="Calibri"/>
              </a:rPr>
              <a:t>:</a:t>
            </a:r>
            <a:endParaRPr sz="3200">
              <a:latin typeface="Calibri"/>
              <a:cs typeface="Calibri"/>
            </a:endParaRPr>
          </a:p>
        </p:txBody>
      </p:sp>
      <p:sp>
        <p:nvSpPr>
          <p:cNvPr id="6" name="object 6"/>
          <p:cNvSpPr txBox="1"/>
          <p:nvPr/>
        </p:nvSpPr>
        <p:spPr>
          <a:xfrm>
            <a:off x="742950" y="1336676"/>
            <a:ext cx="7924799" cy="4712187"/>
          </a:xfrm>
          <a:prstGeom prst="rect">
            <a:avLst/>
          </a:prstGeom>
        </p:spPr>
        <p:txBody>
          <a:bodyPr vert="horz" wrap="square" lIns="0" tIns="186055" rIns="0" bIns="0" rtlCol="0">
            <a:spAutoFit/>
          </a:bodyPr>
          <a:lstStyle/>
          <a:p>
            <a:pPr marL="12700" algn="just">
              <a:lnSpc>
                <a:spcPct val="100000"/>
              </a:lnSpc>
              <a:spcBef>
                <a:spcPts val="1465"/>
              </a:spcBef>
              <a:buFont typeface="Wingdings" pitchFamily="2" charset="2"/>
              <a:buChar char="q"/>
            </a:pPr>
            <a:r>
              <a:rPr lang="en-US" sz="2000" dirty="0" smtClean="0"/>
              <a:t>Adipocere (</a:t>
            </a:r>
            <a:r>
              <a:rPr lang="en-US" sz="2000" dirty="0" err="1" smtClean="0"/>
              <a:t>cire</a:t>
            </a:r>
            <a:r>
              <a:rPr lang="en-US" sz="2000" dirty="0" smtClean="0"/>
              <a:t>=wax) is a modification of putrefaction. In this, the fatty tissues of the body change into a substance known as </a:t>
            </a:r>
            <a:r>
              <a:rPr lang="en-US" sz="2000" dirty="0" err="1" smtClean="0"/>
              <a:t>adipocere</a:t>
            </a:r>
            <a:r>
              <a:rPr lang="en-US" sz="2000" dirty="0" smtClean="0"/>
              <a:t>. </a:t>
            </a:r>
          </a:p>
          <a:p>
            <a:pPr marL="12700" algn="just">
              <a:lnSpc>
                <a:spcPct val="100000"/>
              </a:lnSpc>
              <a:spcBef>
                <a:spcPts val="1465"/>
              </a:spcBef>
              <a:buFont typeface="Wingdings" pitchFamily="2" charset="2"/>
              <a:buChar char="q"/>
            </a:pPr>
            <a:r>
              <a:rPr lang="en-US" sz="2000" dirty="0" smtClean="0"/>
              <a:t>It is seen most commonly in bodies immersed in water or in damp, warm environment. </a:t>
            </a:r>
          </a:p>
          <a:p>
            <a:pPr marL="12700" algn="just">
              <a:lnSpc>
                <a:spcPct val="100000"/>
              </a:lnSpc>
              <a:spcBef>
                <a:spcPts val="1465"/>
              </a:spcBef>
            </a:pPr>
            <a:r>
              <a:rPr lang="en-US" sz="2400" b="1" dirty="0" smtClean="0"/>
              <a:t>Mechanism:</a:t>
            </a:r>
            <a:r>
              <a:rPr lang="en-US" sz="2000" dirty="0" smtClean="0"/>
              <a:t> </a:t>
            </a:r>
          </a:p>
          <a:p>
            <a:pPr marL="12700" algn="just">
              <a:lnSpc>
                <a:spcPct val="100000"/>
              </a:lnSpc>
              <a:spcBef>
                <a:spcPts val="1465"/>
              </a:spcBef>
              <a:buFont typeface="Wingdings" pitchFamily="2" charset="2"/>
              <a:buChar char="§"/>
            </a:pPr>
            <a:r>
              <a:rPr lang="en-US" sz="2000" dirty="0" smtClean="0"/>
              <a:t>The change is due to the gradual hydrolysis and hydrogenation of pre-existing fats, such as </a:t>
            </a:r>
            <a:r>
              <a:rPr lang="en-US" sz="2000" dirty="0" err="1" smtClean="0"/>
              <a:t>olein</a:t>
            </a:r>
            <a:r>
              <a:rPr lang="en-US" sz="2000" dirty="0" smtClean="0"/>
              <a:t>, into higher fatty acids, which combine with calcium and ammonium ions to form insoluble soaps, which being acidic, inhibit putrefactive bacteria. </a:t>
            </a:r>
          </a:p>
          <a:p>
            <a:pPr marL="12700" algn="just">
              <a:lnSpc>
                <a:spcPct val="100000"/>
              </a:lnSpc>
              <a:spcBef>
                <a:spcPts val="1465"/>
              </a:spcBef>
              <a:buFont typeface="Wingdings" pitchFamily="2" charset="2"/>
              <a:buChar char="§"/>
            </a:pPr>
            <a:r>
              <a:rPr lang="en-US" sz="2000" dirty="0" smtClean="0"/>
              <a:t>Ultimately, the whole of the fat is converted into </a:t>
            </a:r>
            <a:r>
              <a:rPr lang="en-US" sz="2000" dirty="0" err="1" smtClean="0"/>
              <a:t>palmitic</a:t>
            </a:r>
            <a:r>
              <a:rPr lang="en-US" sz="2000" dirty="0" smtClean="0"/>
              <a:t>, oleic, </a:t>
            </a:r>
            <a:r>
              <a:rPr lang="en-US" sz="2000" dirty="0" err="1" smtClean="0"/>
              <a:t>stearic</a:t>
            </a:r>
            <a:r>
              <a:rPr lang="en-US" sz="2000" dirty="0" smtClean="0"/>
              <a:t> and </a:t>
            </a:r>
            <a:r>
              <a:rPr lang="en-US" sz="2000" dirty="0" err="1" smtClean="0"/>
              <a:t>hydroxystearic</a:t>
            </a:r>
            <a:r>
              <a:rPr lang="en-US" sz="2000" dirty="0" smtClean="0"/>
              <a:t> acid, together with some glycerol, and a mixture of these substances forms </a:t>
            </a:r>
            <a:r>
              <a:rPr lang="en-US" sz="2000" dirty="0" err="1" smtClean="0"/>
              <a:t>adipocere</a:t>
            </a:r>
            <a:r>
              <a:rPr lang="en-US" sz="2000" dirty="0" smtClean="0"/>
              <a:t>.</a:t>
            </a:r>
            <a:endParaRPr sz="2000">
              <a:latin typeface="Calibri"/>
              <a:cs typeface="Calibri"/>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991920" y="236601"/>
            <a:ext cx="7947659" cy="391160"/>
          </a:xfrm>
          <a:prstGeom prst="rect">
            <a:avLst/>
          </a:prstGeom>
        </p:spPr>
        <p:txBody>
          <a:bodyPr vert="horz" wrap="square" lIns="0" tIns="12700" rIns="0" bIns="0" rtlCol="0">
            <a:spAutoFit/>
          </a:bodyPr>
          <a:lstStyle/>
          <a:p>
            <a:pPr marL="12700">
              <a:lnSpc>
                <a:spcPct val="100000"/>
              </a:lnSpc>
              <a:spcBef>
                <a:spcPts val="100"/>
              </a:spcBef>
            </a:pPr>
            <a:r>
              <a:rPr spc="60" dirty="0">
                <a:solidFill>
                  <a:srgbClr val="855D5D"/>
                </a:solidFill>
                <a:latin typeface="Cambria"/>
                <a:cs typeface="Cambria"/>
              </a:rPr>
              <a:t>Bacterial</a:t>
            </a:r>
            <a:r>
              <a:rPr spc="70" dirty="0">
                <a:solidFill>
                  <a:srgbClr val="855D5D"/>
                </a:solidFill>
                <a:latin typeface="Cambria"/>
                <a:cs typeface="Cambria"/>
              </a:rPr>
              <a:t> </a:t>
            </a:r>
            <a:r>
              <a:rPr spc="60" dirty="0">
                <a:solidFill>
                  <a:srgbClr val="855D5D"/>
                </a:solidFill>
                <a:latin typeface="Cambria"/>
                <a:cs typeface="Cambria"/>
              </a:rPr>
              <a:t>action</a:t>
            </a:r>
            <a:r>
              <a:rPr spc="85" dirty="0">
                <a:solidFill>
                  <a:srgbClr val="855D5D"/>
                </a:solidFill>
                <a:latin typeface="Cambria"/>
                <a:cs typeface="Cambria"/>
              </a:rPr>
              <a:t> </a:t>
            </a:r>
            <a:r>
              <a:rPr spc="65" dirty="0">
                <a:solidFill>
                  <a:srgbClr val="855D5D"/>
                </a:solidFill>
                <a:latin typeface="Cambria"/>
                <a:cs typeface="Cambria"/>
              </a:rPr>
              <a:t>:</a:t>
            </a:r>
            <a:r>
              <a:rPr spc="-70" dirty="0">
                <a:solidFill>
                  <a:srgbClr val="855D5D"/>
                </a:solidFill>
                <a:latin typeface="Cambria"/>
                <a:cs typeface="Cambria"/>
              </a:rPr>
              <a:t> </a:t>
            </a:r>
            <a:r>
              <a:rPr sz="1800" spc="180" dirty="0">
                <a:latin typeface="Cambria"/>
                <a:cs typeface="Cambria"/>
              </a:rPr>
              <a:t>Cl.</a:t>
            </a:r>
            <a:r>
              <a:rPr sz="1800" spc="-105" dirty="0">
                <a:latin typeface="Cambria"/>
                <a:cs typeface="Cambria"/>
              </a:rPr>
              <a:t> </a:t>
            </a:r>
            <a:r>
              <a:rPr sz="1800" spc="55" dirty="0">
                <a:latin typeface="Cambria"/>
                <a:cs typeface="Cambria"/>
              </a:rPr>
              <a:t>Perfringens </a:t>
            </a:r>
            <a:r>
              <a:rPr sz="1800" spc="60" dirty="0">
                <a:latin typeface="Cambria"/>
                <a:cs typeface="Cambria"/>
              </a:rPr>
              <a:t> </a:t>
            </a:r>
            <a:r>
              <a:rPr sz="1800" spc="75" dirty="0">
                <a:latin typeface="Cambria"/>
                <a:cs typeface="Cambria"/>
              </a:rPr>
              <a:t>produces</a:t>
            </a:r>
            <a:r>
              <a:rPr sz="1800" spc="55" dirty="0">
                <a:latin typeface="Cambria"/>
                <a:cs typeface="Cambria"/>
              </a:rPr>
              <a:t> Lecithinase</a:t>
            </a:r>
            <a:r>
              <a:rPr sz="1800" spc="500" dirty="0">
                <a:latin typeface="Cambria"/>
                <a:cs typeface="Cambria"/>
              </a:rPr>
              <a:t> </a:t>
            </a:r>
            <a:r>
              <a:rPr sz="1800" spc="35" dirty="0">
                <a:latin typeface="Cambria"/>
                <a:cs typeface="Cambria"/>
              </a:rPr>
              <a:t>which</a:t>
            </a:r>
            <a:r>
              <a:rPr sz="1800" spc="55" dirty="0">
                <a:latin typeface="Cambria"/>
                <a:cs typeface="Cambria"/>
              </a:rPr>
              <a:t> </a:t>
            </a:r>
            <a:r>
              <a:rPr sz="1800" spc="85" dirty="0">
                <a:latin typeface="Cambria"/>
                <a:cs typeface="Cambria"/>
              </a:rPr>
              <a:t>leads</a:t>
            </a:r>
            <a:r>
              <a:rPr sz="1800" spc="40" dirty="0">
                <a:latin typeface="Cambria"/>
                <a:cs typeface="Cambria"/>
              </a:rPr>
              <a:t> </a:t>
            </a:r>
            <a:r>
              <a:rPr sz="1800" spc="5" dirty="0">
                <a:latin typeface="Cambria"/>
                <a:cs typeface="Cambria"/>
              </a:rPr>
              <a:t>to</a:t>
            </a:r>
            <a:endParaRPr sz="1800">
              <a:latin typeface="Cambria"/>
              <a:cs typeface="Cambria"/>
            </a:endParaRPr>
          </a:p>
        </p:txBody>
      </p:sp>
      <p:sp>
        <p:nvSpPr>
          <p:cNvPr id="6" name="object 6"/>
          <p:cNvSpPr txBox="1"/>
          <p:nvPr/>
        </p:nvSpPr>
        <p:spPr>
          <a:xfrm>
            <a:off x="991920" y="736168"/>
            <a:ext cx="8433435" cy="5134419"/>
          </a:xfrm>
          <a:prstGeom prst="rect">
            <a:avLst/>
          </a:prstGeom>
        </p:spPr>
        <p:txBody>
          <a:bodyPr vert="horz" wrap="square" lIns="0" tIns="12700" rIns="0" bIns="0" rtlCol="0">
            <a:spAutoFit/>
          </a:bodyPr>
          <a:lstStyle/>
          <a:p>
            <a:pPr marL="12700">
              <a:lnSpc>
                <a:spcPct val="100000"/>
              </a:lnSpc>
              <a:spcBef>
                <a:spcPts val="100"/>
              </a:spcBef>
            </a:pPr>
            <a:r>
              <a:rPr sz="1800" spc="45" dirty="0">
                <a:latin typeface="Cambria"/>
                <a:cs typeface="Cambria"/>
              </a:rPr>
              <a:t>hydrolysis</a:t>
            </a:r>
            <a:r>
              <a:rPr sz="1800" spc="30" dirty="0">
                <a:latin typeface="Cambria"/>
                <a:cs typeface="Cambria"/>
              </a:rPr>
              <a:t> </a:t>
            </a:r>
            <a:r>
              <a:rPr sz="1800" spc="75" dirty="0">
                <a:latin typeface="Cambria"/>
                <a:cs typeface="Cambria"/>
              </a:rPr>
              <a:t>and</a:t>
            </a:r>
            <a:r>
              <a:rPr sz="1800" spc="35" dirty="0">
                <a:latin typeface="Cambria"/>
                <a:cs typeface="Cambria"/>
              </a:rPr>
              <a:t> </a:t>
            </a:r>
            <a:r>
              <a:rPr sz="1800" spc="60">
                <a:latin typeface="Cambria"/>
                <a:cs typeface="Cambria"/>
              </a:rPr>
              <a:t>hydrogenation</a:t>
            </a:r>
            <a:r>
              <a:rPr sz="1800" spc="60" smtClean="0">
                <a:latin typeface="Cambria"/>
                <a:cs typeface="Cambria"/>
              </a:rPr>
              <a:t>.</a:t>
            </a:r>
            <a:endParaRPr lang="en-IN" sz="1800" spc="60" dirty="0" smtClean="0">
              <a:latin typeface="Cambria"/>
              <a:cs typeface="Cambria"/>
            </a:endParaRPr>
          </a:p>
          <a:p>
            <a:pPr marL="12700">
              <a:lnSpc>
                <a:spcPct val="100000"/>
              </a:lnSpc>
              <a:spcBef>
                <a:spcPts val="100"/>
              </a:spcBef>
            </a:pPr>
            <a:r>
              <a:rPr lang="en-US" dirty="0" smtClean="0"/>
              <a:t>Water is essential for the </a:t>
            </a:r>
            <a:r>
              <a:rPr lang="en-US" dirty="0" err="1" smtClean="0"/>
              <a:t>bactetial</a:t>
            </a:r>
            <a:r>
              <a:rPr lang="en-US" dirty="0" smtClean="0"/>
              <a:t> and enzymatic processes involved in </a:t>
            </a:r>
            <a:r>
              <a:rPr lang="en-US" dirty="0" err="1" smtClean="0"/>
              <a:t>adipocere</a:t>
            </a:r>
            <a:r>
              <a:rPr lang="en-US" dirty="0" smtClean="0"/>
              <a:t> formation.</a:t>
            </a:r>
            <a:endParaRPr sz="1800">
              <a:latin typeface="Cambria"/>
              <a:cs typeface="Cambria"/>
            </a:endParaRPr>
          </a:p>
          <a:p>
            <a:pPr marL="12700" marR="5080">
              <a:lnSpc>
                <a:spcPct val="161100"/>
              </a:lnSpc>
              <a:spcBef>
                <a:spcPts val="5"/>
              </a:spcBef>
            </a:pPr>
            <a:endParaRPr sz="1800">
              <a:latin typeface="Cambria"/>
              <a:cs typeface="Cambria"/>
            </a:endParaRPr>
          </a:p>
          <a:p>
            <a:pPr marL="71120">
              <a:lnSpc>
                <a:spcPct val="100000"/>
              </a:lnSpc>
            </a:pPr>
            <a:r>
              <a:rPr sz="2400" spc="60" smtClean="0">
                <a:solidFill>
                  <a:srgbClr val="855D5D"/>
                </a:solidFill>
                <a:latin typeface="Cambria"/>
                <a:cs typeface="Cambria"/>
              </a:rPr>
              <a:t>Properties</a:t>
            </a:r>
            <a:r>
              <a:rPr sz="2400" spc="30" smtClean="0">
                <a:solidFill>
                  <a:srgbClr val="855D5D"/>
                </a:solidFill>
                <a:latin typeface="Cambria"/>
                <a:cs typeface="Cambria"/>
              </a:rPr>
              <a:t> </a:t>
            </a:r>
            <a:r>
              <a:rPr sz="2400" spc="65" dirty="0">
                <a:solidFill>
                  <a:srgbClr val="855D5D"/>
                </a:solidFill>
                <a:latin typeface="Cambria"/>
                <a:cs typeface="Cambria"/>
              </a:rPr>
              <a:t>:</a:t>
            </a:r>
            <a:endParaRPr sz="2400">
              <a:latin typeface="Cambria"/>
              <a:cs typeface="Cambria"/>
            </a:endParaRPr>
          </a:p>
          <a:p>
            <a:pPr marL="71120">
              <a:lnSpc>
                <a:spcPct val="100000"/>
              </a:lnSpc>
              <a:spcBef>
                <a:spcPts val="1155"/>
              </a:spcBef>
            </a:pPr>
            <a:r>
              <a:rPr sz="2000" spc="5" dirty="0">
                <a:latin typeface="Wingdings"/>
                <a:cs typeface="Wingdings"/>
              </a:rPr>
              <a:t></a:t>
            </a:r>
            <a:r>
              <a:rPr sz="2000" spc="-10" dirty="0">
                <a:latin typeface="Times New Roman"/>
                <a:cs typeface="Times New Roman"/>
              </a:rPr>
              <a:t> </a:t>
            </a:r>
            <a:r>
              <a:rPr sz="2000" spc="50" dirty="0">
                <a:latin typeface="Cambria"/>
                <a:cs typeface="Cambria"/>
              </a:rPr>
              <a:t>Strong </a:t>
            </a:r>
            <a:r>
              <a:rPr sz="2000" spc="75" dirty="0">
                <a:latin typeface="Cambria"/>
                <a:cs typeface="Cambria"/>
              </a:rPr>
              <a:t>amonical</a:t>
            </a:r>
            <a:r>
              <a:rPr sz="2000" spc="45" dirty="0">
                <a:latin typeface="Cambria"/>
                <a:cs typeface="Cambria"/>
              </a:rPr>
              <a:t> </a:t>
            </a:r>
            <a:r>
              <a:rPr sz="2000" spc="70" dirty="0">
                <a:latin typeface="Cambria"/>
                <a:cs typeface="Cambria"/>
              </a:rPr>
              <a:t>smell</a:t>
            </a:r>
            <a:r>
              <a:rPr sz="2000" spc="45" dirty="0">
                <a:latin typeface="Cambria"/>
                <a:cs typeface="Cambria"/>
              </a:rPr>
              <a:t> </a:t>
            </a:r>
            <a:r>
              <a:rPr sz="2000" spc="30" dirty="0">
                <a:latin typeface="Cambria"/>
                <a:cs typeface="Cambria"/>
              </a:rPr>
              <a:t>in</a:t>
            </a:r>
            <a:r>
              <a:rPr sz="2000" spc="65" dirty="0">
                <a:latin typeface="Cambria"/>
                <a:cs typeface="Cambria"/>
              </a:rPr>
              <a:t> </a:t>
            </a:r>
            <a:r>
              <a:rPr sz="2000" spc="70" dirty="0">
                <a:latin typeface="Cambria"/>
                <a:cs typeface="Cambria"/>
              </a:rPr>
              <a:t>early</a:t>
            </a:r>
            <a:r>
              <a:rPr sz="2000" spc="25" dirty="0">
                <a:latin typeface="Cambria"/>
                <a:cs typeface="Cambria"/>
              </a:rPr>
              <a:t> </a:t>
            </a:r>
            <a:r>
              <a:rPr sz="2000" spc="90" dirty="0">
                <a:latin typeface="Cambria"/>
                <a:cs typeface="Cambria"/>
              </a:rPr>
              <a:t>stage</a:t>
            </a:r>
            <a:r>
              <a:rPr sz="2000" spc="45" dirty="0">
                <a:latin typeface="Cambria"/>
                <a:cs typeface="Cambria"/>
              </a:rPr>
              <a:t> </a:t>
            </a:r>
            <a:r>
              <a:rPr sz="2000" spc="55" dirty="0">
                <a:latin typeface="Cambria"/>
                <a:cs typeface="Cambria"/>
              </a:rPr>
              <a:t>followed</a:t>
            </a:r>
            <a:r>
              <a:rPr sz="2000" spc="30" dirty="0">
                <a:latin typeface="Cambria"/>
                <a:cs typeface="Cambria"/>
              </a:rPr>
              <a:t> </a:t>
            </a:r>
            <a:r>
              <a:rPr sz="2000" spc="114" dirty="0">
                <a:latin typeface="Cambria"/>
                <a:cs typeface="Cambria"/>
              </a:rPr>
              <a:t>by</a:t>
            </a:r>
            <a:r>
              <a:rPr sz="2000" spc="45" dirty="0">
                <a:latin typeface="Cambria"/>
                <a:cs typeface="Cambria"/>
              </a:rPr>
              <a:t> sweetish</a:t>
            </a:r>
            <a:endParaRPr sz="2000">
              <a:latin typeface="Cambria"/>
              <a:cs typeface="Cambria"/>
            </a:endParaRPr>
          </a:p>
          <a:p>
            <a:pPr marL="387985">
              <a:lnSpc>
                <a:spcPct val="100000"/>
              </a:lnSpc>
              <a:spcBef>
                <a:spcPts val="1470"/>
              </a:spcBef>
            </a:pPr>
            <a:r>
              <a:rPr sz="2000" spc="60">
                <a:latin typeface="Cambria"/>
                <a:cs typeface="Cambria"/>
              </a:rPr>
              <a:t>offensive</a:t>
            </a:r>
            <a:r>
              <a:rPr sz="2000" spc="15">
                <a:latin typeface="Cambria"/>
                <a:cs typeface="Cambria"/>
              </a:rPr>
              <a:t> </a:t>
            </a:r>
            <a:r>
              <a:rPr sz="2000" spc="70" smtClean="0">
                <a:latin typeface="Cambria"/>
                <a:cs typeface="Cambria"/>
              </a:rPr>
              <a:t>smell</a:t>
            </a:r>
            <a:r>
              <a:rPr lang="en-IN" sz="2000" spc="70" dirty="0" smtClean="0">
                <a:latin typeface="Cambria"/>
                <a:cs typeface="Cambria"/>
              </a:rPr>
              <a:t>.</a:t>
            </a:r>
            <a:endParaRPr sz="2000">
              <a:latin typeface="Cambria"/>
              <a:cs typeface="Cambria"/>
            </a:endParaRPr>
          </a:p>
          <a:p>
            <a:pPr marL="71120">
              <a:lnSpc>
                <a:spcPct val="100000"/>
              </a:lnSpc>
              <a:spcBef>
                <a:spcPts val="1460"/>
              </a:spcBef>
              <a:tabLst>
                <a:tab pos="5024120" algn="l"/>
              </a:tabLst>
            </a:pPr>
            <a:r>
              <a:rPr sz="2000" dirty="0">
                <a:latin typeface="Wingdings"/>
                <a:cs typeface="Wingdings"/>
              </a:rPr>
              <a:t></a:t>
            </a:r>
            <a:r>
              <a:rPr sz="2000" spc="5" dirty="0">
                <a:latin typeface="Times New Roman"/>
                <a:cs typeface="Times New Roman"/>
              </a:rPr>
              <a:t> </a:t>
            </a:r>
            <a:r>
              <a:rPr sz="2000" b="1" spc="80" dirty="0">
                <a:latin typeface="Cambria"/>
                <a:cs typeface="Cambria"/>
              </a:rPr>
              <a:t>Fresh</a:t>
            </a:r>
            <a:r>
              <a:rPr sz="2000" b="1" spc="580" dirty="0">
                <a:latin typeface="Cambria"/>
                <a:cs typeface="Cambria"/>
              </a:rPr>
              <a:t> </a:t>
            </a:r>
            <a:r>
              <a:rPr sz="2000" b="1" spc="65">
                <a:latin typeface="Cambria"/>
                <a:cs typeface="Cambria"/>
              </a:rPr>
              <a:t>adipocere</a:t>
            </a:r>
            <a:r>
              <a:rPr sz="2000" b="1" spc="80" dirty="0">
                <a:latin typeface="Cambria"/>
                <a:cs typeface="Cambria"/>
              </a:rPr>
              <a:t> </a:t>
            </a:r>
            <a:r>
              <a:rPr sz="2000" spc="40" dirty="0">
                <a:latin typeface="Cambria"/>
                <a:cs typeface="Cambria"/>
              </a:rPr>
              <a:t>is</a:t>
            </a:r>
            <a:r>
              <a:rPr sz="2000" spc="55" dirty="0">
                <a:latin typeface="Cambria"/>
                <a:cs typeface="Cambria"/>
              </a:rPr>
              <a:t> </a:t>
            </a:r>
            <a:r>
              <a:rPr sz="2000" spc="45" dirty="0">
                <a:latin typeface="Cambria"/>
                <a:cs typeface="Cambria"/>
              </a:rPr>
              <a:t>soft,</a:t>
            </a:r>
            <a:r>
              <a:rPr sz="2000" spc="-90" dirty="0">
                <a:latin typeface="Cambria"/>
                <a:cs typeface="Cambria"/>
              </a:rPr>
              <a:t> </a:t>
            </a:r>
            <a:r>
              <a:rPr sz="2000" spc="50" dirty="0">
                <a:latin typeface="Cambria"/>
                <a:cs typeface="Cambria"/>
              </a:rPr>
              <a:t>moist,</a:t>
            </a:r>
            <a:r>
              <a:rPr sz="2000" spc="-110" dirty="0">
                <a:latin typeface="Cambria"/>
                <a:cs typeface="Cambria"/>
              </a:rPr>
              <a:t> </a:t>
            </a:r>
            <a:r>
              <a:rPr sz="2000" spc="10" dirty="0">
                <a:latin typeface="Cambria"/>
                <a:cs typeface="Cambria"/>
              </a:rPr>
              <a:t>whitish	</a:t>
            </a:r>
            <a:r>
              <a:rPr sz="2000" spc="85" dirty="0">
                <a:latin typeface="Cambria"/>
                <a:cs typeface="Cambria"/>
              </a:rPr>
              <a:t>and</a:t>
            </a:r>
            <a:r>
              <a:rPr sz="2000" spc="5" dirty="0">
                <a:latin typeface="Cambria"/>
                <a:cs typeface="Cambria"/>
              </a:rPr>
              <a:t> </a:t>
            </a:r>
            <a:r>
              <a:rPr sz="2000" spc="50" dirty="0">
                <a:latin typeface="Cambria"/>
                <a:cs typeface="Cambria"/>
              </a:rPr>
              <a:t>translucent.</a:t>
            </a:r>
            <a:endParaRPr sz="2000">
              <a:latin typeface="Cambria"/>
              <a:cs typeface="Cambria"/>
            </a:endParaRPr>
          </a:p>
          <a:p>
            <a:pPr marL="71120">
              <a:lnSpc>
                <a:spcPct val="100000"/>
              </a:lnSpc>
              <a:spcBef>
                <a:spcPts val="1465"/>
              </a:spcBef>
              <a:tabLst>
                <a:tab pos="977900" algn="l"/>
              </a:tabLst>
            </a:pPr>
            <a:r>
              <a:rPr sz="2000" spc="5" dirty="0">
                <a:latin typeface="Wingdings"/>
                <a:cs typeface="Wingdings"/>
              </a:rPr>
              <a:t></a:t>
            </a:r>
            <a:r>
              <a:rPr sz="2000" spc="-5" dirty="0">
                <a:latin typeface="Times New Roman"/>
                <a:cs typeface="Times New Roman"/>
              </a:rPr>
              <a:t> </a:t>
            </a:r>
            <a:r>
              <a:rPr sz="2000" b="1" spc="155" dirty="0">
                <a:latin typeface="Cambria"/>
                <a:cs typeface="Cambria"/>
              </a:rPr>
              <a:t>Old	</a:t>
            </a:r>
            <a:r>
              <a:rPr sz="2000" b="1" spc="65">
                <a:latin typeface="Cambria"/>
                <a:cs typeface="Cambria"/>
              </a:rPr>
              <a:t>adipocere</a:t>
            </a:r>
            <a:r>
              <a:rPr sz="2000" b="1" spc="60" dirty="0">
                <a:latin typeface="Cambria"/>
                <a:cs typeface="Cambria"/>
              </a:rPr>
              <a:t> </a:t>
            </a:r>
            <a:r>
              <a:rPr sz="2000" spc="40" dirty="0">
                <a:latin typeface="Cambria"/>
                <a:cs typeface="Cambria"/>
              </a:rPr>
              <a:t>is</a:t>
            </a:r>
            <a:r>
              <a:rPr sz="2000" spc="60" dirty="0">
                <a:latin typeface="Cambria"/>
                <a:cs typeface="Cambria"/>
              </a:rPr>
              <a:t> </a:t>
            </a:r>
            <a:r>
              <a:rPr sz="2000" spc="100" dirty="0">
                <a:latin typeface="Cambria"/>
                <a:cs typeface="Cambria"/>
              </a:rPr>
              <a:t>dry</a:t>
            </a:r>
            <a:r>
              <a:rPr sz="2000" spc="50" dirty="0">
                <a:latin typeface="Cambria"/>
                <a:cs typeface="Cambria"/>
              </a:rPr>
              <a:t> </a:t>
            </a:r>
            <a:r>
              <a:rPr sz="2000" spc="175" dirty="0">
                <a:latin typeface="Cambria"/>
                <a:cs typeface="Cambria"/>
              </a:rPr>
              <a:t>,</a:t>
            </a:r>
            <a:r>
              <a:rPr sz="2000" spc="-105" dirty="0">
                <a:latin typeface="Cambria"/>
                <a:cs typeface="Cambria"/>
              </a:rPr>
              <a:t> </a:t>
            </a:r>
            <a:r>
              <a:rPr sz="2000" spc="75" dirty="0">
                <a:latin typeface="Cambria"/>
                <a:cs typeface="Cambria"/>
              </a:rPr>
              <a:t>hard,</a:t>
            </a:r>
            <a:r>
              <a:rPr sz="2000" spc="-110" dirty="0">
                <a:latin typeface="Cambria"/>
                <a:cs typeface="Cambria"/>
              </a:rPr>
              <a:t> </a:t>
            </a:r>
            <a:r>
              <a:rPr sz="2000" spc="100" dirty="0">
                <a:latin typeface="Cambria"/>
                <a:cs typeface="Cambria"/>
              </a:rPr>
              <a:t>cracked</a:t>
            </a:r>
            <a:r>
              <a:rPr sz="2000" spc="535" dirty="0">
                <a:latin typeface="Cambria"/>
                <a:cs typeface="Cambria"/>
              </a:rPr>
              <a:t> </a:t>
            </a:r>
            <a:r>
              <a:rPr sz="2000" spc="45" dirty="0">
                <a:latin typeface="Cambria"/>
                <a:cs typeface="Cambria"/>
              </a:rPr>
              <a:t>yellowish</a:t>
            </a:r>
            <a:r>
              <a:rPr sz="2000" spc="25" dirty="0">
                <a:latin typeface="Cambria"/>
                <a:cs typeface="Cambria"/>
              </a:rPr>
              <a:t> </a:t>
            </a:r>
            <a:r>
              <a:rPr sz="2000" spc="30" dirty="0">
                <a:latin typeface="Cambria"/>
                <a:cs typeface="Cambria"/>
              </a:rPr>
              <a:t>in</a:t>
            </a:r>
            <a:r>
              <a:rPr sz="2000" spc="60" dirty="0">
                <a:latin typeface="Cambria"/>
                <a:cs typeface="Cambria"/>
              </a:rPr>
              <a:t> </a:t>
            </a:r>
            <a:r>
              <a:rPr sz="2000" spc="65" dirty="0">
                <a:latin typeface="Cambria"/>
                <a:cs typeface="Cambria"/>
              </a:rPr>
              <a:t>colour</a:t>
            </a:r>
            <a:r>
              <a:rPr sz="2000" spc="40" dirty="0">
                <a:latin typeface="Cambria"/>
                <a:cs typeface="Cambria"/>
              </a:rPr>
              <a:t> </a:t>
            </a:r>
            <a:r>
              <a:rPr sz="2000" spc="85" dirty="0">
                <a:latin typeface="Cambria"/>
                <a:cs typeface="Cambria"/>
              </a:rPr>
              <a:t>and</a:t>
            </a:r>
            <a:endParaRPr sz="2000">
              <a:latin typeface="Cambria"/>
              <a:cs typeface="Cambria"/>
            </a:endParaRPr>
          </a:p>
          <a:p>
            <a:pPr marL="71120">
              <a:lnSpc>
                <a:spcPct val="100000"/>
              </a:lnSpc>
              <a:spcBef>
                <a:spcPts val="1470"/>
              </a:spcBef>
            </a:pPr>
            <a:r>
              <a:rPr sz="2000" spc="45" dirty="0">
                <a:latin typeface="Cambria"/>
                <a:cs typeface="Cambria"/>
              </a:rPr>
              <a:t>brittle</a:t>
            </a:r>
            <a:endParaRPr sz="2000">
              <a:latin typeface="Cambria"/>
              <a:cs typeface="Cambria"/>
            </a:endParaRPr>
          </a:p>
          <a:p>
            <a:pPr marL="71120">
              <a:lnSpc>
                <a:spcPct val="100000"/>
              </a:lnSpc>
              <a:spcBef>
                <a:spcPts val="1460"/>
              </a:spcBef>
            </a:pPr>
            <a:r>
              <a:rPr sz="2000">
                <a:latin typeface="Wingdings"/>
                <a:cs typeface="Wingdings"/>
              </a:rPr>
              <a:t></a:t>
            </a:r>
            <a:r>
              <a:rPr sz="2000" spc="-5">
                <a:latin typeface="Times New Roman"/>
                <a:cs typeface="Times New Roman"/>
              </a:rPr>
              <a:t> </a:t>
            </a:r>
            <a:r>
              <a:rPr sz="2000" spc="65" smtClean="0">
                <a:latin typeface="Cambria"/>
                <a:cs typeface="Cambria"/>
              </a:rPr>
              <a:t>I</a:t>
            </a:r>
            <a:r>
              <a:rPr lang="en-IN" sz="2000" spc="65" dirty="0" smtClean="0">
                <a:latin typeface="Cambria"/>
                <a:cs typeface="Cambria"/>
              </a:rPr>
              <a:t>t floats</a:t>
            </a:r>
            <a:r>
              <a:rPr sz="2000" spc="40" smtClean="0">
                <a:latin typeface="Cambria"/>
                <a:cs typeface="Cambria"/>
              </a:rPr>
              <a:t> </a:t>
            </a:r>
            <a:r>
              <a:rPr sz="2000" spc="30" dirty="0">
                <a:latin typeface="Cambria"/>
                <a:cs typeface="Cambria"/>
              </a:rPr>
              <a:t>in</a:t>
            </a:r>
            <a:r>
              <a:rPr sz="2000" spc="60" dirty="0">
                <a:latin typeface="Cambria"/>
                <a:cs typeface="Cambria"/>
              </a:rPr>
              <a:t> </a:t>
            </a:r>
            <a:r>
              <a:rPr sz="2000" spc="30" dirty="0">
                <a:latin typeface="Cambria"/>
                <a:cs typeface="Cambria"/>
              </a:rPr>
              <a:t>water</a:t>
            </a:r>
            <a:r>
              <a:rPr sz="2000" spc="45" dirty="0">
                <a:latin typeface="Cambria"/>
                <a:cs typeface="Cambria"/>
              </a:rPr>
              <a:t> </a:t>
            </a:r>
            <a:r>
              <a:rPr sz="2000" spc="40" dirty="0">
                <a:latin typeface="Cambria"/>
                <a:cs typeface="Cambria"/>
              </a:rPr>
              <a:t>but</a:t>
            </a:r>
            <a:r>
              <a:rPr sz="2000" spc="45" dirty="0">
                <a:latin typeface="Cambria"/>
                <a:cs typeface="Cambria"/>
              </a:rPr>
              <a:t> </a:t>
            </a:r>
            <a:r>
              <a:rPr sz="2000" spc="70" dirty="0">
                <a:latin typeface="Cambria"/>
                <a:cs typeface="Cambria"/>
              </a:rPr>
              <a:t>dissolves</a:t>
            </a:r>
            <a:r>
              <a:rPr sz="2000" spc="45" dirty="0">
                <a:latin typeface="Cambria"/>
                <a:cs typeface="Cambria"/>
              </a:rPr>
              <a:t> </a:t>
            </a:r>
            <a:r>
              <a:rPr sz="2000" spc="30" dirty="0">
                <a:latin typeface="Cambria"/>
                <a:cs typeface="Cambria"/>
              </a:rPr>
              <a:t>in</a:t>
            </a:r>
            <a:r>
              <a:rPr sz="2000" spc="60" dirty="0">
                <a:latin typeface="Cambria"/>
                <a:cs typeface="Cambria"/>
              </a:rPr>
              <a:t> </a:t>
            </a:r>
            <a:r>
              <a:rPr sz="2000" spc="65" dirty="0">
                <a:latin typeface="Cambria"/>
                <a:cs typeface="Cambria"/>
              </a:rPr>
              <a:t>ether</a:t>
            </a:r>
            <a:r>
              <a:rPr sz="2000" spc="55" dirty="0">
                <a:latin typeface="Cambria"/>
                <a:cs typeface="Cambria"/>
              </a:rPr>
              <a:t> </a:t>
            </a:r>
            <a:r>
              <a:rPr sz="2000" spc="85" dirty="0">
                <a:latin typeface="Cambria"/>
                <a:cs typeface="Cambria"/>
              </a:rPr>
              <a:t>and</a:t>
            </a:r>
            <a:r>
              <a:rPr sz="2000" spc="45" dirty="0">
                <a:latin typeface="Cambria"/>
                <a:cs typeface="Cambria"/>
              </a:rPr>
              <a:t> </a:t>
            </a:r>
            <a:r>
              <a:rPr sz="2000" spc="90" dirty="0">
                <a:latin typeface="Cambria"/>
                <a:cs typeface="Cambria"/>
              </a:rPr>
              <a:t>alcohol.</a:t>
            </a:r>
            <a:endParaRPr sz="2000">
              <a:latin typeface="Cambria"/>
              <a:cs typeface="Cambria"/>
            </a:endParaRPr>
          </a:p>
          <a:p>
            <a:pPr marL="71120">
              <a:lnSpc>
                <a:spcPct val="100000"/>
              </a:lnSpc>
              <a:spcBef>
                <a:spcPts val="1470"/>
              </a:spcBef>
            </a:pPr>
            <a:r>
              <a:rPr sz="2000" dirty="0">
                <a:latin typeface="Wingdings"/>
                <a:cs typeface="Wingdings"/>
              </a:rPr>
              <a:t></a:t>
            </a:r>
            <a:r>
              <a:rPr sz="2000" spc="-10" dirty="0">
                <a:latin typeface="Times New Roman"/>
                <a:cs typeface="Times New Roman"/>
              </a:rPr>
              <a:t> </a:t>
            </a:r>
            <a:r>
              <a:rPr sz="2000" spc="-50" dirty="0">
                <a:latin typeface="Cambria"/>
                <a:cs typeface="Cambria"/>
              </a:rPr>
              <a:t>It</a:t>
            </a:r>
            <a:r>
              <a:rPr sz="2000" spc="50" dirty="0">
                <a:latin typeface="Cambria"/>
                <a:cs typeface="Cambria"/>
              </a:rPr>
              <a:t> </a:t>
            </a:r>
            <a:r>
              <a:rPr sz="2000" spc="40" dirty="0">
                <a:latin typeface="Cambria"/>
                <a:cs typeface="Cambria"/>
              </a:rPr>
              <a:t>is</a:t>
            </a:r>
            <a:r>
              <a:rPr sz="2000" spc="60" dirty="0">
                <a:latin typeface="Cambria"/>
                <a:cs typeface="Cambria"/>
              </a:rPr>
              <a:t> </a:t>
            </a:r>
            <a:r>
              <a:rPr sz="2000" spc="70" dirty="0">
                <a:latin typeface="Cambria"/>
                <a:cs typeface="Cambria"/>
              </a:rPr>
              <a:t>inflammable</a:t>
            </a:r>
            <a:r>
              <a:rPr sz="2000" spc="25" dirty="0">
                <a:latin typeface="Cambria"/>
                <a:cs typeface="Cambria"/>
              </a:rPr>
              <a:t> </a:t>
            </a:r>
            <a:r>
              <a:rPr sz="2000" spc="85" dirty="0">
                <a:latin typeface="Cambria"/>
                <a:cs typeface="Cambria"/>
              </a:rPr>
              <a:t>and</a:t>
            </a:r>
            <a:r>
              <a:rPr sz="2000" spc="40" dirty="0">
                <a:latin typeface="Cambria"/>
                <a:cs typeface="Cambria"/>
              </a:rPr>
              <a:t> </a:t>
            </a:r>
            <a:r>
              <a:rPr sz="2000" spc="70" dirty="0">
                <a:latin typeface="Cambria"/>
                <a:cs typeface="Cambria"/>
              </a:rPr>
              <a:t>burns</a:t>
            </a:r>
            <a:r>
              <a:rPr sz="2000" spc="45" dirty="0">
                <a:latin typeface="Cambria"/>
                <a:cs typeface="Cambria"/>
              </a:rPr>
              <a:t> </a:t>
            </a:r>
            <a:r>
              <a:rPr sz="2000" spc="-5" dirty="0">
                <a:latin typeface="Cambria"/>
                <a:cs typeface="Cambria"/>
              </a:rPr>
              <a:t>with</a:t>
            </a:r>
            <a:r>
              <a:rPr sz="2000" spc="40" dirty="0">
                <a:latin typeface="Cambria"/>
                <a:cs typeface="Cambria"/>
              </a:rPr>
              <a:t> </a:t>
            </a:r>
            <a:r>
              <a:rPr sz="2000" spc="45" dirty="0">
                <a:latin typeface="Cambria"/>
                <a:cs typeface="Cambria"/>
              </a:rPr>
              <a:t>yellow</a:t>
            </a:r>
            <a:r>
              <a:rPr sz="2000" spc="40" dirty="0">
                <a:latin typeface="Cambria"/>
                <a:cs typeface="Cambria"/>
              </a:rPr>
              <a:t> </a:t>
            </a:r>
            <a:r>
              <a:rPr sz="2000" spc="80" dirty="0">
                <a:latin typeface="Cambria"/>
                <a:cs typeface="Cambria"/>
              </a:rPr>
              <a:t>flame.</a:t>
            </a:r>
            <a:endParaRPr sz="2000">
              <a:latin typeface="Cambria"/>
              <a:cs typeface="Cambria"/>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20520" y="238125"/>
            <a:ext cx="7428230" cy="6116418"/>
          </a:xfrm>
          <a:prstGeom prst="rect">
            <a:avLst/>
          </a:prstGeom>
        </p:spPr>
        <p:txBody>
          <a:bodyPr vert="horz" wrap="square" lIns="0" tIns="12065" rIns="0" bIns="0" rtlCol="0">
            <a:spAutoFit/>
          </a:bodyPr>
          <a:lstStyle/>
          <a:p>
            <a:pPr marL="12700">
              <a:lnSpc>
                <a:spcPct val="100000"/>
              </a:lnSpc>
              <a:spcBef>
                <a:spcPts val="95"/>
              </a:spcBef>
            </a:pPr>
            <a:r>
              <a:rPr sz="2200" spc="55" dirty="0">
                <a:solidFill>
                  <a:srgbClr val="855D5D"/>
                </a:solidFill>
                <a:latin typeface="Cambria"/>
                <a:cs typeface="Cambria"/>
              </a:rPr>
              <a:t>Time</a:t>
            </a:r>
            <a:r>
              <a:rPr sz="2200" spc="45" dirty="0">
                <a:solidFill>
                  <a:srgbClr val="855D5D"/>
                </a:solidFill>
                <a:latin typeface="Cambria"/>
                <a:cs typeface="Cambria"/>
              </a:rPr>
              <a:t> </a:t>
            </a:r>
            <a:r>
              <a:rPr sz="2200" spc="60">
                <a:solidFill>
                  <a:srgbClr val="855D5D"/>
                </a:solidFill>
                <a:latin typeface="Cambria"/>
                <a:cs typeface="Cambria"/>
              </a:rPr>
              <a:t>required</a:t>
            </a:r>
            <a:r>
              <a:rPr sz="2200" spc="35">
                <a:solidFill>
                  <a:srgbClr val="855D5D"/>
                </a:solidFill>
                <a:latin typeface="Cambria"/>
                <a:cs typeface="Cambria"/>
              </a:rPr>
              <a:t> </a:t>
            </a:r>
            <a:r>
              <a:rPr lang="en-IN" sz="2200" spc="35" dirty="0" smtClean="0">
                <a:solidFill>
                  <a:srgbClr val="855D5D"/>
                </a:solidFill>
                <a:latin typeface="Cambria"/>
                <a:cs typeface="Cambria"/>
              </a:rPr>
              <a:t>for </a:t>
            </a:r>
            <a:r>
              <a:rPr lang="en-IN" sz="2200" spc="35" dirty="0" err="1" smtClean="0">
                <a:solidFill>
                  <a:srgbClr val="855D5D"/>
                </a:solidFill>
                <a:latin typeface="Cambria"/>
                <a:cs typeface="Cambria"/>
              </a:rPr>
              <a:t>Adipocere</a:t>
            </a:r>
            <a:r>
              <a:rPr lang="en-IN" sz="2200" spc="35" dirty="0" smtClean="0">
                <a:solidFill>
                  <a:srgbClr val="855D5D"/>
                </a:solidFill>
                <a:latin typeface="Cambria"/>
                <a:cs typeface="Cambria"/>
              </a:rPr>
              <a:t> formation</a:t>
            </a:r>
            <a:r>
              <a:rPr sz="2200" spc="60" smtClean="0">
                <a:solidFill>
                  <a:srgbClr val="855D5D"/>
                </a:solidFill>
                <a:latin typeface="Cambria"/>
                <a:cs typeface="Cambria"/>
              </a:rPr>
              <a:t>:</a:t>
            </a:r>
            <a:endParaRPr sz="2200">
              <a:latin typeface="Cambria"/>
              <a:cs typeface="Cambria"/>
            </a:endParaRPr>
          </a:p>
          <a:p>
            <a:pPr marL="12700">
              <a:lnSpc>
                <a:spcPct val="100000"/>
              </a:lnSpc>
              <a:spcBef>
                <a:spcPts val="60"/>
              </a:spcBef>
            </a:pPr>
            <a:r>
              <a:rPr sz="2200" spc="45" dirty="0">
                <a:latin typeface="Cambria"/>
                <a:cs typeface="Cambria"/>
              </a:rPr>
              <a:t>--</a:t>
            </a:r>
            <a:r>
              <a:rPr sz="2200" spc="55" dirty="0">
                <a:latin typeface="Cambria"/>
                <a:cs typeface="Cambria"/>
              </a:rPr>
              <a:t> </a:t>
            </a:r>
            <a:r>
              <a:rPr sz="2200" spc="-5" dirty="0">
                <a:latin typeface="Cambria"/>
                <a:cs typeface="Cambria"/>
              </a:rPr>
              <a:t>3-4</a:t>
            </a:r>
            <a:r>
              <a:rPr sz="2200" spc="50" dirty="0">
                <a:latin typeface="Cambria"/>
                <a:cs typeface="Cambria"/>
              </a:rPr>
              <a:t> </a:t>
            </a:r>
            <a:r>
              <a:rPr sz="2200" spc="85" dirty="0">
                <a:latin typeface="Cambria"/>
                <a:cs typeface="Cambria"/>
              </a:rPr>
              <a:t>weeks</a:t>
            </a:r>
            <a:r>
              <a:rPr sz="2200" spc="90" dirty="0">
                <a:latin typeface="Cambria"/>
                <a:cs typeface="Cambria"/>
              </a:rPr>
              <a:t> </a:t>
            </a:r>
            <a:r>
              <a:rPr sz="2200" spc="30" dirty="0">
                <a:latin typeface="Cambria"/>
                <a:cs typeface="Cambria"/>
              </a:rPr>
              <a:t>in</a:t>
            </a:r>
            <a:r>
              <a:rPr sz="2200" spc="60" dirty="0">
                <a:latin typeface="Cambria"/>
                <a:cs typeface="Cambria"/>
              </a:rPr>
              <a:t> </a:t>
            </a:r>
            <a:r>
              <a:rPr sz="2200" spc="65" dirty="0">
                <a:latin typeface="Cambria"/>
                <a:cs typeface="Cambria"/>
              </a:rPr>
              <a:t>summer</a:t>
            </a:r>
            <a:r>
              <a:rPr sz="2200" spc="75" dirty="0">
                <a:latin typeface="Cambria"/>
                <a:cs typeface="Cambria"/>
              </a:rPr>
              <a:t> </a:t>
            </a:r>
            <a:r>
              <a:rPr sz="2200" spc="30" dirty="0">
                <a:latin typeface="Cambria"/>
                <a:cs typeface="Cambria"/>
              </a:rPr>
              <a:t>in</a:t>
            </a:r>
            <a:r>
              <a:rPr sz="2200" spc="60" dirty="0">
                <a:latin typeface="Cambria"/>
                <a:cs typeface="Cambria"/>
              </a:rPr>
              <a:t> </a:t>
            </a:r>
            <a:r>
              <a:rPr sz="2200" spc="65" dirty="0">
                <a:latin typeface="Cambria"/>
                <a:cs typeface="Cambria"/>
              </a:rPr>
              <a:t>temperate</a:t>
            </a:r>
            <a:r>
              <a:rPr sz="2200" spc="85" dirty="0">
                <a:latin typeface="Cambria"/>
                <a:cs typeface="Cambria"/>
              </a:rPr>
              <a:t> </a:t>
            </a:r>
            <a:r>
              <a:rPr sz="2200" spc="60" dirty="0">
                <a:latin typeface="Cambria"/>
                <a:cs typeface="Cambria"/>
              </a:rPr>
              <a:t>countries</a:t>
            </a:r>
            <a:endParaRPr sz="2200">
              <a:latin typeface="Cambria"/>
              <a:cs typeface="Cambria"/>
            </a:endParaRPr>
          </a:p>
          <a:p>
            <a:pPr marL="12700">
              <a:lnSpc>
                <a:spcPct val="100000"/>
              </a:lnSpc>
              <a:spcBef>
                <a:spcPts val="50"/>
              </a:spcBef>
            </a:pPr>
            <a:r>
              <a:rPr sz="2200" spc="45">
                <a:latin typeface="Cambria"/>
                <a:cs typeface="Cambria"/>
              </a:rPr>
              <a:t>--</a:t>
            </a:r>
            <a:r>
              <a:rPr sz="2200" spc="40">
                <a:latin typeface="Cambria"/>
                <a:cs typeface="Cambria"/>
              </a:rPr>
              <a:t> </a:t>
            </a:r>
            <a:r>
              <a:rPr lang="en-US" sz="2400" dirty="0" smtClean="0"/>
              <a:t>In India, it has been observed to begin within 4 to 5 days. Adipocere may persist for years or decades. </a:t>
            </a:r>
            <a:endParaRPr sz="2200">
              <a:latin typeface="Cambria"/>
              <a:cs typeface="Cambria"/>
            </a:endParaRPr>
          </a:p>
          <a:p>
            <a:pPr>
              <a:lnSpc>
                <a:spcPct val="100000"/>
              </a:lnSpc>
              <a:spcBef>
                <a:spcPts val="40"/>
              </a:spcBef>
            </a:pPr>
            <a:endParaRPr sz="2350">
              <a:latin typeface="Cambria"/>
              <a:cs typeface="Cambria"/>
            </a:endParaRPr>
          </a:p>
          <a:p>
            <a:pPr marL="12700">
              <a:lnSpc>
                <a:spcPct val="100000"/>
              </a:lnSpc>
              <a:spcBef>
                <a:spcPts val="5"/>
              </a:spcBef>
            </a:pPr>
            <a:r>
              <a:rPr sz="2200" spc="35" dirty="0">
                <a:solidFill>
                  <a:srgbClr val="855D5D"/>
                </a:solidFill>
                <a:latin typeface="Cambria"/>
                <a:cs typeface="Cambria"/>
              </a:rPr>
              <a:t>Distribution</a:t>
            </a:r>
            <a:r>
              <a:rPr sz="2200" spc="75" dirty="0">
                <a:solidFill>
                  <a:srgbClr val="855D5D"/>
                </a:solidFill>
                <a:latin typeface="Cambria"/>
                <a:cs typeface="Cambria"/>
              </a:rPr>
              <a:t> </a:t>
            </a:r>
            <a:r>
              <a:rPr sz="2200" spc="60" dirty="0">
                <a:solidFill>
                  <a:srgbClr val="855D5D"/>
                </a:solidFill>
                <a:latin typeface="Cambria"/>
                <a:cs typeface="Cambria"/>
              </a:rPr>
              <a:t>:</a:t>
            </a:r>
            <a:endParaRPr sz="2200">
              <a:latin typeface="Cambria"/>
              <a:cs typeface="Cambria"/>
            </a:endParaRPr>
          </a:p>
          <a:p>
            <a:pPr marL="12700">
              <a:lnSpc>
                <a:spcPct val="100000"/>
              </a:lnSpc>
              <a:spcBef>
                <a:spcPts val="1280"/>
              </a:spcBef>
            </a:pPr>
            <a:r>
              <a:rPr sz="2200" spc="-5">
                <a:latin typeface="Wingdings"/>
                <a:cs typeface="Wingdings"/>
              </a:rPr>
              <a:t></a:t>
            </a:r>
            <a:r>
              <a:rPr sz="2200" spc="-5">
                <a:latin typeface="Times New Roman"/>
                <a:cs typeface="Times New Roman"/>
              </a:rPr>
              <a:t> </a:t>
            </a:r>
            <a:r>
              <a:rPr lang="en-US" sz="2000" dirty="0" smtClean="0"/>
              <a:t>The face, buttocks, breasts and abdomen are the usual sites. The limbs, chest wall, or other parts of the body may be affected, but sometimes the entire body is converted into </a:t>
            </a:r>
            <a:r>
              <a:rPr lang="en-US" sz="2000" dirty="0" err="1" smtClean="0"/>
              <a:t>adipocere</a:t>
            </a:r>
            <a:r>
              <a:rPr lang="en-US" sz="2000" dirty="0" smtClean="0"/>
              <a:t>. Fatty tissue between the </a:t>
            </a:r>
            <a:r>
              <a:rPr lang="en-US" sz="2000" dirty="0" err="1" smtClean="0"/>
              <a:t>fibres</a:t>
            </a:r>
            <a:r>
              <a:rPr lang="en-US" sz="2000" dirty="0" smtClean="0"/>
              <a:t> of skeletal muscle and in the myocardium and in the substance of the liver. kidney. etc .. is also converted into </a:t>
            </a:r>
            <a:r>
              <a:rPr lang="en-US" sz="2000" dirty="0" err="1" smtClean="0"/>
              <a:t>adipocere</a:t>
            </a:r>
            <a:r>
              <a:rPr lang="en-US" sz="2000" dirty="0" smtClean="0"/>
              <a:t>. T.</a:t>
            </a:r>
            <a:endParaRPr sz="2200">
              <a:latin typeface="Cambria"/>
              <a:cs typeface="Cambria"/>
            </a:endParaRPr>
          </a:p>
          <a:p>
            <a:pPr marL="12700">
              <a:lnSpc>
                <a:spcPct val="100000"/>
              </a:lnSpc>
              <a:spcBef>
                <a:spcPts val="1680"/>
              </a:spcBef>
            </a:pPr>
            <a:r>
              <a:rPr sz="2200" spc="125" dirty="0">
                <a:solidFill>
                  <a:srgbClr val="855D5D"/>
                </a:solidFill>
                <a:latin typeface="Cambria"/>
                <a:cs typeface="Cambria"/>
              </a:rPr>
              <a:t>Medico</a:t>
            </a:r>
            <a:r>
              <a:rPr sz="2200" spc="70" dirty="0">
                <a:solidFill>
                  <a:srgbClr val="855D5D"/>
                </a:solidFill>
                <a:latin typeface="Cambria"/>
                <a:cs typeface="Cambria"/>
              </a:rPr>
              <a:t> </a:t>
            </a:r>
            <a:r>
              <a:rPr sz="2200" spc="120" dirty="0">
                <a:solidFill>
                  <a:srgbClr val="855D5D"/>
                </a:solidFill>
                <a:latin typeface="Cambria"/>
                <a:cs typeface="Cambria"/>
              </a:rPr>
              <a:t>legal</a:t>
            </a:r>
            <a:r>
              <a:rPr sz="2200" spc="60" dirty="0">
                <a:solidFill>
                  <a:srgbClr val="855D5D"/>
                </a:solidFill>
                <a:latin typeface="Cambria"/>
                <a:cs typeface="Cambria"/>
              </a:rPr>
              <a:t> </a:t>
            </a:r>
            <a:r>
              <a:rPr sz="2200" spc="65" dirty="0">
                <a:solidFill>
                  <a:srgbClr val="855D5D"/>
                </a:solidFill>
                <a:latin typeface="Cambria"/>
                <a:cs typeface="Cambria"/>
              </a:rPr>
              <a:t>application</a:t>
            </a:r>
            <a:r>
              <a:rPr sz="2200" spc="85" dirty="0">
                <a:solidFill>
                  <a:srgbClr val="855D5D"/>
                </a:solidFill>
                <a:latin typeface="Cambria"/>
                <a:cs typeface="Cambria"/>
              </a:rPr>
              <a:t> </a:t>
            </a:r>
            <a:r>
              <a:rPr sz="2200" spc="60" dirty="0">
                <a:solidFill>
                  <a:srgbClr val="855D5D"/>
                </a:solidFill>
                <a:latin typeface="Cambria"/>
                <a:cs typeface="Cambria"/>
              </a:rPr>
              <a:t>:</a:t>
            </a:r>
            <a:endParaRPr sz="2200">
              <a:latin typeface="Cambria"/>
              <a:cs typeface="Cambria"/>
            </a:endParaRPr>
          </a:p>
          <a:p>
            <a:pPr marL="290830" indent="-278765">
              <a:lnSpc>
                <a:spcPct val="100000"/>
              </a:lnSpc>
              <a:spcBef>
                <a:spcPts val="1695"/>
              </a:spcBef>
              <a:buAutoNum type="arabicPeriod"/>
              <a:tabLst>
                <a:tab pos="291465" algn="l"/>
              </a:tabLst>
            </a:pPr>
            <a:r>
              <a:rPr sz="2200" spc="100" dirty="0">
                <a:latin typeface="Cambria"/>
                <a:cs typeface="Cambria"/>
              </a:rPr>
              <a:t>Help</a:t>
            </a:r>
            <a:r>
              <a:rPr sz="2200" spc="60" dirty="0">
                <a:latin typeface="Cambria"/>
                <a:cs typeface="Cambria"/>
              </a:rPr>
              <a:t> </a:t>
            </a:r>
            <a:r>
              <a:rPr sz="2200" spc="30" dirty="0">
                <a:latin typeface="Cambria"/>
                <a:cs typeface="Cambria"/>
              </a:rPr>
              <a:t>in</a:t>
            </a:r>
            <a:r>
              <a:rPr sz="2200" spc="60" dirty="0">
                <a:latin typeface="Cambria"/>
                <a:cs typeface="Cambria"/>
              </a:rPr>
              <a:t> </a:t>
            </a:r>
            <a:r>
              <a:rPr sz="2200" spc="75" dirty="0">
                <a:latin typeface="Cambria"/>
                <a:cs typeface="Cambria"/>
              </a:rPr>
              <a:t>establishing</a:t>
            </a:r>
            <a:r>
              <a:rPr sz="2200" spc="120" dirty="0">
                <a:latin typeface="Cambria"/>
                <a:cs typeface="Cambria"/>
              </a:rPr>
              <a:t> </a:t>
            </a:r>
            <a:r>
              <a:rPr sz="2200" b="1" spc="50" dirty="0">
                <a:latin typeface="Cambria"/>
                <a:cs typeface="Cambria"/>
              </a:rPr>
              <a:t>identity</a:t>
            </a:r>
            <a:r>
              <a:rPr sz="2200" b="1" spc="85" dirty="0">
                <a:latin typeface="Cambria"/>
                <a:cs typeface="Cambria"/>
              </a:rPr>
              <a:t> </a:t>
            </a:r>
            <a:r>
              <a:rPr sz="2200" spc="75" dirty="0">
                <a:latin typeface="Cambria"/>
                <a:cs typeface="Cambria"/>
              </a:rPr>
              <a:t>as</a:t>
            </a:r>
            <a:r>
              <a:rPr sz="2200" spc="65" dirty="0">
                <a:latin typeface="Cambria"/>
                <a:cs typeface="Cambria"/>
              </a:rPr>
              <a:t> </a:t>
            </a:r>
            <a:r>
              <a:rPr sz="2200" spc="40" dirty="0">
                <a:latin typeface="Cambria"/>
                <a:cs typeface="Cambria"/>
              </a:rPr>
              <a:t>features</a:t>
            </a:r>
            <a:r>
              <a:rPr sz="2200" spc="65" dirty="0">
                <a:latin typeface="Cambria"/>
                <a:cs typeface="Cambria"/>
              </a:rPr>
              <a:t> </a:t>
            </a:r>
            <a:r>
              <a:rPr sz="2200" spc="55" dirty="0">
                <a:latin typeface="Cambria"/>
                <a:cs typeface="Cambria"/>
              </a:rPr>
              <a:t>are </a:t>
            </a:r>
            <a:r>
              <a:rPr sz="2200" spc="100" dirty="0">
                <a:latin typeface="Cambria"/>
                <a:cs typeface="Cambria"/>
              </a:rPr>
              <a:t>preserved.</a:t>
            </a:r>
            <a:endParaRPr sz="2200">
              <a:latin typeface="Cambria"/>
              <a:cs typeface="Cambria"/>
            </a:endParaRPr>
          </a:p>
          <a:p>
            <a:pPr marL="290830" indent="-278765">
              <a:lnSpc>
                <a:spcPct val="100000"/>
              </a:lnSpc>
              <a:spcBef>
                <a:spcPts val="1689"/>
              </a:spcBef>
              <a:buAutoNum type="arabicPeriod"/>
              <a:tabLst>
                <a:tab pos="291465" algn="l"/>
              </a:tabLst>
            </a:pPr>
            <a:r>
              <a:rPr sz="2200" spc="95" dirty="0">
                <a:latin typeface="Cambria"/>
                <a:cs typeface="Cambria"/>
              </a:rPr>
              <a:t>May</a:t>
            </a:r>
            <a:r>
              <a:rPr sz="2200" spc="70" dirty="0">
                <a:latin typeface="Cambria"/>
                <a:cs typeface="Cambria"/>
              </a:rPr>
              <a:t> </a:t>
            </a:r>
            <a:r>
              <a:rPr sz="2200" spc="100" dirty="0">
                <a:latin typeface="Cambria"/>
                <a:cs typeface="Cambria"/>
              </a:rPr>
              <a:t>help</a:t>
            </a:r>
            <a:r>
              <a:rPr sz="2200" spc="70" dirty="0">
                <a:latin typeface="Cambria"/>
                <a:cs typeface="Cambria"/>
              </a:rPr>
              <a:t> </a:t>
            </a:r>
            <a:r>
              <a:rPr sz="2200" spc="30" dirty="0">
                <a:latin typeface="Cambria"/>
                <a:cs typeface="Cambria"/>
              </a:rPr>
              <a:t>in</a:t>
            </a:r>
            <a:r>
              <a:rPr sz="2200" spc="60" dirty="0">
                <a:latin typeface="Cambria"/>
                <a:cs typeface="Cambria"/>
              </a:rPr>
              <a:t> </a:t>
            </a:r>
            <a:r>
              <a:rPr sz="2200" spc="75" dirty="0">
                <a:latin typeface="Cambria"/>
                <a:cs typeface="Cambria"/>
              </a:rPr>
              <a:t>ascertaining</a:t>
            </a:r>
            <a:r>
              <a:rPr sz="2200" spc="95" dirty="0">
                <a:latin typeface="Cambria"/>
                <a:cs typeface="Cambria"/>
              </a:rPr>
              <a:t> </a:t>
            </a:r>
            <a:r>
              <a:rPr sz="2200" b="1" spc="110" dirty="0">
                <a:latin typeface="Cambria"/>
                <a:cs typeface="Cambria"/>
              </a:rPr>
              <a:t>cause</a:t>
            </a:r>
            <a:r>
              <a:rPr sz="2200" b="1" spc="85" dirty="0">
                <a:latin typeface="Cambria"/>
                <a:cs typeface="Cambria"/>
              </a:rPr>
              <a:t> </a:t>
            </a:r>
            <a:r>
              <a:rPr sz="2200" b="1" spc="30" dirty="0">
                <a:latin typeface="Cambria"/>
                <a:cs typeface="Cambria"/>
              </a:rPr>
              <a:t>of</a:t>
            </a:r>
            <a:r>
              <a:rPr sz="2200" b="1" spc="65" dirty="0">
                <a:latin typeface="Cambria"/>
                <a:cs typeface="Cambria"/>
              </a:rPr>
              <a:t> </a:t>
            </a:r>
            <a:r>
              <a:rPr sz="2200" b="1" spc="50" dirty="0">
                <a:latin typeface="Cambria"/>
                <a:cs typeface="Cambria"/>
              </a:rPr>
              <a:t>death</a:t>
            </a:r>
            <a:r>
              <a:rPr sz="2200" b="1" spc="95" dirty="0">
                <a:latin typeface="Cambria"/>
                <a:cs typeface="Cambria"/>
              </a:rPr>
              <a:t> </a:t>
            </a:r>
            <a:r>
              <a:rPr sz="2200" spc="10" dirty="0">
                <a:latin typeface="Cambria"/>
                <a:cs typeface="Cambria"/>
              </a:rPr>
              <a:t>from</a:t>
            </a:r>
            <a:r>
              <a:rPr sz="2200" spc="60" dirty="0">
                <a:latin typeface="Cambria"/>
                <a:cs typeface="Cambria"/>
              </a:rPr>
              <a:t> wounds.</a:t>
            </a:r>
            <a:endParaRPr sz="2200">
              <a:latin typeface="Cambria"/>
              <a:cs typeface="Cambria"/>
            </a:endParaRPr>
          </a:p>
          <a:p>
            <a:pPr marL="290830" indent="-278765">
              <a:lnSpc>
                <a:spcPct val="100000"/>
              </a:lnSpc>
              <a:spcBef>
                <a:spcPts val="1689"/>
              </a:spcBef>
              <a:buAutoNum type="arabicPeriod"/>
              <a:tabLst>
                <a:tab pos="291465" algn="l"/>
              </a:tabLst>
            </a:pPr>
            <a:r>
              <a:rPr sz="2200" spc="130" dirty="0">
                <a:latin typeface="Cambria"/>
                <a:cs typeface="Cambria"/>
              </a:rPr>
              <a:t>Gives</a:t>
            </a:r>
            <a:r>
              <a:rPr sz="2200" spc="70" dirty="0">
                <a:latin typeface="Cambria"/>
                <a:cs typeface="Cambria"/>
              </a:rPr>
              <a:t> </a:t>
            </a:r>
            <a:r>
              <a:rPr sz="2200" spc="110" dirty="0">
                <a:latin typeface="Cambria"/>
                <a:cs typeface="Cambria"/>
              </a:rPr>
              <a:t>idea</a:t>
            </a:r>
            <a:r>
              <a:rPr sz="2200" spc="65" dirty="0">
                <a:latin typeface="Cambria"/>
                <a:cs typeface="Cambria"/>
              </a:rPr>
              <a:t> </a:t>
            </a:r>
            <a:r>
              <a:rPr sz="2200" spc="60" dirty="0">
                <a:latin typeface="Cambria"/>
                <a:cs typeface="Cambria"/>
              </a:rPr>
              <a:t>about</a:t>
            </a:r>
            <a:r>
              <a:rPr sz="2200" spc="80" dirty="0">
                <a:latin typeface="Cambria"/>
                <a:cs typeface="Cambria"/>
              </a:rPr>
              <a:t> </a:t>
            </a:r>
            <a:r>
              <a:rPr sz="2200" b="1" spc="80" dirty="0">
                <a:latin typeface="Cambria"/>
                <a:cs typeface="Cambria"/>
              </a:rPr>
              <a:t>time</a:t>
            </a:r>
            <a:r>
              <a:rPr sz="2200" b="1" spc="55" dirty="0">
                <a:latin typeface="Cambria"/>
                <a:cs typeface="Cambria"/>
              </a:rPr>
              <a:t> </a:t>
            </a:r>
            <a:r>
              <a:rPr sz="2200" b="1" spc="105" dirty="0">
                <a:latin typeface="Cambria"/>
                <a:cs typeface="Cambria"/>
              </a:rPr>
              <a:t>since</a:t>
            </a:r>
            <a:r>
              <a:rPr sz="2200" b="1" spc="80" dirty="0">
                <a:latin typeface="Cambria"/>
                <a:cs typeface="Cambria"/>
              </a:rPr>
              <a:t> </a:t>
            </a:r>
            <a:r>
              <a:rPr sz="2200" b="1" spc="85" dirty="0">
                <a:latin typeface="Cambria"/>
                <a:cs typeface="Cambria"/>
              </a:rPr>
              <a:t>death.</a:t>
            </a:r>
            <a:endParaRPr sz="2200">
              <a:latin typeface="Cambria"/>
              <a:cs typeface="Cambri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9397" y="493014"/>
            <a:ext cx="2287270" cy="574040"/>
          </a:xfrm>
          <a:prstGeom prst="rect">
            <a:avLst/>
          </a:prstGeom>
        </p:spPr>
        <p:txBody>
          <a:bodyPr vert="horz" wrap="square" lIns="0" tIns="12700" rIns="0" bIns="0" rtlCol="0">
            <a:spAutoFit/>
          </a:bodyPr>
          <a:lstStyle/>
          <a:p>
            <a:pPr marL="12700">
              <a:lnSpc>
                <a:spcPct val="100000"/>
              </a:lnSpc>
              <a:spcBef>
                <a:spcPts val="100"/>
              </a:spcBef>
            </a:pPr>
            <a:r>
              <a:rPr sz="3600" b="1" spc="-70" dirty="0">
                <a:solidFill>
                  <a:srgbClr val="800000"/>
                </a:solidFill>
                <a:latin typeface="Calibri"/>
                <a:cs typeface="Calibri"/>
              </a:rPr>
              <a:t>LATE</a:t>
            </a:r>
            <a:r>
              <a:rPr sz="3600" b="1" spc="-75" dirty="0">
                <a:solidFill>
                  <a:srgbClr val="800000"/>
                </a:solidFill>
                <a:latin typeface="Calibri"/>
                <a:cs typeface="Calibri"/>
              </a:rPr>
              <a:t> </a:t>
            </a:r>
            <a:r>
              <a:rPr sz="3600" b="1" spc="-5" dirty="0">
                <a:solidFill>
                  <a:srgbClr val="800000"/>
                </a:solidFill>
                <a:latin typeface="Calibri"/>
                <a:cs typeface="Calibri"/>
              </a:rPr>
              <a:t>SIGNS</a:t>
            </a:r>
            <a:r>
              <a:rPr sz="3600" b="1" spc="-5" dirty="0">
                <a:latin typeface="Calibri"/>
                <a:cs typeface="Calibri"/>
              </a:rPr>
              <a:t>:</a:t>
            </a:r>
            <a:endParaRPr sz="3600">
              <a:latin typeface="Calibri"/>
              <a:cs typeface="Calibri"/>
            </a:endParaRPr>
          </a:p>
        </p:txBody>
      </p:sp>
      <p:sp>
        <p:nvSpPr>
          <p:cNvPr id="3" name="object 3"/>
          <p:cNvSpPr txBox="1"/>
          <p:nvPr/>
        </p:nvSpPr>
        <p:spPr>
          <a:xfrm>
            <a:off x="1304671" y="2303145"/>
            <a:ext cx="4321810" cy="2895600"/>
          </a:xfrm>
          <a:prstGeom prst="rect">
            <a:avLst/>
          </a:prstGeom>
        </p:spPr>
        <p:txBody>
          <a:bodyPr vert="horz" wrap="square" lIns="0" tIns="12700" rIns="0" bIns="0" rtlCol="0">
            <a:spAutoFit/>
          </a:bodyPr>
          <a:lstStyle/>
          <a:p>
            <a:pPr marL="462915" indent="-450850">
              <a:lnSpc>
                <a:spcPct val="100000"/>
              </a:lnSpc>
              <a:spcBef>
                <a:spcPts val="100"/>
              </a:spcBef>
              <a:buAutoNum type="arabicPeriod"/>
              <a:tabLst>
                <a:tab pos="463550" algn="l"/>
              </a:tabLst>
            </a:pPr>
            <a:r>
              <a:rPr sz="3600" spc="-10" dirty="0">
                <a:latin typeface="Calibri"/>
                <a:cs typeface="Calibri"/>
              </a:rPr>
              <a:t>Decomposition</a:t>
            </a:r>
            <a:endParaRPr sz="3600">
              <a:latin typeface="Calibri"/>
              <a:cs typeface="Calibri"/>
            </a:endParaRPr>
          </a:p>
          <a:p>
            <a:pPr>
              <a:lnSpc>
                <a:spcPct val="100000"/>
              </a:lnSpc>
              <a:spcBef>
                <a:spcPts val="35"/>
              </a:spcBef>
              <a:buFont typeface="Calibri"/>
              <a:buAutoNum type="arabicPeriod"/>
            </a:pPr>
            <a:endParaRPr sz="3900">
              <a:latin typeface="Calibri"/>
              <a:cs typeface="Calibri"/>
            </a:endParaRPr>
          </a:p>
          <a:p>
            <a:pPr marL="463550" indent="-451484">
              <a:lnSpc>
                <a:spcPct val="100000"/>
              </a:lnSpc>
              <a:spcBef>
                <a:spcPts val="5"/>
              </a:spcBef>
              <a:buAutoNum type="arabicPeriod"/>
              <a:tabLst>
                <a:tab pos="464184" algn="l"/>
              </a:tabLst>
            </a:pPr>
            <a:r>
              <a:rPr sz="3600" spc="-10">
                <a:latin typeface="Calibri"/>
                <a:cs typeface="Calibri"/>
              </a:rPr>
              <a:t>Adipocere</a:t>
            </a:r>
            <a:r>
              <a:rPr sz="3600" spc="-75" dirty="0">
                <a:latin typeface="Calibri"/>
                <a:cs typeface="Calibri"/>
              </a:rPr>
              <a:t> </a:t>
            </a:r>
            <a:r>
              <a:rPr sz="3600" spc="-15" dirty="0">
                <a:latin typeface="Calibri"/>
                <a:cs typeface="Calibri"/>
              </a:rPr>
              <a:t>formation</a:t>
            </a:r>
            <a:endParaRPr sz="3600">
              <a:latin typeface="Calibri"/>
              <a:cs typeface="Calibri"/>
            </a:endParaRPr>
          </a:p>
          <a:p>
            <a:pPr>
              <a:lnSpc>
                <a:spcPct val="100000"/>
              </a:lnSpc>
              <a:spcBef>
                <a:spcPts val="15"/>
              </a:spcBef>
              <a:buFont typeface="Calibri"/>
              <a:buAutoNum type="arabicPeriod"/>
            </a:pPr>
            <a:endParaRPr sz="3950">
              <a:latin typeface="Calibri"/>
              <a:cs typeface="Calibri"/>
            </a:endParaRPr>
          </a:p>
          <a:p>
            <a:pPr marL="463550" indent="-451484">
              <a:lnSpc>
                <a:spcPct val="100000"/>
              </a:lnSpc>
              <a:buAutoNum type="arabicPeriod"/>
              <a:tabLst>
                <a:tab pos="464184" algn="l"/>
              </a:tabLst>
            </a:pPr>
            <a:r>
              <a:rPr sz="3600" spc="-5" dirty="0">
                <a:latin typeface="Calibri"/>
                <a:cs typeface="Calibri"/>
              </a:rPr>
              <a:t>Mummification</a:t>
            </a:r>
            <a:endParaRPr sz="3600">
              <a:latin typeface="Calibri"/>
              <a:cs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20520" y="461848"/>
            <a:ext cx="2308860" cy="422909"/>
          </a:xfrm>
          <a:prstGeom prst="rect">
            <a:avLst/>
          </a:prstGeom>
        </p:spPr>
        <p:txBody>
          <a:bodyPr vert="horz" wrap="square" lIns="0" tIns="13335" rIns="0" bIns="0" rtlCol="0">
            <a:spAutoFit/>
          </a:bodyPr>
          <a:lstStyle/>
          <a:p>
            <a:pPr marL="12700">
              <a:lnSpc>
                <a:spcPct val="100000"/>
              </a:lnSpc>
              <a:spcBef>
                <a:spcPts val="105"/>
              </a:spcBef>
            </a:pPr>
            <a:r>
              <a:rPr sz="2600" b="1" spc="-5" dirty="0">
                <a:solidFill>
                  <a:srgbClr val="C00000"/>
                </a:solidFill>
                <a:latin typeface="Calibri"/>
                <a:cs typeface="Calibri"/>
              </a:rPr>
              <a:t>Mummification</a:t>
            </a:r>
            <a:r>
              <a:rPr sz="2600" b="1" spc="-95" dirty="0">
                <a:solidFill>
                  <a:srgbClr val="C00000"/>
                </a:solidFill>
                <a:latin typeface="Calibri"/>
                <a:cs typeface="Calibri"/>
              </a:rPr>
              <a:t> </a:t>
            </a:r>
            <a:r>
              <a:rPr sz="2600" b="1" dirty="0">
                <a:solidFill>
                  <a:srgbClr val="C00000"/>
                </a:solidFill>
                <a:latin typeface="Calibri"/>
                <a:cs typeface="Calibri"/>
              </a:rPr>
              <a:t>:</a:t>
            </a:r>
            <a:endParaRPr sz="2600">
              <a:latin typeface="Calibri"/>
              <a:cs typeface="Calibri"/>
            </a:endParaRPr>
          </a:p>
        </p:txBody>
      </p:sp>
      <p:sp>
        <p:nvSpPr>
          <p:cNvPr id="3" name="object 3"/>
          <p:cNvSpPr txBox="1"/>
          <p:nvPr/>
        </p:nvSpPr>
        <p:spPr>
          <a:xfrm>
            <a:off x="1220520" y="869442"/>
            <a:ext cx="7618095" cy="391160"/>
          </a:xfrm>
          <a:prstGeom prst="rect">
            <a:avLst/>
          </a:prstGeom>
        </p:spPr>
        <p:txBody>
          <a:bodyPr vert="horz" wrap="square" lIns="0" tIns="12700" rIns="0" bIns="0" rtlCol="0">
            <a:spAutoFit/>
          </a:bodyPr>
          <a:lstStyle/>
          <a:p>
            <a:pPr marL="12700">
              <a:lnSpc>
                <a:spcPct val="100000"/>
              </a:lnSpc>
              <a:spcBef>
                <a:spcPts val="100"/>
              </a:spcBef>
              <a:tabLst>
                <a:tab pos="365760" algn="l"/>
                <a:tab pos="730250" algn="l"/>
                <a:tab pos="1050290" algn="l"/>
                <a:tab pos="2785110" algn="l"/>
                <a:tab pos="3213100" algn="l"/>
                <a:tab pos="4330700" algn="l"/>
                <a:tab pos="4759325" algn="l"/>
                <a:tab pos="6463030" algn="l"/>
                <a:tab pos="6868795" algn="l"/>
              </a:tabLst>
            </a:pPr>
            <a:r>
              <a:rPr sz="2400" spc="-5" dirty="0">
                <a:latin typeface="Calibri"/>
                <a:cs typeface="Calibri"/>
              </a:rPr>
              <a:t>I</a:t>
            </a:r>
            <a:r>
              <a:rPr sz="2400" dirty="0">
                <a:latin typeface="Calibri"/>
                <a:cs typeface="Calibri"/>
              </a:rPr>
              <a:t>t	is	a	modifi</a:t>
            </a:r>
            <a:r>
              <a:rPr sz="2400" spc="-25" dirty="0">
                <a:latin typeface="Calibri"/>
                <a:cs typeface="Calibri"/>
              </a:rPr>
              <a:t>ca</a:t>
            </a:r>
            <a:r>
              <a:rPr sz="2400" dirty="0">
                <a:latin typeface="Calibri"/>
                <a:cs typeface="Calibri"/>
              </a:rPr>
              <a:t>tion	</a:t>
            </a:r>
            <a:r>
              <a:rPr sz="2400" spc="-10" dirty="0">
                <a:latin typeface="Calibri"/>
                <a:cs typeface="Calibri"/>
              </a:rPr>
              <a:t>o</a:t>
            </a:r>
            <a:r>
              <a:rPr sz="2400" dirty="0">
                <a:latin typeface="Calibri"/>
                <a:cs typeface="Calibri"/>
              </a:rPr>
              <a:t>f	</a:t>
            </a:r>
            <a:r>
              <a:rPr sz="2400" spc="-5" dirty="0">
                <a:latin typeface="Calibri"/>
                <a:cs typeface="Calibri"/>
              </a:rPr>
              <a:t>p</a:t>
            </a:r>
            <a:r>
              <a:rPr sz="2400" spc="-35" dirty="0">
                <a:latin typeface="Calibri"/>
                <a:cs typeface="Calibri"/>
              </a:rPr>
              <a:t>r</a:t>
            </a:r>
            <a:r>
              <a:rPr sz="2400" spc="-5" dirty="0">
                <a:latin typeface="Calibri"/>
                <a:cs typeface="Calibri"/>
              </a:rPr>
              <a:t>oces</a:t>
            </a:r>
            <a:r>
              <a:rPr sz="2400" dirty="0">
                <a:latin typeface="Calibri"/>
                <a:cs typeface="Calibri"/>
              </a:rPr>
              <a:t>s	</a:t>
            </a:r>
            <a:r>
              <a:rPr sz="2400" spc="-10" dirty="0">
                <a:latin typeface="Calibri"/>
                <a:cs typeface="Calibri"/>
              </a:rPr>
              <a:t>o</a:t>
            </a:r>
            <a:r>
              <a:rPr sz="2400" dirty="0">
                <a:latin typeface="Calibri"/>
                <a:cs typeface="Calibri"/>
              </a:rPr>
              <a:t>f	</a:t>
            </a:r>
            <a:r>
              <a:rPr sz="2400" spc="-5" dirty="0">
                <a:latin typeface="Calibri"/>
                <a:cs typeface="Calibri"/>
              </a:rPr>
              <a:t>put</a:t>
            </a:r>
            <a:r>
              <a:rPr sz="2400" spc="-35" dirty="0">
                <a:latin typeface="Calibri"/>
                <a:cs typeface="Calibri"/>
              </a:rPr>
              <a:t>r</a:t>
            </a:r>
            <a:r>
              <a:rPr sz="2400" spc="-20" dirty="0">
                <a:latin typeface="Calibri"/>
                <a:cs typeface="Calibri"/>
              </a:rPr>
              <a:t>e</a:t>
            </a:r>
            <a:r>
              <a:rPr sz="2400" spc="-50" dirty="0">
                <a:latin typeface="Calibri"/>
                <a:cs typeface="Calibri"/>
              </a:rPr>
              <a:t>f</a:t>
            </a:r>
            <a:r>
              <a:rPr sz="2400" dirty="0">
                <a:latin typeface="Calibri"/>
                <a:cs typeface="Calibri"/>
              </a:rPr>
              <a:t>action	in	whi</a:t>
            </a:r>
            <a:r>
              <a:rPr sz="2400" spc="-10" dirty="0">
                <a:latin typeface="Calibri"/>
                <a:cs typeface="Calibri"/>
              </a:rPr>
              <a:t>c</a:t>
            </a:r>
            <a:r>
              <a:rPr sz="2400" dirty="0">
                <a:latin typeface="Calibri"/>
                <a:cs typeface="Calibri"/>
              </a:rPr>
              <a:t>h</a:t>
            </a:r>
            <a:endParaRPr sz="2400">
              <a:latin typeface="Calibri"/>
              <a:cs typeface="Calibri"/>
            </a:endParaRPr>
          </a:p>
        </p:txBody>
      </p:sp>
      <p:sp>
        <p:nvSpPr>
          <p:cNvPr id="4" name="object 4"/>
          <p:cNvSpPr txBox="1"/>
          <p:nvPr/>
        </p:nvSpPr>
        <p:spPr>
          <a:xfrm>
            <a:off x="5125592" y="1242822"/>
            <a:ext cx="3709035" cy="391160"/>
          </a:xfrm>
          <a:prstGeom prst="rect">
            <a:avLst/>
          </a:prstGeom>
        </p:spPr>
        <p:txBody>
          <a:bodyPr vert="horz" wrap="square" lIns="0" tIns="12700" rIns="0" bIns="0" rtlCol="0">
            <a:spAutoFit/>
          </a:bodyPr>
          <a:lstStyle/>
          <a:p>
            <a:pPr marL="12700">
              <a:lnSpc>
                <a:spcPct val="100000"/>
              </a:lnSpc>
              <a:spcBef>
                <a:spcPts val="100"/>
              </a:spcBef>
              <a:tabLst>
                <a:tab pos="861694" algn="l"/>
                <a:tab pos="1710689" algn="l"/>
                <a:tab pos="2739390" algn="l"/>
                <a:tab pos="3441700" algn="l"/>
              </a:tabLst>
            </a:pPr>
            <a:r>
              <a:rPr sz="2400" spc="-5" dirty="0">
                <a:latin typeface="Calibri"/>
                <a:cs typeface="Calibri"/>
              </a:rPr>
              <a:t>de</a:t>
            </a:r>
            <a:r>
              <a:rPr sz="2400" dirty="0">
                <a:latin typeface="Calibri"/>
                <a:cs typeface="Calibri"/>
              </a:rPr>
              <a:t>ad	</a:t>
            </a:r>
            <a:r>
              <a:rPr sz="2400" spc="-5" dirty="0">
                <a:latin typeface="Calibri"/>
                <a:cs typeface="Calibri"/>
              </a:rPr>
              <a:t>bod</a:t>
            </a:r>
            <a:r>
              <a:rPr sz="2400" dirty="0">
                <a:latin typeface="Calibri"/>
                <a:cs typeface="Calibri"/>
              </a:rPr>
              <a:t>y	</a:t>
            </a:r>
            <a:r>
              <a:rPr sz="2400" spc="-5" dirty="0">
                <a:latin typeface="Calibri"/>
                <a:cs typeface="Calibri"/>
              </a:rPr>
              <a:t>o</a:t>
            </a:r>
            <a:r>
              <a:rPr sz="2400" spc="-15" dirty="0">
                <a:latin typeface="Calibri"/>
                <a:cs typeface="Calibri"/>
              </a:rPr>
              <a:t>c</a:t>
            </a:r>
            <a:r>
              <a:rPr sz="2400" dirty="0">
                <a:latin typeface="Calibri"/>
                <a:cs typeface="Calibri"/>
              </a:rPr>
              <a:t>cu</a:t>
            </a:r>
            <a:r>
              <a:rPr sz="2400" spc="-30" dirty="0">
                <a:latin typeface="Calibri"/>
                <a:cs typeface="Calibri"/>
              </a:rPr>
              <a:t>r</a:t>
            </a:r>
            <a:r>
              <a:rPr sz="2400" dirty="0">
                <a:latin typeface="Calibri"/>
                <a:cs typeface="Calibri"/>
              </a:rPr>
              <a:t>s	</a:t>
            </a:r>
            <a:r>
              <a:rPr sz="2400" spc="-5" dirty="0">
                <a:latin typeface="Calibri"/>
                <a:cs typeface="Calibri"/>
              </a:rPr>
              <a:t>du</a:t>
            </a:r>
            <a:r>
              <a:rPr sz="2400" dirty="0">
                <a:latin typeface="Calibri"/>
                <a:cs typeface="Calibri"/>
              </a:rPr>
              <a:t>e	</a:t>
            </a:r>
            <a:r>
              <a:rPr sz="2400" spc="-40" dirty="0">
                <a:latin typeface="Calibri"/>
                <a:cs typeface="Calibri"/>
              </a:rPr>
              <a:t>to</a:t>
            </a:r>
            <a:endParaRPr sz="2400">
              <a:latin typeface="Calibri"/>
              <a:cs typeface="Calibri"/>
            </a:endParaRPr>
          </a:p>
        </p:txBody>
      </p:sp>
      <p:sp>
        <p:nvSpPr>
          <p:cNvPr id="5" name="object 5"/>
          <p:cNvSpPr txBox="1">
            <a:spLocks noGrp="1"/>
          </p:cNvSpPr>
          <p:nvPr>
            <p:ph type="body" idx="1"/>
          </p:nvPr>
        </p:nvSpPr>
        <p:spPr>
          <a:prstGeom prst="rect">
            <a:avLst/>
          </a:prstGeom>
        </p:spPr>
        <p:txBody>
          <a:bodyPr vert="horz" wrap="square" lIns="0" tIns="6350" rIns="0" bIns="0" rtlCol="0">
            <a:spAutoFit/>
          </a:bodyPr>
          <a:lstStyle/>
          <a:p>
            <a:pPr marL="241300" marR="5080">
              <a:lnSpc>
                <a:spcPct val="101699"/>
              </a:lnSpc>
              <a:spcBef>
                <a:spcPts val="50"/>
              </a:spcBef>
              <a:tabLst>
                <a:tab pos="1957070" algn="l"/>
                <a:tab pos="2653665" algn="l"/>
                <a:tab pos="3662679" algn="l"/>
              </a:tabLst>
            </a:pPr>
            <a:r>
              <a:rPr spc="-5" dirty="0"/>
              <a:t>shri</a:t>
            </a:r>
            <a:r>
              <a:rPr spc="-30" dirty="0"/>
              <a:t>v</a:t>
            </a:r>
            <a:r>
              <a:rPr dirty="0"/>
              <a:t>elling	and	</a:t>
            </a:r>
            <a:r>
              <a:rPr spc="-5" dirty="0"/>
              <a:t>d</a:t>
            </a:r>
            <a:r>
              <a:rPr spc="10" dirty="0"/>
              <a:t>r</a:t>
            </a:r>
            <a:r>
              <a:rPr dirty="0"/>
              <a:t>y</a:t>
            </a:r>
            <a:r>
              <a:rPr spc="-10" dirty="0"/>
              <a:t>i</a:t>
            </a:r>
            <a:r>
              <a:rPr spc="-5" dirty="0"/>
              <a:t>n</a:t>
            </a:r>
            <a:r>
              <a:rPr dirty="0"/>
              <a:t>g	</a:t>
            </a:r>
            <a:r>
              <a:rPr spc="-10" dirty="0"/>
              <a:t>of  </a:t>
            </a:r>
            <a:r>
              <a:rPr spc="-15" dirty="0"/>
              <a:t>dehydration</a:t>
            </a:r>
            <a:r>
              <a:rPr spc="-10" dirty="0"/>
              <a:t> </a:t>
            </a:r>
            <a:r>
              <a:rPr spc="-5" dirty="0"/>
              <a:t>of</a:t>
            </a:r>
            <a:r>
              <a:rPr spc="-10" dirty="0"/>
              <a:t> </a:t>
            </a:r>
            <a:r>
              <a:rPr spc="-55" dirty="0"/>
              <a:t>water.</a:t>
            </a:r>
          </a:p>
          <a:p>
            <a:pPr marL="12700">
              <a:lnSpc>
                <a:spcPct val="100000"/>
              </a:lnSpc>
              <a:spcBef>
                <a:spcPts val="670"/>
              </a:spcBef>
            </a:pPr>
            <a:r>
              <a:rPr spc="-20" dirty="0">
                <a:solidFill>
                  <a:srgbClr val="000080"/>
                </a:solidFill>
              </a:rPr>
              <a:t>Factors</a:t>
            </a:r>
            <a:r>
              <a:rPr spc="-50" dirty="0">
                <a:solidFill>
                  <a:srgbClr val="000080"/>
                </a:solidFill>
              </a:rPr>
              <a:t> </a:t>
            </a:r>
            <a:r>
              <a:rPr spc="-5" dirty="0">
                <a:solidFill>
                  <a:srgbClr val="000080"/>
                </a:solidFill>
              </a:rPr>
              <a:t>necessary</a:t>
            </a:r>
            <a:r>
              <a:rPr spc="-25" dirty="0">
                <a:solidFill>
                  <a:srgbClr val="000080"/>
                </a:solidFill>
              </a:rPr>
              <a:t> </a:t>
            </a:r>
            <a:r>
              <a:rPr dirty="0">
                <a:solidFill>
                  <a:srgbClr val="000080"/>
                </a:solidFill>
              </a:rPr>
              <a:t>:</a:t>
            </a:r>
          </a:p>
          <a:p>
            <a:pPr marL="12700">
              <a:lnSpc>
                <a:spcPct val="100000"/>
              </a:lnSpc>
              <a:spcBef>
                <a:spcPts val="1235"/>
              </a:spcBef>
              <a:tabLst>
                <a:tab pos="3463290" algn="l"/>
              </a:tabLst>
            </a:pPr>
            <a:r>
              <a:rPr sz="2200" spc="-5" dirty="0"/>
              <a:t>1</a:t>
            </a:r>
            <a:r>
              <a:rPr sz="2200" spc="-5"/>
              <a:t>.</a:t>
            </a:r>
            <a:r>
              <a:rPr sz="2200" spc="5"/>
              <a:t> </a:t>
            </a:r>
            <a:r>
              <a:rPr sz="2200" spc="-10" smtClean="0"/>
              <a:t>Absence</a:t>
            </a:r>
            <a:r>
              <a:rPr sz="2200" spc="20" smtClean="0"/>
              <a:t> </a:t>
            </a:r>
            <a:r>
              <a:rPr sz="2200" spc="-5" smtClean="0"/>
              <a:t>of</a:t>
            </a:r>
            <a:r>
              <a:rPr sz="2200" spc="15" smtClean="0"/>
              <a:t> </a:t>
            </a:r>
            <a:r>
              <a:rPr sz="2200" spc="-10" smtClean="0"/>
              <a:t>moisture</a:t>
            </a:r>
            <a:r>
              <a:rPr sz="2200" spc="10" smtClean="0"/>
              <a:t> </a:t>
            </a:r>
            <a:r>
              <a:rPr sz="2200" spc="-5" smtClean="0"/>
              <a:t>in</a:t>
            </a:r>
            <a:r>
              <a:rPr sz="2200" spc="10" smtClean="0"/>
              <a:t> </a:t>
            </a:r>
            <a:r>
              <a:rPr sz="2200" spc="-5" smtClean="0"/>
              <a:t>the	air</a:t>
            </a:r>
            <a:endParaRPr sz="2200"/>
          </a:p>
        </p:txBody>
      </p:sp>
      <p:sp>
        <p:nvSpPr>
          <p:cNvPr id="6" name="object 6"/>
          <p:cNvSpPr txBox="1"/>
          <p:nvPr/>
        </p:nvSpPr>
        <p:spPr>
          <a:xfrm>
            <a:off x="991920" y="3129788"/>
            <a:ext cx="7287259" cy="3295133"/>
          </a:xfrm>
          <a:prstGeom prst="rect">
            <a:avLst/>
          </a:prstGeom>
        </p:spPr>
        <p:txBody>
          <a:bodyPr vert="horz" wrap="square" lIns="0" tIns="12065" rIns="0" bIns="0" rtlCol="0">
            <a:spAutoFit/>
          </a:bodyPr>
          <a:lstStyle/>
          <a:p>
            <a:pPr marL="12700">
              <a:lnSpc>
                <a:spcPct val="100000"/>
              </a:lnSpc>
              <a:spcBef>
                <a:spcPts val="95"/>
              </a:spcBef>
            </a:pPr>
            <a:r>
              <a:rPr sz="2200" spc="-5" dirty="0">
                <a:latin typeface="Calibri"/>
                <a:cs typeface="Calibri"/>
              </a:rPr>
              <a:t>2</a:t>
            </a:r>
            <a:r>
              <a:rPr sz="2200" spc="-5">
                <a:latin typeface="Calibri"/>
                <a:cs typeface="Calibri"/>
              </a:rPr>
              <a:t>.</a:t>
            </a:r>
            <a:r>
              <a:rPr sz="2200" spc="-15">
                <a:latin typeface="Calibri"/>
                <a:cs typeface="Calibri"/>
              </a:rPr>
              <a:t> </a:t>
            </a:r>
            <a:r>
              <a:rPr sz="2200" spc="-20" smtClean="0">
                <a:latin typeface="Calibri"/>
                <a:cs typeface="Calibri"/>
              </a:rPr>
              <a:t>Persistent</a:t>
            </a:r>
            <a:r>
              <a:rPr sz="2200" spc="5" smtClean="0">
                <a:latin typeface="Calibri"/>
                <a:cs typeface="Calibri"/>
              </a:rPr>
              <a:t> </a:t>
            </a:r>
            <a:r>
              <a:rPr sz="2200" spc="-5" smtClean="0">
                <a:latin typeface="Calibri"/>
                <a:cs typeface="Calibri"/>
              </a:rPr>
              <a:t>action</a:t>
            </a:r>
            <a:r>
              <a:rPr sz="2200" spc="-10" smtClean="0">
                <a:latin typeface="Calibri"/>
                <a:cs typeface="Calibri"/>
              </a:rPr>
              <a:t> </a:t>
            </a:r>
            <a:r>
              <a:rPr sz="2200" spc="-5" smtClean="0">
                <a:latin typeface="Calibri"/>
                <a:cs typeface="Calibri"/>
              </a:rPr>
              <a:t>of</a:t>
            </a:r>
            <a:r>
              <a:rPr sz="2200" smtClean="0">
                <a:latin typeface="Calibri"/>
                <a:cs typeface="Calibri"/>
              </a:rPr>
              <a:t> </a:t>
            </a:r>
            <a:r>
              <a:rPr sz="2200" spc="-5" smtClean="0">
                <a:latin typeface="Calibri"/>
                <a:cs typeface="Calibri"/>
              </a:rPr>
              <a:t>dry air</a:t>
            </a:r>
            <a:endParaRPr sz="2200">
              <a:latin typeface="Calibri"/>
              <a:cs typeface="Calibri"/>
            </a:endParaRPr>
          </a:p>
          <a:p>
            <a:pPr marL="12700">
              <a:lnSpc>
                <a:spcPct val="100000"/>
              </a:lnSpc>
              <a:spcBef>
                <a:spcPts val="1610"/>
              </a:spcBef>
            </a:pPr>
            <a:r>
              <a:rPr sz="2200" spc="-10" dirty="0">
                <a:solidFill>
                  <a:srgbClr val="000080"/>
                </a:solidFill>
                <a:latin typeface="Calibri"/>
                <a:cs typeface="Calibri"/>
              </a:rPr>
              <a:t>Appearance</a:t>
            </a:r>
            <a:r>
              <a:rPr sz="2200" spc="-35" dirty="0">
                <a:solidFill>
                  <a:srgbClr val="000080"/>
                </a:solidFill>
                <a:latin typeface="Calibri"/>
                <a:cs typeface="Calibri"/>
              </a:rPr>
              <a:t> </a:t>
            </a:r>
            <a:r>
              <a:rPr sz="2200" spc="-5" dirty="0">
                <a:solidFill>
                  <a:srgbClr val="000080"/>
                </a:solidFill>
                <a:latin typeface="Calibri"/>
                <a:cs typeface="Calibri"/>
              </a:rPr>
              <a:t>:</a:t>
            </a:r>
            <a:endParaRPr sz="2200">
              <a:latin typeface="Calibri"/>
              <a:cs typeface="Calibri"/>
            </a:endParaRPr>
          </a:p>
          <a:p>
            <a:pPr marL="12700">
              <a:lnSpc>
                <a:spcPct val="100000"/>
              </a:lnSpc>
              <a:spcBef>
                <a:spcPts val="1605"/>
              </a:spcBef>
            </a:pPr>
            <a:r>
              <a:rPr sz="2200" spc="-5" dirty="0">
                <a:latin typeface="Wingdings"/>
                <a:cs typeface="Wingdings"/>
              </a:rPr>
              <a:t></a:t>
            </a:r>
            <a:r>
              <a:rPr sz="2200" spc="-45" dirty="0">
                <a:latin typeface="Times New Roman"/>
                <a:cs typeface="Times New Roman"/>
              </a:rPr>
              <a:t> </a:t>
            </a:r>
            <a:r>
              <a:rPr sz="2200" spc="-20" dirty="0">
                <a:latin typeface="Calibri"/>
                <a:cs typeface="Calibri"/>
              </a:rPr>
              <a:t>Shrunken</a:t>
            </a:r>
            <a:r>
              <a:rPr sz="2200" spc="10" dirty="0">
                <a:latin typeface="Calibri"/>
                <a:cs typeface="Calibri"/>
              </a:rPr>
              <a:t> </a:t>
            </a:r>
            <a:r>
              <a:rPr sz="2200" spc="-5" dirty="0">
                <a:latin typeface="Calibri"/>
                <a:cs typeface="Calibri"/>
              </a:rPr>
              <a:t>skin,</a:t>
            </a:r>
            <a:r>
              <a:rPr sz="2200" spc="5" dirty="0">
                <a:latin typeface="Calibri"/>
                <a:cs typeface="Calibri"/>
              </a:rPr>
              <a:t> </a:t>
            </a:r>
            <a:r>
              <a:rPr sz="2200" spc="-45" dirty="0">
                <a:latin typeface="Calibri"/>
                <a:cs typeface="Calibri"/>
              </a:rPr>
              <a:t>dry,</a:t>
            </a:r>
            <a:r>
              <a:rPr sz="2200" spc="10" dirty="0">
                <a:latin typeface="Calibri"/>
                <a:cs typeface="Calibri"/>
              </a:rPr>
              <a:t> </a:t>
            </a:r>
            <a:r>
              <a:rPr sz="2200" spc="-25" dirty="0">
                <a:latin typeface="Calibri"/>
                <a:cs typeface="Calibri"/>
              </a:rPr>
              <a:t>leathery,</a:t>
            </a:r>
            <a:r>
              <a:rPr sz="2200" spc="10" dirty="0">
                <a:latin typeface="Calibri"/>
                <a:cs typeface="Calibri"/>
              </a:rPr>
              <a:t> </a:t>
            </a:r>
            <a:r>
              <a:rPr sz="2200" spc="-10" dirty="0">
                <a:latin typeface="Calibri"/>
                <a:cs typeface="Calibri"/>
              </a:rPr>
              <a:t>fragile</a:t>
            </a:r>
            <a:r>
              <a:rPr sz="2200" spc="5" dirty="0">
                <a:latin typeface="Calibri"/>
                <a:cs typeface="Calibri"/>
              </a:rPr>
              <a:t> </a:t>
            </a:r>
            <a:r>
              <a:rPr sz="2200" spc="-5" dirty="0">
                <a:latin typeface="Calibri"/>
                <a:cs typeface="Calibri"/>
              </a:rPr>
              <a:t>and</a:t>
            </a:r>
            <a:r>
              <a:rPr sz="2200" dirty="0">
                <a:latin typeface="Calibri"/>
                <a:cs typeface="Calibri"/>
              </a:rPr>
              <a:t> </a:t>
            </a:r>
            <a:r>
              <a:rPr sz="2200" spc="-10" dirty="0">
                <a:latin typeface="Calibri"/>
                <a:cs typeface="Calibri"/>
              </a:rPr>
              <a:t>rusty</a:t>
            </a:r>
            <a:r>
              <a:rPr sz="2200" dirty="0">
                <a:latin typeface="Calibri"/>
                <a:cs typeface="Calibri"/>
              </a:rPr>
              <a:t> </a:t>
            </a:r>
            <a:r>
              <a:rPr sz="2200" spc="-15" dirty="0">
                <a:latin typeface="Calibri"/>
                <a:cs typeface="Calibri"/>
              </a:rPr>
              <a:t>brown</a:t>
            </a:r>
            <a:r>
              <a:rPr sz="2200" dirty="0">
                <a:latin typeface="Calibri"/>
                <a:cs typeface="Calibri"/>
              </a:rPr>
              <a:t> </a:t>
            </a:r>
            <a:r>
              <a:rPr sz="2200" spc="-5" dirty="0">
                <a:latin typeface="Calibri"/>
                <a:cs typeface="Calibri"/>
              </a:rPr>
              <a:t>in</a:t>
            </a:r>
            <a:r>
              <a:rPr sz="2200" spc="10" dirty="0">
                <a:latin typeface="Calibri"/>
                <a:cs typeface="Calibri"/>
              </a:rPr>
              <a:t> </a:t>
            </a:r>
            <a:r>
              <a:rPr sz="2200" spc="-10" dirty="0">
                <a:latin typeface="Calibri"/>
                <a:cs typeface="Calibri"/>
              </a:rPr>
              <a:t>colour</a:t>
            </a:r>
            <a:endParaRPr sz="2200">
              <a:latin typeface="Calibri"/>
              <a:cs typeface="Calibri"/>
            </a:endParaRPr>
          </a:p>
          <a:p>
            <a:pPr marL="12700">
              <a:lnSpc>
                <a:spcPct val="100000"/>
              </a:lnSpc>
              <a:spcBef>
                <a:spcPts val="1610"/>
              </a:spcBef>
            </a:pPr>
            <a:r>
              <a:rPr sz="2200" spc="-5" dirty="0">
                <a:latin typeface="Wingdings"/>
                <a:cs typeface="Wingdings"/>
              </a:rPr>
              <a:t></a:t>
            </a:r>
            <a:r>
              <a:rPr sz="2200" spc="-60" dirty="0">
                <a:latin typeface="Times New Roman"/>
                <a:cs typeface="Times New Roman"/>
              </a:rPr>
              <a:t> </a:t>
            </a:r>
            <a:r>
              <a:rPr sz="2200" spc="-10" dirty="0">
                <a:latin typeface="Calibri"/>
                <a:cs typeface="Calibri"/>
              </a:rPr>
              <a:t>Skin</a:t>
            </a:r>
            <a:r>
              <a:rPr sz="2200" spc="-5" dirty="0">
                <a:latin typeface="Calibri"/>
                <a:cs typeface="Calibri"/>
              </a:rPr>
              <a:t> </a:t>
            </a:r>
            <a:r>
              <a:rPr sz="2200" spc="-10" dirty="0">
                <a:latin typeface="Calibri"/>
                <a:cs typeface="Calibri"/>
              </a:rPr>
              <a:t>adheres</a:t>
            </a:r>
            <a:r>
              <a:rPr sz="2200" dirty="0">
                <a:latin typeface="Calibri"/>
                <a:cs typeface="Calibri"/>
              </a:rPr>
              <a:t> </a:t>
            </a:r>
            <a:r>
              <a:rPr sz="2200" spc="-10" dirty="0">
                <a:latin typeface="Calibri"/>
                <a:cs typeface="Calibri"/>
              </a:rPr>
              <a:t>tightly</a:t>
            </a:r>
            <a:r>
              <a:rPr sz="2200" spc="10" dirty="0">
                <a:latin typeface="Calibri"/>
                <a:cs typeface="Calibri"/>
              </a:rPr>
              <a:t> </a:t>
            </a:r>
            <a:r>
              <a:rPr sz="2200" spc="-20" dirty="0">
                <a:latin typeface="Calibri"/>
                <a:cs typeface="Calibri"/>
              </a:rPr>
              <a:t>to</a:t>
            </a:r>
            <a:r>
              <a:rPr sz="2200" spc="5" dirty="0">
                <a:latin typeface="Calibri"/>
                <a:cs typeface="Calibri"/>
              </a:rPr>
              <a:t> </a:t>
            </a:r>
            <a:r>
              <a:rPr sz="2200" spc="-15" dirty="0">
                <a:latin typeface="Calibri"/>
                <a:cs typeface="Calibri"/>
              </a:rPr>
              <a:t>bony</a:t>
            </a:r>
            <a:r>
              <a:rPr sz="2200" dirty="0">
                <a:latin typeface="Calibri"/>
                <a:cs typeface="Calibri"/>
              </a:rPr>
              <a:t> </a:t>
            </a:r>
            <a:r>
              <a:rPr sz="2200" spc="-10" dirty="0">
                <a:latin typeface="Calibri"/>
                <a:cs typeface="Calibri"/>
              </a:rPr>
              <a:t>prominences</a:t>
            </a:r>
            <a:endParaRPr sz="2200">
              <a:latin typeface="Calibri"/>
              <a:cs typeface="Calibri"/>
            </a:endParaRPr>
          </a:p>
          <a:p>
            <a:pPr marL="12700">
              <a:lnSpc>
                <a:spcPct val="100000"/>
              </a:lnSpc>
              <a:spcBef>
                <a:spcPts val="1625"/>
              </a:spcBef>
            </a:pPr>
            <a:r>
              <a:rPr sz="2200" spc="-5">
                <a:latin typeface="Wingdings"/>
                <a:cs typeface="Wingdings"/>
              </a:rPr>
              <a:t></a:t>
            </a:r>
            <a:r>
              <a:rPr sz="2200" spc="-50">
                <a:latin typeface="Times New Roman"/>
                <a:cs typeface="Times New Roman"/>
              </a:rPr>
              <a:t> </a:t>
            </a:r>
            <a:r>
              <a:rPr lang="en-US" sz="2400" dirty="0" smtClean="0"/>
              <a:t>It begins in the exposed parts of the body like face, hands and feet and then extends to the entire body including the internal organs. </a:t>
            </a:r>
            <a:endParaRPr sz="2200">
              <a:latin typeface="Calibri"/>
              <a:cs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5486400" y="685800"/>
            <a:ext cx="3657600" cy="5486400"/>
          </a:xfrm>
          <a:prstGeom prst="rect">
            <a:avLst/>
          </a:prstGeom>
        </p:spPr>
      </p:pic>
      <p:sp>
        <p:nvSpPr>
          <p:cNvPr id="3" name="object 3"/>
          <p:cNvSpPr txBox="1">
            <a:spLocks noGrp="1"/>
          </p:cNvSpPr>
          <p:nvPr>
            <p:ph type="title"/>
          </p:nvPr>
        </p:nvSpPr>
        <p:spPr>
          <a:xfrm>
            <a:off x="1449069" y="684352"/>
            <a:ext cx="2972435" cy="514350"/>
          </a:xfrm>
          <a:prstGeom prst="rect">
            <a:avLst/>
          </a:prstGeom>
        </p:spPr>
        <p:txBody>
          <a:bodyPr vert="horz" wrap="square" lIns="0" tIns="13335" rIns="0" bIns="0" rtlCol="0">
            <a:spAutoFit/>
          </a:bodyPr>
          <a:lstStyle/>
          <a:p>
            <a:pPr marL="12700">
              <a:lnSpc>
                <a:spcPct val="100000"/>
              </a:lnSpc>
              <a:spcBef>
                <a:spcPts val="105"/>
              </a:spcBef>
            </a:pPr>
            <a:r>
              <a:rPr sz="3200" spc="-25" dirty="0">
                <a:solidFill>
                  <a:srgbClr val="355E00"/>
                </a:solidFill>
              </a:rPr>
              <a:t>MUMMIFICATION</a:t>
            </a:r>
            <a:endParaRPr sz="3200"/>
          </a:p>
        </p:txBody>
      </p:sp>
      <p:sp>
        <p:nvSpPr>
          <p:cNvPr id="4" name="object 4"/>
          <p:cNvSpPr txBox="1"/>
          <p:nvPr/>
        </p:nvSpPr>
        <p:spPr>
          <a:xfrm>
            <a:off x="1449069" y="2065477"/>
            <a:ext cx="3181350" cy="272415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80"/>
                </a:solidFill>
                <a:latin typeface="Calibri"/>
                <a:cs typeface="Calibri"/>
              </a:rPr>
              <a:t>BLACK</a:t>
            </a:r>
            <a:r>
              <a:rPr sz="2400" spc="-65" dirty="0">
                <a:solidFill>
                  <a:srgbClr val="000080"/>
                </a:solidFill>
                <a:latin typeface="Calibri"/>
                <a:cs typeface="Calibri"/>
              </a:rPr>
              <a:t> </a:t>
            </a:r>
            <a:r>
              <a:rPr sz="2400" spc="-25" dirty="0">
                <a:solidFill>
                  <a:srgbClr val="000080"/>
                </a:solidFill>
                <a:latin typeface="Calibri"/>
                <a:cs typeface="Calibri"/>
              </a:rPr>
              <a:t>DISCOLOURATION,</a:t>
            </a:r>
            <a:endParaRPr sz="2400">
              <a:latin typeface="Calibri"/>
              <a:cs typeface="Calibri"/>
            </a:endParaRPr>
          </a:p>
          <a:p>
            <a:pPr marL="12700">
              <a:lnSpc>
                <a:spcPct val="100000"/>
              </a:lnSpc>
              <a:spcBef>
                <a:spcPts val="50"/>
              </a:spcBef>
            </a:pPr>
            <a:r>
              <a:rPr sz="2400" spc="-5" dirty="0">
                <a:solidFill>
                  <a:srgbClr val="000080"/>
                </a:solidFill>
                <a:latin typeface="Calibri"/>
                <a:cs typeface="Calibri"/>
              </a:rPr>
              <a:t>SHRUNKEN</a:t>
            </a:r>
            <a:r>
              <a:rPr sz="2400" spc="-45" dirty="0">
                <a:solidFill>
                  <a:srgbClr val="000080"/>
                </a:solidFill>
                <a:latin typeface="Calibri"/>
                <a:cs typeface="Calibri"/>
              </a:rPr>
              <a:t> </a:t>
            </a:r>
            <a:r>
              <a:rPr sz="2400" spc="-5" dirty="0">
                <a:solidFill>
                  <a:srgbClr val="000080"/>
                </a:solidFill>
                <a:latin typeface="Calibri"/>
                <a:cs typeface="Calibri"/>
              </a:rPr>
              <a:t>SKIN.</a:t>
            </a:r>
            <a:endParaRPr sz="2400">
              <a:latin typeface="Calibri"/>
              <a:cs typeface="Calibri"/>
            </a:endParaRPr>
          </a:p>
          <a:p>
            <a:pPr>
              <a:lnSpc>
                <a:spcPct val="100000"/>
              </a:lnSpc>
              <a:spcBef>
                <a:spcPts val="15"/>
              </a:spcBef>
            </a:pPr>
            <a:endParaRPr sz="3000">
              <a:latin typeface="Calibri"/>
              <a:cs typeface="Calibri"/>
            </a:endParaRPr>
          </a:p>
          <a:p>
            <a:pPr marL="12700" marR="279400">
              <a:lnSpc>
                <a:spcPct val="136100"/>
              </a:lnSpc>
              <a:tabLst>
                <a:tab pos="1241425" algn="l"/>
              </a:tabLst>
            </a:pPr>
            <a:r>
              <a:rPr sz="2400" spc="-5" dirty="0">
                <a:solidFill>
                  <a:srgbClr val="800000"/>
                </a:solidFill>
                <a:latin typeface="Calibri"/>
                <a:cs typeface="Calibri"/>
              </a:rPr>
              <a:t>NAILS </a:t>
            </a:r>
            <a:r>
              <a:rPr sz="2400" spc="-10" dirty="0">
                <a:solidFill>
                  <a:srgbClr val="800000"/>
                </a:solidFill>
                <a:latin typeface="Calibri"/>
                <a:cs typeface="Calibri"/>
              </a:rPr>
              <a:t>show </a:t>
            </a:r>
            <a:r>
              <a:rPr sz="2400" spc="-5" dirty="0">
                <a:solidFill>
                  <a:srgbClr val="800000"/>
                </a:solidFill>
                <a:latin typeface="Calibri"/>
                <a:cs typeface="Calibri"/>
              </a:rPr>
              <a:t>pink nail </a:t>
            </a:r>
            <a:r>
              <a:rPr sz="2400" dirty="0">
                <a:solidFill>
                  <a:srgbClr val="800000"/>
                </a:solidFill>
                <a:latin typeface="Calibri"/>
                <a:cs typeface="Calibri"/>
              </a:rPr>
              <a:t> </a:t>
            </a:r>
            <a:r>
              <a:rPr sz="2400" spc="-5" dirty="0">
                <a:solidFill>
                  <a:srgbClr val="800000"/>
                </a:solidFill>
                <a:latin typeface="Calibri"/>
                <a:cs typeface="Calibri"/>
              </a:rPr>
              <a:t>polish</a:t>
            </a:r>
            <a:r>
              <a:rPr sz="2400" spc="-30" dirty="0">
                <a:solidFill>
                  <a:srgbClr val="800000"/>
                </a:solidFill>
                <a:latin typeface="Calibri"/>
                <a:cs typeface="Calibri"/>
              </a:rPr>
              <a:t> </a:t>
            </a:r>
            <a:r>
              <a:rPr sz="2400" dirty="0">
                <a:solidFill>
                  <a:srgbClr val="800000"/>
                </a:solidFill>
                <a:latin typeface="Calibri"/>
                <a:cs typeface="Calibri"/>
              </a:rPr>
              <a:t>in</a:t>
            </a:r>
            <a:r>
              <a:rPr sz="2400" spc="-25" dirty="0">
                <a:solidFill>
                  <a:srgbClr val="800000"/>
                </a:solidFill>
                <a:latin typeface="Calibri"/>
                <a:cs typeface="Calibri"/>
              </a:rPr>
              <a:t> </a:t>
            </a:r>
            <a:r>
              <a:rPr sz="2400" spc="-10" dirty="0">
                <a:solidFill>
                  <a:srgbClr val="800000"/>
                </a:solidFill>
                <a:latin typeface="Calibri"/>
                <a:cs typeface="Calibri"/>
              </a:rPr>
              <a:t>lower</a:t>
            </a:r>
            <a:r>
              <a:rPr sz="2400" spc="-15" dirty="0">
                <a:solidFill>
                  <a:srgbClr val="800000"/>
                </a:solidFill>
                <a:latin typeface="Calibri"/>
                <a:cs typeface="Calibri"/>
              </a:rPr>
              <a:t> </a:t>
            </a:r>
            <a:r>
              <a:rPr sz="2400" spc="-5" dirty="0">
                <a:solidFill>
                  <a:srgbClr val="800000"/>
                </a:solidFill>
                <a:latin typeface="Calibri"/>
                <a:cs typeface="Calibri"/>
              </a:rPr>
              <a:t>half</a:t>
            </a:r>
            <a:r>
              <a:rPr sz="2400" spc="-30" dirty="0">
                <a:solidFill>
                  <a:srgbClr val="800000"/>
                </a:solidFill>
                <a:latin typeface="Calibri"/>
                <a:cs typeface="Calibri"/>
              </a:rPr>
              <a:t> </a:t>
            </a:r>
            <a:r>
              <a:rPr sz="2400" dirty="0">
                <a:solidFill>
                  <a:srgbClr val="800000"/>
                </a:solidFill>
                <a:latin typeface="Calibri"/>
                <a:cs typeface="Calibri"/>
              </a:rPr>
              <a:t>and </a:t>
            </a:r>
            <a:r>
              <a:rPr sz="2400" spc="-525" dirty="0">
                <a:solidFill>
                  <a:srgbClr val="800000"/>
                </a:solidFill>
                <a:latin typeface="Calibri"/>
                <a:cs typeface="Calibri"/>
              </a:rPr>
              <a:t> </a:t>
            </a:r>
            <a:r>
              <a:rPr sz="2400" spc="-5" dirty="0">
                <a:solidFill>
                  <a:srgbClr val="800000"/>
                </a:solidFill>
                <a:latin typeface="Calibri"/>
                <a:cs typeface="Calibri"/>
              </a:rPr>
              <a:t>blueness	</a:t>
            </a:r>
            <a:r>
              <a:rPr sz="2400" dirty="0">
                <a:solidFill>
                  <a:srgbClr val="800000"/>
                </a:solidFill>
                <a:latin typeface="Calibri"/>
                <a:cs typeface="Calibri"/>
              </a:rPr>
              <a:t>in</a:t>
            </a:r>
            <a:r>
              <a:rPr sz="2400" spc="-40" dirty="0">
                <a:solidFill>
                  <a:srgbClr val="800000"/>
                </a:solidFill>
                <a:latin typeface="Calibri"/>
                <a:cs typeface="Calibri"/>
              </a:rPr>
              <a:t> </a:t>
            </a:r>
            <a:r>
              <a:rPr sz="2400" spc="-5" dirty="0">
                <a:solidFill>
                  <a:srgbClr val="800000"/>
                </a:solidFill>
                <a:latin typeface="Calibri"/>
                <a:cs typeface="Calibri"/>
              </a:rPr>
              <a:t>upper</a:t>
            </a:r>
            <a:r>
              <a:rPr sz="2400" spc="-45" dirty="0">
                <a:solidFill>
                  <a:srgbClr val="800000"/>
                </a:solidFill>
                <a:latin typeface="Calibri"/>
                <a:cs typeface="Calibri"/>
              </a:rPr>
              <a:t> </a:t>
            </a:r>
            <a:r>
              <a:rPr sz="2400" spc="-35" dirty="0">
                <a:solidFill>
                  <a:srgbClr val="800000"/>
                </a:solidFill>
                <a:latin typeface="Calibri"/>
                <a:cs typeface="Calibri"/>
              </a:rPr>
              <a:t>half.</a:t>
            </a:r>
            <a:endParaRPr sz="2400">
              <a:latin typeface="Calibri"/>
              <a:cs typeface="Calibri"/>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1842" y="183136"/>
            <a:ext cx="8078165" cy="391539"/>
          </a:xfrm>
        </p:spPr>
        <p:txBody>
          <a:bodyPr/>
          <a:lstStyle/>
          <a:p>
            <a:endParaRPr lang="en-US" dirty="0"/>
          </a:p>
        </p:txBody>
      </p:sp>
      <p:sp>
        <p:nvSpPr>
          <p:cNvPr id="3" name="Text Placeholder 2"/>
          <p:cNvSpPr>
            <a:spLocks noGrp="1"/>
          </p:cNvSpPr>
          <p:nvPr>
            <p:ph type="body" idx="1"/>
          </p:nvPr>
        </p:nvSpPr>
        <p:spPr>
          <a:xfrm>
            <a:off x="991920" y="1242822"/>
            <a:ext cx="8133030" cy="2585323"/>
          </a:xfrm>
        </p:spPr>
        <p:txBody>
          <a:bodyPr/>
          <a:lstStyle/>
          <a:p>
            <a:r>
              <a:rPr lang="en-US" b="1" dirty="0" smtClean="0"/>
              <a:t>EMBALMING- Preserving of the dead body.</a:t>
            </a:r>
          </a:p>
          <a:p>
            <a:endParaRPr lang="en-US" b="1" dirty="0" smtClean="0"/>
          </a:p>
          <a:p>
            <a:r>
              <a:rPr lang="en-US" dirty="0" err="1" smtClean="0"/>
              <a:t>Emblaming</a:t>
            </a:r>
            <a:r>
              <a:rPr lang="en-US" dirty="0" smtClean="0"/>
              <a:t> is the treatment of the dead body with antiseptics and preservatives to prevent putrefaction and preserve the body.</a:t>
            </a:r>
          </a:p>
          <a:p>
            <a:endParaRPr lang="en-IN" dirty="0" smtClean="0"/>
          </a:p>
          <a:p>
            <a:endParaRPr lang="en-IN" dirty="0" smtClean="0"/>
          </a:p>
          <a:p>
            <a:endParaRPr lang="en-US" dirty="0"/>
          </a:p>
        </p:txBody>
      </p:sp>
      <p:pic>
        <p:nvPicPr>
          <p:cNvPr id="2050" name="Picture 2"/>
          <p:cNvPicPr>
            <a:picLocks noChangeAspect="1" noChangeArrowheads="1"/>
          </p:cNvPicPr>
          <p:nvPr/>
        </p:nvPicPr>
        <p:blipFill>
          <a:blip r:embed="rId2"/>
          <a:srcRect/>
          <a:stretch>
            <a:fillRect/>
          </a:stretch>
        </p:blipFill>
        <p:spPr bwMode="auto">
          <a:xfrm>
            <a:off x="3019742" y="3089275"/>
            <a:ext cx="3255646" cy="2286000"/>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4591" y="85090"/>
            <a:ext cx="4954270" cy="452120"/>
          </a:xfrm>
          <a:prstGeom prst="rect">
            <a:avLst/>
          </a:prstGeom>
        </p:spPr>
        <p:txBody>
          <a:bodyPr vert="horz" wrap="square" lIns="0" tIns="12065" rIns="0" bIns="0" rtlCol="0">
            <a:spAutoFit/>
          </a:bodyPr>
          <a:lstStyle/>
          <a:p>
            <a:pPr marL="12700">
              <a:lnSpc>
                <a:spcPct val="100000"/>
              </a:lnSpc>
              <a:spcBef>
                <a:spcPts val="95"/>
              </a:spcBef>
            </a:pPr>
            <a:r>
              <a:rPr sz="2800" spc="-10" dirty="0">
                <a:solidFill>
                  <a:srgbClr val="C00000"/>
                </a:solidFill>
              </a:rPr>
              <a:t>Insensibility</a:t>
            </a:r>
            <a:r>
              <a:rPr sz="2800" spc="40" dirty="0">
                <a:solidFill>
                  <a:srgbClr val="C00000"/>
                </a:solidFill>
              </a:rPr>
              <a:t> </a:t>
            </a:r>
            <a:r>
              <a:rPr sz="2800" spc="-5" dirty="0">
                <a:solidFill>
                  <a:srgbClr val="C00000"/>
                </a:solidFill>
              </a:rPr>
              <a:t>&amp;</a:t>
            </a:r>
            <a:r>
              <a:rPr sz="2800" spc="15" dirty="0">
                <a:solidFill>
                  <a:srgbClr val="C00000"/>
                </a:solidFill>
              </a:rPr>
              <a:t> </a:t>
            </a:r>
            <a:r>
              <a:rPr sz="2800" spc="-10" dirty="0">
                <a:solidFill>
                  <a:srgbClr val="C00000"/>
                </a:solidFill>
              </a:rPr>
              <a:t>Loss</a:t>
            </a:r>
            <a:r>
              <a:rPr sz="2800" spc="15" dirty="0">
                <a:solidFill>
                  <a:srgbClr val="C00000"/>
                </a:solidFill>
              </a:rPr>
              <a:t> </a:t>
            </a:r>
            <a:r>
              <a:rPr sz="2800" spc="-5" dirty="0">
                <a:solidFill>
                  <a:srgbClr val="C00000"/>
                </a:solidFill>
              </a:rPr>
              <a:t>of</a:t>
            </a:r>
            <a:r>
              <a:rPr sz="2800" dirty="0">
                <a:solidFill>
                  <a:srgbClr val="C00000"/>
                </a:solidFill>
              </a:rPr>
              <a:t> </a:t>
            </a:r>
            <a:r>
              <a:rPr sz="2800" spc="-15" dirty="0">
                <a:solidFill>
                  <a:srgbClr val="C00000"/>
                </a:solidFill>
              </a:rPr>
              <a:t>movement</a:t>
            </a:r>
            <a:r>
              <a:rPr sz="2800" spc="15" dirty="0">
                <a:solidFill>
                  <a:srgbClr val="C00000"/>
                </a:solidFill>
              </a:rPr>
              <a:t> </a:t>
            </a:r>
            <a:r>
              <a:rPr sz="2800" spc="-5" dirty="0">
                <a:solidFill>
                  <a:srgbClr val="C00000"/>
                </a:solidFill>
              </a:rPr>
              <a:t>:</a:t>
            </a:r>
            <a:endParaRPr sz="2800"/>
          </a:p>
        </p:txBody>
      </p:sp>
      <p:sp>
        <p:nvSpPr>
          <p:cNvPr id="3" name="object 3"/>
          <p:cNvSpPr txBox="1"/>
          <p:nvPr/>
        </p:nvSpPr>
        <p:spPr>
          <a:xfrm>
            <a:off x="564591" y="515266"/>
            <a:ext cx="8533130" cy="5738750"/>
          </a:xfrm>
          <a:prstGeom prst="rect">
            <a:avLst/>
          </a:prstGeom>
        </p:spPr>
        <p:txBody>
          <a:bodyPr vert="horz" wrap="square" lIns="0" tIns="115570" rIns="0" bIns="0" rtlCol="0">
            <a:spAutoFit/>
          </a:bodyPr>
          <a:lstStyle/>
          <a:p>
            <a:pPr marL="285115">
              <a:lnSpc>
                <a:spcPct val="100000"/>
              </a:lnSpc>
              <a:spcBef>
                <a:spcPts val="910"/>
              </a:spcBef>
            </a:pPr>
            <a:r>
              <a:rPr sz="2400" spc="-10">
                <a:latin typeface="Calibri"/>
                <a:cs typeface="Calibri"/>
              </a:rPr>
              <a:t>Earliest</a:t>
            </a:r>
            <a:r>
              <a:rPr sz="2400" spc="-65">
                <a:latin typeface="Calibri"/>
                <a:cs typeface="Calibri"/>
              </a:rPr>
              <a:t> </a:t>
            </a:r>
            <a:r>
              <a:rPr sz="2400" spc="-5" smtClean="0">
                <a:latin typeface="Calibri"/>
                <a:cs typeface="Calibri"/>
              </a:rPr>
              <a:t>sign</a:t>
            </a:r>
            <a:endParaRPr lang="en-IN" sz="2400" spc="-5" dirty="0">
              <a:latin typeface="Calibri"/>
              <a:cs typeface="Calibri"/>
            </a:endParaRPr>
          </a:p>
          <a:p>
            <a:pPr marL="285115">
              <a:lnSpc>
                <a:spcPct val="100000"/>
              </a:lnSpc>
              <a:spcBef>
                <a:spcPts val="910"/>
              </a:spcBef>
            </a:pPr>
            <a:r>
              <a:rPr sz="2400" spc="-15" smtClean="0">
                <a:latin typeface="Calibri"/>
                <a:cs typeface="Calibri"/>
              </a:rPr>
              <a:t>prolonged</a:t>
            </a:r>
            <a:r>
              <a:rPr sz="2400" smtClean="0">
                <a:latin typeface="Calibri"/>
                <a:cs typeface="Calibri"/>
              </a:rPr>
              <a:t> </a:t>
            </a:r>
            <a:r>
              <a:rPr sz="2400" spc="-10" dirty="0">
                <a:latin typeface="Calibri"/>
                <a:cs typeface="Calibri"/>
              </a:rPr>
              <a:t>fainting</a:t>
            </a:r>
            <a:r>
              <a:rPr sz="2400" spc="-5" dirty="0">
                <a:latin typeface="Calibri"/>
                <a:cs typeface="Calibri"/>
              </a:rPr>
              <a:t> </a:t>
            </a:r>
            <a:r>
              <a:rPr sz="2400" spc="-15" dirty="0">
                <a:latin typeface="Calibri"/>
                <a:cs typeface="Calibri"/>
              </a:rPr>
              <a:t>attack,</a:t>
            </a:r>
            <a:r>
              <a:rPr sz="2400" spc="-25" dirty="0">
                <a:latin typeface="Calibri"/>
                <a:cs typeface="Calibri"/>
              </a:rPr>
              <a:t> </a:t>
            </a:r>
            <a:r>
              <a:rPr sz="2400" spc="-20" dirty="0">
                <a:latin typeface="Calibri"/>
                <a:cs typeface="Calibri"/>
              </a:rPr>
              <a:t>vagal</a:t>
            </a:r>
            <a:r>
              <a:rPr sz="2400" dirty="0">
                <a:latin typeface="Calibri"/>
                <a:cs typeface="Calibri"/>
              </a:rPr>
              <a:t> </a:t>
            </a:r>
            <a:r>
              <a:rPr sz="2400" spc="-5" dirty="0">
                <a:latin typeface="Calibri"/>
                <a:cs typeface="Calibri"/>
              </a:rPr>
              <a:t>inhibitory</a:t>
            </a:r>
            <a:r>
              <a:rPr sz="2400" spc="-10" dirty="0">
                <a:latin typeface="Calibri"/>
                <a:cs typeface="Calibri"/>
              </a:rPr>
              <a:t> </a:t>
            </a:r>
            <a:r>
              <a:rPr sz="2400" spc="-5" dirty="0">
                <a:latin typeface="Calibri"/>
                <a:cs typeface="Calibri"/>
              </a:rPr>
              <a:t>phenomenon,</a:t>
            </a:r>
            <a:endParaRPr sz="2400">
              <a:latin typeface="Calibri"/>
              <a:cs typeface="Calibri"/>
            </a:endParaRPr>
          </a:p>
          <a:p>
            <a:pPr marL="184785">
              <a:lnSpc>
                <a:spcPts val="2740"/>
              </a:lnSpc>
            </a:pPr>
            <a:r>
              <a:rPr sz="2400" spc="-30" dirty="0">
                <a:latin typeface="Calibri"/>
                <a:cs typeface="Calibri"/>
              </a:rPr>
              <a:t>epilepsy,</a:t>
            </a:r>
            <a:r>
              <a:rPr sz="2400" spc="-15" dirty="0">
                <a:latin typeface="Calibri"/>
                <a:cs typeface="Calibri"/>
              </a:rPr>
              <a:t> </a:t>
            </a:r>
            <a:r>
              <a:rPr sz="2400" spc="-10" dirty="0">
                <a:latin typeface="Calibri"/>
                <a:cs typeface="Calibri"/>
              </a:rPr>
              <a:t>trance,</a:t>
            </a:r>
            <a:r>
              <a:rPr sz="2400" spc="-25" dirty="0">
                <a:latin typeface="Calibri"/>
                <a:cs typeface="Calibri"/>
              </a:rPr>
              <a:t> </a:t>
            </a:r>
            <a:r>
              <a:rPr sz="2400" spc="-5" dirty="0">
                <a:latin typeface="Calibri"/>
                <a:cs typeface="Calibri"/>
              </a:rPr>
              <a:t>electrocution</a:t>
            </a:r>
            <a:endParaRPr sz="2400">
              <a:latin typeface="Calibri"/>
              <a:cs typeface="Calibri"/>
            </a:endParaRPr>
          </a:p>
          <a:p>
            <a:pPr>
              <a:lnSpc>
                <a:spcPct val="100000"/>
              </a:lnSpc>
            </a:pPr>
            <a:endParaRPr sz="2400">
              <a:latin typeface="Calibri"/>
              <a:cs typeface="Calibri"/>
            </a:endParaRPr>
          </a:p>
          <a:p>
            <a:pPr marL="12700">
              <a:lnSpc>
                <a:spcPct val="100000"/>
              </a:lnSpc>
              <a:spcBef>
                <a:spcPts val="1495"/>
              </a:spcBef>
            </a:pPr>
            <a:r>
              <a:rPr sz="2800" spc="-10" dirty="0">
                <a:solidFill>
                  <a:srgbClr val="C00000"/>
                </a:solidFill>
                <a:latin typeface="Calibri"/>
                <a:cs typeface="Calibri"/>
              </a:rPr>
              <a:t>Cessation</a:t>
            </a:r>
            <a:r>
              <a:rPr sz="2800" dirty="0">
                <a:solidFill>
                  <a:srgbClr val="C00000"/>
                </a:solidFill>
                <a:latin typeface="Calibri"/>
                <a:cs typeface="Calibri"/>
              </a:rPr>
              <a:t> </a:t>
            </a:r>
            <a:r>
              <a:rPr sz="2800" spc="-5" dirty="0">
                <a:solidFill>
                  <a:srgbClr val="C00000"/>
                </a:solidFill>
                <a:latin typeface="Calibri"/>
                <a:cs typeface="Calibri"/>
              </a:rPr>
              <a:t>of</a:t>
            </a:r>
            <a:r>
              <a:rPr sz="2800" spc="-10" dirty="0">
                <a:solidFill>
                  <a:srgbClr val="C00000"/>
                </a:solidFill>
                <a:latin typeface="Calibri"/>
                <a:cs typeface="Calibri"/>
              </a:rPr>
              <a:t> </a:t>
            </a:r>
            <a:r>
              <a:rPr sz="2800" spc="-20" dirty="0">
                <a:solidFill>
                  <a:srgbClr val="C00000"/>
                </a:solidFill>
                <a:latin typeface="Calibri"/>
                <a:cs typeface="Calibri"/>
              </a:rPr>
              <a:t>Respiration</a:t>
            </a:r>
            <a:r>
              <a:rPr sz="2800" spc="25" dirty="0">
                <a:solidFill>
                  <a:srgbClr val="C00000"/>
                </a:solidFill>
                <a:latin typeface="Calibri"/>
                <a:cs typeface="Calibri"/>
              </a:rPr>
              <a:t> </a:t>
            </a:r>
            <a:r>
              <a:rPr sz="2800" spc="-5" dirty="0">
                <a:solidFill>
                  <a:srgbClr val="C00000"/>
                </a:solidFill>
                <a:latin typeface="Calibri"/>
                <a:cs typeface="Calibri"/>
              </a:rPr>
              <a:t>:</a:t>
            </a:r>
            <a:endParaRPr sz="2800">
              <a:latin typeface="Calibri"/>
              <a:cs typeface="Calibri"/>
            </a:endParaRPr>
          </a:p>
          <a:p>
            <a:pPr marL="184785" marR="781050" indent="100330">
              <a:lnSpc>
                <a:spcPts val="2590"/>
              </a:lnSpc>
              <a:spcBef>
                <a:spcPts val="1175"/>
              </a:spcBef>
            </a:pPr>
            <a:r>
              <a:rPr sz="2400" spc="-10" dirty="0">
                <a:latin typeface="Calibri"/>
                <a:cs typeface="Calibri"/>
              </a:rPr>
              <a:t>Complete</a:t>
            </a:r>
            <a:r>
              <a:rPr sz="2400" spc="-25" dirty="0">
                <a:latin typeface="Calibri"/>
                <a:cs typeface="Calibri"/>
              </a:rPr>
              <a:t> </a:t>
            </a:r>
            <a:r>
              <a:rPr sz="2400" spc="-15" dirty="0">
                <a:latin typeface="Calibri"/>
                <a:cs typeface="Calibri"/>
              </a:rPr>
              <a:t>stoppage</a:t>
            </a:r>
            <a:r>
              <a:rPr sz="2400" dirty="0">
                <a:latin typeface="Calibri"/>
                <a:cs typeface="Calibri"/>
              </a:rPr>
              <a:t> </a:t>
            </a:r>
            <a:r>
              <a:rPr sz="2400" spc="-5" dirty="0">
                <a:latin typeface="Calibri"/>
                <a:cs typeface="Calibri"/>
              </a:rPr>
              <a:t>of </a:t>
            </a:r>
            <a:r>
              <a:rPr sz="2400" spc="-10" dirty="0">
                <a:latin typeface="Calibri"/>
                <a:cs typeface="Calibri"/>
              </a:rPr>
              <a:t>respiration</a:t>
            </a:r>
            <a:r>
              <a:rPr sz="2400" spc="-20" dirty="0">
                <a:latin typeface="Calibri"/>
                <a:cs typeface="Calibri"/>
              </a:rPr>
              <a:t> for</a:t>
            </a:r>
            <a:r>
              <a:rPr sz="2400" spc="-10" dirty="0">
                <a:latin typeface="Calibri"/>
                <a:cs typeface="Calibri"/>
              </a:rPr>
              <a:t> </a:t>
            </a:r>
            <a:r>
              <a:rPr sz="2400" spc="-15" dirty="0">
                <a:latin typeface="Calibri"/>
                <a:cs typeface="Calibri"/>
              </a:rPr>
              <a:t>more</a:t>
            </a:r>
            <a:r>
              <a:rPr sz="2400" dirty="0">
                <a:latin typeface="Calibri"/>
                <a:cs typeface="Calibri"/>
              </a:rPr>
              <a:t> than</a:t>
            </a:r>
            <a:r>
              <a:rPr sz="2400" spc="-5" dirty="0">
                <a:latin typeface="Calibri"/>
                <a:cs typeface="Calibri"/>
              </a:rPr>
              <a:t> </a:t>
            </a:r>
            <a:r>
              <a:rPr sz="2400" dirty="0">
                <a:latin typeface="Calibri"/>
                <a:cs typeface="Calibri"/>
              </a:rPr>
              <a:t>4-5</a:t>
            </a:r>
            <a:r>
              <a:rPr sz="2400" spc="-10" dirty="0">
                <a:latin typeface="Calibri"/>
                <a:cs typeface="Calibri"/>
              </a:rPr>
              <a:t> </a:t>
            </a:r>
            <a:r>
              <a:rPr sz="2400" spc="-5" dirty="0">
                <a:latin typeface="Calibri"/>
                <a:cs typeface="Calibri"/>
              </a:rPr>
              <a:t>minutes </a:t>
            </a:r>
            <a:r>
              <a:rPr sz="2400" spc="-530" dirty="0">
                <a:latin typeface="Calibri"/>
                <a:cs typeface="Calibri"/>
              </a:rPr>
              <a:t> </a:t>
            </a:r>
            <a:r>
              <a:rPr sz="2400" spc="-5" dirty="0">
                <a:latin typeface="Calibri"/>
                <a:cs typeface="Calibri"/>
              </a:rPr>
              <a:t>usually</a:t>
            </a:r>
            <a:r>
              <a:rPr sz="2400" spc="-20" dirty="0">
                <a:latin typeface="Calibri"/>
                <a:cs typeface="Calibri"/>
              </a:rPr>
              <a:t> </a:t>
            </a:r>
            <a:r>
              <a:rPr sz="2400" spc="-5">
                <a:latin typeface="Calibri"/>
                <a:cs typeface="Calibri"/>
              </a:rPr>
              <a:t>causes </a:t>
            </a:r>
            <a:r>
              <a:rPr sz="2400" spc="-10" smtClean="0">
                <a:latin typeface="Calibri"/>
                <a:cs typeface="Calibri"/>
              </a:rPr>
              <a:t>death</a:t>
            </a:r>
            <a:endParaRPr lang="en-IN" sz="2400" spc="-10" dirty="0">
              <a:latin typeface="Calibri"/>
              <a:cs typeface="Calibri"/>
            </a:endParaRPr>
          </a:p>
          <a:p>
            <a:pPr marL="184785" marR="781050" indent="100330">
              <a:lnSpc>
                <a:spcPts val="2590"/>
              </a:lnSpc>
              <a:spcBef>
                <a:spcPts val="1175"/>
              </a:spcBef>
            </a:pPr>
            <a:r>
              <a:rPr sz="2400" smtClean="0">
                <a:latin typeface="Calibri"/>
                <a:cs typeface="Calibri"/>
              </a:rPr>
              <a:t>A</a:t>
            </a:r>
            <a:r>
              <a:rPr sz="2400" spc="-20" smtClean="0">
                <a:latin typeface="Calibri"/>
                <a:cs typeface="Calibri"/>
              </a:rPr>
              <a:t> </a:t>
            </a:r>
            <a:r>
              <a:rPr sz="2400" spc="-10" dirty="0">
                <a:latin typeface="Calibri"/>
                <a:cs typeface="Calibri"/>
              </a:rPr>
              <a:t>voluntary</a:t>
            </a:r>
            <a:r>
              <a:rPr sz="2400" spc="-5" dirty="0">
                <a:latin typeface="Calibri"/>
                <a:cs typeface="Calibri"/>
              </a:rPr>
              <a:t> </a:t>
            </a:r>
            <a:r>
              <a:rPr sz="2400" dirty="0">
                <a:latin typeface="Calibri"/>
                <a:cs typeface="Calibri"/>
              </a:rPr>
              <a:t>act,</a:t>
            </a:r>
            <a:r>
              <a:rPr sz="2400" spc="-30" dirty="0">
                <a:latin typeface="Calibri"/>
                <a:cs typeface="Calibri"/>
              </a:rPr>
              <a:t> </a:t>
            </a:r>
            <a:r>
              <a:rPr sz="2400" spc="-15" dirty="0">
                <a:latin typeface="Calibri"/>
                <a:cs typeface="Calibri"/>
              </a:rPr>
              <a:t>Cheyne-stokes</a:t>
            </a:r>
            <a:r>
              <a:rPr sz="2400" spc="-20" dirty="0">
                <a:latin typeface="Calibri"/>
                <a:cs typeface="Calibri"/>
              </a:rPr>
              <a:t> </a:t>
            </a:r>
            <a:r>
              <a:rPr sz="2400" spc="-5" dirty="0">
                <a:latin typeface="Calibri"/>
                <a:cs typeface="Calibri"/>
              </a:rPr>
              <a:t>breathing, drowning,</a:t>
            </a:r>
            <a:endParaRPr sz="2400">
              <a:latin typeface="Calibri"/>
              <a:cs typeface="Calibri"/>
            </a:endParaRPr>
          </a:p>
          <a:p>
            <a:pPr marL="184785">
              <a:lnSpc>
                <a:spcPts val="2735"/>
              </a:lnSpc>
            </a:pPr>
            <a:r>
              <a:rPr sz="2400" spc="-5" dirty="0">
                <a:latin typeface="Calibri"/>
                <a:cs typeface="Calibri"/>
              </a:rPr>
              <a:t>newborn</a:t>
            </a:r>
            <a:r>
              <a:rPr sz="2400" spc="-30" dirty="0">
                <a:latin typeface="Calibri"/>
                <a:cs typeface="Calibri"/>
              </a:rPr>
              <a:t> </a:t>
            </a:r>
            <a:r>
              <a:rPr sz="2400" spc="-15" dirty="0">
                <a:latin typeface="Calibri"/>
                <a:cs typeface="Calibri"/>
              </a:rPr>
              <a:t>infants</a:t>
            </a:r>
            <a:endParaRPr sz="2400">
              <a:latin typeface="Calibri"/>
              <a:cs typeface="Calibri"/>
            </a:endParaRPr>
          </a:p>
          <a:p>
            <a:pPr>
              <a:lnSpc>
                <a:spcPct val="100000"/>
              </a:lnSpc>
            </a:pPr>
            <a:endParaRPr sz="2400">
              <a:latin typeface="Calibri"/>
              <a:cs typeface="Calibri"/>
            </a:endParaRPr>
          </a:p>
          <a:p>
            <a:pPr marL="12700">
              <a:lnSpc>
                <a:spcPct val="100000"/>
              </a:lnSpc>
              <a:spcBef>
                <a:spcPts val="1505"/>
              </a:spcBef>
            </a:pPr>
            <a:r>
              <a:rPr sz="2800" spc="-10" dirty="0">
                <a:solidFill>
                  <a:srgbClr val="C00000"/>
                </a:solidFill>
                <a:latin typeface="Calibri"/>
                <a:cs typeface="Calibri"/>
              </a:rPr>
              <a:t>Cessation</a:t>
            </a:r>
            <a:r>
              <a:rPr sz="2800" dirty="0">
                <a:solidFill>
                  <a:srgbClr val="C00000"/>
                </a:solidFill>
                <a:latin typeface="Calibri"/>
                <a:cs typeface="Calibri"/>
              </a:rPr>
              <a:t> </a:t>
            </a:r>
            <a:r>
              <a:rPr sz="2800" spc="-5" dirty="0">
                <a:solidFill>
                  <a:srgbClr val="C00000"/>
                </a:solidFill>
                <a:latin typeface="Calibri"/>
                <a:cs typeface="Calibri"/>
              </a:rPr>
              <a:t>of</a:t>
            </a:r>
            <a:r>
              <a:rPr sz="2800" spc="-10" dirty="0">
                <a:solidFill>
                  <a:srgbClr val="C00000"/>
                </a:solidFill>
                <a:latin typeface="Calibri"/>
                <a:cs typeface="Calibri"/>
              </a:rPr>
              <a:t> </a:t>
            </a:r>
            <a:r>
              <a:rPr sz="2800" spc="-15" dirty="0">
                <a:solidFill>
                  <a:srgbClr val="C00000"/>
                </a:solidFill>
                <a:latin typeface="Calibri"/>
                <a:cs typeface="Calibri"/>
              </a:rPr>
              <a:t>Circulation</a:t>
            </a:r>
            <a:r>
              <a:rPr sz="2800" spc="10" dirty="0">
                <a:solidFill>
                  <a:srgbClr val="C00000"/>
                </a:solidFill>
                <a:latin typeface="Calibri"/>
                <a:cs typeface="Calibri"/>
              </a:rPr>
              <a:t> </a:t>
            </a:r>
            <a:r>
              <a:rPr sz="2800" spc="-5" dirty="0">
                <a:solidFill>
                  <a:srgbClr val="C00000"/>
                </a:solidFill>
                <a:latin typeface="Calibri"/>
                <a:cs typeface="Calibri"/>
              </a:rPr>
              <a:t>:</a:t>
            </a:r>
            <a:endParaRPr sz="2800">
              <a:latin typeface="Calibri"/>
              <a:cs typeface="Calibri"/>
            </a:endParaRPr>
          </a:p>
          <a:p>
            <a:pPr marL="184785" marR="5080" indent="100330">
              <a:lnSpc>
                <a:spcPts val="2590"/>
              </a:lnSpc>
              <a:spcBef>
                <a:spcPts val="1160"/>
              </a:spcBef>
            </a:pPr>
            <a:r>
              <a:rPr sz="2400" dirty="0">
                <a:latin typeface="Calibri"/>
                <a:cs typeface="Calibri"/>
              </a:rPr>
              <a:t>Under </a:t>
            </a:r>
            <a:r>
              <a:rPr sz="2400" spc="-5" dirty="0">
                <a:latin typeface="Calibri"/>
                <a:cs typeface="Calibri"/>
              </a:rPr>
              <a:t>normal</a:t>
            </a:r>
            <a:r>
              <a:rPr sz="2400" spc="-15" dirty="0">
                <a:latin typeface="Calibri"/>
                <a:cs typeface="Calibri"/>
              </a:rPr>
              <a:t> </a:t>
            </a:r>
            <a:r>
              <a:rPr sz="2400" spc="-10" dirty="0">
                <a:latin typeface="Calibri"/>
                <a:cs typeface="Calibri"/>
              </a:rPr>
              <a:t>conditions,</a:t>
            </a:r>
            <a:r>
              <a:rPr sz="2400" spc="-5" dirty="0">
                <a:latin typeface="Calibri"/>
                <a:cs typeface="Calibri"/>
              </a:rPr>
              <a:t> </a:t>
            </a:r>
            <a:r>
              <a:rPr sz="2400" spc="-15" dirty="0">
                <a:latin typeface="Calibri"/>
                <a:cs typeface="Calibri"/>
              </a:rPr>
              <a:t>stoppage</a:t>
            </a:r>
            <a:r>
              <a:rPr sz="2400" dirty="0">
                <a:latin typeface="Calibri"/>
                <a:cs typeface="Calibri"/>
              </a:rPr>
              <a:t> </a:t>
            </a:r>
            <a:r>
              <a:rPr sz="2400" spc="-5" dirty="0">
                <a:latin typeface="Calibri"/>
                <a:cs typeface="Calibri"/>
              </a:rPr>
              <a:t>of</a:t>
            </a:r>
            <a:r>
              <a:rPr sz="2400" dirty="0">
                <a:latin typeface="Calibri"/>
                <a:cs typeface="Calibri"/>
              </a:rPr>
              <a:t> </a:t>
            </a:r>
            <a:r>
              <a:rPr sz="2400" spc="-5" dirty="0">
                <a:latin typeface="Calibri"/>
                <a:cs typeface="Calibri"/>
              </a:rPr>
              <a:t>heartbeat</a:t>
            </a:r>
            <a:r>
              <a:rPr sz="2400" spc="-15" dirty="0">
                <a:latin typeface="Calibri"/>
                <a:cs typeface="Calibri"/>
              </a:rPr>
              <a:t> </a:t>
            </a:r>
            <a:r>
              <a:rPr sz="2400" spc="-20" dirty="0">
                <a:latin typeface="Calibri"/>
                <a:cs typeface="Calibri"/>
              </a:rPr>
              <a:t>for</a:t>
            </a:r>
            <a:r>
              <a:rPr sz="2400" spc="-5" dirty="0">
                <a:latin typeface="Calibri"/>
                <a:cs typeface="Calibri"/>
              </a:rPr>
              <a:t> </a:t>
            </a:r>
            <a:r>
              <a:rPr sz="2400" spc="-15" dirty="0">
                <a:latin typeface="Calibri"/>
                <a:cs typeface="Calibri"/>
              </a:rPr>
              <a:t>more</a:t>
            </a:r>
            <a:r>
              <a:rPr sz="2400" spc="-10" dirty="0">
                <a:latin typeface="Calibri"/>
                <a:cs typeface="Calibri"/>
              </a:rPr>
              <a:t> </a:t>
            </a:r>
            <a:r>
              <a:rPr sz="2400" dirty="0">
                <a:latin typeface="Calibri"/>
                <a:cs typeface="Calibri"/>
              </a:rPr>
              <a:t>than </a:t>
            </a:r>
            <a:r>
              <a:rPr sz="2400" spc="5" dirty="0">
                <a:latin typeface="Calibri"/>
                <a:cs typeface="Calibri"/>
              </a:rPr>
              <a:t>4-5 </a:t>
            </a:r>
            <a:r>
              <a:rPr sz="2400" spc="-530" dirty="0">
                <a:latin typeface="Calibri"/>
                <a:cs typeface="Calibri"/>
              </a:rPr>
              <a:t> </a:t>
            </a:r>
            <a:r>
              <a:rPr sz="2400" spc="-5" dirty="0">
                <a:latin typeface="Calibri"/>
                <a:cs typeface="Calibri"/>
              </a:rPr>
              <a:t>minutes</a:t>
            </a:r>
            <a:r>
              <a:rPr sz="2400" spc="-15" dirty="0">
                <a:latin typeface="Calibri"/>
                <a:cs typeface="Calibri"/>
              </a:rPr>
              <a:t> </a:t>
            </a:r>
            <a:r>
              <a:rPr sz="2400" dirty="0">
                <a:latin typeface="Calibri"/>
                <a:cs typeface="Calibri"/>
              </a:rPr>
              <a:t>is </a:t>
            </a:r>
            <a:r>
              <a:rPr sz="2400" spc="-15" dirty="0">
                <a:latin typeface="Calibri"/>
                <a:cs typeface="Calibri"/>
              </a:rPr>
              <a:t>irrecoverable</a:t>
            </a:r>
            <a:r>
              <a:rPr sz="2400" dirty="0">
                <a:latin typeface="Calibri"/>
                <a:cs typeface="Calibri"/>
              </a:rPr>
              <a:t> and</a:t>
            </a:r>
            <a:r>
              <a:rPr sz="2400" spc="-5" dirty="0">
                <a:latin typeface="Calibri"/>
                <a:cs typeface="Calibri"/>
              </a:rPr>
              <a:t> </a:t>
            </a:r>
            <a:r>
              <a:rPr sz="2400" dirty="0">
                <a:latin typeface="Calibri"/>
                <a:cs typeface="Calibri"/>
              </a:rPr>
              <a:t>is</a:t>
            </a:r>
            <a:r>
              <a:rPr sz="2400" spc="-20" dirty="0">
                <a:latin typeface="Calibri"/>
                <a:cs typeface="Calibri"/>
              </a:rPr>
              <a:t> </a:t>
            </a:r>
            <a:r>
              <a:rPr sz="2400" spc="-5" dirty="0">
                <a:latin typeface="Calibri"/>
                <a:cs typeface="Calibri"/>
              </a:rPr>
              <a:t>accepted </a:t>
            </a:r>
            <a:r>
              <a:rPr sz="2400" dirty="0">
                <a:latin typeface="Calibri"/>
                <a:cs typeface="Calibri"/>
              </a:rPr>
              <a:t>as</a:t>
            </a:r>
            <a:r>
              <a:rPr sz="2400" spc="-5" dirty="0">
                <a:latin typeface="Calibri"/>
                <a:cs typeface="Calibri"/>
              </a:rPr>
              <a:t> evidence</a:t>
            </a:r>
            <a:r>
              <a:rPr sz="2400" spc="5" dirty="0">
                <a:latin typeface="Calibri"/>
                <a:cs typeface="Calibri"/>
              </a:rPr>
              <a:t> </a:t>
            </a:r>
            <a:r>
              <a:rPr sz="2400" spc="-5" dirty="0">
                <a:latin typeface="Calibri"/>
                <a:cs typeface="Calibri"/>
              </a:rPr>
              <a:t>of </a:t>
            </a:r>
            <a:r>
              <a:rPr sz="2400" spc="-10" dirty="0">
                <a:latin typeface="Calibri"/>
                <a:cs typeface="Calibri"/>
              </a:rPr>
              <a:t>death</a:t>
            </a:r>
            <a:endParaRPr sz="240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9060180" y="5913120"/>
            <a:ext cx="417830" cy="372110"/>
            <a:chOff x="9060180" y="5913120"/>
            <a:chExt cx="417830" cy="372110"/>
          </a:xfrm>
        </p:grpSpPr>
        <p:pic>
          <p:nvPicPr>
            <p:cNvPr id="3" name="object 3"/>
            <p:cNvPicPr/>
            <p:nvPr/>
          </p:nvPicPr>
          <p:blipFill>
            <a:blip r:embed="rId2" cstate="print"/>
            <a:stretch>
              <a:fillRect/>
            </a:stretch>
          </p:blipFill>
          <p:spPr>
            <a:xfrm>
              <a:off x="9060180" y="5913120"/>
              <a:ext cx="417575" cy="371856"/>
            </a:xfrm>
            <a:prstGeom prst="rect">
              <a:avLst/>
            </a:prstGeom>
          </p:spPr>
        </p:pic>
        <p:sp>
          <p:nvSpPr>
            <p:cNvPr id="4" name="object 4"/>
            <p:cNvSpPr/>
            <p:nvPr/>
          </p:nvSpPr>
          <p:spPr>
            <a:xfrm>
              <a:off x="9098280" y="5948172"/>
              <a:ext cx="340360" cy="302260"/>
            </a:xfrm>
            <a:custGeom>
              <a:avLst/>
              <a:gdLst/>
              <a:ahLst/>
              <a:cxnLst/>
              <a:rect l="l" t="t" r="r" b="b"/>
              <a:pathLst>
                <a:path w="340359" h="302260">
                  <a:moveTo>
                    <a:pt x="0" y="150876"/>
                  </a:moveTo>
                  <a:lnTo>
                    <a:pt x="8662" y="103188"/>
                  </a:lnTo>
                  <a:lnTo>
                    <a:pt x="32784" y="61771"/>
                  </a:lnTo>
                  <a:lnTo>
                    <a:pt x="69567" y="29110"/>
                  </a:lnTo>
                  <a:lnTo>
                    <a:pt x="116214" y="7691"/>
                  </a:lnTo>
                  <a:lnTo>
                    <a:pt x="169925" y="0"/>
                  </a:lnTo>
                  <a:lnTo>
                    <a:pt x="223637" y="7691"/>
                  </a:lnTo>
                  <a:lnTo>
                    <a:pt x="270284" y="29110"/>
                  </a:lnTo>
                  <a:lnTo>
                    <a:pt x="307067" y="61771"/>
                  </a:lnTo>
                  <a:lnTo>
                    <a:pt x="331189" y="103188"/>
                  </a:lnTo>
                  <a:lnTo>
                    <a:pt x="339851" y="150876"/>
                  </a:lnTo>
                  <a:lnTo>
                    <a:pt x="331189" y="198563"/>
                  </a:lnTo>
                  <a:lnTo>
                    <a:pt x="307067" y="239980"/>
                  </a:lnTo>
                  <a:lnTo>
                    <a:pt x="270284" y="272641"/>
                  </a:lnTo>
                  <a:lnTo>
                    <a:pt x="223637" y="294060"/>
                  </a:lnTo>
                  <a:lnTo>
                    <a:pt x="169925" y="301752"/>
                  </a:lnTo>
                  <a:lnTo>
                    <a:pt x="116214" y="294060"/>
                  </a:lnTo>
                  <a:lnTo>
                    <a:pt x="69567" y="272641"/>
                  </a:lnTo>
                  <a:lnTo>
                    <a:pt x="32784" y="239980"/>
                  </a:lnTo>
                  <a:lnTo>
                    <a:pt x="8662" y="198563"/>
                  </a:lnTo>
                  <a:lnTo>
                    <a:pt x="0" y="150876"/>
                  </a:lnTo>
                  <a:close/>
                </a:path>
              </a:pathLst>
            </a:custGeom>
            <a:ln w="12700">
              <a:solidFill>
                <a:srgbClr val="FFFFFF"/>
              </a:solidFill>
            </a:ln>
          </p:spPr>
          <p:txBody>
            <a:bodyPr wrap="square" lIns="0" tIns="0" rIns="0" bIns="0" rtlCol="0"/>
            <a:lstStyle/>
            <a:p>
              <a:endParaRPr/>
            </a:p>
          </p:txBody>
        </p:sp>
      </p:grpSp>
      <p:sp>
        <p:nvSpPr>
          <p:cNvPr id="5" name="object 5"/>
          <p:cNvSpPr txBox="1">
            <a:spLocks noGrp="1"/>
          </p:cNvSpPr>
          <p:nvPr>
            <p:ph type="title"/>
          </p:nvPr>
        </p:nvSpPr>
        <p:spPr>
          <a:xfrm>
            <a:off x="1203147" y="188214"/>
            <a:ext cx="6069965" cy="574040"/>
          </a:xfrm>
          <a:prstGeom prst="rect">
            <a:avLst/>
          </a:prstGeom>
        </p:spPr>
        <p:txBody>
          <a:bodyPr vert="horz" wrap="square" lIns="0" tIns="12700" rIns="0" bIns="0" rtlCol="0">
            <a:spAutoFit/>
          </a:bodyPr>
          <a:lstStyle/>
          <a:p>
            <a:pPr marL="12700">
              <a:lnSpc>
                <a:spcPct val="100000"/>
              </a:lnSpc>
              <a:spcBef>
                <a:spcPts val="100"/>
              </a:spcBef>
            </a:pPr>
            <a:r>
              <a:rPr sz="3600" b="1" dirty="0">
                <a:solidFill>
                  <a:srgbClr val="800000"/>
                </a:solidFill>
                <a:latin typeface="Arial"/>
                <a:cs typeface="Arial"/>
              </a:rPr>
              <a:t>II.</a:t>
            </a:r>
            <a:r>
              <a:rPr sz="3600" b="1" spc="-35" dirty="0">
                <a:solidFill>
                  <a:srgbClr val="800000"/>
                </a:solidFill>
                <a:latin typeface="Arial"/>
                <a:cs typeface="Arial"/>
              </a:rPr>
              <a:t> </a:t>
            </a:r>
            <a:r>
              <a:rPr sz="3600" b="1" dirty="0">
                <a:solidFill>
                  <a:srgbClr val="800000"/>
                </a:solidFill>
                <a:latin typeface="Arial"/>
                <a:cs typeface="Arial"/>
              </a:rPr>
              <a:t>CHANGES</a:t>
            </a:r>
            <a:r>
              <a:rPr sz="3600" b="1" spc="-30" dirty="0">
                <a:solidFill>
                  <a:srgbClr val="800000"/>
                </a:solidFill>
                <a:latin typeface="Arial"/>
                <a:cs typeface="Arial"/>
              </a:rPr>
              <a:t> </a:t>
            </a:r>
            <a:r>
              <a:rPr sz="3600" b="1" dirty="0">
                <a:solidFill>
                  <a:srgbClr val="800000"/>
                </a:solidFill>
                <a:latin typeface="Arial"/>
                <a:cs typeface="Arial"/>
              </a:rPr>
              <a:t>IN</a:t>
            </a:r>
            <a:r>
              <a:rPr sz="3600" b="1" spc="-15" dirty="0">
                <a:solidFill>
                  <a:srgbClr val="800000"/>
                </a:solidFill>
                <a:latin typeface="Arial"/>
                <a:cs typeface="Arial"/>
              </a:rPr>
              <a:t> </a:t>
            </a:r>
            <a:r>
              <a:rPr sz="3600" b="1" dirty="0">
                <a:solidFill>
                  <a:srgbClr val="800000"/>
                </a:solidFill>
                <a:latin typeface="Arial"/>
                <a:cs typeface="Arial"/>
              </a:rPr>
              <a:t>THE</a:t>
            </a:r>
            <a:r>
              <a:rPr sz="3600" b="1" spc="-15" dirty="0">
                <a:solidFill>
                  <a:srgbClr val="800000"/>
                </a:solidFill>
                <a:latin typeface="Arial"/>
                <a:cs typeface="Arial"/>
              </a:rPr>
              <a:t> </a:t>
            </a:r>
            <a:r>
              <a:rPr sz="3600" b="1" spc="-5" dirty="0">
                <a:solidFill>
                  <a:srgbClr val="800000"/>
                </a:solidFill>
                <a:latin typeface="Arial"/>
                <a:cs typeface="Arial"/>
              </a:rPr>
              <a:t>EYES</a:t>
            </a:r>
            <a:r>
              <a:rPr sz="3600" b="1" spc="-15" dirty="0">
                <a:solidFill>
                  <a:srgbClr val="800000"/>
                </a:solidFill>
                <a:latin typeface="Arial"/>
                <a:cs typeface="Arial"/>
              </a:rPr>
              <a:t> </a:t>
            </a:r>
            <a:r>
              <a:rPr sz="3600" b="1" dirty="0">
                <a:solidFill>
                  <a:srgbClr val="800000"/>
                </a:solidFill>
                <a:latin typeface="Arial"/>
                <a:cs typeface="Arial"/>
              </a:rPr>
              <a:t>:</a:t>
            </a:r>
            <a:endParaRPr sz="3600">
              <a:latin typeface="Arial"/>
              <a:cs typeface="Arial"/>
            </a:endParaRPr>
          </a:p>
        </p:txBody>
      </p:sp>
      <p:sp>
        <p:nvSpPr>
          <p:cNvPr id="6" name="object 6"/>
          <p:cNvSpPr txBox="1"/>
          <p:nvPr/>
        </p:nvSpPr>
        <p:spPr>
          <a:xfrm>
            <a:off x="1279397" y="1038535"/>
            <a:ext cx="6621780" cy="4485005"/>
          </a:xfrm>
          <a:prstGeom prst="rect">
            <a:avLst/>
          </a:prstGeom>
        </p:spPr>
        <p:txBody>
          <a:bodyPr vert="horz" wrap="square" lIns="0" tIns="257175" rIns="0" bIns="0" rtlCol="0">
            <a:spAutoFit/>
          </a:bodyPr>
          <a:lstStyle/>
          <a:p>
            <a:pPr marL="414655" indent="-402590">
              <a:lnSpc>
                <a:spcPct val="100000"/>
              </a:lnSpc>
              <a:spcBef>
                <a:spcPts val="2025"/>
              </a:spcBef>
              <a:buAutoNum type="arabicPeriod"/>
              <a:tabLst>
                <a:tab pos="415290" algn="l"/>
              </a:tabLst>
            </a:pPr>
            <a:r>
              <a:rPr sz="3200" spc="-5" dirty="0">
                <a:latin typeface="Calibri"/>
                <a:cs typeface="Calibri"/>
              </a:rPr>
              <a:t>Opacity</a:t>
            </a:r>
            <a:r>
              <a:rPr sz="3200" spc="-20" dirty="0">
                <a:latin typeface="Calibri"/>
                <a:cs typeface="Calibri"/>
              </a:rPr>
              <a:t> </a:t>
            </a:r>
            <a:r>
              <a:rPr sz="3200" dirty="0">
                <a:latin typeface="Calibri"/>
                <a:cs typeface="Calibri"/>
              </a:rPr>
              <a:t>of</a:t>
            </a:r>
            <a:r>
              <a:rPr sz="3200" spc="-25" dirty="0">
                <a:latin typeface="Calibri"/>
                <a:cs typeface="Calibri"/>
              </a:rPr>
              <a:t> </a:t>
            </a:r>
            <a:r>
              <a:rPr sz="3200" spc="-10" dirty="0">
                <a:latin typeface="Calibri"/>
                <a:cs typeface="Calibri"/>
              </a:rPr>
              <a:t>cornea</a:t>
            </a:r>
            <a:endParaRPr sz="3200">
              <a:latin typeface="Calibri"/>
              <a:cs typeface="Calibri"/>
            </a:endParaRPr>
          </a:p>
          <a:p>
            <a:pPr marL="414655" indent="-402590">
              <a:lnSpc>
                <a:spcPct val="100000"/>
              </a:lnSpc>
              <a:spcBef>
                <a:spcPts val="1920"/>
              </a:spcBef>
              <a:buAutoNum type="arabicPeriod"/>
              <a:tabLst>
                <a:tab pos="415290" algn="l"/>
              </a:tabLst>
            </a:pPr>
            <a:r>
              <a:rPr sz="3200" spc="-5" dirty="0">
                <a:latin typeface="Calibri"/>
                <a:cs typeface="Calibri"/>
              </a:rPr>
              <a:t>Loss</a:t>
            </a:r>
            <a:r>
              <a:rPr sz="3200" spc="-35" dirty="0">
                <a:latin typeface="Calibri"/>
                <a:cs typeface="Calibri"/>
              </a:rPr>
              <a:t> </a:t>
            </a:r>
            <a:r>
              <a:rPr sz="3200" spc="-5" dirty="0">
                <a:latin typeface="Calibri"/>
                <a:cs typeface="Calibri"/>
              </a:rPr>
              <a:t>of</a:t>
            </a:r>
            <a:r>
              <a:rPr sz="3200" spc="-25" dirty="0">
                <a:latin typeface="Calibri"/>
                <a:cs typeface="Calibri"/>
              </a:rPr>
              <a:t> </a:t>
            </a:r>
            <a:r>
              <a:rPr sz="3200" spc="-5" dirty="0">
                <a:latin typeface="Calibri"/>
                <a:cs typeface="Calibri"/>
              </a:rPr>
              <a:t>corneal</a:t>
            </a:r>
            <a:r>
              <a:rPr sz="3200" spc="-40" dirty="0">
                <a:latin typeface="Calibri"/>
                <a:cs typeface="Calibri"/>
              </a:rPr>
              <a:t> </a:t>
            </a:r>
            <a:r>
              <a:rPr sz="3200" spc="-25" dirty="0">
                <a:latin typeface="Calibri"/>
                <a:cs typeface="Calibri"/>
              </a:rPr>
              <a:t>reflex</a:t>
            </a:r>
            <a:endParaRPr sz="3200">
              <a:latin typeface="Calibri"/>
              <a:cs typeface="Calibri"/>
            </a:endParaRPr>
          </a:p>
          <a:p>
            <a:pPr marL="414655" indent="-402590">
              <a:lnSpc>
                <a:spcPct val="100000"/>
              </a:lnSpc>
              <a:spcBef>
                <a:spcPts val="1920"/>
              </a:spcBef>
              <a:buAutoNum type="arabicPeriod"/>
              <a:tabLst>
                <a:tab pos="415290" algn="l"/>
              </a:tabLst>
            </a:pPr>
            <a:r>
              <a:rPr sz="3200" spc="-5" dirty="0">
                <a:latin typeface="Calibri"/>
                <a:cs typeface="Calibri"/>
              </a:rPr>
              <a:t>Flaccidity</a:t>
            </a:r>
            <a:r>
              <a:rPr sz="3200" spc="-25" dirty="0">
                <a:latin typeface="Calibri"/>
                <a:cs typeface="Calibri"/>
              </a:rPr>
              <a:t> </a:t>
            </a:r>
            <a:r>
              <a:rPr sz="3200" dirty="0">
                <a:latin typeface="Calibri"/>
                <a:cs typeface="Calibri"/>
              </a:rPr>
              <a:t>of</a:t>
            </a:r>
            <a:r>
              <a:rPr sz="3200" spc="-20" dirty="0">
                <a:latin typeface="Calibri"/>
                <a:cs typeface="Calibri"/>
              </a:rPr>
              <a:t> eye</a:t>
            </a:r>
            <a:r>
              <a:rPr sz="3200" spc="-35" dirty="0">
                <a:latin typeface="Calibri"/>
                <a:cs typeface="Calibri"/>
              </a:rPr>
              <a:t> </a:t>
            </a:r>
            <a:r>
              <a:rPr sz="3200" spc="-5" dirty="0">
                <a:latin typeface="Calibri"/>
                <a:cs typeface="Calibri"/>
              </a:rPr>
              <a:t>balls</a:t>
            </a:r>
            <a:endParaRPr sz="3200">
              <a:latin typeface="Calibri"/>
              <a:cs typeface="Calibri"/>
            </a:endParaRPr>
          </a:p>
          <a:p>
            <a:pPr marL="414655" indent="-402590">
              <a:lnSpc>
                <a:spcPct val="100000"/>
              </a:lnSpc>
              <a:spcBef>
                <a:spcPts val="1920"/>
              </a:spcBef>
              <a:buAutoNum type="arabicPeriod"/>
              <a:tabLst>
                <a:tab pos="415290" algn="l"/>
              </a:tabLst>
            </a:pPr>
            <a:r>
              <a:rPr sz="3200" spc="-10" dirty="0">
                <a:latin typeface="Calibri"/>
                <a:cs typeface="Calibri"/>
              </a:rPr>
              <a:t>Changes</a:t>
            </a:r>
            <a:r>
              <a:rPr sz="3200" spc="-15" dirty="0">
                <a:latin typeface="Calibri"/>
                <a:cs typeface="Calibri"/>
              </a:rPr>
              <a:t> </a:t>
            </a:r>
            <a:r>
              <a:rPr sz="3200" dirty="0">
                <a:latin typeface="Calibri"/>
                <a:cs typeface="Calibri"/>
              </a:rPr>
              <a:t>in </a:t>
            </a:r>
            <a:r>
              <a:rPr sz="3200" spc="-10" dirty="0">
                <a:latin typeface="Calibri"/>
                <a:cs typeface="Calibri"/>
              </a:rPr>
              <a:t>retinal</a:t>
            </a:r>
            <a:r>
              <a:rPr sz="3200" spc="-15" dirty="0">
                <a:latin typeface="Calibri"/>
                <a:cs typeface="Calibri"/>
              </a:rPr>
              <a:t> </a:t>
            </a:r>
            <a:r>
              <a:rPr sz="3200" spc="-5" dirty="0">
                <a:latin typeface="Calibri"/>
                <a:cs typeface="Calibri"/>
              </a:rPr>
              <a:t>vessels</a:t>
            </a:r>
            <a:endParaRPr sz="3200">
              <a:latin typeface="Calibri"/>
              <a:cs typeface="Calibri"/>
            </a:endParaRPr>
          </a:p>
          <a:p>
            <a:pPr marL="414655" indent="-402590">
              <a:lnSpc>
                <a:spcPct val="100000"/>
              </a:lnSpc>
              <a:spcBef>
                <a:spcPts val="1920"/>
              </a:spcBef>
              <a:buAutoNum type="arabicPeriod"/>
              <a:tabLst>
                <a:tab pos="415290" algn="l"/>
              </a:tabLst>
            </a:pPr>
            <a:r>
              <a:rPr sz="3200" spc="-5" dirty="0">
                <a:latin typeface="Calibri"/>
                <a:cs typeface="Calibri"/>
              </a:rPr>
              <a:t>Changes</a:t>
            </a:r>
            <a:r>
              <a:rPr sz="3200" spc="-30" dirty="0">
                <a:latin typeface="Calibri"/>
                <a:cs typeface="Calibri"/>
              </a:rPr>
              <a:t> </a:t>
            </a:r>
            <a:r>
              <a:rPr sz="3200" dirty="0">
                <a:latin typeface="Calibri"/>
                <a:cs typeface="Calibri"/>
              </a:rPr>
              <a:t>in</a:t>
            </a:r>
            <a:r>
              <a:rPr sz="3200" spc="-15" dirty="0">
                <a:latin typeface="Calibri"/>
                <a:cs typeface="Calibri"/>
              </a:rPr>
              <a:t> </a:t>
            </a:r>
            <a:r>
              <a:rPr sz="3200" dirty="0">
                <a:latin typeface="Calibri"/>
                <a:cs typeface="Calibri"/>
              </a:rPr>
              <a:t>Pupils</a:t>
            </a:r>
            <a:endParaRPr sz="3200">
              <a:latin typeface="Calibri"/>
              <a:cs typeface="Calibri"/>
            </a:endParaRPr>
          </a:p>
          <a:p>
            <a:pPr marL="414655" indent="-402590">
              <a:lnSpc>
                <a:spcPct val="100000"/>
              </a:lnSpc>
              <a:spcBef>
                <a:spcPts val="2465"/>
              </a:spcBef>
              <a:buAutoNum type="arabicPeriod"/>
              <a:tabLst>
                <a:tab pos="415290" algn="l"/>
              </a:tabLst>
            </a:pPr>
            <a:r>
              <a:rPr sz="3200" spc="-10" dirty="0">
                <a:latin typeface="Calibri"/>
                <a:cs typeface="Calibri"/>
              </a:rPr>
              <a:t>Chemical</a:t>
            </a:r>
            <a:r>
              <a:rPr sz="3200" spc="-5" dirty="0">
                <a:latin typeface="Calibri"/>
                <a:cs typeface="Calibri"/>
              </a:rPr>
              <a:t> changes</a:t>
            </a:r>
            <a:r>
              <a:rPr sz="3200" dirty="0">
                <a:latin typeface="Calibri"/>
                <a:cs typeface="Calibri"/>
              </a:rPr>
              <a:t> in</a:t>
            </a:r>
            <a:r>
              <a:rPr sz="3200" spc="15" dirty="0">
                <a:latin typeface="Calibri"/>
                <a:cs typeface="Calibri"/>
              </a:rPr>
              <a:t> </a:t>
            </a:r>
            <a:r>
              <a:rPr sz="3200" spc="-5" dirty="0">
                <a:latin typeface="Calibri"/>
                <a:cs typeface="Calibri"/>
              </a:rPr>
              <a:t>vitreous</a:t>
            </a:r>
            <a:r>
              <a:rPr sz="3200" dirty="0">
                <a:latin typeface="Calibri"/>
                <a:cs typeface="Calibri"/>
              </a:rPr>
              <a:t> </a:t>
            </a:r>
            <a:r>
              <a:rPr sz="3200" spc="-5" dirty="0">
                <a:latin typeface="Calibri"/>
                <a:cs typeface="Calibri"/>
              </a:rPr>
              <a:t>humour</a:t>
            </a:r>
            <a:endParaRPr sz="320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06220" y="239649"/>
            <a:ext cx="3815715" cy="574040"/>
          </a:xfrm>
          <a:prstGeom prst="rect">
            <a:avLst/>
          </a:prstGeom>
        </p:spPr>
        <p:txBody>
          <a:bodyPr vert="horz" wrap="square" lIns="0" tIns="12700" rIns="0" bIns="0" rtlCol="0">
            <a:spAutoFit/>
          </a:bodyPr>
          <a:lstStyle/>
          <a:p>
            <a:pPr marL="12700">
              <a:lnSpc>
                <a:spcPct val="100000"/>
              </a:lnSpc>
              <a:spcBef>
                <a:spcPts val="100"/>
              </a:spcBef>
            </a:pPr>
            <a:r>
              <a:rPr sz="3600" dirty="0">
                <a:solidFill>
                  <a:srgbClr val="800000"/>
                </a:solidFill>
              </a:rPr>
              <a:t>1.</a:t>
            </a:r>
            <a:r>
              <a:rPr sz="3600" spc="-25" dirty="0">
                <a:solidFill>
                  <a:srgbClr val="800000"/>
                </a:solidFill>
              </a:rPr>
              <a:t> </a:t>
            </a:r>
            <a:r>
              <a:rPr sz="3600" dirty="0">
                <a:solidFill>
                  <a:srgbClr val="800000"/>
                </a:solidFill>
              </a:rPr>
              <a:t>Opacity</a:t>
            </a:r>
            <a:r>
              <a:rPr sz="3600" spc="-45" dirty="0">
                <a:solidFill>
                  <a:srgbClr val="800000"/>
                </a:solidFill>
              </a:rPr>
              <a:t> </a:t>
            </a:r>
            <a:r>
              <a:rPr sz="3600" spc="-5" dirty="0">
                <a:solidFill>
                  <a:srgbClr val="800000"/>
                </a:solidFill>
              </a:rPr>
              <a:t>of</a:t>
            </a:r>
            <a:r>
              <a:rPr sz="3600" spc="-30" dirty="0">
                <a:solidFill>
                  <a:srgbClr val="800000"/>
                </a:solidFill>
              </a:rPr>
              <a:t> </a:t>
            </a:r>
            <a:r>
              <a:rPr sz="3600" spc="-5" dirty="0">
                <a:solidFill>
                  <a:srgbClr val="800000"/>
                </a:solidFill>
              </a:rPr>
              <a:t>Cornea</a:t>
            </a:r>
            <a:endParaRPr sz="3600"/>
          </a:p>
        </p:txBody>
      </p:sp>
      <p:sp>
        <p:nvSpPr>
          <p:cNvPr id="3" name="object 3"/>
          <p:cNvSpPr txBox="1"/>
          <p:nvPr/>
        </p:nvSpPr>
        <p:spPr>
          <a:xfrm>
            <a:off x="823671" y="969752"/>
            <a:ext cx="8142605" cy="4636135"/>
          </a:xfrm>
          <a:prstGeom prst="rect">
            <a:avLst/>
          </a:prstGeom>
        </p:spPr>
        <p:txBody>
          <a:bodyPr vert="horz" wrap="square" lIns="0" tIns="0" rIns="0" bIns="0" rtlCol="0">
            <a:spAutoFit/>
          </a:bodyPr>
          <a:lstStyle/>
          <a:p>
            <a:pPr marL="216535" indent="-204470">
              <a:lnSpc>
                <a:spcPts val="3825"/>
              </a:lnSpc>
              <a:buSzPct val="114285"/>
              <a:buChar char="-"/>
              <a:tabLst>
                <a:tab pos="217170" algn="l"/>
              </a:tabLst>
            </a:pPr>
            <a:r>
              <a:rPr sz="2800" spc="-10" dirty="0">
                <a:latin typeface="Calibri"/>
                <a:cs typeface="Calibri"/>
              </a:rPr>
              <a:t>Due</a:t>
            </a:r>
            <a:r>
              <a:rPr sz="2800" dirty="0">
                <a:latin typeface="Calibri"/>
                <a:cs typeface="Calibri"/>
              </a:rPr>
              <a:t> </a:t>
            </a:r>
            <a:r>
              <a:rPr sz="2800" spc="-20" dirty="0">
                <a:latin typeface="Calibri"/>
                <a:cs typeface="Calibri"/>
              </a:rPr>
              <a:t>to</a:t>
            </a:r>
            <a:r>
              <a:rPr sz="2800" spc="-10" dirty="0">
                <a:latin typeface="Calibri"/>
                <a:cs typeface="Calibri"/>
              </a:rPr>
              <a:t> </a:t>
            </a:r>
            <a:r>
              <a:rPr sz="2800" spc="-5" dirty="0">
                <a:latin typeface="Calibri"/>
                <a:cs typeface="Calibri"/>
              </a:rPr>
              <a:t>drying</a:t>
            </a:r>
            <a:r>
              <a:rPr sz="2800" spc="15" dirty="0">
                <a:latin typeface="Calibri"/>
                <a:cs typeface="Calibri"/>
              </a:rPr>
              <a:t> </a:t>
            </a:r>
            <a:r>
              <a:rPr sz="2800" spc="-5" dirty="0">
                <a:latin typeface="Calibri"/>
                <a:cs typeface="Calibri"/>
              </a:rPr>
              <a:t>in </a:t>
            </a:r>
            <a:r>
              <a:rPr sz="2800" spc="-10" dirty="0">
                <a:latin typeface="Calibri"/>
                <a:cs typeface="Calibri"/>
              </a:rPr>
              <a:t>open</a:t>
            </a:r>
            <a:r>
              <a:rPr sz="2800" dirty="0">
                <a:latin typeface="Calibri"/>
                <a:cs typeface="Calibri"/>
              </a:rPr>
              <a:t> </a:t>
            </a:r>
            <a:r>
              <a:rPr sz="2800" spc="-15" dirty="0">
                <a:latin typeface="Calibri"/>
                <a:cs typeface="Calibri"/>
              </a:rPr>
              <a:t>eyelids.</a:t>
            </a:r>
            <a:endParaRPr sz="2800">
              <a:latin typeface="Calibri"/>
              <a:cs typeface="Calibri"/>
            </a:endParaRPr>
          </a:p>
          <a:p>
            <a:pPr marL="203200" indent="-190500">
              <a:lnSpc>
                <a:spcPct val="100000"/>
              </a:lnSpc>
              <a:spcBef>
                <a:spcPts val="204"/>
              </a:spcBef>
              <a:buChar char="-"/>
              <a:tabLst>
                <a:tab pos="203200" algn="l"/>
              </a:tabLst>
            </a:pPr>
            <a:r>
              <a:rPr sz="2800" spc="-5" dirty="0">
                <a:latin typeface="Calibri"/>
                <a:cs typeface="Calibri"/>
              </a:rPr>
              <a:t>In closed</a:t>
            </a:r>
            <a:r>
              <a:rPr sz="2800" spc="10" dirty="0">
                <a:latin typeface="Calibri"/>
                <a:cs typeface="Calibri"/>
              </a:rPr>
              <a:t> </a:t>
            </a:r>
            <a:r>
              <a:rPr sz="2800" spc="-20" dirty="0">
                <a:latin typeface="Calibri"/>
                <a:cs typeface="Calibri"/>
              </a:rPr>
              <a:t>eyes</a:t>
            </a:r>
            <a:r>
              <a:rPr sz="2800" dirty="0">
                <a:latin typeface="Calibri"/>
                <a:cs typeface="Calibri"/>
              </a:rPr>
              <a:t> </a:t>
            </a:r>
            <a:r>
              <a:rPr sz="2800" spc="-15" dirty="0">
                <a:latin typeface="Calibri"/>
                <a:cs typeface="Calibri"/>
              </a:rPr>
              <a:t>occurs</a:t>
            </a:r>
            <a:r>
              <a:rPr sz="2800" spc="10" dirty="0">
                <a:latin typeface="Calibri"/>
                <a:cs typeface="Calibri"/>
              </a:rPr>
              <a:t> </a:t>
            </a:r>
            <a:r>
              <a:rPr sz="2800" spc="-5" dirty="0">
                <a:latin typeface="Calibri"/>
                <a:cs typeface="Calibri"/>
              </a:rPr>
              <a:t>in</a:t>
            </a:r>
            <a:r>
              <a:rPr sz="2800" spc="10" dirty="0">
                <a:latin typeface="Calibri"/>
                <a:cs typeface="Calibri"/>
              </a:rPr>
              <a:t> </a:t>
            </a:r>
            <a:r>
              <a:rPr sz="2800" spc="-5" dirty="0">
                <a:latin typeface="Calibri"/>
                <a:cs typeface="Calibri"/>
              </a:rPr>
              <a:t>2</a:t>
            </a:r>
            <a:r>
              <a:rPr sz="2800" dirty="0">
                <a:latin typeface="Calibri"/>
                <a:cs typeface="Calibri"/>
              </a:rPr>
              <a:t> </a:t>
            </a:r>
            <a:r>
              <a:rPr sz="2800" spc="-20" dirty="0">
                <a:latin typeface="Calibri"/>
                <a:cs typeface="Calibri"/>
              </a:rPr>
              <a:t>hours.</a:t>
            </a:r>
            <a:endParaRPr sz="2800">
              <a:latin typeface="Calibri"/>
              <a:cs typeface="Calibri"/>
            </a:endParaRPr>
          </a:p>
          <a:p>
            <a:pPr marL="173990" marR="1882775" indent="-161925">
              <a:lnSpc>
                <a:spcPct val="106100"/>
              </a:lnSpc>
              <a:spcBef>
                <a:spcPts val="5"/>
              </a:spcBef>
              <a:buFont typeface="Calibri"/>
              <a:buChar char="-"/>
              <a:tabLst>
                <a:tab pos="203200" algn="l"/>
              </a:tabLst>
            </a:pPr>
            <a:r>
              <a:rPr dirty="0"/>
              <a:t>	</a:t>
            </a:r>
            <a:r>
              <a:rPr sz="2800" spc="-20" dirty="0">
                <a:latin typeface="Calibri"/>
                <a:cs typeface="Calibri"/>
              </a:rPr>
              <a:t>May</a:t>
            </a:r>
            <a:r>
              <a:rPr sz="2800" spc="-5" dirty="0">
                <a:latin typeface="Calibri"/>
                <a:cs typeface="Calibri"/>
              </a:rPr>
              <a:t> occur</a:t>
            </a:r>
            <a:r>
              <a:rPr sz="2800" spc="10" dirty="0">
                <a:latin typeface="Calibri"/>
                <a:cs typeface="Calibri"/>
              </a:rPr>
              <a:t> </a:t>
            </a:r>
            <a:r>
              <a:rPr sz="2800" spc="-15" dirty="0">
                <a:latin typeface="Calibri"/>
                <a:cs typeface="Calibri"/>
              </a:rPr>
              <a:t>even</a:t>
            </a:r>
            <a:r>
              <a:rPr sz="2800" spc="-5" dirty="0">
                <a:latin typeface="Calibri"/>
                <a:cs typeface="Calibri"/>
              </a:rPr>
              <a:t> </a:t>
            </a:r>
            <a:r>
              <a:rPr sz="2800" spc="-30" dirty="0">
                <a:latin typeface="Calibri"/>
                <a:cs typeface="Calibri"/>
              </a:rPr>
              <a:t>before</a:t>
            </a:r>
            <a:r>
              <a:rPr sz="2800" dirty="0">
                <a:latin typeface="Calibri"/>
                <a:cs typeface="Calibri"/>
              </a:rPr>
              <a:t> </a:t>
            </a:r>
            <a:r>
              <a:rPr sz="2800" spc="-10" dirty="0">
                <a:latin typeface="Calibri"/>
                <a:cs typeface="Calibri"/>
              </a:rPr>
              <a:t>death</a:t>
            </a:r>
            <a:r>
              <a:rPr sz="2800" spc="5" dirty="0">
                <a:latin typeface="Calibri"/>
                <a:cs typeface="Calibri"/>
              </a:rPr>
              <a:t> </a:t>
            </a:r>
            <a:r>
              <a:rPr sz="2800" spc="-5" dirty="0">
                <a:latin typeface="Calibri"/>
                <a:cs typeface="Calibri"/>
              </a:rPr>
              <a:t>in </a:t>
            </a:r>
            <a:r>
              <a:rPr sz="2800" spc="-15" dirty="0">
                <a:latin typeface="Calibri"/>
                <a:cs typeface="Calibri"/>
              </a:rPr>
              <a:t>cholera</a:t>
            </a:r>
            <a:r>
              <a:rPr sz="2800" spc="15" dirty="0">
                <a:latin typeface="Calibri"/>
                <a:cs typeface="Calibri"/>
              </a:rPr>
              <a:t> </a:t>
            </a:r>
            <a:r>
              <a:rPr sz="2800" spc="-5" dirty="0">
                <a:latin typeface="Calibri"/>
                <a:cs typeface="Calibri"/>
              </a:rPr>
              <a:t>&amp; </a:t>
            </a:r>
            <a:r>
              <a:rPr sz="2800" spc="-615" dirty="0">
                <a:latin typeface="Calibri"/>
                <a:cs typeface="Calibri"/>
              </a:rPr>
              <a:t> </a:t>
            </a:r>
            <a:r>
              <a:rPr sz="2800" spc="-15" dirty="0">
                <a:latin typeface="Calibri"/>
                <a:cs typeface="Calibri"/>
              </a:rPr>
              <a:t>wasting</a:t>
            </a:r>
            <a:r>
              <a:rPr sz="2800" spc="10" dirty="0">
                <a:latin typeface="Calibri"/>
                <a:cs typeface="Calibri"/>
              </a:rPr>
              <a:t> </a:t>
            </a:r>
            <a:r>
              <a:rPr sz="2800" spc="-10" dirty="0">
                <a:latin typeface="Calibri"/>
                <a:cs typeface="Calibri"/>
              </a:rPr>
              <a:t>diseases.</a:t>
            </a:r>
            <a:endParaRPr sz="2800">
              <a:latin typeface="Calibri"/>
              <a:cs typeface="Calibri"/>
            </a:endParaRPr>
          </a:p>
          <a:p>
            <a:pPr>
              <a:lnSpc>
                <a:spcPct val="100000"/>
              </a:lnSpc>
              <a:spcBef>
                <a:spcPts val="15"/>
              </a:spcBef>
            </a:pPr>
            <a:endParaRPr sz="3050">
              <a:latin typeface="Calibri"/>
              <a:cs typeface="Calibri"/>
            </a:endParaRPr>
          </a:p>
          <a:p>
            <a:pPr marL="12700">
              <a:lnSpc>
                <a:spcPct val="100000"/>
              </a:lnSpc>
            </a:pPr>
            <a:r>
              <a:rPr sz="3200" spc="-40" dirty="0">
                <a:solidFill>
                  <a:srgbClr val="FF0000"/>
                </a:solidFill>
                <a:latin typeface="Calibri"/>
                <a:cs typeface="Calibri"/>
              </a:rPr>
              <a:t>“</a:t>
            </a:r>
            <a:r>
              <a:rPr sz="3200" b="1" i="1" spc="-40" dirty="0">
                <a:solidFill>
                  <a:srgbClr val="FF0000"/>
                </a:solidFill>
                <a:latin typeface="Calibri"/>
                <a:cs typeface="Calibri"/>
              </a:rPr>
              <a:t>Tache</a:t>
            </a:r>
            <a:r>
              <a:rPr sz="3200" b="1" i="1" spc="-45" dirty="0">
                <a:solidFill>
                  <a:srgbClr val="FF0000"/>
                </a:solidFill>
                <a:latin typeface="Calibri"/>
                <a:cs typeface="Calibri"/>
              </a:rPr>
              <a:t> </a:t>
            </a:r>
            <a:r>
              <a:rPr sz="3200" b="1" i="1" spc="-5" dirty="0">
                <a:solidFill>
                  <a:srgbClr val="FF0000"/>
                </a:solidFill>
                <a:latin typeface="Calibri"/>
                <a:cs typeface="Calibri"/>
              </a:rPr>
              <a:t>Noirs</a:t>
            </a:r>
            <a:r>
              <a:rPr sz="3200" spc="-5" dirty="0">
                <a:solidFill>
                  <a:srgbClr val="FF0000"/>
                </a:solidFill>
                <a:latin typeface="Calibri"/>
                <a:cs typeface="Calibri"/>
              </a:rPr>
              <a:t>”</a:t>
            </a:r>
            <a:endParaRPr sz="3200">
              <a:latin typeface="Calibri"/>
              <a:cs typeface="Calibri"/>
            </a:endParaRPr>
          </a:p>
          <a:p>
            <a:pPr marL="12700" marR="5080">
              <a:lnSpc>
                <a:spcPct val="106100"/>
              </a:lnSpc>
              <a:spcBef>
                <a:spcPts val="40"/>
              </a:spcBef>
            </a:pPr>
            <a:r>
              <a:rPr sz="2800" spc="-40" dirty="0">
                <a:latin typeface="Calibri"/>
                <a:cs typeface="Calibri"/>
              </a:rPr>
              <a:t>At</a:t>
            </a:r>
            <a:r>
              <a:rPr sz="2800" spc="5" dirty="0">
                <a:latin typeface="Calibri"/>
                <a:cs typeface="Calibri"/>
              </a:rPr>
              <a:t> </a:t>
            </a:r>
            <a:r>
              <a:rPr sz="2800" spc="-5" dirty="0">
                <a:latin typeface="Calibri"/>
                <a:cs typeface="Calibri"/>
              </a:rPr>
              <a:t>each </a:t>
            </a:r>
            <a:r>
              <a:rPr sz="2800" spc="-10" dirty="0">
                <a:latin typeface="Calibri"/>
                <a:cs typeface="Calibri"/>
              </a:rPr>
              <a:t>side</a:t>
            </a:r>
            <a:r>
              <a:rPr sz="2800" spc="15" dirty="0">
                <a:latin typeface="Calibri"/>
                <a:cs typeface="Calibri"/>
              </a:rPr>
              <a:t> </a:t>
            </a:r>
            <a:r>
              <a:rPr sz="2800" spc="-5" dirty="0">
                <a:latin typeface="Calibri"/>
                <a:cs typeface="Calibri"/>
              </a:rPr>
              <a:t>of iris,</a:t>
            </a:r>
            <a:r>
              <a:rPr sz="2800" spc="20" dirty="0">
                <a:latin typeface="Calibri"/>
                <a:cs typeface="Calibri"/>
              </a:rPr>
              <a:t> </a:t>
            </a:r>
            <a:r>
              <a:rPr sz="2800" spc="-10" dirty="0">
                <a:latin typeface="Calibri"/>
                <a:cs typeface="Calibri"/>
              </a:rPr>
              <a:t>yellowish</a:t>
            </a:r>
            <a:r>
              <a:rPr sz="2800" spc="15" dirty="0">
                <a:latin typeface="Calibri"/>
                <a:cs typeface="Calibri"/>
              </a:rPr>
              <a:t> </a:t>
            </a:r>
            <a:r>
              <a:rPr sz="2800" spc="-20" dirty="0">
                <a:latin typeface="Calibri"/>
                <a:cs typeface="Calibri"/>
              </a:rPr>
              <a:t>brown</a:t>
            </a:r>
            <a:r>
              <a:rPr sz="2800" spc="15" dirty="0">
                <a:latin typeface="Calibri"/>
                <a:cs typeface="Calibri"/>
              </a:rPr>
              <a:t> </a:t>
            </a:r>
            <a:r>
              <a:rPr sz="2800" spc="-15" dirty="0">
                <a:latin typeface="Calibri"/>
                <a:cs typeface="Calibri"/>
              </a:rPr>
              <a:t>discolouration</a:t>
            </a:r>
            <a:r>
              <a:rPr sz="2800" spc="25" dirty="0">
                <a:latin typeface="Calibri"/>
                <a:cs typeface="Calibri"/>
              </a:rPr>
              <a:t> </a:t>
            </a:r>
            <a:r>
              <a:rPr sz="2800" spc="-10" dirty="0">
                <a:latin typeface="Calibri"/>
                <a:cs typeface="Calibri"/>
              </a:rPr>
              <a:t>on </a:t>
            </a:r>
            <a:r>
              <a:rPr sz="2800" spc="-5" dirty="0">
                <a:latin typeface="Calibri"/>
                <a:cs typeface="Calibri"/>
              </a:rPr>
              <a:t> </a:t>
            </a:r>
            <a:r>
              <a:rPr sz="2800" spc="-15" dirty="0">
                <a:latin typeface="Calibri"/>
                <a:cs typeface="Calibri"/>
              </a:rPr>
              <a:t>sclera,</a:t>
            </a:r>
            <a:r>
              <a:rPr sz="2800" spc="5" dirty="0">
                <a:latin typeface="Calibri"/>
                <a:cs typeface="Calibri"/>
              </a:rPr>
              <a:t> </a:t>
            </a:r>
            <a:r>
              <a:rPr sz="2800" spc="-5" dirty="0">
                <a:latin typeface="Calibri"/>
                <a:cs typeface="Calibri"/>
              </a:rPr>
              <a:t>triangular</a:t>
            </a:r>
            <a:r>
              <a:rPr sz="2800" spc="10" dirty="0">
                <a:latin typeface="Calibri"/>
                <a:cs typeface="Calibri"/>
              </a:rPr>
              <a:t> </a:t>
            </a:r>
            <a:r>
              <a:rPr sz="2800" spc="-5" dirty="0">
                <a:latin typeface="Calibri"/>
                <a:cs typeface="Calibri"/>
              </a:rPr>
              <a:t>in</a:t>
            </a:r>
            <a:r>
              <a:rPr sz="2800" dirty="0">
                <a:latin typeface="Calibri"/>
                <a:cs typeface="Calibri"/>
              </a:rPr>
              <a:t> </a:t>
            </a:r>
            <a:r>
              <a:rPr sz="2800" spc="-5" dirty="0">
                <a:latin typeface="Calibri"/>
                <a:cs typeface="Calibri"/>
              </a:rPr>
              <a:t>shape,</a:t>
            </a:r>
            <a:r>
              <a:rPr sz="2800" spc="20" dirty="0">
                <a:latin typeface="Calibri"/>
                <a:cs typeface="Calibri"/>
              </a:rPr>
              <a:t> </a:t>
            </a:r>
            <a:r>
              <a:rPr sz="2800" spc="-15" dirty="0">
                <a:latin typeface="Calibri"/>
                <a:cs typeface="Calibri"/>
              </a:rPr>
              <a:t>occurs</a:t>
            </a:r>
            <a:r>
              <a:rPr sz="2800" spc="20" dirty="0">
                <a:latin typeface="Calibri"/>
                <a:cs typeface="Calibri"/>
              </a:rPr>
              <a:t> </a:t>
            </a:r>
            <a:r>
              <a:rPr sz="2800" spc="-5" dirty="0">
                <a:latin typeface="Calibri"/>
                <a:cs typeface="Calibri"/>
              </a:rPr>
              <a:t>in</a:t>
            </a:r>
            <a:r>
              <a:rPr sz="2800" dirty="0">
                <a:latin typeface="Calibri"/>
                <a:cs typeface="Calibri"/>
              </a:rPr>
              <a:t> </a:t>
            </a:r>
            <a:r>
              <a:rPr sz="2800" spc="-35" dirty="0">
                <a:latin typeface="Calibri"/>
                <a:cs typeface="Calibri"/>
              </a:rPr>
              <a:t>few</a:t>
            </a:r>
            <a:r>
              <a:rPr sz="2800" dirty="0">
                <a:latin typeface="Calibri"/>
                <a:cs typeface="Calibri"/>
              </a:rPr>
              <a:t> </a:t>
            </a:r>
            <a:r>
              <a:rPr sz="2800" spc="-20" dirty="0">
                <a:latin typeface="Calibri"/>
                <a:cs typeface="Calibri"/>
              </a:rPr>
              <a:t>hours</a:t>
            </a:r>
            <a:r>
              <a:rPr sz="2800" spc="30" dirty="0">
                <a:latin typeface="Calibri"/>
                <a:cs typeface="Calibri"/>
              </a:rPr>
              <a:t> </a:t>
            </a:r>
            <a:r>
              <a:rPr sz="2800" spc="-10" dirty="0">
                <a:latin typeface="Calibri"/>
                <a:cs typeface="Calibri"/>
              </a:rPr>
              <a:t>due</a:t>
            </a:r>
            <a:r>
              <a:rPr sz="2800" spc="20" dirty="0">
                <a:latin typeface="Calibri"/>
                <a:cs typeface="Calibri"/>
              </a:rPr>
              <a:t> </a:t>
            </a:r>
            <a:r>
              <a:rPr sz="2800" spc="-20" dirty="0">
                <a:latin typeface="Calibri"/>
                <a:cs typeface="Calibri"/>
              </a:rPr>
              <a:t>to </a:t>
            </a:r>
            <a:r>
              <a:rPr sz="2800" spc="-15" dirty="0">
                <a:latin typeface="Calibri"/>
                <a:cs typeface="Calibri"/>
              </a:rPr>
              <a:t> </a:t>
            </a:r>
            <a:r>
              <a:rPr sz="2800" spc="-10" dirty="0">
                <a:latin typeface="Calibri"/>
                <a:cs typeface="Calibri"/>
              </a:rPr>
              <a:t>deposition</a:t>
            </a:r>
            <a:r>
              <a:rPr sz="2800" spc="25" dirty="0">
                <a:latin typeface="Calibri"/>
                <a:cs typeface="Calibri"/>
              </a:rPr>
              <a:t> </a:t>
            </a:r>
            <a:r>
              <a:rPr sz="2800" spc="-5" dirty="0">
                <a:latin typeface="Calibri"/>
                <a:cs typeface="Calibri"/>
              </a:rPr>
              <a:t>of</a:t>
            </a:r>
            <a:r>
              <a:rPr sz="2800" dirty="0">
                <a:latin typeface="Calibri"/>
                <a:cs typeface="Calibri"/>
              </a:rPr>
              <a:t> </a:t>
            </a:r>
            <a:r>
              <a:rPr sz="2800" spc="-10" dirty="0">
                <a:latin typeface="Calibri"/>
                <a:cs typeface="Calibri"/>
              </a:rPr>
              <a:t>film</a:t>
            </a:r>
            <a:r>
              <a:rPr sz="2800" spc="15" dirty="0">
                <a:latin typeface="Calibri"/>
                <a:cs typeface="Calibri"/>
              </a:rPr>
              <a:t> </a:t>
            </a:r>
            <a:r>
              <a:rPr sz="2800" spc="-5" dirty="0">
                <a:latin typeface="Calibri"/>
                <a:cs typeface="Calibri"/>
              </a:rPr>
              <a:t>of</a:t>
            </a:r>
            <a:r>
              <a:rPr sz="2800" dirty="0">
                <a:latin typeface="Calibri"/>
                <a:cs typeface="Calibri"/>
              </a:rPr>
              <a:t> </a:t>
            </a:r>
            <a:r>
              <a:rPr sz="2800" spc="-5" dirty="0">
                <a:latin typeface="Calibri"/>
                <a:cs typeface="Calibri"/>
              </a:rPr>
              <a:t>cell</a:t>
            </a:r>
            <a:r>
              <a:rPr sz="2800" spc="-10" dirty="0">
                <a:latin typeface="Calibri"/>
                <a:cs typeface="Calibri"/>
              </a:rPr>
              <a:t> debris</a:t>
            </a:r>
            <a:r>
              <a:rPr sz="2800" spc="20" dirty="0">
                <a:latin typeface="Calibri"/>
                <a:cs typeface="Calibri"/>
              </a:rPr>
              <a:t> </a:t>
            </a:r>
            <a:r>
              <a:rPr sz="2800" spc="-5" dirty="0">
                <a:latin typeface="Calibri"/>
                <a:cs typeface="Calibri"/>
              </a:rPr>
              <a:t>and</a:t>
            </a:r>
            <a:r>
              <a:rPr sz="2800" spc="25" dirty="0">
                <a:latin typeface="Calibri"/>
                <a:cs typeface="Calibri"/>
              </a:rPr>
              <a:t> </a:t>
            </a:r>
            <a:r>
              <a:rPr sz="2800" spc="-5" dirty="0">
                <a:latin typeface="Calibri"/>
                <a:cs typeface="Calibri"/>
              </a:rPr>
              <a:t>mucus,</a:t>
            </a:r>
            <a:r>
              <a:rPr sz="2800" spc="30" dirty="0">
                <a:latin typeface="Calibri"/>
                <a:cs typeface="Calibri"/>
              </a:rPr>
              <a:t> </a:t>
            </a:r>
            <a:r>
              <a:rPr sz="2800" spc="-5" dirty="0">
                <a:latin typeface="Calibri"/>
                <a:cs typeface="Calibri"/>
              </a:rPr>
              <a:t>if</a:t>
            </a:r>
            <a:r>
              <a:rPr sz="2800" spc="5" dirty="0">
                <a:latin typeface="Calibri"/>
                <a:cs typeface="Calibri"/>
              </a:rPr>
              <a:t> </a:t>
            </a:r>
            <a:r>
              <a:rPr sz="2800" spc="-5" dirty="0">
                <a:latin typeface="Calibri"/>
                <a:cs typeface="Calibri"/>
              </a:rPr>
              <a:t>the</a:t>
            </a:r>
            <a:r>
              <a:rPr sz="2800" spc="5" dirty="0">
                <a:latin typeface="Calibri"/>
                <a:cs typeface="Calibri"/>
              </a:rPr>
              <a:t> </a:t>
            </a:r>
            <a:r>
              <a:rPr sz="2800" spc="-15" dirty="0">
                <a:latin typeface="Calibri"/>
                <a:cs typeface="Calibri"/>
              </a:rPr>
              <a:t>eyelids </a:t>
            </a:r>
            <a:r>
              <a:rPr sz="2800" spc="-620" dirty="0">
                <a:latin typeface="Calibri"/>
                <a:cs typeface="Calibri"/>
              </a:rPr>
              <a:t> </a:t>
            </a:r>
            <a:r>
              <a:rPr sz="2800" spc="-20" dirty="0">
                <a:latin typeface="Calibri"/>
                <a:cs typeface="Calibri"/>
              </a:rPr>
              <a:t>are</a:t>
            </a:r>
            <a:r>
              <a:rPr sz="2800" spc="-5" dirty="0">
                <a:latin typeface="Calibri"/>
                <a:cs typeface="Calibri"/>
              </a:rPr>
              <a:t> </a:t>
            </a:r>
            <a:r>
              <a:rPr sz="2800" spc="-15" dirty="0">
                <a:latin typeface="Calibri"/>
                <a:cs typeface="Calibri"/>
              </a:rPr>
              <a:t>left</a:t>
            </a:r>
            <a:r>
              <a:rPr sz="2800" spc="-5" dirty="0">
                <a:latin typeface="Calibri"/>
                <a:cs typeface="Calibri"/>
              </a:rPr>
              <a:t> </a:t>
            </a:r>
            <a:r>
              <a:rPr sz="2800" spc="-10" dirty="0">
                <a:latin typeface="Calibri"/>
                <a:cs typeface="Calibri"/>
              </a:rPr>
              <a:t>open</a:t>
            </a:r>
            <a:r>
              <a:rPr sz="2800" spc="15" dirty="0">
                <a:latin typeface="Calibri"/>
                <a:cs typeface="Calibri"/>
              </a:rPr>
              <a:t> </a:t>
            </a:r>
            <a:r>
              <a:rPr sz="2800" spc="-10" dirty="0">
                <a:latin typeface="Calibri"/>
                <a:cs typeface="Calibri"/>
              </a:rPr>
              <a:t>after</a:t>
            </a:r>
            <a:r>
              <a:rPr sz="2800" spc="-25" dirty="0">
                <a:latin typeface="Calibri"/>
                <a:cs typeface="Calibri"/>
              </a:rPr>
              <a:t> </a:t>
            </a:r>
            <a:r>
              <a:rPr sz="2800" spc="-10" dirty="0">
                <a:latin typeface="Calibri"/>
                <a:cs typeface="Calibri"/>
              </a:rPr>
              <a:t>death.</a:t>
            </a:r>
            <a:endParaRPr sz="2800">
              <a:latin typeface="Calibri"/>
              <a:cs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TotalTime>
  <Words>2833</Words>
  <Application>Microsoft Office PowerPoint</Application>
  <PresentationFormat>Custom</PresentationFormat>
  <Paragraphs>440</Paragraphs>
  <Slides>62</Slides>
  <Notes>0</Notes>
  <HiddenSlides>0</HiddenSlides>
  <MMClips>0</MMClips>
  <ScaleCrop>false</ScaleCrop>
  <HeadingPairs>
    <vt:vector size="4" baseType="variant">
      <vt:variant>
        <vt:lpstr>Theme</vt:lpstr>
      </vt:variant>
      <vt:variant>
        <vt:i4>1</vt:i4>
      </vt:variant>
      <vt:variant>
        <vt:lpstr>Slide Titles</vt:lpstr>
      </vt:variant>
      <vt:variant>
        <vt:i4>62</vt:i4>
      </vt:variant>
    </vt:vector>
  </HeadingPairs>
  <TitlesOfParts>
    <vt:vector size="63" baseType="lpstr">
      <vt:lpstr>Office Theme</vt:lpstr>
      <vt:lpstr>Slide 1</vt:lpstr>
      <vt:lpstr>Forensic Taphonomy</vt:lpstr>
      <vt:lpstr>POST MORTEM CHANGES</vt:lpstr>
      <vt:lpstr>IMMEDIATE SIGNS:</vt:lpstr>
      <vt:lpstr>EARLY SIGNS OF DEATH:</vt:lpstr>
      <vt:lpstr>LATE SIGNS:</vt:lpstr>
      <vt:lpstr>Insensibility &amp; Loss of movement :</vt:lpstr>
      <vt:lpstr>II. CHANGES IN THE EYES :</vt:lpstr>
      <vt:lpstr>1. Opacity of Cornea</vt:lpstr>
      <vt:lpstr>Slide 10</vt:lpstr>
      <vt:lpstr>Lost (Absent)  A sign of death,</vt:lpstr>
      <vt:lpstr>4. Changes in Pupils :</vt:lpstr>
      <vt:lpstr>5. Retinal vessels: Show fragmentation or segmentation of blood column in retinal vessels within few minutes and last for  1-2 hours.(Kevorkian sign)</vt:lpstr>
      <vt:lpstr>III. PRIMARY FLACCIDITY OF MUSCLES</vt:lpstr>
      <vt:lpstr>IV. COOLING OF BODY ( ALGOR MORTIS, CHILL OF DEATH):</vt:lpstr>
      <vt:lpstr>Slide 16</vt:lpstr>
      <vt:lpstr>Slide 17</vt:lpstr>
      <vt:lpstr>Slide 18</vt:lpstr>
      <vt:lpstr>What means Dependant parts ?</vt:lpstr>
      <vt:lpstr>Time of Appearance &amp; Disappearance :</vt:lpstr>
      <vt:lpstr>Slide 21</vt:lpstr>
      <vt:lpstr>Interpretation of colour of lividity :</vt:lpstr>
      <vt:lpstr>Slide 23</vt:lpstr>
      <vt:lpstr>Slide 24</vt:lpstr>
      <vt:lpstr>POST MORTEM LIVIDITY ON PALMAR ASPECT  PF HAND IN CASE OF HANGING:</vt:lpstr>
      <vt:lpstr>POST MORTEM LIVIDITY ON SOLES IN  CASE OF HANGING:</vt:lpstr>
      <vt:lpstr>Medico Legal Importance of Post Mortem Lividity :</vt:lpstr>
      <vt:lpstr>6. CHANGES IN MUSCLES:</vt:lpstr>
      <vt:lpstr>RIGOR MORTIS / CADEVERIC RIGIDITY</vt:lpstr>
      <vt:lpstr> After death, some amount of ATP is available till  molecular death.</vt:lpstr>
      <vt:lpstr>Slide 31</vt:lpstr>
      <vt:lpstr>Slide 32</vt:lpstr>
      <vt:lpstr>Time of Onset, Persistence and Disappearance of  Rigor Mortis:</vt:lpstr>
      <vt:lpstr>Factors affecting Onset, Duration &amp; Disappearance  of Rigor Mortis :</vt:lpstr>
      <vt:lpstr>How Rigor Mortis is tested ?</vt:lpstr>
      <vt:lpstr>DEMONSTRATION OF RIGOR MORTIS</vt:lpstr>
      <vt:lpstr>CADAVERIC SPASM:</vt:lpstr>
      <vt:lpstr>Cadeveric spasm</vt:lpstr>
      <vt:lpstr>Slide 39</vt:lpstr>
      <vt:lpstr>Slide 40</vt:lpstr>
      <vt:lpstr>CHART showing major changes to estimate time since death</vt:lpstr>
      <vt:lpstr>LATE SIGN :   PUTREFACTION</vt:lpstr>
      <vt:lpstr>Slide 43</vt:lpstr>
      <vt:lpstr>ENZYMES AND THEIR ROLE IN PUTREFACTION:</vt:lpstr>
      <vt:lpstr>Slide 45</vt:lpstr>
      <vt:lpstr>The clotted blood becomes fluid and which causes disappearance of  post mortem lividity . Later this colour change spread all over the  body.</vt:lpstr>
      <vt:lpstr>This gases entrapped in closed area goes on accumulating and  lead to :</vt:lpstr>
      <vt:lpstr>Slide 48</vt:lpstr>
      <vt:lpstr>FACTORS AFFECTING RATE OF PUTREFACTION:</vt:lpstr>
      <vt:lpstr>Marbling of the skin:</vt:lpstr>
      <vt:lpstr>MARBLING EFFECT- Prominent toneless superficial veins filled with  hemolysing blood against pale dermis.</vt:lpstr>
      <vt:lpstr>A DECOMPOSING DEAD BODY- Swollen appearance, peeling of epidermis,brown discolouration and blisters.</vt:lpstr>
      <vt:lpstr>Blister of decomposition( post mortem)</vt:lpstr>
      <vt:lpstr>Slide 54</vt:lpstr>
      <vt:lpstr>Slide 55</vt:lpstr>
      <vt:lpstr>Slide 56</vt:lpstr>
      <vt:lpstr>Adipocere ( Saponification ) :</vt:lpstr>
      <vt:lpstr>Bacterial action : Cl. Perfringens  produces Lecithinase which leads to</vt:lpstr>
      <vt:lpstr>Slide 59</vt:lpstr>
      <vt:lpstr>Mummification :</vt:lpstr>
      <vt:lpstr>MUMMIFICATION</vt:lpstr>
      <vt:lpstr>Slide 62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lastModifiedBy>SWETA</cp:lastModifiedBy>
  <cp:revision>34</cp:revision>
  <dcterms:created xsi:type="dcterms:W3CDTF">2024-01-23T14:43:53Z</dcterms:created>
  <dcterms:modified xsi:type="dcterms:W3CDTF">2024-01-23T16:59:59Z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2021-06-06T00:00:00Z</vt:filetime>
  </property>
  <property fmtid="{D5CDD505-2E9C-101B-9397-08002B2CF9AE}" pid="3" name="Creator">
    <vt:lpwstr>Microsoft® PowerPoint® 2019</vt:lpwstr>
  </property>
  <property fmtid="{D5CDD505-2E9C-101B-9397-08002B2CF9AE}" pid="4" name="LastSaved">
    <vt:filetime>2024-01-23T00:00:00Z</vt:filetime>
  </property>
</Properties>
</file>