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74"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94" d="100"/>
          <a:sy n="94" d="100"/>
        </p:scale>
        <p:origin x="-1114" y="-6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5B7AB3A-0A8B-418C-BE8B-B663E1E09509}" type="datetimeFigureOut">
              <a:rPr lang="en-US" smtClean="0"/>
              <a:pPr/>
              <a:t>1/8/2024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DACCB06A-4F71-4080-8F0C-2B2D0979260B}"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B7AB3A-0A8B-418C-BE8B-B663E1E09509}"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CB06A-4F71-4080-8F0C-2B2D097926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5B7AB3A-0A8B-418C-BE8B-B663E1E09509}"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CB06A-4F71-4080-8F0C-2B2D097926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5B7AB3A-0A8B-418C-BE8B-B663E1E09509}" type="datetimeFigureOut">
              <a:rPr lang="en-US" smtClean="0"/>
              <a:pPr/>
              <a:t>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ACCB06A-4F71-4080-8F0C-2B2D0979260B}"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45B7AB3A-0A8B-418C-BE8B-B663E1E09509}" type="datetimeFigureOut">
              <a:rPr lang="en-US" smtClean="0"/>
              <a:pPr/>
              <a:t>1/8/2024</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DACCB06A-4F71-4080-8F0C-2B2D0979260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45B7AB3A-0A8B-418C-BE8B-B663E1E09509}" type="datetimeFigureOut">
              <a:rPr lang="en-US" smtClean="0"/>
              <a:pPr/>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CB06A-4F71-4080-8F0C-2B2D0979260B}"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5B7AB3A-0A8B-418C-BE8B-B663E1E09509}" type="datetimeFigureOut">
              <a:rPr lang="en-US" smtClean="0"/>
              <a:pPr/>
              <a:t>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ACCB06A-4F71-4080-8F0C-2B2D0979260B}"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5B7AB3A-0A8B-418C-BE8B-B663E1E09509}" type="datetimeFigureOut">
              <a:rPr lang="en-US" smtClean="0"/>
              <a:pPr/>
              <a:t>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ACCB06A-4F71-4080-8F0C-2B2D097926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B7AB3A-0A8B-418C-BE8B-B663E1E09509}" type="datetimeFigureOut">
              <a:rPr lang="en-US" smtClean="0"/>
              <a:pPr/>
              <a:t>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ACCB06A-4F71-4080-8F0C-2B2D097926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B7AB3A-0A8B-418C-BE8B-B663E1E09509}" type="datetimeFigureOut">
              <a:rPr lang="en-US" smtClean="0"/>
              <a:pPr/>
              <a:t>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ACCB06A-4F71-4080-8F0C-2B2D0979260B}"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45B7AB3A-0A8B-418C-BE8B-B663E1E09509}" type="datetimeFigureOut">
              <a:rPr lang="en-US" smtClean="0"/>
              <a:pPr/>
              <a:t>1/8/2024</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DACCB06A-4F71-4080-8F0C-2B2D0979260B}"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45B7AB3A-0A8B-418C-BE8B-B663E1E09509}" type="datetimeFigureOut">
              <a:rPr lang="en-US" smtClean="0"/>
              <a:pPr/>
              <a:t>1/8/2024</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DACCB06A-4F71-4080-8F0C-2B2D097926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r>
              <a:rPr lang="en-IN" sz="1800" dirty="0" smtClean="0">
                <a:solidFill>
                  <a:srgbClr val="FF0000"/>
                </a:solidFill>
                <a:latin typeface="Arial Black" pitchFamily="34" charset="0"/>
              </a:rPr>
              <a:t>                                    Presented by</a:t>
            </a:r>
          </a:p>
          <a:p>
            <a:r>
              <a:rPr lang="en-IN" sz="1800" dirty="0" smtClean="0">
                <a:solidFill>
                  <a:srgbClr val="FF0000"/>
                </a:solidFill>
                <a:latin typeface="Arial Black" pitchFamily="34" charset="0"/>
              </a:rPr>
              <a:t>                                   </a:t>
            </a:r>
            <a:r>
              <a:rPr lang="en-IN" sz="1800" dirty="0" err="1" smtClean="0">
                <a:solidFill>
                  <a:srgbClr val="FF0000"/>
                </a:solidFill>
                <a:latin typeface="Arial Black" pitchFamily="34" charset="0"/>
              </a:rPr>
              <a:t>Sweta</a:t>
            </a:r>
            <a:r>
              <a:rPr lang="en-IN" sz="1800" dirty="0" smtClean="0">
                <a:solidFill>
                  <a:srgbClr val="FF0000"/>
                </a:solidFill>
                <a:latin typeface="Arial Black" pitchFamily="34" charset="0"/>
              </a:rPr>
              <a:t> </a:t>
            </a:r>
            <a:r>
              <a:rPr lang="en-IN" sz="1800" dirty="0" err="1" smtClean="0">
                <a:solidFill>
                  <a:srgbClr val="FF0000"/>
                </a:solidFill>
                <a:latin typeface="Arial Black" pitchFamily="34" charset="0"/>
              </a:rPr>
              <a:t>Bharti</a:t>
            </a:r>
            <a:endParaRPr lang="en-IN" sz="1800" dirty="0" smtClean="0">
              <a:solidFill>
                <a:srgbClr val="FF0000"/>
              </a:solidFill>
              <a:latin typeface="Arial Black" pitchFamily="34" charset="0"/>
            </a:endParaRPr>
          </a:p>
          <a:p>
            <a:r>
              <a:rPr lang="en-IN" sz="1800" dirty="0" smtClean="0">
                <a:solidFill>
                  <a:srgbClr val="FF0000"/>
                </a:solidFill>
                <a:latin typeface="Arial Black" pitchFamily="34" charset="0"/>
              </a:rPr>
              <a:t>                                Assistant Professor</a:t>
            </a:r>
            <a:endParaRPr lang="en-US" sz="1800" dirty="0">
              <a:solidFill>
                <a:srgbClr val="FF0000"/>
              </a:solidFill>
              <a:latin typeface="Arial Black" pitchFamily="34" charset="0"/>
            </a:endParaRPr>
          </a:p>
        </p:txBody>
      </p:sp>
      <p:sp>
        <p:nvSpPr>
          <p:cNvPr id="2" name="Title 1"/>
          <p:cNvSpPr>
            <a:spLocks noGrp="1"/>
          </p:cNvSpPr>
          <p:nvPr>
            <p:ph type="ctrTitle"/>
          </p:nvPr>
        </p:nvSpPr>
        <p:spPr/>
        <p:txBody>
          <a:bodyPr/>
          <a:lstStyle/>
          <a:p>
            <a:r>
              <a:rPr lang="en-IN" dirty="0" smtClean="0">
                <a:latin typeface="Arial Black" pitchFamily="34" charset="0"/>
              </a:rPr>
              <a:t>FORENSIC MEDICINE</a:t>
            </a:r>
            <a:endParaRPr lang="en-US" dirty="0">
              <a:latin typeface="Arial Black"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Police Inquest</a:t>
            </a:r>
            <a:endParaRPr lang="en-US" dirty="0">
              <a:solidFill>
                <a:srgbClr val="FF0000"/>
              </a:solidFill>
            </a:endParaRPr>
          </a:p>
        </p:txBody>
      </p:sp>
      <p:sp>
        <p:nvSpPr>
          <p:cNvPr id="3" name="Content Placeholder 2"/>
          <p:cNvSpPr>
            <a:spLocks noGrp="1"/>
          </p:cNvSpPr>
          <p:nvPr>
            <p:ph sz="quarter" idx="1"/>
          </p:nvPr>
        </p:nvSpPr>
        <p:spPr/>
        <p:txBody>
          <a:bodyPr>
            <a:normAutofit fontScale="92500" lnSpcReduction="20000"/>
          </a:bodyPr>
          <a:lstStyle/>
          <a:p>
            <a:r>
              <a:rPr lang="en-US" dirty="0" smtClean="0"/>
              <a:t>It is held in </a:t>
            </a:r>
            <a:r>
              <a:rPr lang="en-US" b="1" dirty="0" smtClean="0"/>
              <a:t>Sec l74, </a:t>
            </a:r>
            <a:r>
              <a:rPr lang="en-US" b="1" dirty="0" err="1" smtClean="0"/>
              <a:t>Cr.P.C</a:t>
            </a:r>
            <a:r>
              <a:rPr lang="en-US" dirty="0" smtClean="0"/>
              <a:t>.</a:t>
            </a:r>
          </a:p>
          <a:p>
            <a:r>
              <a:rPr lang="en-IN" dirty="0" smtClean="0"/>
              <a:t>It is  done in India.</a:t>
            </a:r>
            <a:endParaRPr lang="en-US" dirty="0" smtClean="0"/>
          </a:p>
          <a:p>
            <a:r>
              <a:rPr lang="en-US" dirty="0" smtClean="0"/>
              <a:t>The officer-in-charge of a police station conducts the inquest.</a:t>
            </a:r>
          </a:p>
          <a:p>
            <a:r>
              <a:rPr lang="en-IN" dirty="0" smtClean="0"/>
              <a:t>He is usually a rank of sub inspector but rank is not specified in sec 174 of </a:t>
            </a:r>
            <a:r>
              <a:rPr lang="en-IN" dirty="0" err="1" smtClean="0"/>
              <a:t>crpc</a:t>
            </a:r>
            <a:endParaRPr lang="en-IN" dirty="0" smtClean="0"/>
          </a:p>
          <a:p>
            <a:r>
              <a:rPr lang="en-US" dirty="0" smtClean="0"/>
              <a:t>The police officer making the inquest is known as Investigating Officer (I.O.).</a:t>
            </a:r>
          </a:p>
          <a:p>
            <a:r>
              <a:rPr lang="en-IN" dirty="0" smtClean="0"/>
              <a:t>Inferior to magistrate inquest.</a:t>
            </a:r>
            <a:endParaRPr lang="en-US" dirty="0" smtClean="0"/>
          </a:p>
          <a:p>
            <a:pPr>
              <a:buNone/>
            </a:pPr>
            <a:r>
              <a:rPr lang="en-IN" b="1" u="sng" dirty="0" smtClean="0"/>
              <a:t>Procedure-</a:t>
            </a:r>
          </a:p>
          <a:p>
            <a:pPr>
              <a:buNone/>
            </a:pPr>
            <a:r>
              <a:rPr lang="en-US" dirty="0" smtClean="0"/>
              <a:t>1. When the officer-in-charge of a police station receives information that a suspicious death has occurred somewhere</a:t>
            </a:r>
            <a:r>
              <a:rPr lang="en-US" dirty="0" smtClean="0"/>
              <a:t>, he </a:t>
            </a:r>
            <a:r>
              <a:rPr lang="en-US" dirty="0" smtClean="0"/>
              <a:t>immediately gives intimation about it, to the nearest Executive Magistrate empowered to hold inquests.</a:t>
            </a:r>
          </a:p>
          <a:p>
            <a:pPr>
              <a:buNone/>
            </a:pPr>
            <a:endParaRPr lang="en-US" b="1" u="sng"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a:bodyPr>
          <a:lstStyle/>
          <a:p>
            <a:pPr>
              <a:buNone/>
            </a:pPr>
            <a:r>
              <a:rPr lang="en-IN" dirty="0" smtClean="0"/>
              <a:t>2. He proceeds  to the place where body of dead person is lying.</a:t>
            </a:r>
          </a:p>
          <a:p>
            <a:pPr>
              <a:buNone/>
            </a:pPr>
            <a:r>
              <a:rPr lang="en-IN" dirty="0" smtClean="0"/>
              <a:t>3. </a:t>
            </a:r>
            <a:r>
              <a:rPr lang="en-IN" b="1" dirty="0" smtClean="0"/>
              <a:t>Investigation &amp; report- </a:t>
            </a:r>
            <a:r>
              <a:rPr lang="en-US" dirty="0" smtClean="0"/>
              <a:t>In the presence of two or more respectable persons (</a:t>
            </a:r>
            <a:r>
              <a:rPr lang="en-US" dirty="0" err="1" smtClean="0"/>
              <a:t>panchas</a:t>
            </a:r>
            <a:r>
              <a:rPr lang="en-US" dirty="0" smtClean="0"/>
              <a:t>, </a:t>
            </a:r>
            <a:r>
              <a:rPr lang="en-US" dirty="0" err="1" smtClean="0"/>
              <a:t>panch</a:t>
            </a:r>
            <a:r>
              <a:rPr lang="en-US" dirty="0" smtClean="0"/>
              <a:t> witness- so called because originally there used to be 5 people) makes an investigation and he prepares  report.</a:t>
            </a:r>
          </a:p>
          <a:p>
            <a:pPr lvl="1">
              <a:buFont typeface="Wingdings" pitchFamily="2" charset="2"/>
              <a:buChar char="q"/>
            </a:pPr>
            <a:r>
              <a:rPr lang="en-US" dirty="0" smtClean="0"/>
              <a:t> The inquest report includes the description of crime scene and  the apparent cause of death, describing wounds, fractures, bruises, and other marks of injury found on the body, and stating in what manner, or by what weapon or instrument, such injuries appear to have been inflicted.</a:t>
            </a:r>
            <a:r>
              <a:rPr lang="en-IN" dirty="0" smtClean="0"/>
              <a:t>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pPr>
              <a:buNone/>
            </a:pPr>
            <a:r>
              <a:rPr lang="en-IN" dirty="0" smtClean="0"/>
              <a:t>4. </a:t>
            </a:r>
            <a:r>
              <a:rPr lang="en-IN" u="sng" dirty="0" smtClean="0"/>
              <a:t>Power to Summon people </a:t>
            </a:r>
            <a:r>
              <a:rPr lang="en-IN" u="sng" dirty="0" smtClean="0"/>
              <a:t> </a:t>
            </a:r>
            <a:r>
              <a:rPr lang="en-IN" dirty="0" smtClean="0"/>
              <a:t>(sec 175 </a:t>
            </a:r>
            <a:r>
              <a:rPr lang="en-IN" dirty="0" err="1" smtClean="0"/>
              <a:t>ofCrpc</a:t>
            </a:r>
            <a:r>
              <a:rPr lang="en-IN" dirty="0" smtClean="0"/>
              <a:t>) – </a:t>
            </a:r>
            <a:r>
              <a:rPr lang="en-IN" dirty="0" smtClean="0"/>
              <a:t>police officer may summon any person to answer </a:t>
            </a:r>
            <a:r>
              <a:rPr lang="en-IN" dirty="0" smtClean="0"/>
              <a:t>questions related to crime.</a:t>
            </a:r>
          </a:p>
          <a:p>
            <a:pPr lvl="2">
              <a:buFont typeface="Wingdings" pitchFamily="2" charset="2"/>
              <a:buChar char="q"/>
            </a:pPr>
            <a:r>
              <a:rPr lang="en-IN" dirty="0" smtClean="0"/>
              <a:t>Refusal to answer, then its punishable under sec 179 of IPC(6months imprisonment with 1000 fine)</a:t>
            </a:r>
          </a:p>
          <a:p>
            <a:pPr>
              <a:buNone/>
            </a:pPr>
            <a:r>
              <a:rPr lang="en-IN" dirty="0" smtClean="0"/>
              <a:t>5. </a:t>
            </a:r>
            <a:r>
              <a:rPr lang="en-IN" u="sng" dirty="0" smtClean="0"/>
              <a:t>Inquest Report- </a:t>
            </a:r>
            <a:r>
              <a:rPr lang="en-IN" dirty="0" smtClean="0"/>
              <a:t>The report thus prepared is called inquest report (</a:t>
            </a:r>
            <a:r>
              <a:rPr lang="en-IN" dirty="0" err="1" smtClean="0"/>
              <a:t>punchanama</a:t>
            </a:r>
            <a:r>
              <a:rPr lang="en-IN" dirty="0" smtClean="0"/>
              <a:t>) and is signed by </a:t>
            </a:r>
            <a:r>
              <a:rPr lang="en-IN" dirty="0" smtClean="0"/>
              <a:t>IO and </a:t>
            </a:r>
            <a:r>
              <a:rPr lang="en-IN" dirty="0" err="1" smtClean="0"/>
              <a:t>panchas</a:t>
            </a:r>
            <a:r>
              <a:rPr lang="en-IN" dirty="0" smtClean="0"/>
              <a:t>.</a:t>
            </a:r>
          </a:p>
          <a:p>
            <a:pPr>
              <a:buNone/>
            </a:pPr>
            <a:r>
              <a:rPr lang="en-IN" dirty="0" smtClean="0"/>
              <a:t>6. </a:t>
            </a:r>
            <a:r>
              <a:rPr lang="en-IN" u="sng" dirty="0" smtClean="0"/>
              <a:t>Disposal</a:t>
            </a:r>
            <a:r>
              <a:rPr lang="en-IN" dirty="0" smtClean="0"/>
              <a:t> – If no foul play is suspected, the dead body is handed over to the relative for disposal.</a:t>
            </a:r>
          </a:p>
          <a:p>
            <a:pPr>
              <a:buNone/>
            </a:pPr>
            <a:r>
              <a:rPr lang="en-IN" dirty="0" smtClean="0"/>
              <a:t>       	 If </a:t>
            </a:r>
            <a:r>
              <a:rPr lang="en-IN" dirty="0" smtClean="0"/>
              <a:t>foul play is suspected, the dead body </a:t>
            </a:r>
            <a:r>
              <a:rPr lang="en-IN" dirty="0" smtClean="0"/>
              <a:t>is sent for </a:t>
            </a:r>
            <a:r>
              <a:rPr lang="en-IN" dirty="0" err="1" smtClean="0"/>
              <a:t>postmortem</a:t>
            </a:r>
            <a:r>
              <a:rPr lang="en-IN" dirty="0" smtClean="0"/>
              <a:t>  examination.</a:t>
            </a:r>
          </a:p>
          <a:p>
            <a:pPr>
              <a:buNone/>
            </a:pPr>
            <a:r>
              <a:rPr lang="en-IN" dirty="0" smtClean="0"/>
              <a:t>		In both cases, the inquest report is forwarded to the magistrate.</a:t>
            </a:r>
          </a:p>
          <a:p>
            <a:pPr>
              <a:buNone/>
            </a:pPr>
            <a:endParaRPr lang="en-IN" u="sng" dirty="0" smtClean="0"/>
          </a:p>
          <a:p>
            <a:pPr>
              <a:buNone/>
            </a:pPr>
            <a:r>
              <a:rPr lang="en-IN" dirty="0" smtClean="0"/>
              <a:t>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FF0000"/>
                </a:solidFill>
              </a:rPr>
              <a:t>Magistrate’s </a:t>
            </a:r>
            <a:r>
              <a:rPr lang="en-IN" dirty="0" smtClean="0">
                <a:solidFill>
                  <a:srgbClr val="FF0000"/>
                </a:solidFill>
              </a:rPr>
              <a:t>Inquest</a:t>
            </a:r>
            <a:endParaRPr lang="en-US" dirty="0"/>
          </a:p>
        </p:txBody>
      </p:sp>
      <p:sp>
        <p:nvSpPr>
          <p:cNvPr id="3" name="Content Placeholder 2"/>
          <p:cNvSpPr>
            <a:spLocks noGrp="1"/>
          </p:cNvSpPr>
          <p:nvPr>
            <p:ph sz="quarter" idx="1"/>
          </p:nvPr>
        </p:nvSpPr>
        <p:spPr/>
        <p:txBody>
          <a:bodyPr>
            <a:normAutofit fontScale="62500" lnSpcReduction="20000"/>
          </a:bodyPr>
          <a:lstStyle/>
          <a:p>
            <a:r>
              <a:rPr lang="en-US" dirty="0" smtClean="0"/>
              <a:t>It is held in </a:t>
            </a:r>
            <a:r>
              <a:rPr lang="en-US" b="1" dirty="0" smtClean="0"/>
              <a:t>Sec </a:t>
            </a:r>
            <a:r>
              <a:rPr lang="en-US" b="1" dirty="0" smtClean="0"/>
              <a:t>l76, </a:t>
            </a:r>
            <a:r>
              <a:rPr lang="en-US" b="1" dirty="0" err="1" smtClean="0"/>
              <a:t>Cr.P.C</a:t>
            </a:r>
            <a:endParaRPr lang="en-US" b="1" dirty="0" smtClean="0"/>
          </a:p>
          <a:p>
            <a:r>
              <a:rPr lang="en-IN" dirty="0" smtClean="0"/>
              <a:t>It is </a:t>
            </a:r>
            <a:r>
              <a:rPr lang="en-IN" dirty="0" smtClean="0"/>
              <a:t>done </a:t>
            </a:r>
            <a:r>
              <a:rPr lang="en-IN" dirty="0" smtClean="0"/>
              <a:t>in India</a:t>
            </a:r>
            <a:r>
              <a:rPr lang="en-IN" dirty="0" smtClean="0"/>
              <a:t>.</a:t>
            </a:r>
            <a:endParaRPr lang="en-US" dirty="0" smtClean="0"/>
          </a:p>
          <a:p>
            <a:r>
              <a:rPr lang="en-US" dirty="0" smtClean="0"/>
              <a:t>This is conducted by a </a:t>
            </a:r>
            <a:r>
              <a:rPr lang="en-US" dirty="0" smtClean="0"/>
              <a:t>–</a:t>
            </a:r>
          </a:p>
          <a:p>
            <a:pPr lvl="2">
              <a:buFont typeface="Wingdings" pitchFamily="2" charset="2"/>
              <a:buChar char="Ø"/>
            </a:pPr>
            <a:r>
              <a:rPr lang="en-IN" dirty="0" smtClean="0"/>
              <a:t> </a:t>
            </a:r>
            <a:r>
              <a:rPr lang="en-US" dirty="0" smtClean="0"/>
              <a:t>District Magistrate (Collector/Deputy Commissioner),</a:t>
            </a:r>
          </a:p>
          <a:p>
            <a:pPr lvl="2">
              <a:buFont typeface="Wingdings" pitchFamily="2" charset="2"/>
              <a:buChar char="Ø"/>
            </a:pPr>
            <a:r>
              <a:rPr lang="en-US" dirty="0" smtClean="0"/>
              <a:t>Sub-divisional Magistrate(SDO),</a:t>
            </a:r>
          </a:p>
          <a:p>
            <a:pPr lvl="2">
              <a:buFont typeface="Wingdings" pitchFamily="2" charset="2"/>
              <a:buChar char="Ø"/>
            </a:pPr>
            <a:r>
              <a:rPr lang="en-IN" dirty="0" smtClean="0"/>
              <a:t>Judicial magistrate</a:t>
            </a:r>
          </a:p>
          <a:p>
            <a:pPr lvl="2">
              <a:buFont typeface="Wingdings" pitchFamily="2" charset="2"/>
              <a:buChar char="Ø"/>
            </a:pPr>
            <a:r>
              <a:rPr lang="en-US" dirty="0" smtClean="0"/>
              <a:t>Executive Magistrate</a:t>
            </a:r>
            <a:endParaRPr lang="en-IN" dirty="0" smtClean="0"/>
          </a:p>
          <a:p>
            <a:pPr lvl="2">
              <a:buFont typeface="Wingdings" pitchFamily="2" charset="2"/>
              <a:buChar char="Ø"/>
            </a:pPr>
            <a:r>
              <a:rPr lang="en-IN" dirty="0" smtClean="0"/>
              <a:t>Revenue Divisional officer.</a:t>
            </a:r>
          </a:p>
          <a:p>
            <a:pPr lvl="2">
              <a:buFont typeface="Wingdings" pitchFamily="2" charset="2"/>
              <a:buChar char="Ø"/>
            </a:pPr>
            <a:r>
              <a:rPr lang="en-US" dirty="0" err="1" smtClean="0"/>
              <a:t>Tahsildar</a:t>
            </a:r>
            <a:endParaRPr lang="en-US" dirty="0" smtClean="0"/>
          </a:p>
          <a:p>
            <a:r>
              <a:rPr lang="en-IN" dirty="0" smtClean="0"/>
              <a:t>It </a:t>
            </a:r>
            <a:r>
              <a:rPr lang="en-US" dirty="0" smtClean="0"/>
              <a:t>is done in case </a:t>
            </a:r>
            <a:r>
              <a:rPr lang="en-US" dirty="0" smtClean="0"/>
              <a:t>of-</a:t>
            </a:r>
          </a:p>
          <a:p>
            <a:pPr>
              <a:buNone/>
            </a:pPr>
            <a:r>
              <a:rPr lang="en-US" dirty="0" smtClean="0"/>
              <a:t> </a:t>
            </a:r>
            <a:r>
              <a:rPr lang="en-US" dirty="0" smtClean="0"/>
              <a:t>     </a:t>
            </a:r>
            <a:r>
              <a:rPr lang="en-US" dirty="0" smtClean="0"/>
              <a:t>(1) death in police custody, and while under police </a:t>
            </a:r>
            <a:r>
              <a:rPr lang="en-US" dirty="0" smtClean="0"/>
              <a:t>interrogation.</a:t>
            </a:r>
          </a:p>
          <a:p>
            <a:pPr>
              <a:buNone/>
            </a:pPr>
            <a:r>
              <a:rPr lang="en-US" dirty="0" smtClean="0"/>
              <a:t> </a:t>
            </a:r>
            <a:r>
              <a:rPr lang="en-US" dirty="0" smtClean="0"/>
              <a:t>     (2</a:t>
            </a:r>
            <a:r>
              <a:rPr lang="en-US" dirty="0" smtClean="0"/>
              <a:t>) death due to police </a:t>
            </a:r>
            <a:r>
              <a:rPr lang="en-US" dirty="0" smtClean="0"/>
              <a:t>firing</a:t>
            </a:r>
            <a:endParaRPr lang="en-US" dirty="0" smtClean="0"/>
          </a:p>
          <a:p>
            <a:pPr>
              <a:buNone/>
            </a:pPr>
            <a:r>
              <a:rPr lang="en-US" dirty="0" smtClean="0"/>
              <a:t>      (3</a:t>
            </a:r>
            <a:r>
              <a:rPr lang="en-US" dirty="0" smtClean="0"/>
              <a:t>) death in prison, reformatories, </a:t>
            </a:r>
            <a:r>
              <a:rPr lang="en-US" dirty="0" err="1" smtClean="0"/>
              <a:t>Borstal</a:t>
            </a:r>
            <a:r>
              <a:rPr lang="en-US" dirty="0" smtClean="0"/>
              <a:t> </a:t>
            </a:r>
            <a:r>
              <a:rPr lang="en-US" dirty="0" smtClean="0"/>
              <a:t>school</a:t>
            </a:r>
            <a:endParaRPr lang="en-US" dirty="0" smtClean="0"/>
          </a:p>
          <a:p>
            <a:pPr>
              <a:buNone/>
            </a:pPr>
            <a:r>
              <a:rPr lang="en-US" dirty="0" smtClean="0"/>
              <a:t>      (4</a:t>
            </a:r>
            <a:r>
              <a:rPr lang="en-US" dirty="0" smtClean="0"/>
              <a:t>) death in a psychiatric </a:t>
            </a:r>
            <a:r>
              <a:rPr lang="en-US" dirty="0" smtClean="0"/>
              <a:t>hospital</a:t>
            </a:r>
            <a:endParaRPr lang="en-US" dirty="0" smtClean="0"/>
          </a:p>
          <a:p>
            <a:pPr>
              <a:buNone/>
            </a:pPr>
            <a:r>
              <a:rPr lang="en-US" dirty="0" smtClean="0"/>
              <a:t>      (5</a:t>
            </a:r>
            <a:r>
              <a:rPr lang="en-US" dirty="0" smtClean="0"/>
              <a:t>) dowry </a:t>
            </a:r>
            <a:r>
              <a:rPr lang="en-US" dirty="0" smtClean="0"/>
              <a:t>deaths</a:t>
            </a:r>
          </a:p>
          <a:p>
            <a:pPr>
              <a:buNone/>
            </a:pPr>
            <a:r>
              <a:rPr lang="en-US" dirty="0" smtClean="0"/>
              <a:t> </a:t>
            </a:r>
            <a:r>
              <a:rPr lang="en-US" dirty="0" smtClean="0"/>
              <a:t>     </a:t>
            </a:r>
            <a:r>
              <a:rPr lang="en-US" dirty="0" smtClean="0"/>
              <a:t>(6) exhumation. </a:t>
            </a:r>
            <a:endParaRPr lang="en-US" dirty="0" smtClean="0"/>
          </a:p>
          <a:p>
            <a:pPr>
              <a:buNone/>
            </a:pPr>
            <a:r>
              <a:rPr lang="en-US" dirty="0" smtClean="0"/>
              <a:t> </a:t>
            </a:r>
            <a:r>
              <a:rPr lang="en-US" dirty="0" smtClean="0"/>
              <a:t>     (</a:t>
            </a:r>
            <a:r>
              <a:rPr lang="en-US" dirty="0" smtClean="0"/>
              <a:t>7) Any person dies or disappears, or rape is alleged to have been committed on any woman, while such person or woman is in the custody </a:t>
            </a:r>
            <a:endParaRPr lang="en-US" dirty="0" smtClean="0"/>
          </a:p>
          <a:p>
            <a:pPr lvl="2">
              <a:buFont typeface="Wingdings" pitchFamily="2" charset="2"/>
              <a:buChar char="Ø"/>
            </a:pPr>
            <a:endParaRPr lang="en-IN" dirty="0" smtClean="0"/>
          </a:p>
          <a:p>
            <a:pPr lvl="2">
              <a:buNone/>
            </a:pPr>
            <a:endParaRPr lang="en-IN" dirty="0" smtClean="0"/>
          </a:p>
          <a:p>
            <a:pPr lvl="2">
              <a:buNone/>
            </a:pPr>
            <a:endParaRPr lang="en-IN"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368280"/>
          </a:xfrm>
        </p:spPr>
        <p:txBody>
          <a:bodyPr>
            <a:normAutofit fontScale="90000"/>
          </a:bodyPr>
          <a:lstStyle/>
          <a:p>
            <a:endParaRPr lang="en-US" dirty="0"/>
          </a:p>
        </p:txBody>
      </p:sp>
      <p:sp>
        <p:nvSpPr>
          <p:cNvPr id="3" name="Content Placeholder 2"/>
          <p:cNvSpPr>
            <a:spLocks noGrp="1"/>
          </p:cNvSpPr>
          <p:nvPr>
            <p:ph sz="quarter" idx="1"/>
          </p:nvPr>
        </p:nvSpPr>
        <p:spPr>
          <a:xfrm>
            <a:off x="914400" y="857232"/>
            <a:ext cx="7772400" cy="5162568"/>
          </a:xfrm>
        </p:spPr>
        <p:txBody>
          <a:bodyPr/>
          <a:lstStyle/>
          <a:p>
            <a:pPr>
              <a:buNone/>
            </a:pPr>
            <a:r>
              <a:rPr lang="en-US" b="1" dirty="0" smtClean="0"/>
              <a:t>CORONER'S </a:t>
            </a:r>
            <a:r>
              <a:rPr lang="en-US" b="1" dirty="0" smtClean="0"/>
              <a:t>INQUEST</a:t>
            </a:r>
          </a:p>
          <a:p>
            <a:pPr>
              <a:buFont typeface="Wingdings" pitchFamily="2" charset="2"/>
              <a:buChar char="§"/>
            </a:pPr>
            <a:r>
              <a:rPr lang="en-US" dirty="0" smtClean="0"/>
              <a:t>This is a type of inquest done in U.K., some States in U.S.A., and some other countries, but not in India. </a:t>
            </a:r>
            <a:endParaRPr lang="en-US" dirty="0" smtClean="0"/>
          </a:p>
          <a:p>
            <a:pPr>
              <a:buFont typeface="Wingdings" pitchFamily="2" charset="2"/>
              <a:buChar char="§"/>
            </a:pPr>
            <a:r>
              <a:rPr lang="en-US" dirty="0" smtClean="0"/>
              <a:t>Coroner </a:t>
            </a:r>
            <a:r>
              <a:rPr lang="en-US" dirty="0" smtClean="0"/>
              <a:t>conducts inquest in all unnatural and suspicious deaths. </a:t>
            </a:r>
            <a:r>
              <a:rPr lang="en-US" dirty="0" smtClean="0"/>
              <a:t>(Coroner is an officer of the rank of 1</a:t>
            </a:r>
            <a:r>
              <a:rPr lang="en-US" baseline="30000" dirty="0" smtClean="0"/>
              <a:t>st</a:t>
            </a:r>
            <a:r>
              <a:rPr lang="en-US" dirty="0" smtClean="0"/>
              <a:t> class magistrate . Coroner maybe a doctor or lawyer)</a:t>
            </a:r>
          </a:p>
          <a:p>
            <a:pPr>
              <a:buFont typeface="Wingdings" pitchFamily="2" charset="2"/>
              <a:buChar char="§"/>
            </a:pPr>
            <a:r>
              <a:rPr lang="en-US" dirty="0" smtClean="0"/>
              <a:t>The </a:t>
            </a:r>
            <a:r>
              <a:rPr lang="en-US" dirty="0" smtClean="0"/>
              <a:t>doctor is summoned to his Court to give evidence at the inquest. </a:t>
            </a:r>
            <a:endParaRPr lang="en-US" dirty="0" smtClean="0"/>
          </a:p>
          <a:p>
            <a:pPr>
              <a:buFont typeface="Wingdings" pitchFamily="2" charset="2"/>
              <a:buChar char="§"/>
            </a:pPr>
            <a:r>
              <a:rPr lang="en-US" dirty="0" smtClean="0"/>
              <a:t>Coroner's </a:t>
            </a:r>
            <a:r>
              <a:rPr lang="en-US" dirty="0" smtClean="0"/>
              <a:t>Court is a Court of enquiry, wherein Jurors are sworn to give a true verdict according to the evidence. He has some judicial powers.</a:t>
            </a:r>
            <a:endParaRPr lang="en-US" b="1"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pPr>
              <a:buNone/>
            </a:pPr>
            <a:r>
              <a:rPr lang="en-US" b="1" dirty="0" smtClean="0"/>
              <a:t>MEDICAL EXAMINER'S </a:t>
            </a:r>
            <a:r>
              <a:rPr lang="en-US" b="1" dirty="0" smtClean="0"/>
              <a:t>SYSTEM</a:t>
            </a:r>
          </a:p>
          <a:p>
            <a:pPr>
              <a:buFont typeface="Wingdings" pitchFamily="2" charset="2"/>
              <a:buChar char="§"/>
            </a:pPr>
            <a:r>
              <a:rPr lang="en-US" dirty="0" smtClean="0"/>
              <a:t> </a:t>
            </a:r>
            <a:r>
              <a:rPr lang="en-US" dirty="0" smtClean="0"/>
              <a:t>This is a type of inquest conducted in most of the States in the United States of America, Japan, Canada, etc. but not in India. </a:t>
            </a:r>
            <a:endParaRPr lang="en-US" dirty="0" smtClean="0"/>
          </a:p>
          <a:p>
            <a:pPr>
              <a:buFont typeface="Wingdings" pitchFamily="2" charset="2"/>
              <a:buChar char="§"/>
            </a:pPr>
            <a:r>
              <a:rPr lang="en-US" dirty="0" smtClean="0"/>
              <a:t>A </a:t>
            </a:r>
            <a:r>
              <a:rPr lang="en-US" dirty="0" smtClean="0"/>
              <a:t>medical practitioner known as Medical Examiner is appointed to perform the functions of Coroner.</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96842"/>
          </a:xfrm>
        </p:spPr>
        <p:txBody>
          <a:bodyPr>
            <a:normAutofit fontScale="90000"/>
          </a:bodyPr>
          <a:lstStyle/>
          <a:p>
            <a:endParaRPr lang="en-US" dirty="0"/>
          </a:p>
        </p:txBody>
      </p:sp>
      <p:sp>
        <p:nvSpPr>
          <p:cNvPr id="3" name="Content Placeholder 2"/>
          <p:cNvSpPr>
            <a:spLocks noGrp="1"/>
          </p:cNvSpPr>
          <p:nvPr>
            <p:ph sz="quarter" idx="1"/>
          </p:nvPr>
        </p:nvSpPr>
        <p:spPr>
          <a:xfrm>
            <a:off x="914400" y="785794"/>
            <a:ext cx="7772400" cy="5234006"/>
          </a:xfrm>
        </p:spPr>
        <p:txBody>
          <a:bodyPr>
            <a:normAutofit fontScale="92500" lnSpcReduction="10000"/>
          </a:bodyPr>
          <a:lstStyle/>
          <a:p>
            <a:pPr>
              <a:buNone/>
            </a:pPr>
            <a:r>
              <a:rPr lang="en-IN" b="1" dirty="0" smtClean="0"/>
              <a:t>B. </a:t>
            </a:r>
            <a:r>
              <a:rPr lang="en-IN" b="1" u="sng" dirty="0" smtClean="0"/>
              <a:t>DYING  DECLARATION (</a:t>
            </a:r>
            <a:r>
              <a:rPr lang="en-IN" b="1" u="sng" dirty="0" err="1" smtClean="0"/>
              <a:t>Leterm</a:t>
            </a:r>
            <a:r>
              <a:rPr lang="en-IN" b="1" u="sng" dirty="0" smtClean="0"/>
              <a:t> Mortem- </a:t>
            </a:r>
            <a:r>
              <a:rPr lang="en-IN" sz="1400" dirty="0" smtClean="0"/>
              <a:t>words before death</a:t>
            </a:r>
            <a:r>
              <a:rPr lang="en-IN" sz="1400" b="1" u="sng" dirty="0" smtClean="0"/>
              <a:t>)</a:t>
            </a:r>
          </a:p>
          <a:p>
            <a:pPr>
              <a:buFont typeface="Wingdings" pitchFamily="2" charset="2"/>
              <a:buChar char="§"/>
            </a:pPr>
            <a:r>
              <a:rPr lang="en-US" dirty="0" smtClean="0"/>
              <a:t>It </a:t>
            </a:r>
            <a:r>
              <a:rPr lang="en-US" dirty="0" smtClean="0"/>
              <a:t>comes under sec </a:t>
            </a:r>
            <a:r>
              <a:rPr lang="en-US" b="1" dirty="0" smtClean="0"/>
              <a:t>32 of IEA.</a:t>
            </a:r>
          </a:p>
          <a:p>
            <a:pPr>
              <a:buFont typeface="Wingdings" pitchFamily="2" charset="2"/>
              <a:buChar char="§"/>
            </a:pPr>
            <a:r>
              <a:rPr lang="en-US" dirty="0" smtClean="0"/>
              <a:t>It is </a:t>
            </a:r>
            <a:r>
              <a:rPr lang="en-US" dirty="0" smtClean="0"/>
              <a:t>a written or oral statement of a person, who is dying as a result of some unlawful act, relating to the material facts of cause of his death or bearing on the circumstances </a:t>
            </a:r>
            <a:r>
              <a:rPr lang="en-US" dirty="0" smtClean="0"/>
              <a:t>.</a:t>
            </a:r>
            <a:endParaRPr lang="en-IN" dirty="0" smtClean="0"/>
          </a:p>
          <a:p>
            <a:pPr>
              <a:buFont typeface="Wingdings" pitchFamily="2" charset="2"/>
              <a:buChar char="§"/>
            </a:pPr>
            <a:r>
              <a:rPr lang="en-IN" dirty="0" smtClean="0"/>
              <a:t>Dying Declaration records in the </a:t>
            </a:r>
            <a:r>
              <a:rPr lang="en-IN" b="1" dirty="0" smtClean="0"/>
              <a:t>presence of </a:t>
            </a:r>
            <a:r>
              <a:rPr lang="en-IN" b="1" dirty="0" smtClean="0"/>
              <a:t>Magistrate</a:t>
            </a:r>
            <a:r>
              <a:rPr lang="en-IN" dirty="0" smtClean="0"/>
              <a:t>.</a:t>
            </a:r>
          </a:p>
          <a:p>
            <a:pPr>
              <a:buFont typeface="Wingdings" pitchFamily="2" charset="2"/>
              <a:buChar char="§"/>
            </a:pPr>
            <a:r>
              <a:rPr lang="en-IN" dirty="0" smtClean="0"/>
              <a:t>IO cannot record dying declaration.</a:t>
            </a:r>
          </a:p>
          <a:p>
            <a:pPr>
              <a:buNone/>
            </a:pPr>
            <a:r>
              <a:rPr lang="en-IN" dirty="0" smtClean="0"/>
              <a:t> </a:t>
            </a:r>
            <a:r>
              <a:rPr lang="en-IN" dirty="0" smtClean="0"/>
              <a:t> </a:t>
            </a:r>
            <a:r>
              <a:rPr lang="en-IN" b="1" u="sng" dirty="0" smtClean="0"/>
              <a:t>Procedure</a:t>
            </a:r>
          </a:p>
          <a:p>
            <a:pPr>
              <a:buFont typeface="Wingdings" pitchFamily="2" charset="2"/>
              <a:buChar char="§"/>
            </a:pPr>
            <a:r>
              <a:rPr lang="en-IN" dirty="0" smtClean="0"/>
              <a:t>Before </a:t>
            </a:r>
            <a:r>
              <a:rPr lang="en-US" dirty="0" smtClean="0"/>
              <a:t>recording </a:t>
            </a:r>
            <a:r>
              <a:rPr lang="en-US" dirty="0" smtClean="0"/>
              <a:t>the statement. the doctor should certify that the person is </a:t>
            </a:r>
            <a:r>
              <a:rPr lang="en-US" dirty="0" smtClean="0"/>
              <a:t>conscious, mentally fit, not under the influence of alcohol or drugs.</a:t>
            </a:r>
          </a:p>
          <a:p>
            <a:pPr>
              <a:buFont typeface="Wingdings" pitchFamily="2" charset="2"/>
              <a:buChar char="§"/>
            </a:pPr>
            <a:r>
              <a:rPr lang="en-IN" dirty="0" smtClean="0"/>
              <a:t>The magistrate should be called to record the declaration in the presence of 2 witnesses before death of the person.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296842"/>
          </a:xfrm>
        </p:spPr>
        <p:txBody>
          <a:bodyPr>
            <a:normAutofit fontScale="90000"/>
          </a:bodyPr>
          <a:lstStyle/>
          <a:p>
            <a:endParaRPr lang="en-US" dirty="0"/>
          </a:p>
        </p:txBody>
      </p:sp>
      <p:sp>
        <p:nvSpPr>
          <p:cNvPr id="3" name="Content Placeholder 2"/>
          <p:cNvSpPr>
            <a:spLocks noGrp="1"/>
          </p:cNvSpPr>
          <p:nvPr>
            <p:ph sz="quarter" idx="1"/>
          </p:nvPr>
        </p:nvSpPr>
        <p:spPr>
          <a:xfrm>
            <a:off x="914400" y="714356"/>
            <a:ext cx="7772400" cy="5715040"/>
          </a:xfrm>
        </p:spPr>
        <p:txBody>
          <a:bodyPr>
            <a:normAutofit fontScale="92500" lnSpcReduction="20000"/>
          </a:bodyPr>
          <a:lstStyle/>
          <a:p>
            <a:r>
              <a:rPr lang="en-US" dirty="0" smtClean="0"/>
              <a:t>If </a:t>
            </a:r>
            <a:r>
              <a:rPr lang="en-US" dirty="0" smtClean="0"/>
              <a:t>the </a:t>
            </a:r>
            <a:r>
              <a:rPr lang="en-US" dirty="0" smtClean="0"/>
              <a:t>condition of the victim is serious, and there is no time to call a Magistrate, the doctor should take the declaration in the presence of two witnesses. </a:t>
            </a:r>
            <a:endParaRPr lang="en-US" dirty="0" smtClean="0"/>
          </a:p>
          <a:p>
            <a:r>
              <a:rPr lang="en-US" dirty="0" smtClean="0"/>
              <a:t>The </a:t>
            </a:r>
            <a:r>
              <a:rPr lang="en-US" dirty="0" smtClean="0"/>
              <a:t>statement can also be recorded by the village headman, police or any other person, </a:t>
            </a:r>
            <a:r>
              <a:rPr lang="en-US" b="1" dirty="0" smtClean="0"/>
              <a:t>but its evidential value will be less</a:t>
            </a:r>
            <a:r>
              <a:rPr lang="en-US" b="1" dirty="0" smtClean="0"/>
              <a:t>.</a:t>
            </a:r>
          </a:p>
          <a:p>
            <a:r>
              <a:rPr lang="en-US" dirty="0" smtClean="0"/>
              <a:t>oath is not administered, because of the belief that the dying person tells the truth. </a:t>
            </a:r>
            <a:endParaRPr lang="en-US" dirty="0" smtClean="0"/>
          </a:p>
          <a:p>
            <a:pPr>
              <a:buNone/>
            </a:pPr>
            <a:r>
              <a:rPr lang="en-IN" b="1" dirty="0" smtClean="0"/>
              <a:t>Some points</a:t>
            </a:r>
          </a:p>
          <a:p>
            <a:pPr>
              <a:buFont typeface="Wingdings" pitchFamily="2" charset="2"/>
              <a:buChar char="§"/>
            </a:pPr>
            <a:r>
              <a:rPr lang="en-US" dirty="0" smtClean="0"/>
              <a:t>The statement should be recorded in the man's own words, without any alteration of terms or phrases. </a:t>
            </a:r>
            <a:endParaRPr lang="en-US" dirty="0" smtClean="0"/>
          </a:p>
          <a:p>
            <a:pPr>
              <a:buFont typeface="Wingdings" pitchFamily="2" charset="2"/>
              <a:buChar char="§"/>
            </a:pPr>
            <a:r>
              <a:rPr lang="en-US" dirty="0" smtClean="0"/>
              <a:t>Leading </a:t>
            </a:r>
            <a:r>
              <a:rPr lang="en-US" dirty="0" smtClean="0"/>
              <a:t>questions </a:t>
            </a:r>
            <a:r>
              <a:rPr lang="en-US" dirty="0" smtClean="0"/>
              <a:t>and cross questions should </a:t>
            </a:r>
            <a:r>
              <a:rPr lang="en-US" dirty="0" smtClean="0"/>
              <a:t>not be </a:t>
            </a:r>
            <a:r>
              <a:rPr lang="en-US" dirty="0" smtClean="0"/>
              <a:t>asked.</a:t>
            </a:r>
          </a:p>
          <a:p>
            <a:pPr>
              <a:buFont typeface="Wingdings" pitchFamily="2" charset="2"/>
              <a:buChar char="§"/>
            </a:pPr>
            <a:r>
              <a:rPr lang="en-US" dirty="0" smtClean="0"/>
              <a:t>If a point is not clear, question may be asked to make it clear, but the actual question and the answer received should be recorded. </a:t>
            </a:r>
            <a:endParaRPr lang="en-US" dirty="0" smtClean="0"/>
          </a:p>
          <a:p>
            <a:pPr>
              <a:buFont typeface="Wingdings" pitchFamily="2" charset="2"/>
              <a:buChar char="§"/>
            </a:pPr>
            <a:r>
              <a:rPr lang="en-US" dirty="0" smtClean="0"/>
              <a:t>It </a:t>
            </a:r>
            <a:r>
              <a:rPr lang="en-US" dirty="0" smtClean="0"/>
              <a:t>should then be read over to the </a:t>
            </a:r>
            <a:r>
              <a:rPr lang="en-US" dirty="0" err="1" smtClean="0"/>
              <a:t>declarant</a:t>
            </a:r>
            <a:r>
              <a:rPr lang="en-US" dirty="0" smtClean="0"/>
              <a:t>, and his signature or thumb impression is taken. </a:t>
            </a:r>
            <a:endParaRPr lang="en-US" dirty="0" smtClean="0"/>
          </a:p>
          <a:p>
            <a:pPr>
              <a:buFont typeface="Wingdings" pitchFamily="2" charset="2"/>
              <a:buChar char="§"/>
            </a:pPr>
            <a:r>
              <a:rPr lang="en-US" dirty="0" smtClean="0"/>
              <a:t>The </a:t>
            </a:r>
            <a:r>
              <a:rPr lang="en-US" dirty="0" smtClean="0"/>
              <a:t>statement made must be of fact and not </a:t>
            </a:r>
            <a:r>
              <a:rPr lang="en-US" dirty="0" smtClean="0"/>
              <a:t>opinion.</a:t>
            </a:r>
          </a:p>
          <a:p>
            <a:pPr>
              <a:buFont typeface="Wingdings" pitchFamily="2" charset="2"/>
              <a:buChar char="§"/>
            </a:pPr>
            <a:endParaRPr lang="en-IN" b="1" dirty="0" smtClean="0"/>
          </a:p>
          <a:p>
            <a:pPr>
              <a:buFont typeface="Wingdings" pitchFamily="2" charset="2"/>
              <a:buChar char="§"/>
            </a:pP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r>
              <a:rPr lang="en-US" b="1" dirty="0" smtClean="0"/>
              <a:t>If the </a:t>
            </a:r>
            <a:r>
              <a:rPr lang="en-US" b="1" dirty="0" err="1" smtClean="0"/>
              <a:t>declarant</a:t>
            </a:r>
            <a:r>
              <a:rPr lang="en-US" b="1" dirty="0" smtClean="0"/>
              <a:t> survives, the declaration is not admitted</a:t>
            </a:r>
            <a:r>
              <a:rPr lang="en-US" dirty="0" smtClean="0"/>
              <a:t>, but has corroborative value, and the person is called to give oral evidence. </a:t>
            </a:r>
            <a:endParaRPr lang="en-US" dirty="0" smtClean="0"/>
          </a:p>
          <a:p>
            <a:r>
              <a:rPr lang="en-IN" dirty="0" smtClean="0"/>
              <a:t>Oral evidence ( sec 60 IEA)</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rgbClr val="C00000"/>
                </a:solidFill>
              </a:rPr>
              <a:t>Exhumation- </a:t>
            </a:r>
            <a:r>
              <a:rPr lang="en-IN" sz="1600" dirty="0" smtClean="0">
                <a:solidFill>
                  <a:srgbClr val="C00000"/>
                </a:solidFill>
              </a:rPr>
              <a:t>sec 176 (4) of </a:t>
            </a:r>
            <a:r>
              <a:rPr lang="en-IN" sz="1600" dirty="0" err="1" smtClean="0">
                <a:solidFill>
                  <a:srgbClr val="C00000"/>
                </a:solidFill>
              </a:rPr>
              <a:t>Crpc</a:t>
            </a:r>
            <a:endParaRPr lang="en-US" dirty="0">
              <a:solidFill>
                <a:srgbClr val="C00000"/>
              </a:solidFill>
            </a:endParaRPr>
          </a:p>
        </p:txBody>
      </p:sp>
      <p:sp>
        <p:nvSpPr>
          <p:cNvPr id="3" name="Content Placeholder 2"/>
          <p:cNvSpPr>
            <a:spLocks noGrp="1"/>
          </p:cNvSpPr>
          <p:nvPr>
            <p:ph sz="quarter" idx="1"/>
          </p:nvPr>
        </p:nvSpPr>
        <p:spPr>
          <a:xfrm>
            <a:off x="914400" y="1285860"/>
            <a:ext cx="7772400" cy="4733940"/>
          </a:xfrm>
        </p:spPr>
        <p:txBody>
          <a:bodyPr>
            <a:normAutofit lnSpcReduction="10000"/>
          </a:bodyPr>
          <a:lstStyle/>
          <a:p>
            <a:pPr>
              <a:buFont typeface="Wingdings" pitchFamily="2" charset="2"/>
              <a:buChar char="§"/>
            </a:pPr>
            <a:r>
              <a:rPr lang="en-IN" dirty="0" smtClean="0"/>
              <a:t>Digging of the dead body which has already been buried from the grave is called exhumation.</a:t>
            </a:r>
          </a:p>
          <a:p>
            <a:pPr>
              <a:buFont typeface="Wingdings" pitchFamily="2" charset="2"/>
              <a:buChar char="§"/>
            </a:pPr>
            <a:r>
              <a:rPr lang="en-IN" dirty="0" smtClean="0"/>
              <a:t>It is done –</a:t>
            </a:r>
          </a:p>
          <a:p>
            <a:pPr lvl="2">
              <a:buFont typeface="Wingdings" pitchFamily="2" charset="2"/>
              <a:buChar char="§"/>
            </a:pPr>
            <a:r>
              <a:rPr lang="en-IN" dirty="0" smtClean="0"/>
              <a:t>For legal purpose</a:t>
            </a:r>
          </a:p>
          <a:p>
            <a:pPr lvl="2">
              <a:buFont typeface="Wingdings" pitchFamily="2" charset="2"/>
              <a:buChar char="§"/>
            </a:pPr>
            <a:r>
              <a:rPr lang="en-IN" dirty="0" smtClean="0"/>
              <a:t>For determining cause of death, time of </a:t>
            </a:r>
            <a:r>
              <a:rPr lang="en-IN" dirty="0" smtClean="0"/>
              <a:t>d</a:t>
            </a:r>
            <a:r>
              <a:rPr lang="en-IN" dirty="0" smtClean="0"/>
              <a:t>eath, manner of death.</a:t>
            </a:r>
          </a:p>
          <a:p>
            <a:pPr lvl="2">
              <a:buFont typeface="Wingdings" pitchFamily="2" charset="2"/>
              <a:buChar char="§"/>
            </a:pPr>
            <a:r>
              <a:rPr lang="en-IN" dirty="0" smtClean="0"/>
              <a:t>To establish the identity of the deceased body.</a:t>
            </a:r>
          </a:p>
          <a:p>
            <a:pPr lvl="2">
              <a:buFont typeface="Wingdings" pitchFamily="2" charset="2"/>
              <a:buChar char="§"/>
            </a:pPr>
            <a:r>
              <a:rPr lang="en-IN" dirty="0" smtClean="0"/>
              <a:t>In case 1</a:t>
            </a:r>
            <a:r>
              <a:rPr lang="en-IN" baseline="30000" dirty="0" smtClean="0"/>
              <a:t>st</a:t>
            </a:r>
            <a:r>
              <a:rPr lang="en-IN" dirty="0" smtClean="0"/>
              <a:t> autopsy is being challenged (compare 1</a:t>
            </a:r>
            <a:r>
              <a:rPr lang="en-IN" baseline="30000" dirty="0" smtClean="0"/>
              <a:t>st</a:t>
            </a:r>
            <a:r>
              <a:rPr lang="en-IN" dirty="0" smtClean="0"/>
              <a:t> autopsy report with 2nd </a:t>
            </a:r>
            <a:r>
              <a:rPr lang="en-IN" dirty="0" smtClean="0"/>
              <a:t>autopsy </a:t>
            </a:r>
            <a:r>
              <a:rPr lang="en-IN" dirty="0" smtClean="0"/>
              <a:t>report) </a:t>
            </a:r>
          </a:p>
          <a:p>
            <a:pPr lvl="2">
              <a:buNone/>
            </a:pPr>
            <a:endParaRPr lang="en-IN" dirty="0" smtClean="0"/>
          </a:p>
          <a:p>
            <a:pPr lvl="2">
              <a:buNone/>
            </a:pPr>
            <a:r>
              <a:rPr lang="en-IN" dirty="0" smtClean="0"/>
              <a:t>Note- </a:t>
            </a:r>
            <a:r>
              <a:rPr lang="en-IN" b="1" dirty="0" smtClean="0"/>
              <a:t>Magistrate ( </a:t>
            </a:r>
            <a:r>
              <a:rPr lang="en-IN" b="1" dirty="0" err="1" smtClean="0"/>
              <a:t>Excutive</a:t>
            </a:r>
            <a:r>
              <a:rPr lang="en-IN" b="1" dirty="0" smtClean="0"/>
              <a:t>, DM, SDM) are empowered to order for the exhumation.</a:t>
            </a:r>
          </a:p>
          <a:p>
            <a:pPr lvl="2">
              <a:buNone/>
            </a:pPr>
            <a:endParaRPr lang="en-IN" b="1" dirty="0" smtClean="0"/>
          </a:p>
          <a:p>
            <a:pPr>
              <a:buNone/>
            </a:pPr>
            <a:r>
              <a:rPr lang="en-IN" sz="2000" dirty="0" smtClean="0"/>
              <a:t>Team during exhumation- Magistrate, Medical officer, police officer, deceased relatives.</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Forensic Medicine</a:t>
            </a:r>
            <a:endParaRPr lang="en-US" dirty="0"/>
          </a:p>
        </p:txBody>
      </p:sp>
      <p:sp>
        <p:nvSpPr>
          <p:cNvPr id="3" name="Content Placeholder 2"/>
          <p:cNvSpPr>
            <a:spLocks noGrp="1"/>
          </p:cNvSpPr>
          <p:nvPr>
            <p:ph sz="quarter" idx="1"/>
          </p:nvPr>
        </p:nvSpPr>
        <p:spPr/>
        <p:txBody>
          <a:bodyPr>
            <a:normAutofit fontScale="85000" lnSpcReduction="20000"/>
          </a:bodyPr>
          <a:lstStyle/>
          <a:p>
            <a:r>
              <a:rPr lang="en-US" dirty="0" smtClean="0"/>
              <a:t>Forensic Medicine is the branch of medical science which deals with the application of medical knowledge to aid in the administration of justice.</a:t>
            </a:r>
          </a:p>
          <a:p>
            <a:r>
              <a:rPr lang="en-US" dirty="0" smtClean="0"/>
              <a:t>Forensic Medicine deals with application of medical knowledge in the administration of law and justice. </a:t>
            </a:r>
          </a:p>
          <a:p>
            <a:r>
              <a:rPr lang="en-US" dirty="0" smtClean="0"/>
              <a:t>Forensic Medicine is an application of medical knowledge for the purpose of law both civil and criminal.</a:t>
            </a:r>
          </a:p>
          <a:p>
            <a:r>
              <a:rPr lang="en-US" dirty="0" smtClean="0"/>
              <a:t>This branch helps in solving medico legal problems like finding out the exact cause of death or time since death, etc.</a:t>
            </a:r>
          </a:p>
          <a:p>
            <a:r>
              <a:rPr lang="en-US" dirty="0" smtClean="0"/>
              <a:t>For example if a person is brought to doctor by police with alleged history of consumption of alcohol to examine the person whether he has consumed the alcohol and if yes then whether he is under its influence or not? Then doctor have to issue a certificate to police and also have to collect necessary samples (e.g. blood, urine) and forward to forensic science laboratory for further analysis.  </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b="1" dirty="0" smtClean="0">
                <a:solidFill>
                  <a:srgbClr val="FF0000"/>
                </a:solidFill>
              </a:rPr>
              <a:t>Methods of Exhumation</a:t>
            </a:r>
            <a:endParaRPr lang="en-US" sz="3200" b="1" dirty="0">
              <a:solidFill>
                <a:srgbClr val="FF0000"/>
              </a:solidFill>
            </a:endParaRPr>
          </a:p>
        </p:txBody>
      </p:sp>
      <p:sp>
        <p:nvSpPr>
          <p:cNvPr id="3" name="Content Placeholder 2"/>
          <p:cNvSpPr>
            <a:spLocks noGrp="1"/>
          </p:cNvSpPr>
          <p:nvPr>
            <p:ph sz="quarter" idx="1"/>
          </p:nvPr>
        </p:nvSpPr>
        <p:spPr/>
        <p:txBody>
          <a:bodyPr/>
          <a:lstStyle/>
          <a:p>
            <a:pPr>
              <a:buNone/>
            </a:pPr>
            <a:r>
              <a:rPr lang="en-IN" dirty="0" smtClean="0"/>
              <a:t>1.</a:t>
            </a:r>
            <a:r>
              <a:rPr lang="en-IN" b="1" dirty="0" smtClean="0"/>
              <a:t>Authorization</a:t>
            </a:r>
          </a:p>
          <a:p>
            <a:pPr>
              <a:buFont typeface="Wingdings" pitchFamily="2" charset="2"/>
              <a:buChar char="Ø"/>
            </a:pPr>
            <a:r>
              <a:rPr lang="en-IN" dirty="0" smtClean="0"/>
              <a:t>Under the sec 176(4) of </a:t>
            </a:r>
            <a:r>
              <a:rPr lang="en-IN" dirty="0" err="1" smtClean="0"/>
              <a:t>crpc</a:t>
            </a:r>
            <a:r>
              <a:rPr lang="en-IN" dirty="0" smtClean="0"/>
              <a:t>, magistrate have the power to give order for exhumation.</a:t>
            </a:r>
          </a:p>
          <a:p>
            <a:pPr>
              <a:buFont typeface="Wingdings" pitchFamily="2" charset="2"/>
              <a:buChar char="Ø"/>
            </a:pPr>
            <a:r>
              <a:rPr lang="en-IN" dirty="0" smtClean="0"/>
              <a:t>The body can be exhumed only upon the written order from the </a:t>
            </a:r>
            <a:r>
              <a:rPr lang="en-IN" dirty="0" err="1" smtClean="0"/>
              <a:t>Ist</a:t>
            </a:r>
            <a:r>
              <a:rPr lang="en-IN" dirty="0" smtClean="0"/>
              <a:t> class magistrate.</a:t>
            </a:r>
          </a:p>
          <a:p>
            <a:pPr>
              <a:buFont typeface="Wingdings" pitchFamily="2" charset="2"/>
              <a:buChar char="Ø"/>
            </a:pPr>
            <a:r>
              <a:rPr lang="en-IN" dirty="0" smtClean="0"/>
              <a:t>The magistrate along with police officer and medical officer should report at the spot.</a:t>
            </a:r>
          </a:p>
          <a:p>
            <a:pPr>
              <a:buFont typeface="Wingdings" pitchFamily="2" charset="2"/>
              <a:buChar char="Ø"/>
            </a:pPr>
            <a:r>
              <a:rPr lang="en-IN" dirty="0" smtClean="0"/>
              <a:t>There is </a:t>
            </a:r>
            <a:r>
              <a:rPr lang="en-IN" b="1" dirty="0" smtClean="0"/>
              <a:t>no time limit for exhumation in India.</a:t>
            </a:r>
          </a:p>
          <a:p>
            <a:pPr>
              <a:buNone/>
            </a:pPr>
            <a:r>
              <a:rPr lang="en-IN" dirty="0" smtClean="0"/>
              <a:t> </a:t>
            </a:r>
            <a:r>
              <a:rPr lang="en-IN" dirty="0" smtClean="0"/>
              <a:t>(In </a:t>
            </a:r>
            <a:r>
              <a:rPr lang="en-IN" dirty="0" smtClean="0"/>
              <a:t>G</a:t>
            </a:r>
            <a:r>
              <a:rPr lang="en-IN" dirty="0" smtClean="0"/>
              <a:t>ermany- the time limited is 30 years and for France is 10 years)</a:t>
            </a:r>
          </a:p>
          <a:p>
            <a:pPr>
              <a:buFont typeface="Wingdings" pitchFamily="2" charset="2"/>
              <a:buChar char="Ø"/>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7772400" cy="439718"/>
          </a:xfrm>
        </p:spPr>
        <p:txBody>
          <a:bodyPr>
            <a:normAutofit fontScale="90000"/>
          </a:bodyPr>
          <a:lstStyle/>
          <a:p>
            <a:endParaRPr lang="en-US" dirty="0"/>
          </a:p>
        </p:txBody>
      </p:sp>
      <p:sp>
        <p:nvSpPr>
          <p:cNvPr id="3" name="Content Placeholder 2"/>
          <p:cNvSpPr>
            <a:spLocks noGrp="1"/>
          </p:cNvSpPr>
          <p:nvPr>
            <p:ph sz="quarter" idx="1"/>
          </p:nvPr>
        </p:nvSpPr>
        <p:spPr>
          <a:xfrm>
            <a:off x="857224" y="928670"/>
            <a:ext cx="7772400" cy="5286412"/>
          </a:xfrm>
        </p:spPr>
        <p:txBody>
          <a:bodyPr>
            <a:normAutofit fontScale="70000" lnSpcReduction="20000"/>
          </a:bodyPr>
          <a:lstStyle/>
          <a:p>
            <a:pPr>
              <a:buNone/>
            </a:pPr>
            <a:r>
              <a:rPr lang="en-IN" b="1" dirty="0" smtClean="0"/>
              <a:t>2. Procedure</a:t>
            </a:r>
          </a:p>
          <a:p>
            <a:pPr>
              <a:buNone/>
            </a:pPr>
            <a:r>
              <a:rPr lang="en-US" dirty="0" smtClean="0"/>
              <a:t>For exhuming bodies following steps should be taken:</a:t>
            </a:r>
            <a:endParaRPr lang="en-IN" b="1" dirty="0" smtClean="0"/>
          </a:p>
          <a:p>
            <a:pPr>
              <a:buFont typeface="Wingdings" pitchFamily="2" charset="2"/>
              <a:buChar char="Ø"/>
            </a:pPr>
            <a:r>
              <a:rPr lang="en-IN" dirty="0" smtClean="0"/>
              <a:t>Time- It is done in daylight but the team should reach early morning hours.</a:t>
            </a:r>
          </a:p>
          <a:p>
            <a:pPr>
              <a:buFont typeface="Wingdings" pitchFamily="2" charset="2"/>
              <a:buChar char="Ø"/>
            </a:pPr>
            <a:r>
              <a:rPr lang="en-US" dirty="0" smtClean="0"/>
              <a:t>After </a:t>
            </a:r>
            <a:r>
              <a:rPr lang="en-US" dirty="0" smtClean="0"/>
              <a:t>receiving a written order from the magistrate, the doctor should proceed to the site immediately. </a:t>
            </a:r>
            <a:endParaRPr lang="en-US" dirty="0" smtClean="0"/>
          </a:p>
          <a:p>
            <a:pPr>
              <a:buFont typeface="Wingdings" pitchFamily="2" charset="2"/>
              <a:buChar char="Ø"/>
            </a:pPr>
            <a:r>
              <a:rPr lang="en-US" dirty="0" smtClean="0"/>
              <a:t>Before </a:t>
            </a:r>
            <a:r>
              <a:rPr lang="en-US" dirty="0" smtClean="0"/>
              <a:t>beginning to dig the grave, it should be identified by the undertaker or by the police</a:t>
            </a:r>
            <a:r>
              <a:rPr lang="en-US" dirty="0" smtClean="0"/>
              <a:t>.</a:t>
            </a:r>
          </a:p>
          <a:p>
            <a:pPr>
              <a:buFont typeface="Wingdings" pitchFamily="2" charset="2"/>
              <a:buChar char="Ø"/>
            </a:pPr>
            <a:r>
              <a:rPr lang="en-IN" dirty="0" smtClean="0"/>
              <a:t>Identification and opening of the grave- The identified grave should be dug carefully to avoid damage to the coffin and its contents.</a:t>
            </a:r>
          </a:p>
          <a:p>
            <a:pPr lvl="2">
              <a:buFont typeface="Wingdings" pitchFamily="2" charset="2"/>
              <a:buChar char="q"/>
            </a:pPr>
            <a:r>
              <a:rPr lang="en-IN" dirty="0" smtClean="0"/>
              <a:t>Notes should be made about the condition of coffins, condition of soil, water contents, nature of vegetation</a:t>
            </a:r>
            <a:r>
              <a:rPr lang="en-US" dirty="0" smtClean="0"/>
              <a:t>.</a:t>
            </a:r>
          </a:p>
          <a:p>
            <a:pPr lvl="2">
              <a:buFont typeface="Wingdings" pitchFamily="2" charset="2"/>
              <a:buChar char="q"/>
            </a:pPr>
            <a:r>
              <a:rPr lang="en-US" dirty="0" smtClean="0"/>
              <a:t>In </a:t>
            </a:r>
            <a:r>
              <a:rPr lang="en-US" dirty="0" smtClean="0"/>
              <a:t>cases of suspected poisoning, 500 gm of </a:t>
            </a:r>
            <a:r>
              <a:rPr lang="en-US" dirty="0" smtClean="0"/>
              <a:t>soil </a:t>
            </a:r>
            <a:r>
              <a:rPr lang="en-US" dirty="0" smtClean="0"/>
              <a:t>in actual contact with the body should be kept for chemical analysis as control sample. </a:t>
            </a:r>
          </a:p>
          <a:p>
            <a:pPr lvl="2">
              <a:buFont typeface="Wingdings" pitchFamily="2" charset="2"/>
              <a:buChar char="q"/>
            </a:pPr>
            <a:r>
              <a:rPr lang="en-US" dirty="0" smtClean="0"/>
              <a:t>The </a:t>
            </a:r>
            <a:r>
              <a:rPr lang="en-US" dirty="0" smtClean="0"/>
              <a:t>body should be taken out and </a:t>
            </a:r>
            <a:r>
              <a:rPr lang="en-US" dirty="0" smtClean="0"/>
              <a:t>postmortem </a:t>
            </a:r>
            <a:r>
              <a:rPr lang="en-US" dirty="0" smtClean="0"/>
              <a:t>examination should begin there itself. </a:t>
            </a:r>
          </a:p>
          <a:p>
            <a:pPr lvl="2">
              <a:buFont typeface="Wingdings" pitchFamily="2" charset="2"/>
              <a:buChar char="q"/>
            </a:pPr>
            <a:r>
              <a:rPr lang="en-US" dirty="0" smtClean="0"/>
              <a:t> </a:t>
            </a:r>
            <a:r>
              <a:rPr lang="en-US" dirty="0" smtClean="0"/>
              <a:t>Photographs should be taken while all the examinations are going on. </a:t>
            </a:r>
          </a:p>
          <a:p>
            <a:pPr lvl="2">
              <a:buFont typeface="Wingdings" pitchFamily="2" charset="2"/>
              <a:buChar char="q"/>
            </a:pPr>
            <a:r>
              <a:rPr lang="en-US" dirty="0" smtClean="0"/>
              <a:t>The </a:t>
            </a:r>
            <a:r>
              <a:rPr lang="en-US" dirty="0" smtClean="0"/>
              <a:t>post-mortem should be done away from the eyes of people by covering and cordoning the area. </a:t>
            </a:r>
          </a:p>
          <a:p>
            <a:pPr lvl="2">
              <a:buFont typeface="Wingdings" pitchFamily="2" charset="2"/>
              <a:buChar char="q"/>
            </a:pPr>
            <a:r>
              <a:rPr lang="en-US" dirty="0" smtClean="0"/>
              <a:t>The </a:t>
            </a:r>
            <a:r>
              <a:rPr lang="en-US" dirty="0" smtClean="0"/>
              <a:t>complete post-mortem examination should be done to ascertain identification, age, time since death and cause of death. </a:t>
            </a:r>
          </a:p>
          <a:p>
            <a:pPr lvl="2">
              <a:buFont typeface="Wingdings" pitchFamily="2" charset="2"/>
              <a:buChar char="q"/>
            </a:pPr>
            <a:r>
              <a:rPr lang="en-US" dirty="0" smtClean="0"/>
              <a:t>Sample </a:t>
            </a:r>
            <a:r>
              <a:rPr lang="en-US" dirty="0" smtClean="0"/>
              <a:t>of viscera, hair, nails, etc., may be preserved for chemical analysis. </a:t>
            </a:r>
          </a:p>
          <a:p>
            <a:pPr lvl="2">
              <a:buFont typeface="Wingdings" pitchFamily="2" charset="2"/>
              <a:buChar char="q"/>
            </a:pPr>
            <a:r>
              <a:rPr lang="en-US" dirty="0" smtClean="0"/>
              <a:t>After </a:t>
            </a:r>
            <a:r>
              <a:rPr lang="en-US" dirty="0" smtClean="0"/>
              <a:t>post-mortem examination, the body may be re-kept in the grave for burial. </a:t>
            </a:r>
          </a:p>
          <a:p>
            <a:pPr lvl="2">
              <a:buFont typeface="Wingdings" pitchFamily="2" charset="2"/>
              <a:buChar char="q"/>
            </a:pPr>
            <a:r>
              <a:rPr lang="en-US" dirty="0" smtClean="0"/>
              <a:t> </a:t>
            </a:r>
            <a:r>
              <a:rPr lang="en-US" dirty="0" smtClean="0"/>
              <a:t>At no stage should disinfectants be used on the body. </a:t>
            </a:r>
          </a:p>
          <a:p>
            <a:pPr lvl="2">
              <a:buFont typeface="Wingdings" pitchFamily="2" charset="2"/>
              <a:buChar char="q"/>
            </a:pPr>
            <a:r>
              <a:rPr lang="en-US" dirty="0" smtClean="0"/>
              <a:t>The </a:t>
            </a:r>
            <a:r>
              <a:rPr lang="en-US" dirty="0" smtClean="0"/>
              <a:t>sample of </a:t>
            </a:r>
            <a:r>
              <a:rPr lang="en-US" dirty="0" smtClean="0"/>
              <a:t>soil </a:t>
            </a:r>
            <a:r>
              <a:rPr lang="en-US" dirty="0" smtClean="0"/>
              <a:t>taken as control near the body should also be forwarded for chemical analysis. </a:t>
            </a:r>
            <a:endParaRPr lang="en-IN" dirty="0" smtClean="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1800" dirty="0" smtClean="0"/>
              <a:t>For general knowledge</a:t>
            </a:r>
            <a:endParaRPr lang="en-US" sz="1800" dirty="0"/>
          </a:p>
        </p:txBody>
      </p:sp>
      <p:sp>
        <p:nvSpPr>
          <p:cNvPr id="3" name="Content Placeholder 2"/>
          <p:cNvSpPr>
            <a:spLocks noGrp="1"/>
          </p:cNvSpPr>
          <p:nvPr>
            <p:ph sz="quarter" idx="1"/>
          </p:nvPr>
        </p:nvSpPr>
        <p:spPr/>
        <p:txBody>
          <a:bodyPr>
            <a:normAutofit fontScale="92500" lnSpcReduction="10000"/>
          </a:bodyPr>
          <a:lstStyle/>
          <a:p>
            <a:pPr>
              <a:buNone/>
            </a:pPr>
            <a:r>
              <a:rPr lang="en-IN" b="1" dirty="0" smtClean="0"/>
              <a:t>Embalming</a:t>
            </a:r>
            <a:r>
              <a:rPr lang="en-IN" dirty="0" smtClean="0"/>
              <a:t> – It is the process of chemically preserving the dead body.</a:t>
            </a:r>
          </a:p>
          <a:p>
            <a:pPr>
              <a:buNone/>
            </a:pPr>
            <a:endParaRPr lang="en-IN" dirty="0" smtClean="0"/>
          </a:p>
          <a:p>
            <a:pPr>
              <a:buNone/>
            </a:pPr>
            <a:r>
              <a:rPr lang="en-IN" dirty="0" smtClean="0"/>
              <a:t>common ingredients for exhumation fluids are-</a:t>
            </a:r>
          </a:p>
          <a:p>
            <a:pPr>
              <a:buFont typeface="Wingdings" pitchFamily="2" charset="2"/>
              <a:buChar char="ü"/>
            </a:pPr>
            <a:r>
              <a:rPr lang="en-IN" dirty="0" smtClean="0"/>
              <a:t> Formaldehyde</a:t>
            </a:r>
          </a:p>
          <a:p>
            <a:pPr>
              <a:buFont typeface="Wingdings" pitchFamily="2" charset="2"/>
              <a:buChar char="ü"/>
            </a:pPr>
            <a:r>
              <a:rPr lang="en-IN" dirty="0" smtClean="0"/>
              <a:t>Methanol</a:t>
            </a:r>
          </a:p>
          <a:p>
            <a:pPr>
              <a:buFont typeface="Wingdings" pitchFamily="2" charset="2"/>
              <a:buChar char="ü"/>
            </a:pPr>
            <a:r>
              <a:rPr lang="en-IN" dirty="0" smtClean="0"/>
              <a:t>Sodium borate</a:t>
            </a:r>
          </a:p>
          <a:p>
            <a:pPr>
              <a:buFont typeface="Wingdings" pitchFamily="2" charset="2"/>
              <a:buChar char="ü"/>
            </a:pPr>
            <a:r>
              <a:rPr lang="en-IN" dirty="0" smtClean="0"/>
              <a:t>Sodium nitrate</a:t>
            </a:r>
          </a:p>
          <a:p>
            <a:pPr>
              <a:buFont typeface="Wingdings" pitchFamily="2" charset="2"/>
              <a:buChar char="ü"/>
            </a:pPr>
            <a:r>
              <a:rPr lang="en-IN" dirty="0" err="1" smtClean="0"/>
              <a:t>Glycerin</a:t>
            </a:r>
            <a:endParaRPr lang="en-IN" dirty="0" smtClean="0"/>
          </a:p>
          <a:p>
            <a:pPr>
              <a:buFont typeface="Wingdings" pitchFamily="2" charset="2"/>
              <a:buChar char="ü"/>
            </a:pPr>
            <a:r>
              <a:rPr lang="en-IN" dirty="0" smtClean="0"/>
              <a:t>Colouring agents</a:t>
            </a:r>
          </a:p>
          <a:p>
            <a:pPr>
              <a:buFont typeface="Wingdings" pitchFamily="2" charset="2"/>
              <a:buChar char="ü"/>
            </a:pPr>
            <a:r>
              <a:rPr lang="en-IN" dirty="0" smtClean="0"/>
              <a:t>water	</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200" dirty="0" smtClean="0">
                <a:solidFill>
                  <a:schemeClr val="tx1"/>
                </a:solidFill>
              </a:rPr>
              <a:t>APPROACHING OF DEATH CRIME SCENE</a:t>
            </a:r>
            <a:endParaRPr lang="en-US" sz="3200" dirty="0">
              <a:solidFill>
                <a:schemeClr val="tx1"/>
              </a:solidFill>
            </a:endParaRPr>
          </a:p>
        </p:txBody>
      </p:sp>
      <p:sp>
        <p:nvSpPr>
          <p:cNvPr id="3" name="Content Placeholder 2"/>
          <p:cNvSpPr>
            <a:spLocks noGrp="1"/>
          </p:cNvSpPr>
          <p:nvPr>
            <p:ph sz="quarter" idx="1"/>
          </p:nvPr>
        </p:nvSpPr>
        <p:spPr/>
        <p:txBody>
          <a:bodyPr>
            <a:normAutofit fontScale="77500" lnSpcReduction="20000"/>
          </a:bodyPr>
          <a:lstStyle/>
          <a:p>
            <a:r>
              <a:rPr lang="en-IN" dirty="0" smtClean="0"/>
              <a:t>Determine the least disturbance path.</a:t>
            </a:r>
          </a:p>
          <a:p>
            <a:r>
              <a:rPr lang="en-IN" dirty="0" smtClean="0"/>
              <a:t>Secure the death crime scene</a:t>
            </a:r>
          </a:p>
          <a:p>
            <a:r>
              <a:rPr lang="en-IN" dirty="0" smtClean="0"/>
              <a:t>Survey the crime scene.-Both primary and secondary crime scene, after and before removing the dead body.</a:t>
            </a:r>
          </a:p>
          <a:p>
            <a:r>
              <a:rPr lang="en-IN" dirty="0" smtClean="0"/>
              <a:t>Search the crime scene and evidences </a:t>
            </a:r>
          </a:p>
          <a:p>
            <a:r>
              <a:rPr lang="en-IN" dirty="0" smtClean="0"/>
              <a:t>Documentation of crime scene (elaborate in context of death crime scene)</a:t>
            </a:r>
          </a:p>
          <a:p>
            <a:pPr marL="514350" indent="-514350">
              <a:buFont typeface="+mj-lt"/>
              <a:buAutoNum type="arabicPeriod"/>
            </a:pPr>
            <a:r>
              <a:rPr lang="en-IN" dirty="0" smtClean="0"/>
              <a:t>Note-taking</a:t>
            </a:r>
          </a:p>
          <a:p>
            <a:pPr marL="514350" indent="-514350">
              <a:buFont typeface="+mj-lt"/>
              <a:buAutoNum type="arabicPeriod"/>
            </a:pPr>
            <a:r>
              <a:rPr lang="en-IN" dirty="0" smtClean="0"/>
              <a:t>Photography</a:t>
            </a:r>
          </a:p>
          <a:p>
            <a:pPr marL="514350" indent="-514350">
              <a:buFont typeface="+mj-lt"/>
              <a:buAutoNum type="arabicPeriod"/>
            </a:pPr>
            <a:r>
              <a:rPr lang="en-IN" dirty="0" smtClean="0"/>
              <a:t>Sketching</a:t>
            </a:r>
          </a:p>
          <a:p>
            <a:pPr marL="514350" indent="-514350">
              <a:buFont typeface="+mj-lt"/>
              <a:buAutoNum type="arabicPeriod"/>
            </a:pPr>
            <a:r>
              <a:rPr lang="en-IN" dirty="0" err="1" smtClean="0"/>
              <a:t>Videography</a:t>
            </a:r>
            <a:endParaRPr lang="en-IN" dirty="0" smtClean="0"/>
          </a:p>
          <a:p>
            <a:pPr marL="514350" indent="-514350">
              <a:buNone/>
            </a:pPr>
            <a:endParaRPr lang="en-IN" dirty="0" smtClean="0"/>
          </a:p>
          <a:p>
            <a:r>
              <a:rPr lang="en-IN" dirty="0" smtClean="0"/>
              <a:t>Collection , preservation, labelling of evidences </a:t>
            </a:r>
          </a:p>
          <a:p>
            <a:r>
              <a:rPr lang="en-IN" dirty="0" smtClean="0"/>
              <a:t>Maintain chain of custody</a:t>
            </a:r>
          </a:p>
          <a:p>
            <a:pPr>
              <a:buNone/>
            </a:pPr>
            <a:endParaRPr lang="en-IN" dirty="0" smtClean="0"/>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Documentation of crime scene</a:t>
            </a:r>
            <a:endParaRPr lang="en-US" dirty="0"/>
          </a:p>
        </p:txBody>
      </p:sp>
      <p:sp>
        <p:nvSpPr>
          <p:cNvPr id="3" name="Content Placeholder 2"/>
          <p:cNvSpPr>
            <a:spLocks noGrp="1"/>
          </p:cNvSpPr>
          <p:nvPr>
            <p:ph sz="quarter" idx="1"/>
          </p:nvPr>
        </p:nvSpPr>
        <p:spPr>
          <a:xfrm>
            <a:off x="914400" y="1447800"/>
            <a:ext cx="7772400" cy="5124472"/>
          </a:xfrm>
        </p:spPr>
        <p:txBody>
          <a:bodyPr/>
          <a:lstStyle/>
          <a:p>
            <a:pPr lvl="0"/>
            <a:r>
              <a:rPr lang="en-IN" dirty="0" smtClean="0"/>
              <a:t>It provides the permanent record of condition of crime scene and its physical evidences.</a:t>
            </a:r>
            <a:endParaRPr lang="en-US" dirty="0" smtClean="0"/>
          </a:p>
          <a:p>
            <a:pPr lvl="0"/>
            <a:r>
              <a:rPr lang="en-IN" dirty="0" smtClean="0"/>
              <a:t>It also helps in reconstruction of the crime scene.</a:t>
            </a:r>
            <a:endParaRPr lang="en-US" dirty="0" smtClean="0"/>
          </a:p>
          <a:p>
            <a:pPr lvl="0"/>
            <a:r>
              <a:rPr lang="en-IN" dirty="0" smtClean="0"/>
              <a:t>It includes 4 methods:-</a:t>
            </a:r>
            <a:endParaRPr lang="en-US" dirty="0" smtClean="0"/>
          </a:p>
          <a:p>
            <a:pPr lvl="2"/>
            <a:r>
              <a:rPr lang="en-IN" b="1" dirty="0" smtClean="0"/>
              <a:t>Note- taking</a:t>
            </a:r>
            <a:endParaRPr lang="en-US" dirty="0" smtClean="0"/>
          </a:p>
          <a:p>
            <a:pPr lvl="2"/>
            <a:r>
              <a:rPr lang="en-IN" b="1" dirty="0" smtClean="0"/>
              <a:t>Photography</a:t>
            </a:r>
            <a:endParaRPr lang="en-US" dirty="0" smtClean="0"/>
          </a:p>
          <a:p>
            <a:pPr lvl="2"/>
            <a:r>
              <a:rPr lang="en-IN" b="1" dirty="0" err="1" smtClean="0"/>
              <a:t>Videography</a:t>
            </a:r>
            <a:endParaRPr lang="en-US" dirty="0" smtClean="0"/>
          </a:p>
          <a:p>
            <a:pPr lvl="2"/>
            <a:r>
              <a:rPr lang="en-IN" b="1" dirty="0" smtClean="0"/>
              <a:t>Sketching</a:t>
            </a:r>
          </a:p>
          <a:p>
            <a:pPr lvl="2">
              <a:buNone/>
            </a:pPr>
            <a:endParaRPr lang="en-IN" b="1" dirty="0" smtClean="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92500" lnSpcReduction="20000"/>
          </a:bodyPr>
          <a:lstStyle/>
          <a:p>
            <a:pPr>
              <a:buNone/>
            </a:pPr>
            <a:r>
              <a:rPr lang="en-IN" b="1" dirty="0" smtClean="0"/>
              <a:t>1. Note -</a:t>
            </a:r>
            <a:r>
              <a:rPr lang="en-IN" b="1" dirty="0" smtClean="0"/>
              <a:t>taking</a:t>
            </a:r>
            <a:endParaRPr lang="en-US" dirty="0" smtClean="0"/>
          </a:p>
          <a:p>
            <a:pPr lvl="0"/>
            <a:r>
              <a:rPr lang="en-US" dirty="0" smtClean="0"/>
              <a:t>It </a:t>
            </a:r>
            <a:r>
              <a:rPr lang="en-US" dirty="0" smtClean="0"/>
              <a:t>is written record about each and everything in a chronological order.</a:t>
            </a:r>
          </a:p>
          <a:p>
            <a:pPr lvl="0"/>
            <a:r>
              <a:rPr lang="en-US" dirty="0" smtClean="0"/>
              <a:t>The note-taking process begins with the call to a crime-scene investigator to report to a scene. </a:t>
            </a:r>
          </a:p>
          <a:p>
            <a:pPr lvl="0"/>
            <a:r>
              <a:rPr lang="en-US" dirty="0" smtClean="0"/>
              <a:t>The first notes should identify the person who contacted the investigator and record the time of the contact</a:t>
            </a:r>
            <a:r>
              <a:rPr lang="en-US" dirty="0" smtClean="0"/>
              <a:t>.</a:t>
            </a:r>
          </a:p>
          <a:p>
            <a:pPr lvl="0"/>
            <a:r>
              <a:rPr lang="en-IN" dirty="0" smtClean="0"/>
              <a:t>Note should includes condition of the dead body, evidence.</a:t>
            </a:r>
          </a:p>
          <a:p>
            <a:pPr lvl="0"/>
            <a:r>
              <a:rPr lang="en-IN" dirty="0" smtClean="0"/>
              <a:t>Note rigor mortis, </a:t>
            </a:r>
            <a:r>
              <a:rPr lang="en-IN" dirty="0" err="1" smtClean="0"/>
              <a:t>algor</a:t>
            </a:r>
            <a:r>
              <a:rPr lang="en-IN" dirty="0" smtClean="0"/>
              <a:t>, mortis, </a:t>
            </a:r>
            <a:r>
              <a:rPr lang="en-IN" dirty="0" err="1" smtClean="0"/>
              <a:t>livor</a:t>
            </a:r>
            <a:r>
              <a:rPr lang="en-IN" dirty="0" smtClean="0"/>
              <a:t> mortis.</a:t>
            </a:r>
          </a:p>
          <a:p>
            <a:pPr lvl="0"/>
            <a:r>
              <a:rPr lang="en-IN" dirty="0" smtClean="0"/>
              <a:t>Note temperature of the body( by inserting thermometer in rectum of the dead body –its a ideal place for taking temperature)</a:t>
            </a:r>
          </a:p>
          <a:p>
            <a:pPr lvl="0">
              <a:buNone/>
            </a:pPr>
            <a:r>
              <a:rPr lang="en-IN" dirty="0" smtClean="0"/>
              <a:t> </a:t>
            </a:r>
            <a:r>
              <a:rPr lang="en-IN" dirty="0" smtClean="0"/>
              <a:t>     in rape cases- first swabbing done then insert the thermometer for taking temp.</a:t>
            </a:r>
          </a:p>
          <a:p>
            <a:pPr lvl="0"/>
            <a:endParaRPr lang="en-US" dirty="0" smtClean="0"/>
          </a:p>
          <a:p>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20000"/>
          </a:bodyPr>
          <a:lstStyle/>
          <a:p>
            <a:pPr>
              <a:buNone/>
            </a:pPr>
            <a:r>
              <a:rPr lang="en-IN" sz="3300" b="1" u="sng" dirty="0" smtClean="0"/>
              <a:t>2. Photography</a:t>
            </a:r>
          </a:p>
          <a:p>
            <a:pPr lvl="0">
              <a:buNone/>
            </a:pPr>
            <a:r>
              <a:rPr lang="en-IN" dirty="0" smtClean="0"/>
              <a:t>It involves 3 methods that is - </a:t>
            </a:r>
            <a:r>
              <a:rPr lang="en-US" dirty="0" smtClean="0"/>
              <a:t>Overview Photographs, Medium-Range Photographs, Close-up </a:t>
            </a:r>
            <a:r>
              <a:rPr lang="en-US" dirty="0" smtClean="0"/>
              <a:t>Photographs.</a:t>
            </a:r>
          </a:p>
          <a:p>
            <a:pPr lvl="0">
              <a:buNone/>
            </a:pPr>
            <a:r>
              <a:rPr lang="en-US" b="1" dirty="0" smtClean="0"/>
              <a:t>Overview </a:t>
            </a:r>
            <a:r>
              <a:rPr lang="en-US" b="1" dirty="0" smtClean="0"/>
              <a:t>Photographs</a:t>
            </a:r>
            <a:endParaRPr lang="en-US" dirty="0" smtClean="0"/>
          </a:p>
          <a:p>
            <a:pPr lvl="0"/>
            <a:r>
              <a:rPr lang="en-US" dirty="0" smtClean="0"/>
              <a:t>The first pictures the photographer takes are overview photographs of the entire scene and surrounding area, including points of exit and entry.</a:t>
            </a:r>
          </a:p>
          <a:p>
            <a:pPr lvl="0"/>
            <a:r>
              <a:rPr lang="en-US" dirty="0" smtClean="0"/>
              <a:t>The photographs must be taken from various angles.</a:t>
            </a:r>
          </a:p>
          <a:p>
            <a:pPr lvl="0"/>
            <a:r>
              <a:rPr lang="en-US" dirty="0" smtClean="0"/>
              <a:t>If the crime took place indoors, the entire room should be photographed to show each wall area. </a:t>
            </a:r>
          </a:p>
          <a:p>
            <a:pPr lvl="0"/>
            <a:r>
              <a:rPr lang="en-US" dirty="0" smtClean="0"/>
              <a:t>Rooms adjacent to the actual crime site must be similarly photographed. </a:t>
            </a:r>
          </a:p>
          <a:p>
            <a:pPr lvl="0"/>
            <a:r>
              <a:rPr lang="en-US" dirty="0" smtClean="0"/>
              <a:t>If the crime scene includes a body, photographs must show the body’s position and location relative to the entire scene.</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pPr>
              <a:buNone/>
            </a:pPr>
            <a:r>
              <a:rPr lang="en-US" b="1" dirty="0" smtClean="0"/>
              <a:t>Medium-Range Photographs</a:t>
            </a:r>
            <a:endParaRPr lang="en-US" dirty="0" smtClean="0"/>
          </a:p>
          <a:p>
            <a:pPr lvl="0"/>
            <a:r>
              <a:rPr lang="en-US" dirty="0" smtClean="0"/>
              <a:t>Medium-range </a:t>
            </a:r>
            <a:r>
              <a:rPr lang="en-US" dirty="0" smtClean="0"/>
              <a:t>shots should be taken with evidence markers.</a:t>
            </a:r>
          </a:p>
          <a:p>
            <a:pPr>
              <a:buNone/>
            </a:pPr>
            <a:r>
              <a:rPr lang="en-US" b="1" dirty="0" smtClean="0"/>
              <a:t>Close-up Photographs</a:t>
            </a:r>
            <a:endParaRPr lang="en-US" dirty="0" smtClean="0"/>
          </a:p>
          <a:p>
            <a:pPr lvl="0"/>
            <a:r>
              <a:rPr lang="en-US" dirty="0" smtClean="0"/>
              <a:t>The last method is close-up photographs of evidences with and without scale.</a:t>
            </a:r>
          </a:p>
          <a:p>
            <a:pPr lvl="0"/>
            <a:r>
              <a:rPr lang="en-US" dirty="0" smtClean="0"/>
              <a:t>The pictures must be taken at a 90-degree angle to the object or evidences, with and without evidence markers and scales.</a:t>
            </a:r>
          </a:p>
          <a:p>
            <a:pPr lvl="0"/>
            <a:r>
              <a:rPr lang="en-US" dirty="0" smtClean="0"/>
              <a:t>Scales should be placed as close to the evidence as possible without affecting it in any way.</a:t>
            </a:r>
          </a:p>
          <a:p>
            <a:pPr lvl="0"/>
            <a:r>
              <a:rPr lang="en-US" dirty="0" smtClean="0"/>
              <a:t> After the 90-degree photographs have been taken, photographs from other angles may be taken</a:t>
            </a:r>
            <a:r>
              <a:rPr lang="en-US" dirty="0" smtClean="0"/>
              <a:t>.</a:t>
            </a:r>
          </a:p>
          <a:p>
            <a:pPr lvl="0"/>
            <a:r>
              <a:rPr lang="en-IN" dirty="0" smtClean="0"/>
              <a:t>Dead body should be photographed.</a:t>
            </a:r>
            <a:endParaRPr lang="en-US" dirty="0" smtClean="0"/>
          </a:p>
          <a:p>
            <a:pPr lvl="0"/>
            <a:r>
              <a:rPr lang="en-US" b="1" dirty="0" smtClean="0"/>
              <a:t>Separately, the </a:t>
            </a:r>
            <a:r>
              <a:rPr lang="en-US" b="1" dirty="0" smtClean="0"/>
              <a:t>injuries and </a:t>
            </a:r>
            <a:r>
              <a:rPr lang="en-US" b="1" dirty="0" smtClean="0"/>
              <a:t>any ligature marks, tattoo marks or any kind of  identified marks present on dead body </a:t>
            </a:r>
            <a:r>
              <a:rPr lang="en-US" b="1" dirty="0" err="1" smtClean="0"/>
              <a:t>body</a:t>
            </a:r>
            <a:r>
              <a:rPr lang="en-US" b="1" dirty="0" smtClean="0"/>
              <a:t> must be photographed.</a:t>
            </a:r>
            <a:r>
              <a:rPr lang="en-US" b="1" dirty="0" smtClean="0"/>
              <a:t> </a:t>
            </a:r>
          </a:p>
          <a:p>
            <a:pPr lvl="0"/>
            <a:r>
              <a:rPr lang="en-US" dirty="0" smtClean="0"/>
              <a:t>The weapons </a:t>
            </a:r>
            <a:r>
              <a:rPr lang="en-US" dirty="0" smtClean="0"/>
              <a:t>lying near a body </a:t>
            </a:r>
            <a:r>
              <a:rPr lang="en-US" dirty="0" smtClean="0"/>
              <a:t>should </a:t>
            </a:r>
            <a:r>
              <a:rPr lang="en-US" dirty="0" smtClean="0"/>
              <a:t>be photographed. </a:t>
            </a:r>
          </a:p>
          <a:p>
            <a:pPr lvl="0"/>
            <a:r>
              <a:rPr lang="en-US" dirty="0" smtClean="0"/>
              <a:t>After the body is removed from the scene, the surface beneath the body should be photographed.</a:t>
            </a:r>
          </a:p>
          <a:p>
            <a:pPr>
              <a:buNone/>
            </a:pP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70000" lnSpcReduction="20000"/>
          </a:bodyPr>
          <a:lstStyle/>
          <a:p>
            <a:pPr lvl="0">
              <a:buNone/>
            </a:pPr>
            <a:r>
              <a:rPr lang="en-IN" b="1" dirty="0" smtClean="0"/>
              <a:t>Sketching</a:t>
            </a:r>
            <a:endParaRPr lang="en-US" dirty="0" smtClean="0"/>
          </a:p>
          <a:p>
            <a:pPr lvl="0"/>
            <a:r>
              <a:rPr lang="en-US" dirty="0" smtClean="0"/>
              <a:t>Once the crime-scene investigator has taken notes and photographs, sketching of the scene should be done.</a:t>
            </a:r>
          </a:p>
          <a:p>
            <a:pPr lvl="0"/>
            <a:r>
              <a:rPr lang="en-US" dirty="0" smtClean="0"/>
              <a:t>Sketch can clearly show the layout of an indoor or outdoor crime scene and illustrate the location of collected evidences.</a:t>
            </a:r>
          </a:p>
          <a:p>
            <a:pPr lvl="0"/>
            <a:r>
              <a:rPr lang="en-US" dirty="0" smtClean="0"/>
              <a:t>It relates the sequence of events at the crime scene.</a:t>
            </a:r>
          </a:p>
          <a:p>
            <a:pPr lvl="0"/>
            <a:r>
              <a:rPr lang="en-US" dirty="0" smtClean="0"/>
              <a:t>Establishes the precise location and relationship of objects and evidence at the crime scene</a:t>
            </a:r>
            <a:r>
              <a:rPr lang="en-US" dirty="0" smtClean="0"/>
              <a:t>.</a:t>
            </a:r>
          </a:p>
          <a:p>
            <a:pPr lvl="0">
              <a:buNone/>
            </a:pPr>
            <a:endParaRPr lang="en-US" dirty="0" smtClean="0"/>
          </a:p>
          <a:p>
            <a:pPr lvl="0">
              <a:buNone/>
            </a:pPr>
            <a:r>
              <a:rPr lang="en-IN" b="1" dirty="0" err="1" smtClean="0"/>
              <a:t>Videography</a:t>
            </a:r>
            <a:endParaRPr lang="en-US" b="1" dirty="0" smtClean="0"/>
          </a:p>
          <a:p>
            <a:pPr lvl="0"/>
            <a:r>
              <a:rPr lang="en-US" dirty="0" smtClean="0"/>
              <a:t>Video recording should include the entire scene and the immediately surrounding area. </a:t>
            </a:r>
          </a:p>
          <a:p>
            <a:pPr lvl="0"/>
            <a:r>
              <a:rPr lang="en-US" dirty="0" smtClean="0"/>
              <a:t>Long shots as well as close-ups should be taken in a slow and systematic manner. </a:t>
            </a:r>
          </a:p>
          <a:p>
            <a:pPr lvl="0"/>
            <a:r>
              <a:rPr lang="en-US" dirty="0" smtClean="0"/>
              <a:t>It is desirable to have one crime-scene investigator narrate the events and scenes being taped while another does the actual shooting. </a:t>
            </a:r>
          </a:p>
          <a:p>
            <a:pPr lvl="0"/>
            <a:r>
              <a:rPr lang="en-US" dirty="0" smtClean="0"/>
              <a:t>Only the narrator’s voice should be heard, and no personnel should be in the shots. (No extra background noise).</a:t>
            </a:r>
          </a:p>
          <a:p>
            <a:pPr lvl="0"/>
            <a:endParaRPr lang="en-US" dirty="0" smtClean="0"/>
          </a:p>
          <a:p>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Medical Certificates</a:t>
            </a:r>
            <a:endParaRPr lang="en-US" dirty="0"/>
          </a:p>
        </p:txBody>
      </p:sp>
      <p:sp>
        <p:nvSpPr>
          <p:cNvPr id="3" name="Content Placeholder 2"/>
          <p:cNvSpPr>
            <a:spLocks noGrp="1"/>
          </p:cNvSpPr>
          <p:nvPr>
            <p:ph sz="quarter" idx="1"/>
          </p:nvPr>
        </p:nvSpPr>
        <p:spPr/>
        <p:txBody>
          <a:bodyPr>
            <a:normAutofit lnSpcReduction="10000"/>
          </a:bodyPr>
          <a:lstStyle/>
          <a:p>
            <a:r>
              <a:rPr lang="en-US" dirty="0" smtClean="0"/>
              <a:t> </a:t>
            </a:r>
            <a:r>
              <a:rPr lang="en-US" dirty="0" smtClean="0"/>
              <a:t>They refer to </a:t>
            </a:r>
            <a:r>
              <a:rPr lang="en-US" dirty="0" smtClean="0"/>
              <a:t>ill-health certificates, insanity</a:t>
            </a:r>
            <a:r>
              <a:rPr lang="en-US" dirty="0" smtClean="0"/>
              <a:t> certificates</a:t>
            </a:r>
            <a:r>
              <a:rPr lang="en-US" dirty="0" smtClean="0"/>
              <a:t>, </a:t>
            </a:r>
            <a:r>
              <a:rPr lang="en-US" dirty="0" smtClean="0"/>
              <a:t>age, </a:t>
            </a:r>
            <a:r>
              <a:rPr lang="en-US" dirty="0" smtClean="0"/>
              <a:t>death </a:t>
            </a:r>
            <a:r>
              <a:rPr lang="en-US" dirty="0" smtClean="0"/>
              <a:t>certificates</a:t>
            </a:r>
            <a:r>
              <a:rPr lang="en-US" dirty="0" smtClean="0"/>
              <a:t>, </a:t>
            </a:r>
            <a:r>
              <a:rPr lang="en-US" dirty="0" smtClean="0"/>
              <a:t>etc</a:t>
            </a:r>
            <a:r>
              <a:rPr lang="en-US" dirty="0" smtClean="0"/>
              <a:t>.</a:t>
            </a:r>
          </a:p>
          <a:p>
            <a:r>
              <a:rPr lang="en-US" dirty="0" smtClean="0"/>
              <a:t>They </a:t>
            </a:r>
            <a:r>
              <a:rPr lang="en-US" dirty="0" smtClean="0"/>
              <a:t>are issued by a qualified registered medical practitioner. </a:t>
            </a:r>
            <a:endParaRPr lang="en-US" dirty="0" smtClean="0"/>
          </a:p>
          <a:p>
            <a:r>
              <a:rPr lang="en-US" dirty="0" smtClean="0"/>
              <a:t>The </a:t>
            </a:r>
            <a:r>
              <a:rPr lang="en-US" dirty="0" smtClean="0"/>
              <a:t>certificate of ill-health should contain exact nature of </a:t>
            </a:r>
            <a:r>
              <a:rPr lang="en-US" dirty="0" smtClean="0"/>
              <a:t>illness. </a:t>
            </a:r>
          </a:p>
          <a:p>
            <a:r>
              <a:rPr lang="en-US" dirty="0" smtClean="0"/>
              <a:t>The </a:t>
            </a:r>
            <a:r>
              <a:rPr lang="en-US" dirty="0" smtClean="0"/>
              <a:t>signature or left thumb impression of the patient should be taken at the bottom or top of the certificate. </a:t>
            </a:r>
            <a:endParaRPr lang="en-US" dirty="0" smtClean="0"/>
          </a:p>
          <a:p>
            <a:r>
              <a:rPr lang="en-US" dirty="0" smtClean="0"/>
              <a:t>The </a:t>
            </a:r>
            <a:r>
              <a:rPr lang="en-US" dirty="0" smtClean="0"/>
              <a:t>doctor should retain a duplicate of the certificate issued for 2 years. </a:t>
            </a:r>
            <a:endParaRPr lang="en-US" dirty="0" smtClean="0"/>
          </a:p>
          <a:p>
            <a:r>
              <a:rPr lang="en-US" dirty="0" smtClean="0"/>
              <a:t>A </a:t>
            </a:r>
            <a:r>
              <a:rPr lang="en-US" dirty="0" smtClean="0"/>
              <a:t>medical practitioner is legally bound to give a death certificate, stating the cause of death without charging </a:t>
            </a:r>
            <a:r>
              <a:rPr lang="en-US" dirty="0" smtClean="0"/>
              <a:t>fee.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Significance of Forensic Medicine</a:t>
            </a:r>
            <a:endParaRPr lang="en-US" dirty="0"/>
          </a:p>
        </p:txBody>
      </p:sp>
      <p:sp>
        <p:nvSpPr>
          <p:cNvPr id="3" name="Content Placeholder 2"/>
          <p:cNvSpPr>
            <a:spLocks noGrp="1"/>
          </p:cNvSpPr>
          <p:nvPr>
            <p:ph sz="quarter" idx="1"/>
          </p:nvPr>
        </p:nvSpPr>
        <p:spPr/>
        <p:txBody>
          <a:bodyPr/>
          <a:lstStyle/>
          <a:p>
            <a:r>
              <a:rPr lang="en-IN" dirty="0" smtClean="0"/>
              <a:t>Crime has been committed.</a:t>
            </a:r>
          </a:p>
          <a:p>
            <a:r>
              <a:rPr lang="en-IN" dirty="0" smtClean="0"/>
              <a:t>Determining </a:t>
            </a:r>
            <a:r>
              <a:rPr lang="en-IN" b="1" dirty="0" smtClean="0"/>
              <a:t>cause of death</a:t>
            </a:r>
            <a:r>
              <a:rPr lang="en-IN" dirty="0" smtClean="0"/>
              <a:t>.( reason behind the death- by poisoning, by overdose of drugs, by injury etc)</a:t>
            </a:r>
          </a:p>
          <a:p>
            <a:r>
              <a:rPr lang="en-IN" dirty="0" smtClean="0"/>
              <a:t>Determining </a:t>
            </a:r>
            <a:r>
              <a:rPr lang="en-IN" b="1" dirty="0" smtClean="0"/>
              <a:t>time </a:t>
            </a:r>
            <a:r>
              <a:rPr lang="en-IN" b="1" dirty="0" smtClean="0"/>
              <a:t>of death</a:t>
            </a:r>
            <a:r>
              <a:rPr lang="en-IN" b="1" dirty="0" smtClean="0"/>
              <a:t>.</a:t>
            </a:r>
          </a:p>
          <a:p>
            <a:r>
              <a:rPr lang="en-IN" dirty="0" smtClean="0"/>
              <a:t>Determining </a:t>
            </a:r>
            <a:r>
              <a:rPr lang="en-IN" b="1" dirty="0" smtClean="0"/>
              <a:t>manner </a:t>
            </a:r>
            <a:r>
              <a:rPr lang="en-IN" b="1" dirty="0" smtClean="0"/>
              <a:t>of death</a:t>
            </a:r>
            <a:r>
              <a:rPr lang="en-IN" dirty="0" smtClean="0"/>
              <a:t>.( weather the case is murder, suicidal, homicidal, accidental)</a:t>
            </a:r>
          </a:p>
          <a:p>
            <a:r>
              <a:rPr lang="en-IN" dirty="0" smtClean="0"/>
              <a:t>Link the crime scene with suspect and victims.</a:t>
            </a:r>
          </a:p>
          <a:p>
            <a:r>
              <a:rPr lang="en-IN" dirty="0" smtClean="0"/>
              <a:t>To establish the identity of person by </a:t>
            </a:r>
            <a:r>
              <a:rPr lang="en-IN" dirty="0" smtClean="0"/>
              <a:t>bones, teeth </a:t>
            </a:r>
            <a:r>
              <a:rPr lang="en-IN" dirty="0" smtClean="0"/>
              <a:t>,tattoo marks, occupational marks, etc.</a:t>
            </a:r>
            <a:endParaRPr lang="en-IN" dirty="0" smtClean="0"/>
          </a:p>
          <a:p>
            <a:endParaRPr lang="en-IN" dirty="0" smtClean="0"/>
          </a:p>
          <a:p>
            <a:endParaRPr lang="en-IN"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Medico-legal </a:t>
            </a:r>
            <a:r>
              <a:rPr lang="en-US" dirty="0" smtClean="0"/>
              <a:t>Reports</a:t>
            </a:r>
            <a:endParaRPr lang="en-US" dirty="0"/>
          </a:p>
        </p:txBody>
      </p:sp>
      <p:sp>
        <p:nvSpPr>
          <p:cNvPr id="3" name="Content Placeholder 2"/>
          <p:cNvSpPr>
            <a:spLocks noGrp="1"/>
          </p:cNvSpPr>
          <p:nvPr>
            <p:ph sz="quarter" idx="1"/>
          </p:nvPr>
        </p:nvSpPr>
        <p:spPr/>
        <p:txBody>
          <a:bodyPr/>
          <a:lstStyle/>
          <a:p>
            <a:r>
              <a:rPr lang="en-US" dirty="0" smtClean="0"/>
              <a:t>They </a:t>
            </a:r>
            <a:r>
              <a:rPr lang="en-US" dirty="0" smtClean="0"/>
              <a:t>are reports prepared by a doctor on the request of the investigating officer, usually in criminal cases, e.g., assault, rape, murder, etc. </a:t>
            </a:r>
            <a:endParaRPr lang="en-US" dirty="0" smtClean="0"/>
          </a:p>
          <a:p>
            <a:r>
              <a:rPr lang="en-US" dirty="0" smtClean="0"/>
              <a:t>These </a:t>
            </a:r>
            <a:r>
              <a:rPr lang="en-US" dirty="0" smtClean="0"/>
              <a:t>reports consist of two parts: </a:t>
            </a:r>
            <a:endParaRPr lang="en-US" dirty="0" smtClean="0"/>
          </a:p>
          <a:p>
            <a:pPr marL="571500" indent="-571500">
              <a:buAutoNum type="romanUcParenBoth"/>
            </a:pPr>
            <a:r>
              <a:rPr lang="en-US" dirty="0" smtClean="0"/>
              <a:t>the </a:t>
            </a:r>
            <a:r>
              <a:rPr lang="en-US" dirty="0" smtClean="0"/>
              <a:t>facts observed on examination (all relevant, objective descriptions including important negative findings</a:t>
            </a:r>
            <a:r>
              <a:rPr lang="en-US" dirty="0" smtClean="0"/>
              <a:t>),</a:t>
            </a:r>
          </a:p>
          <a:p>
            <a:pPr marL="571500" indent="-571500">
              <a:buAutoNum type="romanUcParenBoth"/>
            </a:pPr>
            <a:r>
              <a:rPr lang="en-US" dirty="0" smtClean="0"/>
              <a:t>the </a:t>
            </a:r>
            <a:r>
              <a:rPr lang="en-US" dirty="0" smtClean="0"/>
              <a:t>opinion drawn from the </a:t>
            </a:r>
            <a:r>
              <a:rPr lang="en-US" dirty="0" smtClean="0"/>
              <a:t>facts.</a:t>
            </a:r>
          </a:p>
          <a:p>
            <a:pPr marL="571500" indent="-571500">
              <a:buFont typeface="Arial" pitchFamily="34" charset="0"/>
              <a:buChar char="•"/>
            </a:pPr>
            <a:r>
              <a:rPr lang="en-US" dirty="0" smtClean="0"/>
              <a:t>These reports will be attached to the file relating to the case and the file is produced in the Court.</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Branches of Forensic Medicine(scope)</a:t>
            </a:r>
            <a:endParaRPr lang="en-US" dirty="0"/>
          </a:p>
        </p:txBody>
      </p:sp>
      <p:sp>
        <p:nvSpPr>
          <p:cNvPr id="3" name="Content Placeholder 2"/>
          <p:cNvSpPr>
            <a:spLocks noGrp="1"/>
          </p:cNvSpPr>
          <p:nvPr>
            <p:ph sz="quarter" idx="1"/>
          </p:nvPr>
        </p:nvSpPr>
        <p:spPr/>
        <p:txBody>
          <a:bodyPr>
            <a:normAutofit lnSpcReduction="10000"/>
          </a:bodyPr>
          <a:lstStyle/>
          <a:p>
            <a:pPr>
              <a:buFont typeface="Wingdings" pitchFamily="2" charset="2"/>
              <a:buChar char="Ø"/>
            </a:pPr>
            <a:r>
              <a:rPr lang="en-US" b="1" dirty="0" smtClean="0"/>
              <a:t>Forensic pathology </a:t>
            </a:r>
            <a:r>
              <a:rPr lang="en-US" dirty="0" smtClean="0"/>
              <a:t>-deals </a:t>
            </a:r>
            <a:r>
              <a:rPr lang="en-US" dirty="0" smtClean="0"/>
              <a:t>with morbid anatomy, mechanism of causation of injury and different aspects of death like </a:t>
            </a:r>
            <a:r>
              <a:rPr lang="en-US" dirty="0" err="1" smtClean="0"/>
              <a:t>asphyxial</a:t>
            </a:r>
            <a:r>
              <a:rPr lang="en-US" dirty="0" smtClean="0"/>
              <a:t> deaths and the related issues. </a:t>
            </a:r>
            <a:endParaRPr lang="en-US" dirty="0" smtClean="0"/>
          </a:p>
          <a:p>
            <a:pPr>
              <a:buFont typeface="Wingdings" pitchFamily="2" charset="2"/>
              <a:buChar char="Ø"/>
            </a:pPr>
            <a:r>
              <a:rPr lang="en-US" b="1" dirty="0" smtClean="0"/>
              <a:t>Forensic psychiatry</a:t>
            </a:r>
            <a:r>
              <a:rPr lang="en-US" dirty="0" smtClean="0"/>
              <a:t>- </a:t>
            </a:r>
            <a:r>
              <a:rPr lang="en-US" dirty="0" smtClean="0"/>
              <a:t>is the branch where legal aspects of mental illnesses are studied. </a:t>
            </a:r>
            <a:endParaRPr lang="en-US" dirty="0" smtClean="0"/>
          </a:p>
          <a:p>
            <a:pPr>
              <a:buFont typeface="Wingdings" pitchFamily="2" charset="2"/>
              <a:buChar char="Ø"/>
            </a:pPr>
            <a:r>
              <a:rPr lang="en-US" b="1" dirty="0" smtClean="0"/>
              <a:t>In </a:t>
            </a:r>
            <a:r>
              <a:rPr lang="en-US" b="1" dirty="0" smtClean="0"/>
              <a:t>Forensic </a:t>
            </a:r>
            <a:r>
              <a:rPr lang="en-US" b="1" dirty="0" err="1" smtClean="0"/>
              <a:t>odontology</a:t>
            </a:r>
            <a:r>
              <a:rPr lang="en-US" b="1" dirty="0" smtClean="0"/>
              <a:t>- </a:t>
            </a:r>
            <a:r>
              <a:rPr lang="en-US" dirty="0" smtClean="0"/>
              <a:t>the knowledge of dentistry is applied for purpose of identification and bite mark injuries etc</a:t>
            </a:r>
            <a:r>
              <a:rPr lang="en-US" dirty="0" smtClean="0"/>
              <a:t>.</a:t>
            </a:r>
          </a:p>
          <a:p>
            <a:pPr>
              <a:buFont typeface="Wingdings" pitchFamily="2" charset="2"/>
              <a:buChar char="Ø"/>
            </a:pPr>
            <a:r>
              <a:rPr lang="en-US" b="1" dirty="0" smtClean="0"/>
              <a:t>Forensic </a:t>
            </a:r>
            <a:r>
              <a:rPr lang="en-US" b="1" dirty="0" smtClean="0"/>
              <a:t>anthropology</a:t>
            </a:r>
            <a:r>
              <a:rPr lang="en-US" dirty="0" smtClean="0"/>
              <a:t>- </a:t>
            </a:r>
            <a:r>
              <a:rPr lang="en-US" dirty="0" smtClean="0"/>
              <a:t>studies different bodily shapes and skeletal formation in legal sense mostly for the identification purposes.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Medical Jurisprudence</a:t>
            </a:r>
            <a:endParaRPr lang="en-US" dirty="0"/>
          </a:p>
        </p:txBody>
      </p:sp>
      <p:sp>
        <p:nvSpPr>
          <p:cNvPr id="3" name="Content Placeholder 2"/>
          <p:cNvSpPr>
            <a:spLocks noGrp="1"/>
          </p:cNvSpPr>
          <p:nvPr>
            <p:ph sz="quarter" idx="1"/>
          </p:nvPr>
        </p:nvSpPr>
        <p:spPr/>
        <p:txBody>
          <a:bodyPr>
            <a:normAutofit fontScale="92500" lnSpcReduction="20000"/>
          </a:bodyPr>
          <a:lstStyle/>
          <a:p>
            <a:r>
              <a:rPr lang="en-US" dirty="0" smtClean="0"/>
              <a:t>The term Medical Jurisprudence (</a:t>
            </a:r>
            <a:r>
              <a:rPr lang="en-US" dirty="0" err="1" smtClean="0"/>
              <a:t>juris</a:t>
            </a:r>
            <a:r>
              <a:rPr lang="en-US" dirty="0" smtClean="0"/>
              <a:t> = law, </a:t>
            </a:r>
            <a:r>
              <a:rPr lang="en-US" dirty="0" err="1" smtClean="0"/>
              <a:t>prudentia</a:t>
            </a:r>
            <a:r>
              <a:rPr lang="en-US" dirty="0" smtClean="0"/>
              <a:t> = knowledge) deals with legal aspect of medical practice. This branch deals with legal responsibilities of doctor while practicing medicine. </a:t>
            </a:r>
          </a:p>
          <a:p>
            <a:r>
              <a:rPr lang="en-US" dirty="0" smtClean="0"/>
              <a:t>For example doctor is expected to have knowledge regarding disposal of hospital waste as per the Biomedical Waste (Management and Handling) Rules 1998.</a:t>
            </a:r>
          </a:p>
          <a:p>
            <a:r>
              <a:rPr lang="en-US" dirty="0" smtClean="0"/>
              <a:t> Other examples include – having knowledge of the Medical Termination of Pregnancy Act, medical negligence, consent, medical ethics, professional misconduct, doctor-patient relationship, rights of doctor, etc. </a:t>
            </a:r>
          </a:p>
          <a:p>
            <a:r>
              <a:rPr lang="en-US" dirty="0" smtClean="0"/>
              <a:t>In other words this branch deals with legal aspects while practicing medicine.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History</a:t>
            </a:r>
            <a:endParaRPr lang="en-US" dirty="0"/>
          </a:p>
        </p:txBody>
      </p:sp>
      <p:sp>
        <p:nvSpPr>
          <p:cNvPr id="3" name="Content Placeholder 2"/>
          <p:cNvSpPr>
            <a:spLocks noGrp="1"/>
          </p:cNvSpPr>
          <p:nvPr>
            <p:ph sz="quarter" idx="1"/>
          </p:nvPr>
        </p:nvSpPr>
        <p:spPr/>
        <p:txBody>
          <a:bodyPr>
            <a:normAutofit fontScale="70000" lnSpcReduction="20000"/>
          </a:bodyPr>
          <a:lstStyle/>
          <a:p>
            <a:r>
              <a:rPr lang="en-US" dirty="0" smtClean="0"/>
              <a:t>At about 7 </a:t>
            </a:r>
            <a:r>
              <a:rPr lang="en-US" dirty="0" err="1" smtClean="0"/>
              <a:t>th</a:t>
            </a:r>
            <a:r>
              <a:rPr lang="en-US" dirty="0" smtClean="0"/>
              <a:t> century BC the </a:t>
            </a:r>
            <a:r>
              <a:rPr lang="en-US" dirty="0" err="1" smtClean="0"/>
              <a:t>Charaka</a:t>
            </a:r>
            <a:r>
              <a:rPr lang="en-US" dirty="0" smtClean="0"/>
              <a:t> </a:t>
            </a:r>
            <a:r>
              <a:rPr lang="en-US" dirty="0" err="1" smtClean="0"/>
              <a:t>Samhita</a:t>
            </a:r>
            <a:r>
              <a:rPr lang="en-US" dirty="0" smtClean="0"/>
              <a:t> elaborately described regarding code of medical ethics, training duties, social status and privileges of a physician, including description of various poisons and the possible treatment.</a:t>
            </a:r>
          </a:p>
          <a:p>
            <a:r>
              <a:rPr lang="en-US" dirty="0" smtClean="0"/>
              <a:t> Even in earliest literature, the word “</a:t>
            </a:r>
            <a:r>
              <a:rPr lang="en-US" dirty="0" err="1" smtClean="0"/>
              <a:t>mithya</a:t>
            </a:r>
            <a:r>
              <a:rPr lang="en-US" dirty="0" smtClean="0"/>
              <a:t>” has been used to describe negligent treatment and has been used in </a:t>
            </a:r>
            <a:r>
              <a:rPr lang="en-US" dirty="0" err="1" smtClean="0"/>
              <a:t>Charaka</a:t>
            </a:r>
            <a:r>
              <a:rPr lang="en-US" dirty="0" smtClean="0"/>
              <a:t> </a:t>
            </a:r>
            <a:r>
              <a:rPr lang="en-US" dirty="0" err="1" smtClean="0"/>
              <a:t>Samhita</a:t>
            </a:r>
            <a:r>
              <a:rPr lang="en-US" dirty="0" smtClean="0"/>
              <a:t> to describe the same. </a:t>
            </a:r>
          </a:p>
          <a:p>
            <a:r>
              <a:rPr lang="en-US" dirty="0" err="1" smtClean="0"/>
              <a:t>Sushruta</a:t>
            </a:r>
            <a:r>
              <a:rPr lang="en-US" dirty="0" smtClean="0"/>
              <a:t> </a:t>
            </a:r>
            <a:r>
              <a:rPr lang="en-US" dirty="0" err="1" smtClean="0"/>
              <a:t>Samhita</a:t>
            </a:r>
            <a:r>
              <a:rPr lang="en-US" dirty="0" smtClean="0"/>
              <a:t> used “</a:t>
            </a:r>
            <a:r>
              <a:rPr lang="en-US" dirty="0" err="1" smtClean="0"/>
              <a:t>mithyopachara</a:t>
            </a:r>
            <a:r>
              <a:rPr lang="en-US" dirty="0" smtClean="0"/>
              <a:t>” to describe improper conduct on the part of the physician. </a:t>
            </a:r>
          </a:p>
          <a:p>
            <a:r>
              <a:rPr lang="en-US" dirty="0" err="1" smtClean="0"/>
              <a:t>Manusmriti</a:t>
            </a:r>
            <a:r>
              <a:rPr lang="en-US" dirty="0" smtClean="0"/>
              <a:t> was laid down in 4th century BC by king Manu, who was considered as the law giver where various laws were described including punishments for offences like sexual assault etc.</a:t>
            </a:r>
          </a:p>
          <a:p>
            <a:r>
              <a:rPr lang="en-US" dirty="0" smtClean="0"/>
              <a:t> </a:t>
            </a:r>
            <a:r>
              <a:rPr lang="en-US" dirty="0" err="1" smtClean="0"/>
              <a:t>Manusmriti</a:t>
            </a:r>
            <a:r>
              <a:rPr lang="en-US" dirty="0" smtClean="0"/>
              <a:t> even recognized mental incapacity due to alcohol intoxication or old age or insanity.</a:t>
            </a:r>
          </a:p>
          <a:p>
            <a:r>
              <a:rPr lang="en-US" dirty="0" smtClean="0"/>
              <a:t> The </a:t>
            </a:r>
            <a:r>
              <a:rPr lang="en-US" dirty="0" err="1" smtClean="0"/>
              <a:t>Manusmriti</a:t>
            </a:r>
            <a:r>
              <a:rPr lang="en-US" dirty="0" smtClean="0"/>
              <a:t>, </a:t>
            </a:r>
            <a:r>
              <a:rPr lang="en-US" dirty="0" err="1" smtClean="0"/>
              <a:t>Kautilya‟s</a:t>
            </a:r>
            <a:r>
              <a:rPr lang="en-US" dirty="0" smtClean="0"/>
              <a:t> </a:t>
            </a:r>
            <a:r>
              <a:rPr lang="en-US" dirty="0" err="1" smtClean="0"/>
              <a:t>Arthashastram</a:t>
            </a:r>
            <a:r>
              <a:rPr lang="en-US" dirty="0" smtClean="0"/>
              <a:t>, </a:t>
            </a:r>
            <a:r>
              <a:rPr lang="en-US" dirty="0" err="1" smtClean="0"/>
              <a:t>Yajnavalkya</a:t>
            </a:r>
            <a:r>
              <a:rPr lang="en-US" dirty="0" smtClean="0"/>
              <a:t> </a:t>
            </a:r>
            <a:r>
              <a:rPr lang="en-US" dirty="0" err="1" smtClean="0"/>
              <a:t>Smriti</a:t>
            </a:r>
            <a:r>
              <a:rPr lang="en-US" dirty="0" smtClean="0"/>
              <a:t> also has described regarding compensation given to victim in medical negligence cases as high as 1000 </a:t>
            </a:r>
            <a:r>
              <a:rPr lang="en-US" dirty="0" err="1" smtClean="0"/>
              <a:t>pana</a:t>
            </a:r>
            <a:r>
              <a:rPr lang="en-US" dirty="0" smtClean="0"/>
              <a:t> (silver coins). </a:t>
            </a:r>
          </a:p>
          <a:p>
            <a:r>
              <a:rPr lang="en-US" dirty="0" err="1" smtClean="0"/>
              <a:t>Kautilya‟s</a:t>
            </a:r>
            <a:r>
              <a:rPr lang="en-US" dirty="0" smtClean="0"/>
              <a:t> </a:t>
            </a:r>
            <a:r>
              <a:rPr lang="en-US" dirty="0" err="1" smtClean="0"/>
              <a:t>Arthasashtra</a:t>
            </a:r>
            <a:r>
              <a:rPr lang="en-US" dirty="0" smtClean="0"/>
              <a:t> defined various torture guidelines and methods of torture of a convict as well as regulation of medical practice.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normAutofit fontScale="85000" lnSpcReduction="10000"/>
          </a:bodyPr>
          <a:lstStyle/>
          <a:p>
            <a:r>
              <a:rPr lang="en-US" dirty="0" smtClean="0"/>
              <a:t>First medico legal autopsy was done in Bologna (Italy) in the year 1302 by </a:t>
            </a:r>
            <a:r>
              <a:rPr lang="en-US" dirty="0" err="1" smtClean="0"/>
              <a:t>Bartolomeo</a:t>
            </a:r>
            <a:r>
              <a:rPr lang="en-US" dirty="0" smtClean="0"/>
              <a:t> De </a:t>
            </a:r>
            <a:r>
              <a:rPr lang="en-US" dirty="0" err="1" smtClean="0"/>
              <a:t>Varignana</a:t>
            </a:r>
            <a:r>
              <a:rPr lang="en-US" dirty="0" smtClean="0"/>
              <a:t>. </a:t>
            </a:r>
          </a:p>
          <a:p>
            <a:r>
              <a:rPr lang="en-US" dirty="0" smtClean="0"/>
              <a:t>The first book on forensic medicine was published in 1602 by an Italian physician </a:t>
            </a:r>
            <a:r>
              <a:rPr lang="en-US" dirty="0" err="1" smtClean="0"/>
              <a:t>Fortunato</a:t>
            </a:r>
            <a:r>
              <a:rPr lang="en-US" dirty="0" smtClean="0"/>
              <a:t> </a:t>
            </a:r>
            <a:r>
              <a:rPr lang="en-US" dirty="0" err="1" smtClean="0"/>
              <a:t>Fedele</a:t>
            </a:r>
            <a:r>
              <a:rPr lang="en-US" dirty="0" smtClean="0"/>
              <a:t>.</a:t>
            </a:r>
          </a:p>
          <a:p>
            <a:r>
              <a:rPr lang="en-US" dirty="0" smtClean="0"/>
              <a:t>In India, the first recorded medico legal autopsy was done by Dr. Edward </a:t>
            </a:r>
            <a:r>
              <a:rPr lang="en-US" dirty="0" err="1" smtClean="0"/>
              <a:t>Bulkley</a:t>
            </a:r>
            <a:r>
              <a:rPr lang="en-US" dirty="0" smtClean="0"/>
              <a:t> on the afternoon of 28th August 1693 over the dead body of Mr. Wheeler, a member of council and Chief Justice of </a:t>
            </a:r>
            <a:r>
              <a:rPr lang="en-US" dirty="0" err="1" smtClean="0"/>
              <a:t>Choultry</a:t>
            </a:r>
            <a:r>
              <a:rPr lang="en-US" dirty="0" smtClean="0"/>
              <a:t> in Chennai. </a:t>
            </a:r>
            <a:endParaRPr lang="en-US" dirty="0" smtClean="0"/>
          </a:p>
          <a:p>
            <a:r>
              <a:rPr lang="en-US" dirty="0" smtClean="0"/>
              <a:t>The first medical school was established in Calcutta in 1822 that was later on rehabilitated into a medical college in the year 1835. Following medical school established in Madras in 1835, which was transformed into a college in 1850. In Bombay first medical college was established in the year 1850. In 1857 AD, the first distinct lead in medical jurisprudence was created in Madras medical college.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sz="quarter" idx="1"/>
          </p:nvPr>
        </p:nvSpPr>
        <p:spPr/>
        <p:txBody>
          <a:bodyPr/>
          <a:lstStyle/>
          <a:p>
            <a:endParaRPr lang="en-IN" dirty="0" smtClean="0"/>
          </a:p>
          <a:p>
            <a:r>
              <a:rPr lang="en-US" dirty="0" smtClean="0"/>
              <a:t>The oldest medico legal code goes as far back as 2200 BC and is described under The Code of Hammurabi.</a:t>
            </a:r>
            <a:r>
              <a:rPr lang="en-IN" dirty="0" smtClean="0"/>
              <a:t>Oldest code- code of Hammurabi- is a longest, best preserved and organized legal text from ancient Near East.</a:t>
            </a:r>
          </a:p>
          <a:p>
            <a:r>
              <a:rPr lang="en-IN" dirty="0" smtClean="0"/>
              <a:t>Indian Academy of Forensic medicine was established in the year 1972 in Goa, </a:t>
            </a:r>
            <a:r>
              <a:rPr lang="en-IN" dirty="0" err="1" smtClean="0"/>
              <a:t>Panji</a:t>
            </a:r>
            <a:endParaRPr lang="en-IN" dirty="0" smtClean="0"/>
          </a:p>
          <a:p>
            <a:r>
              <a:rPr lang="en-IN" dirty="0" smtClean="0"/>
              <a:t>Hippocrates- Father of  Western medicine</a:t>
            </a:r>
          </a:p>
          <a:p>
            <a:r>
              <a:rPr lang="en-US" dirty="0" smtClean="0"/>
              <a:t>Paulo </a:t>
            </a:r>
            <a:r>
              <a:rPr lang="en-US" dirty="0" err="1" smtClean="0"/>
              <a:t>Zacchias</a:t>
            </a:r>
            <a:r>
              <a:rPr lang="en-US" smtClean="0"/>
              <a:t> is considered as father of legal medicine as well as father of forensic psychiatry.</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ROLE OF FIRST RESPONDING OFFICER</a:t>
            </a:r>
            <a:endParaRPr lang="en-US" dirty="0"/>
          </a:p>
        </p:txBody>
      </p:sp>
      <p:sp>
        <p:nvSpPr>
          <p:cNvPr id="3" name="Content Placeholder 2"/>
          <p:cNvSpPr>
            <a:spLocks noGrp="1"/>
          </p:cNvSpPr>
          <p:nvPr>
            <p:ph sz="quarter" idx="1"/>
          </p:nvPr>
        </p:nvSpPr>
        <p:spPr/>
        <p:txBody>
          <a:bodyPr/>
          <a:lstStyle/>
          <a:p>
            <a:pPr>
              <a:buNone/>
            </a:pPr>
            <a:r>
              <a:rPr lang="en-IN" b="1" dirty="0" smtClean="0"/>
              <a:t>A. </a:t>
            </a:r>
            <a:r>
              <a:rPr lang="en-IN" b="1" u="sng" dirty="0" smtClean="0"/>
              <a:t>INQUEST</a:t>
            </a:r>
            <a:r>
              <a:rPr lang="en-IN" dirty="0" smtClean="0"/>
              <a:t> </a:t>
            </a:r>
            <a:r>
              <a:rPr lang="en-IN" dirty="0" smtClean="0"/>
              <a:t>- </a:t>
            </a:r>
            <a:r>
              <a:rPr lang="en-US" dirty="0" smtClean="0"/>
              <a:t>An inquest is an inquiry or investigation into the cause of death. </a:t>
            </a:r>
          </a:p>
          <a:p>
            <a:pPr>
              <a:buNone/>
            </a:pPr>
            <a:r>
              <a:rPr lang="en-IN" b="1" u="sng" dirty="0" smtClean="0"/>
              <a:t>Types of Inquest</a:t>
            </a:r>
          </a:p>
          <a:p>
            <a:pPr>
              <a:buFont typeface="Arial" pitchFamily="34" charset="0"/>
              <a:buChar char="•"/>
            </a:pPr>
            <a:r>
              <a:rPr lang="en-US" sz="2000" b="1" dirty="0" smtClean="0"/>
              <a:t>POLICE INQUEST</a:t>
            </a:r>
            <a:r>
              <a:rPr lang="en-US" b="1" dirty="0" smtClean="0"/>
              <a:t>- </a:t>
            </a:r>
            <a:r>
              <a:rPr lang="en-US" dirty="0" smtClean="0">
                <a:solidFill>
                  <a:srgbClr val="FF0000"/>
                </a:solidFill>
              </a:rPr>
              <a:t>done in India</a:t>
            </a:r>
          </a:p>
          <a:p>
            <a:pPr>
              <a:buFont typeface="Arial" pitchFamily="34" charset="0"/>
              <a:buChar char="•"/>
            </a:pPr>
            <a:r>
              <a:rPr lang="en-US" sz="2000" b="1" dirty="0" smtClean="0"/>
              <a:t>MAGISTRATE'S INQUEST- </a:t>
            </a:r>
            <a:r>
              <a:rPr lang="en-US" dirty="0" smtClean="0">
                <a:solidFill>
                  <a:srgbClr val="FF0000"/>
                </a:solidFill>
              </a:rPr>
              <a:t>done in India</a:t>
            </a:r>
            <a:endParaRPr lang="en-US" dirty="0" smtClean="0">
              <a:solidFill>
                <a:srgbClr val="C00000"/>
              </a:solidFill>
            </a:endParaRPr>
          </a:p>
          <a:p>
            <a:pPr>
              <a:buFont typeface="Arial" pitchFamily="34" charset="0"/>
              <a:buChar char="•"/>
            </a:pPr>
            <a:r>
              <a:rPr lang="en-US" sz="2000" b="1" dirty="0" smtClean="0"/>
              <a:t>CORONER'S INQUEST </a:t>
            </a:r>
            <a:r>
              <a:rPr lang="en-US" dirty="0" smtClean="0"/>
              <a:t>- done in U.K., some States in U.S.A . but not in India. </a:t>
            </a:r>
          </a:p>
          <a:p>
            <a:pPr>
              <a:buFont typeface="Arial" pitchFamily="34" charset="0"/>
              <a:buChar char="•"/>
            </a:pPr>
            <a:r>
              <a:rPr lang="en-US" sz="2000" b="1" dirty="0" smtClean="0"/>
              <a:t>MEDICAL EXAMINER'S SYSTEM- </a:t>
            </a:r>
            <a:r>
              <a:rPr lang="en-US" dirty="0" smtClean="0"/>
              <a:t>done in States in the United States of America, Japan, Canada, etc. but not in India. </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242</TotalTime>
  <Words>3106</Words>
  <Application>Microsoft Office PowerPoint</Application>
  <PresentationFormat>On-screen Show (4:3)</PresentationFormat>
  <Paragraphs>235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Equity</vt:lpstr>
      <vt:lpstr>FORENSIC MEDICINE</vt:lpstr>
      <vt:lpstr>What is Forensic Medicine</vt:lpstr>
      <vt:lpstr>Significance of Forensic Medicine</vt:lpstr>
      <vt:lpstr>Branches of Forensic Medicine(scope)</vt:lpstr>
      <vt:lpstr>Medical Jurisprudence</vt:lpstr>
      <vt:lpstr>History</vt:lpstr>
      <vt:lpstr>Slide 7</vt:lpstr>
      <vt:lpstr>Slide 8</vt:lpstr>
      <vt:lpstr>ROLE OF FIRST RESPONDING OFFICER</vt:lpstr>
      <vt:lpstr>Police Inquest</vt:lpstr>
      <vt:lpstr>Slide 11</vt:lpstr>
      <vt:lpstr>Slide 12</vt:lpstr>
      <vt:lpstr>Magistrate’s Inquest</vt:lpstr>
      <vt:lpstr>Slide 14</vt:lpstr>
      <vt:lpstr>Slide 15</vt:lpstr>
      <vt:lpstr>Slide 16</vt:lpstr>
      <vt:lpstr>Slide 17</vt:lpstr>
      <vt:lpstr>Slide 18</vt:lpstr>
      <vt:lpstr>Exhumation- sec 176 (4) of Crpc</vt:lpstr>
      <vt:lpstr>Methods of Exhumation</vt:lpstr>
      <vt:lpstr>Slide 21</vt:lpstr>
      <vt:lpstr>For general knowledge</vt:lpstr>
      <vt:lpstr>APPROACHING OF DEATH CRIME SCENE</vt:lpstr>
      <vt:lpstr>Documentation of crime scene</vt:lpstr>
      <vt:lpstr>Slide 25</vt:lpstr>
      <vt:lpstr>Slide 26</vt:lpstr>
      <vt:lpstr>Slide 27</vt:lpstr>
      <vt:lpstr>Slide 28</vt:lpstr>
      <vt:lpstr>Medical Certificates</vt:lpstr>
      <vt:lpstr>Medico-legal Reports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SWETA</dc:creator>
  <cp:lastModifiedBy>SWETA</cp:lastModifiedBy>
  <cp:revision>90</cp:revision>
  <dcterms:created xsi:type="dcterms:W3CDTF">2024-01-01T12:24:21Z</dcterms:created>
  <dcterms:modified xsi:type="dcterms:W3CDTF">2024-01-08T15:31:57Z</dcterms:modified>
</cp:coreProperties>
</file>