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6" r:id="rId8"/>
    <p:sldId id="267" r:id="rId9"/>
    <p:sldId id="270" r:id="rId10"/>
    <p:sldId id="262" r:id="rId11"/>
    <p:sldId id="263" r:id="rId12"/>
    <p:sldId id="264" r:id="rId13"/>
    <p:sldId id="265" r:id="rId14"/>
    <p:sldId id="268" r:id="rId15"/>
    <p:sldId id="269" r:id="rId16"/>
    <p:sldId id="272" r:id="rId17"/>
    <p:sldId id="273" r:id="rId18"/>
    <p:sldId id="271"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E36636D-D922-432D-A958-524484B5923D}" type="datetimeFigureOut">
              <a:rPr lang="en-IN" smtClean="0"/>
              <a:pPr/>
              <a:t>21-04-2013</a:t>
            </a:fld>
            <a:endParaRPr lang="en-IN" dirty="0"/>
          </a:p>
        </p:txBody>
      </p:sp>
      <p:sp>
        <p:nvSpPr>
          <p:cNvPr id="17" name="Footer Placeholder 16"/>
          <p:cNvSpPr>
            <a:spLocks noGrp="1"/>
          </p:cNvSpPr>
          <p:nvPr>
            <p:ph type="ftr" sz="quarter" idx="11"/>
          </p:nvPr>
        </p:nvSpPr>
        <p:spPr/>
        <p:txBody>
          <a:bodyPr/>
          <a:lstStyle/>
          <a:p>
            <a:endParaRPr lang="en-IN"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F28FB93-0A08-4E7D-8E63-9EFA29F1E093}" type="slidenum">
              <a:rPr lang="en-IN" smtClean="0"/>
              <a:pPr/>
              <a:t>‹#›</a:t>
            </a:fld>
            <a:endParaRPr lang="en-IN"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36636D-D922-432D-A958-524484B5923D}" type="datetimeFigureOut">
              <a:rPr lang="en-IN" smtClean="0"/>
              <a:pPr/>
              <a:t>21-04-2013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F28FB93-0A08-4E7D-8E63-9EFA29F1E093}"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36636D-D922-432D-A958-524484B5923D}" type="datetimeFigureOut">
              <a:rPr lang="en-IN" smtClean="0"/>
              <a:pPr/>
              <a:t>21-04-2013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F28FB93-0A08-4E7D-8E63-9EFA29F1E093}"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E36636D-D922-432D-A958-524484B5923D}" type="datetimeFigureOut">
              <a:rPr lang="en-IN" smtClean="0"/>
              <a:pPr/>
              <a:t>21-04-2013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F28FB93-0A08-4E7D-8E63-9EFA29F1E093}" type="slidenum">
              <a:rPr lang="en-IN" smtClean="0"/>
              <a:pPr/>
              <a:t>‹#›</a:t>
            </a:fld>
            <a:endParaRPr lang="en-IN"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IN" smtClean="0"/>
              <a:pPr/>
              <a:t>21-04-2013</a:t>
            </a:fld>
            <a:endParaRPr lang="en-IN" dirty="0"/>
          </a:p>
        </p:txBody>
      </p:sp>
      <p:sp>
        <p:nvSpPr>
          <p:cNvPr id="5" name="Footer Placeholder 4"/>
          <p:cNvSpPr>
            <a:spLocks noGrp="1"/>
          </p:cNvSpPr>
          <p:nvPr>
            <p:ph type="ftr" sz="quarter" idx="11"/>
          </p:nvPr>
        </p:nvSpPr>
        <p:spPr>
          <a:xfrm>
            <a:off x="800100" y="6172200"/>
            <a:ext cx="4000500" cy="457200"/>
          </a:xfrm>
        </p:spPr>
        <p:txBody>
          <a:bodyPr/>
          <a:lstStyle/>
          <a:p>
            <a:endParaRPr lang="en-IN"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DF28FB93-0A08-4E7D-8E63-9EFA29F1E093}"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E36636D-D922-432D-A958-524484B5923D}" type="datetimeFigureOut">
              <a:rPr lang="en-IN" smtClean="0"/>
              <a:pPr/>
              <a:t>21-04-2013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F28FB93-0A08-4E7D-8E63-9EFA29F1E093}" type="slidenum">
              <a:rPr lang="en-IN" smtClean="0"/>
              <a:pPr/>
              <a:t>‹#›</a:t>
            </a:fld>
            <a:endParaRPr lang="en-IN"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E36636D-D922-432D-A958-524484B5923D}" type="datetimeFigureOut">
              <a:rPr lang="en-IN" smtClean="0"/>
              <a:pPr/>
              <a:t>21-04-2013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F28FB93-0A08-4E7D-8E63-9EFA29F1E093}" type="slidenum">
              <a:rPr lang="en-IN" smtClean="0"/>
              <a:pPr/>
              <a:t>‹#›</a:t>
            </a:fld>
            <a:endParaRPr lang="en-IN"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E36636D-D922-432D-A958-524484B5923D}" type="datetimeFigureOut">
              <a:rPr lang="en-IN" smtClean="0"/>
              <a:pPr/>
              <a:t>21-04-2013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F28FB93-0A08-4E7D-8E63-9EFA29F1E093}"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IN" smtClean="0"/>
              <a:pPr/>
              <a:t>21-04-2013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F28FB93-0A08-4E7D-8E63-9EFA29F1E093}"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IN" smtClean="0"/>
              <a:pPr/>
              <a:t>21-04-2013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F28FB93-0A08-4E7D-8E63-9EFA29F1E093}" type="slidenum">
              <a:rPr lang="en-IN" smtClean="0"/>
              <a:pPr/>
              <a:t>‹#›</a:t>
            </a:fld>
            <a:endParaRPr lang="en-IN"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IN" smtClean="0"/>
              <a:pPr/>
              <a:t>21-04-2013</a:t>
            </a:fld>
            <a:endParaRPr lang="en-IN" dirty="0"/>
          </a:p>
        </p:txBody>
      </p:sp>
      <p:sp>
        <p:nvSpPr>
          <p:cNvPr id="6" name="Footer Placeholder 5"/>
          <p:cNvSpPr>
            <a:spLocks noGrp="1"/>
          </p:cNvSpPr>
          <p:nvPr>
            <p:ph type="ftr" sz="quarter" idx="11"/>
          </p:nvPr>
        </p:nvSpPr>
        <p:spPr>
          <a:xfrm>
            <a:off x="914400" y="6172200"/>
            <a:ext cx="3886200" cy="457200"/>
          </a:xfrm>
        </p:spPr>
        <p:txBody>
          <a:bodyPr/>
          <a:lstStyle/>
          <a:p>
            <a:endParaRPr lang="en-IN" dirty="0"/>
          </a:p>
        </p:txBody>
      </p:sp>
      <p:sp>
        <p:nvSpPr>
          <p:cNvPr id="7" name="Slide Number Placeholder 6"/>
          <p:cNvSpPr>
            <a:spLocks noGrp="1"/>
          </p:cNvSpPr>
          <p:nvPr>
            <p:ph type="sldNum" sz="quarter" idx="12"/>
          </p:nvPr>
        </p:nvSpPr>
        <p:spPr>
          <a:xfrm>
            <a:off x="146304" y="6208776"/>
            <a:ext cx="457200" cy="457200"/>
          </a:xfrm>
        </p:spPr>
        <p:txBody>
          <a:bodyPr/>
          <a:lstStyle/>
          <a:p>
            <a:fld id="{DF28FB93-0A08-4E7D-8E63-9EFA29F1E093}" type="slidenum">
              <a:rPr lang="en-IN" smtClean="0"/>
              <a:pPr/>
              <a:t>‹#›</a:t>
            </a:fld>
            <a:endParaRPr lang="en-IN"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E36636D-D922-432D-A958-524484B5923D}" type="datetimeFigureOut">
              <a:rPr lang="en-IN" smtClean="0"/>
              <a:pPr/>
              <a:t>21-04-2013</a:t>
            </a:fld>
            <a:endParaRPr lang="en-IN"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F28FB93-0A08-4E7D-8E63-9EFA29F1E093}"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jpeg"/><Relationship Id="rId7" Type="http://schemas.openxmlformats.org/officeDocument/2006/relationships/image" Target="../media/image28.jpeg"/><Relationship Id="rId2" Type="http://schemas.openxmlformats.org/officeDocument/2006/relationships/image" Target="../media/image23.jpeg"/><Relationship Id="rId1" Type="http://schemas.openxmlformats.org/officeDocument/2006/relationships/slideLayout" Target="../slideLayouts/slideLayout7.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 Id="rId9" Type="http://schemas.openxmlformats.org/officeDocument/2006/relationships/image" Target="../media/image3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609601"/>
            <a:ext cx="6629400" cy="1295399"/>
          </a:xfrm>
        </p:spPr>
        <p:txBody>
          <a:bodyPr/>
          <a:lstStyle/>
          <a:p>
            <a:r>
              <a:rPr lang="en-US" sz="4400" b="1" dirty="0" smtClean="0">
                <a:solidFill>
                  <a:schemeClr val="accent2">
                    <a:lumMod val="75000"/>
                  </a:schemeClr>
                </a:solidFill>
              </a:rPr>
              <a:t>WILDLIFE FORENSIC</a:t>
            </a:r>
            <a:endParaRPr lang="en-US" sz="4400" b="1" dirty="0">
              <a:solidFill>
                <a:schemeClr val="accent2">
                  <a:lumMod val="75000"/>
                </a:schemeClr>
              </a:solidFill>
            </a:endParaRPr>
          </a:p>
        </p:txBody>
      </p:sp>
      <p:sp>
        <p:nvSpPr>
          <p:cNvPr id="4" name="TextBox 3"/>
          <p:cNvSpPr txBox="1"/>
          <p:nvPr/>
        </p:nvSpPr>
        <p:spPr>
          <a:xfrm>
            <a:off x="4267200" y="5791200"/>
            <a:ext cx="4267200" cy="584775"/>
          </a:xfrm>
          <a:prstGeom prst="rect">
            <a:avLst/>
          </a:prstGeom>
          <a:noFill/>
        </p:spPr>
        <p:txBody>
          <a:bodyPr wrap="square" rtlCol="0">
            <a:spAutoFit/>
          </a:bodyPr>
          <a:lstStyle/>
          <a:p>
            <a:r>
              <a:rPr lang="en-US" sz="3200" b="1" dirty="0" smtClean="0">
                <a:solidFill>
                  <a:schemeClr val="accent2">
                    <a:lumMod val="75000"/>
                  </a:schemeClr>
                </a:solidFill>
              </a:rPr>
              <a:t>- HETAL DEDHIA</a:t>
            </a:r>
            <a:endParaRPr lang="en-US" sz="3200" b="1" dirty="0">
              <a:solidFill>
                <a:schemeClr val="accent2">
                  <a:lumMod val="75000"/>
                </a:schemeClr>
              </a:solidFill>
            </a:endParaRPr>
          </a:p>
        </p:txBody>
      </p:sp>
      <p:pic>
        <p:nvPicPr>
          <p:cNvPr id="1026" name="Picture 2"/>
          <p:cNvPicPr>
            <a:picLocks noChangeAspect="1" noChangeArrowheads="1"/>
          </p:cNvPicPr>
          <p:nvPr/>
        </p:nvPicPr>
        <p:blipFill>
          <a:blip r:embed="rId2"/>
          <a:srcRect/>
          <a:stretch>
            <a:fillRect/>
          </a:stretch>
        </p:blipFill>
        <p:spPr bwMode="auto">
          <a:xfrm>
            <a:off x="2057400" y="1905000"/>
            <a:ext cx="5067300" cy="3543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534400" cy="1150961"/>
          </a:xfrm>
        </p:spPr>
        <p:txBody>
          <a:bodyPr/>
          <a:lstStyle/>
          <a:p>
            <a:pPr algn="ctr"/>
            <a:r>
              <a:rPr lang="en-US" sz="3600" b="1" dirty="0" smtClean="0">
                <a:solidFill>
                  <a:schemeClr val="accent1">
                    <a:lumMod val="75000"/>
                  </a:schemeClr>
                </a:solidFill>
              </a:rPr>
              <a:t>One horned Rhino</a:t>
            </a:r>
            <a:endParaRPr lang="en-US" sz="3600" b="1" dirty="0">
              <a:solidFill>
                <a:schemeClr val="accent1">
                  <a:lumMod val="75000"/>
                </a:schemeClr>
              </a:solidFill>
            </a:endParaRPr>
          </a:p>
        </p:txBody>
      </p:sp>
      <p:sp>
        <p:nvSpPr>
          <p:cNvPr id="3" name="Content Placeholder 2"/>
          <p:cNvSpPr>
            <a:spLocks noGrp="1"/>
          </p:cNvSpPr>
          <p:nvPr>
            <p:ph sz="quarter" idx="1"/>
          </p:nvPr>
        </p:nvSpPr>
        <p:spPr>
          <a:xfrm>
            <a:off x="609600" y="1143000"/>
            <a:ext cx="8153400" cy="2057400"/>
          </a:xfrm>
        </p:spPr>
        <p:txBody>
          <a:bodyPr>
            <a:normAutofit fontScale="92500" lnSpcReduction="20000"/>
          </a:bodyPr>
          <a:lstStyle/>
          <a:p>
            <a:pPr algn="just"/>
            <a:r>
              <a:rPr lang="en-US" b="1" dirty="0" smtClean="0">
                <a:solidFill>
                  <a:schemeClr val="tx1">
                    <a:lumMod val="85000"/>
                    <a:lumOff val="15000"/>
                  </a:schemeClr>
                </a:solidFill>
              </a:rPr>
              <a:t>An adult rhinoceros in Africa, during his late night walk, falls in a perfectly dug pit lined with spikes to die a slow and painful death. Another rhino in India touches a cable wire that sends 11 kilowatts jolt through its massive body, electrocuting it. Their horns are pulled out. Price of each horn: US$450,000</a:t>
            </a:r>
            <a:endParaRPr lang="en-US" b="1" dirty="0">
              <a:solidFill>
                <a:schemeClr val="tx1">
                  <a:lumMod val="85000"/>
                  <a:lumOff val="15000"/>
                </a:schemeClr>
              </a:solidFill>
            </a:endParaRPr>
          </a:p>
        </p:txBody>
      </p:sp>
      <p:pic>
        <p:nvPicPr>
          <p:cNvPr id="18436" name="Picture 4" descr="http://www.ens-newswire.com/ens/jul2009/20090716_rhinopoaching.jpg"/>
          <p:cNvPicPr>
            <a:picLocks noChangeAspect="1" noChangeArrowheads="1"/>
          </p:cNvPicPr>
          <p:nvPr/>
        </p:nvPicPr>
        <p:blipFill>
          <a:blip r:embed="rId2"/>
          <a:srcRect/>
          <a:stretch>
            <a:fillRect/>
          </a:stretch>
        </p:blipFill>
        <p:spPr bwMode="auto">
          <a:xfrm>
            <a:off x="838200" y="3124200"/>
            <a:ext cx="4038600" cy="3505200"/>
          </a:xfrm>
          <a:prstGeom prst="rect">
            <a:avLst/>
          </a:prstGeom>
          <a:noFill/>
        </p:spPr>
      </p:pic>
      <p:pic>
        <p:nvPicPr>
          <p:cNvPr id="7170" name="Picture 2" descr="http://t0.gstatic.com/images?q=tbn:ANd9GcRhiPul-x_ErvPADQ6DrV1IXgS-mVJCkFg8tev72Wy5JQ1EEtkL5w"/>
          <p:cNvPicPr>
            <a:picLocks noChangeAspect="1" noChangeArrowheads="1"/>
          </p:cNvPicPr>
          <p:nvPr/>
        </p:nvPicPr>
        <p:blipFill>
          <a:blip r:embed="rId3"/>
          <a:srcRect/>
          <a:stretch>
            <a:fillRect/>
          </a:stretch>
        </p:blipFill>
        <p:spPr bwMode="auto">
          <a:xfrm>
            <a:off x="4953001" y="3124200"/>
            <a:ext cx="3810000" cy="35052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0" y="1143000"/>
            <a:ext cx="8305800" cy="2133600"/>
          </a:xfrm>
        </p:spPr>
        <p:txBody>
          <a:bodyPr>
            <a:noAutofit/>
          </a:bodyPr>
          <a:lstStyle/>
          <a:p>
            <a:pPr algn="just"/>
            <a:r>
              <a:rPr lang="en-US" sz="2200" b="1" dirty="0" smtClean="0">
                <a:solidFill>
                  <a:schemeClr val="tx1">
                    <a:lumMod val="85000"/>
                    <a:lumOff val="15000"/>
                  </a:schemeClr>
                </a:solidFill>
              </a:rPr>
              <a:t>Deep inside a tiger sanctuary, a carcass is laced with deadly poison as bait for the unsuspecting tiger. The tiger eats the dead meat only to die a painful and horrific death. Price: On Request – Because every little body part of tiger is shamefully high to quote.</a:t>
            </a:r>
            <a:endParaRPr lang="en-US" sz="2200" b="1" dirty="0">
              <a:solidFill>
                <a:schemeClr val="tx1">
                  <a:lumMod val="85000"/>
                  <a:lumOff val="15000"/>
                </a:schemeClr>
              </a:solidFill>
            </a:endParaRPr>
          </a:p>
        </p:txBody>
      </p:sp>
      <p:pic>
        <p:nvPicPr>
          <p:cNvPr id="20482" name="Picture 2" descr="Chinese Medicines: tiger poaching for body parts bones and skins"/>
          <p:cNvPicPr>
            <a:picLocks noChangeAspect="1" noChangeArrowheads="1"/>
          </p:cNvPicPr>
          <p:nvPr/>
        </p:nvPicPr>
        <p:blipFill>
          <a:blip r:embed="rId2"/>
          <a:srcRect/>
          <a:stretch>
            <a:fillRect/>
          </a:stretch>
        </p:blipFill>
        <p:spPr bwMode="auto">
          <a:xfrm>
            <a:off x="838200" y="3429000"/>
            <a:ext cx="3962400" cy="3404008"/>
          </a:xfrm>
          <a:prstGeom prst="rect">
            <a:avLst/>
          </a:prstGeom>
          <a:noFill/>
        </p:spPr>
      </p:pic>
      <p:pic>
        <p:nvPicPr>
          <p:cNvPr id="20484" name="Picture 4" descr="http://www.treesouls.com/wp-content/uploads/tiger-poaching.jpg"/>
          <p:cNvPicPr>
            <a:picLocks noChangeAspect="1" noChangeArrowheads="1"/>
          </p:cNvPicPr>
          <p:nvPr/>
        </p:nvPicPr>
        <p:blipFill>
          <a:blip r:embed="rId3"/>
          <a:srcRect/>
          <a:stretch>
            <a:fillRect/>
          </a:stretch>
        </p:blipFill>
        <p:spPr bwMode="auto">
          <a:xfrm>
            <a:off x="4876800" y="3429000"/>
            <a:ext cx="4267200" cy="3429000"/>
          </a:xfrm>
          <a:prstGeom prst="rect">
            <a:avLst/>
          </a:prstGeom>
          <a:noFill/>
        </p:spPr>
      </p:pic>
      <p:sp>
        <p:nvSpPr>
          <p:cNvPr id="5" name="TextBox 4"/>
          <p:cNvSpPr txBox="1"/>
          <p:nvPr/>
        </p:nvSpPr>
        <p:spPr>
          <a:xfrm>
            <a:off x="2590800" y="533400"/>
            <a:ext cx="4876800" cy="646331"/>
          </a:xfrm>
          <a:prstGeom prst="rect">
            <a:avLst/>
          </a:prstGeom>
          <a:noFill/>
        </p:spPr>
        <p:txBody>
          <a:bodyPr wrap="square" rtlCol="0">
            <a:spAutoFit/>
          </a:bodyPr>
          <a:lstStyle/>
          <a:p>
            <a:pPr algn="ctr"/>
            <a:r>
              <a:rPr lang="en-US" sz="3600" b="1" dirty="0" smtClean="0">
                <a:solidFill>
                  <a:schemeClr val="accent1">
                    <a:lumMod val="75000"/>
                  </a:schemeClr>
                </a:solidFill>
              </a:rPr>
              <a:t>Tiger</a:t>
            </a:r>
            <a:endParaRPr lang="en-US" sz="3600" b="1"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1143000"/>
            <a:ext cx="8610600" cy="2286000"/>
          </a:xfrm>
        </p:spPr>
        <p:txBody>
          <a:bodyPr>
            <a:normAutofit lnSpcReduction="10000"/>
          </a:bodyPr>
          <a:lstStyle/>
          <a:p>
            <a:r>
              <a:rPr lang="en-US" sz="2200" b="1" dirty="0" smtClean="0">
                <a:solidFill>
                  <a:schemeClr val="tx1">
                    <a:lumMod val="85000"/>
                    <a:lumOff val="15000"/>
                  </a:schemeClr>
                </a:solidFill>
                <a:latin typeface="Times New Roman" pitchFamily="18" charset="0"/>
                <a:cs typeface="Times New Roman" pitchFamily="18" charset="0"/>
              </a:rPr>
              <a:t>A Black Bear in a typically tiny cage on a bear bile farm. The bear cannot turn around, straighten up, stretch, or even shuffle a few inches backwards and forwards it's entire life. This cruelty is unthinkable, even without the extreme daily suffering the bear is forced to endure with the catheter that is inserted in to it's stomach, draining the bile out and leaving the bear vulnerable to deadly infection.</a:t>
            </a:r>
          </a:p>
          <a:p>
            <a:endParaRPr lang="en-US" dirty="0"/>
          </a:p>
        </p:txBody>
      </p:sp>
      <p:pic>
        <p:nvPicPr>
          <p:cNvPr id="21506" name="Picture 2" descr="Chinese Medicines: black bear bile farming farms farm cage"/>
          <p:cNvPicPr>
            <a:picLocks noChangeAspect="1" noChangeArrowheads="1"/>
          </p:cNvPicPr>
          <p:nvPr/>
        </p:nvPicPr>
        <p:blipFill>
          <a:blip r:embed="rId2"/>
          <a:srcRect/>
          <a:stretch>
            <a:fillRect/>
          </a:stretch>
        </p:blipFill>
        <p:spPr bwMode="auto">
          <a:xfrm>
            <a:off x="0" y="3276599"/>
            <a:ext cx="4876800" cy="3651151"/>
          </a:xfrm>
          <a:prstGeom prst="rect">
            <a:avLst/>
          </a:prstGeom>
          <a:noFill/>
        </p:spPr>
      </p:pic>
      <p:pic>
        <p:nvPicPr>
          <p:cNvPr id="21508" name="Picture 4" descr="http://t0.gstatic.com/images?q=tbn:ANd9GcSx0NT9uHba9a35zHOg7Yrd_g-qfvwpKjvHaUPVhOfvzvY9BB9gWw"/>
          <p:cNvPicPr>
            <a:picLocks noChangeAspect="1" noChangeArrowheads="1"/>
          </p:cNvPicPr>
          <p:nvPr/>
        </p:nvPicPr>
        <p:blipFill>
          <a:blip r:embed="rId3"/>
          <a:srcRect/>
          <a:stretch>
            <a:fillRect/>
          </a:stretch>
        </p:blipFill>
        <p:spPr bwMode="auto">
          <a:xfrm>
            <a:off x="4953000" y="3276600"/>
            <a:ext cx="4272697" cy="3581400"/>
          </a:xfrm>
          <a:prstGeom prst="rect">
            <a:avLst/>
          </a:prstGeom>
          <a:noFill/>
        </p:spPr>
      </p:pic>
      <p:sp>
        <p:nvSpPr>
          <p:cNvPr id="5" name="TextBox 4"/>
          <p:cNvSpPr txBox="1"/>
          <p:nvPr/>
        </p:nvSpPr>
        <p:spPr>
          <a:xfrm>
            <a:off x="2057400" y="228600"/>
            <a:ext cx="5334000" cy="646331"/>
          </a:xfrm>
          <a:prstGeom prst="rect">
            <a:avLst/>
          </a:prstGeom>
          <a:noFill/>
        </p:spPr>
        <p:txBody>
          <a:bodyPr wrap="square" rtlCol="0">
            <a:spAutoFit/>
          </a:bodyPr>
          <a:lstStyle/>
          <a:p>
            <a:pPr algn="ctr"/>
            <a:r>
              <a:rPr lang="en-US" sz="3600" b="1" dirty="0" smtClean="0">
                <a:solidFill>
                  <a:schemeClr val="accent1">
                    <a:lumMod val="75000"/>
                  </a:schemeClr>
                </a:solidFill>
              </a:rPr>
              <a:t>Black Bear</a:t>
            </a:r>
            <a:endParaRPr lang="en-US" sz="3600" b="1"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1219200"/>
            <a:ext cx="8610600" cy="2133600"/>
          </a:xfrm>
        </p:spPr>
        <p:txBody>
          <a:bodyPr>
            <a:noAutofit/>
          </a:bodyPr>
          <a:lstStyle/>
          <a:p>
            <a:r>
              <a:rPr lang="en-US" sz="2200" b="1" dirty="0" smtClean="0">
                <a:solidFill>
                  <a:schemeClr val="tx1"/>
                </a:solidFill>
                <a:latin typeface="+mj-lt"/>
                <a:cs typeface="Times New Roman" pitchFamily="18" charset="0"/>
              </a:rPr>
              <a:t>Poachers kill elephants using methods such as stoning them to death, using a poisoned dart which results in a slow and excruciatingly painful death for the animal, and by shooting them with machine guns. Poachers slaughter entire herds of elephants when they gather to drink at waterholes.</a:t>
            </a: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endParaRPr lang="en-US" sz="2200" b="1" dirty="0">
              <a:latin typeface="Times New Roman" pitchFamily="18" charset="0"/>
              <a:cs typeface="Times New Roman" pitchFamily="18" charset="0"/>
            </a:endParaRPr>
          </a:p>
        </p:txBody>
      </p:sp>
      <p:sp>
        <p:nvSpPr>
          <p:cNvPr id="4" name="TextBox 3"/>
          <p:cNvSpPr txBox="1"/>
          <p:nvPr/>
        </p:nvSpPr>
        <p:spPr>
          <a:xfrm>
            <a:off x="2362200" y="457200"/>
            <a:ext cx="5105400" cy="646331"/>
          </a:xfrm>
          <a:prstGeom prst="rect">
            <a:avLst/>
          </a:prstGeom>
          <a:noFill/>
        </p:spPr>
        <p:txBody>
          <a:bodyPr wrap="square" rtlCol="0">
            <a:spAutoFit/>
          </a:bodyPr>
          <a:lstStyle/>
          <a:p>
            <a:pPr algn="ctr"/>
            <a:r>
              <a:rPr lang="en-US" sz="3600" b="1" dirty="0" smtClean="0">
                <a:solidFill>
                  <a:schemeClr val="accent1">
                    <a:lumMod val="75000"/>
                  </a:schemeClr>
                </a:solidFill>
              </a:rPr>
              <a:t>Elephant</a:t>
            </a:r>
            <a:endParaRPr lang="en-US" sz="3600" b="1" dirty="0">
              <a:solidFill>
                <a:schemeClr val="accent1">
                  <a:lumMod val="75000"/>
                </a:schemeClr>
              </a:solidFill>
            </a:endParaRPr>
          </a:p>
        </p:txBody>
      </p:sp>
      <p:pic>
        <p:nvPicPr>
          <p:cNvPr id="4098" name="Picture 2" descr="http://www.wcs.org/~/media/Images/wcs%20org/new%20and%20noteworthy/headline/elephant%20ivory%201.jpg"/>
          <p:cNvPicPr>
            <a:picLocks noChangeAspect="1" noChangeArrowheads="1"/>
          </p:cNvPicPr>
          <p:nvPr/>
        </p:nvPicPr>
        <p:blipFill>
          <a:blip r:embed="rId2"/>
          <a:srcRect/>
          <a:stretch>
            <a:fillRect/>
          </a:stretch>
        </p:blipFill>
        <p:spPr bwMode="auto">
          <a:xfrm>
            <a:off x="228600" y="3352800"/>
            <a:ext cx="4953000" cy="3462252"/>
          </a:xfrm>
          <a:prstGeom prst="rect">
            <a:avLst/>
          </a:prstGeom>
          <a:noFill/>
        </p:spPr>
      </p:pic>
      <p:pic>
        <p:nvPicPr>
          <p:cNvPr id="4100" name="Picture 4" descr="http://t3.gstatic.com/images?q=tbn:ANd9GcRWb40N4gGWHWEda4KbDd0b62o09tOY6g0jkt0GPnO6m2wVpM7w0w"/>
          <p:cNvPicPr>
            <a:picLocks noChangeAspect="1" noChangeArrowheads="1"/>
          </p:cNvPicPr>
          <p:nvPr/>
        </p:nvPicPr>
        <p:blipFill>
          <a:blip r:embed="rId3"/>
          <a:srcRect/>
          <a:stretch>
            <a:fillRect/>
          </a:stretch>
        </p:blipFill>
        <p:spPr bwMode="auto">
          <a:xfrm>
            <a:off x="5181600" y="3352800"/>
            <a:ext cx="3657600" cy="35052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6248400" cy="846161"/>
          </a:xfrm>
        </p:spPr>
        <p:txBody>
          <a:bodyPr/>
          <a:lstStyle/>
          <a:p>
            <a:r>
              <a:rPr lang="en-US" dirty="0" smtClean="0"/>
              <a:t>Tibetan Antelope (chiru)</a:t>
            </a:r>
            <a:endParaRPr lang="en-US" dirty="0"/>
          </a:p>
        </p:txBody>
      </p:sp>
      <p:sp>
        <p:nvSpPr>
          <p:cNvPr id="3" name="Content Placeholder 2"/>
          <p:cNvSpPr>
            <a:spLocks noGrp="1"/>
          </p:cNvSpPr>
          <p:nvPr>
            <p:ph sz="quarter" idx="1"/>
          </p:nvPr>
        </p:nvSpPr>
        <p:spPr>
          <a:xfrm>
            <a:off x="533400" y="1295400"/>
            <a:ext cx="8610600" cy="5078104"/>
          </a:xfrm>
        </p:spPr>
        <p:txBody>
          <a:bodyPr/>
          <a:lstStyle/>
          <a:p>
            <a:r>
              <a:rPr lang="en-US" b="1" dirty="0" smtClean="0"/>
              <a:t>About 20,000 chirus are killed every year to make Shahtoosh Shawls. i.e. 3-4 antelopes to make one shawl fetching lakhs of rupees in international market. Chirus are found in regions of Tibet, China, Kashmir and Ladakh at an altitude of over 3700 – 5000 meters. The ban on Shahtoosh trading has hit an industry worth $160 million affecting the livelihood of 30,000 workers.</a:t>
            </a:r>
          </a:p>
          <a:p>
            <a:pPr>
              <a:buNone/>
            </a:pPr>
            <a:endParaRPr lang="en-US" dirty="0" smtClean="0"/>
          </a:p>
        </p:txBody>
      </p:sp>
      <p:pic>
        <p:nvPicPr>
          <p:cNvPr id="1026" name="Picture 2" descr="http://newsimg.bbc.co.uk/media/images/39072000/jpg/_39072513_ant_ifaw_d203.jpg"/>
          <p:cNvPicPr>
            <a:picLocks noChangeAspect="1" noChangeArrowheads="1"/>
          </p:cNvPicPr>
          <p:nvPr/>
        </p:nvPicPr>
        <p:blipFill>
          <a:blip r:embed="rId2"/>
          <a:srcRect/>
          <a:stretch>
            <a:fillRect/>
          </a:stretch>
        </p:blipFill>
        <p:spPr bwMode="auto">
          <a:xfrm>
            <a:off x="838200" y="4343400"/>
            <a:ext cx="3968914" cy="2286000"/>
          </a:xfrm>
          <a:prstGeom prst="rect">
            <a:avLst/>
          </a:prstGeom>
          <a:noFill/>
        </p:spPr>
      </p:pic>
      <p:pic>
        <p:nvPicPr>
          <p:cNvPr id="1028" name="Picture 4" descr="http://www.oregonencyclopedia.org/entry_images/cache/ATH1271045403preview.jpg"/>
          <p:cNvPicPr>
            <a:picLocks noChangeAspect="1" noChangeArrowheads="1"/>
          </p:cNvPicPr>
          <p:nvPr/>
        </p:nvPicPr>
        <p:blipFill>
          <a:blip r:embed="rId3"/>
          <a:srcRect/>
          <a:stretch>
            <a:fillRect/>
          </a:stretch>
        </p:blipFill>
        <p:spPr bwMode="auto">
          <a:xfrm>
            <a:off x="5257800" y="4191000"/>
            <a:ext cx="2437679" cy="23622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6248400" cy="846161"/>
          </a:xfrm>
        </p:spPr>
        <p:txBody>
          <a:bodyPr/>
          <a:lstStyle/>
          <a:p>
            <a:r>
              <a:rPr lang="en-US" dirty="0" smtClean="0"/>
              <a:t>Olive Ridley Turtle</a:t>
            </a:r>
            <a:endParaRPr lang="en-US" dirty="0"/>
          </a:p>
        </p:txBody>
      </p:sp>
      <p:sp>
        <p:nvSpPr>
          <p:cNvPr id="3" name="Content Placeholder 2"/>
          <p:cNvSpPr>
            <a:spLocks noGrp="1"/>
          </p:cNvSpPr>
          <p:nvPr>
            <p:ph sz="quarter" idx="1"/>
          </p:nvPr>
        </p:nvSpPr>
        <p:spPr>
          <a:xfrm>
            <a:off x="1447800" y="1143000"/>
            <a:ext cx="7391400" cy="5715000"/>
          </a:xfrm>
        </p:spPr>
        <p:txBody>
          <a:bodyPr/>
          <a:lstStyle/>
          <a:p>
            <a:r>
              <a:rPr lang="en-US" dirty="0" smtClean="0"/>
              <a:t>The beach of Orissa’s Bhitarkanika Marine Sanctuary is the largest mass nesting site of the Olive Ridley in the world. India could not enforce protection laws due to lack of funds. Ridley turtles are killed for their meat and leather. More than I lakh turtles have been killed during the last decade in Orissa.</a:t>
            </a:r>
            <a:endParaRPr lang="en-US" dirty="0"/>
          </a:p>
        </p:txBody>
      </p:sp>
      <p:pic>
        <p:nvPicPr>
          <p:cNvPr id="26626" name="Picture 2" descr="http://t3.gstatic.com/images?q=tbn:ANd9GcRvsmiMyF7-0cLm4k1grgid2dWT9_vMPyh8-FAnYQoTOAB1OlLqFg"/>
          <p:cNvPicPr>
            <a:picLocks noChangeAspect="1" noChangeArrowheads="1"/>
          </p:cNvPicPr>
          <p:nvPr/>
        </p:nvPicPr>
        <p:blipFill>
          <a:blip r:embed="rId2"/>
          <a:srcRect/>
          <a:stretch>
            <a:fillRect/>
          </a:stretch>
        </p:blipFill>
        <p:spPr bwMode="auto">
          <a:xfrm>
            <a:off x="2209800" y="3810000"/>
            <a:ext cx="5257800" cy="28194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10600" cy="846161"/>
          </a:xfrm>
        </p:spPr>
        <p:txBody>
          <a:bodyPr/>
          <a:lstStyle/>
          <a:p>
            <a:r>
              <a:rPr lang="en-US" dirty="0" smtClean="0"/>
              <a:t>Identification of skin and fur</a:t>
            </a:r>
            <a:endParaRPr lang="en-US" dirty="0"/>
          </a:p>
        </p:txBody>
      </p:sp>
      <p:sp>
        <p:nvSpPr>
          <p:cNvPr id="3" name="Content Placeholder 2"/>
          <p:cNvSpPr>
            <a:spLocks noGrp="1"/>
          </p:cNvSpPr>
          <p:nvPr>
            <p:ph sz="quarter" idx="1"/>
          </p:nvPr>
        </p:nvSpPr>
        <p:spPr>
          <a:xfrm>
            <a:off x="1295400" y="1371600"/>
            <a:ext cx="7543800" cy="5257800"/>
          </a:xfrm>
        </p:spPr>
        <p:txBody>
          <a:bodyPr>
            <a:normAutofit fontScale="85000" lnSpcReduction="10000"/>
          </a:bodyPr>
          <a:lstStyle/>
          <a:p>
            <a:r>
              <a:rPr lang="en-US" i="1" dirty="0" smtClean="0"/>
              <a:t>Every year, the global leather industry slaughters more than a billion animals and tans their skins and hides.</a:t>
            </a:r>
          </a:p>
          <a:p>
            <a:r>
              <a:rPr lang="en-US" dirty="0" smtClean="0"/>
              <a:t>Most leather produced and sold is made from the skins of cattle and calves, but leather is also made from horses, sheep, lambs, goats, and pigs who are slaughtered for meat. Other species are hunted and killed specifically for their skins, including zebras, bison, water buffaloes, boars, kangaroos, elephants, eels, sharks, dolphins, seals, walruses, frogs, turtles, crocodiles, lizards, and snakes. </a:t>
            </a:r>
          </a:p>
          <a:p>
            <a:r>
              <a:rPr lang="en-US" dirty="0" smtClean="0"/>
              <a:t>Kangaroos are slaughtered by the millions every year, their skins considered to be prime material for soccer shoes.</a:t>
            </a:r>
          </a:p>
          <a:p>
            <a:r>
              <a:rPr lang="en-US" dirty="0" smtClean="0"/>
              <a:t>Snakes and lizards may be skinned alive because of the belief that live flaying imparts suppleness to the finished leather.</a:t>
            </a:r>
          </a:p>
          <a:p>
            <a:r>
              <a:rPr lang="en-US" dirty="0" smtClean="0"/>
              <a:t>Kid goats may be boiled alive to make kid gloves, and the skins of unborn calves and lambs—some purposely aborted, others from slaughtered pregnant cows and ewes—are considered especially “luxurious.”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kin of the leopard"/>
          <p:cNvPicPr>
            <a:picLocks noChangeAspect="1" noChangeArrowheads="1"/>
          </p:cNvPicPr>
          <p:nvPr/>
        </p:nvPicPr>
        <p:blipFill>
          <a:blip r:embed="rId2"/>
          <a:srcRect/>
          <a:stretch>
            <a:fillRect/>
          </a:stretch>
        </p:blipFill>
        <p:spPr bwMode="auto">
          <a:xfrm>
            <a:off x="0" y="0"/>
            <a:ext cx="2590800" cy="2186609"/>
          </a:xfrm>
          <a:prstGeom prst="rect">
            <a:avLst/>
          </a:prstGeom>
          <a:noFill/>
        </p:spPr>
      </p:pic>
      <p:pic>
        <p:nvPicPr>
          <p:cNvPr id="1028" name="Picture 4" descr="crocodile skin"/>
          <p:cNvPicPr>
            <a:picLocks noChangeAspect="1" noChangeArrowheads="1"/>
          </p:cNvPicPr>
          <p:nvPr/>
        </p:nvPicPr>
        <p:blipFill>
          <a:blip r:embed="rId3"/>
          <a:srcRect/>
          <a:stretch>
            <a:fillRect/>
          </a:stretch>
        </p:blipFill>
        <p:spPr bwMode="auto">
          <a:xfrm>
            <a:off x="7391400" y="0"/>
            <a:ext cx="1752600" cy="2209800"/>
          </a:xfrm>
          <a:prstGeom prst="rect">
            <a:avLst/>
          </a:prstGeom>
          <a:noFill/>
        </p:spPr>
      </p:pic>
      <p:pic>
        <p:nvPicPr>
          <p:cNvPr id="1030" name="Picture 6" descr="http://t2.gstatic.com/images?q=tbn:ANd9GcQvEemXfjjMtm38Vxe84GTTb7xlpxr8RHnhsxgLMjvxVs2CB1dl4g"/>
          <p:cNvPicPr>
            <a:picLocks noChangeAspect="1" noChangeArrowheads="1"/>
          </p:cNvPicPr>
          <p:nvPr/>
        </p:nvPicPr>
        <p:blipFill>
          <a:blip r:embed="rId4"/>
          <a:srcRect/>
          <a:stretch>
            <a:fillRect/>
          </a:stretch>
        </p:blipFill>
        <p:spPr bwMode="auto">
          <a:xfrm>
            <a:off x="5257800" y="0"/>
            <a:ext cx="2209800" cy="2209800"/>
          </a:xfrm>
          <a:prstGeom prst="rect">
            <a:avLst/>
          </a:prstGeom>
          <a:noFill/>
        </p:spPr>
      </p:pic>
      <p:pic>
        <p:nvPicPr>
          <p:cNvPr id="1032" name="Picture 8" descr="http://i19.ebayimg.com/03/s/07/f8/de/0c_2.JPG"/>
          <p:cNvPicPr>
            <a:picLocks noChangeAspect="1" noChangeArrowheads="1"/>
          </p:cNvPicPr>
          <p:nvPr/>
        </p:nvPicPr>
        <p:blipFill>
          <a:blip r:embed="rId5"/>
          <a:srcRect/>
          <a:stretch>
            <a:fillRect/>
          </a:stretch>
        </p:blipFill>
        <p:spPr bwMode="auto">
          <a:xfrm>
            <a:off x="2590800" y="0"/>
            <a:ext cx="2667000" cy="2209800"/>
          </a:xfrm>
          <a:prstGeom prst="rect">
            <a:avLst/>
          </a:prstGeom>
          <a:noFill/>
        </p:spPr>
      </p:pic>
      <p:pic>
        <p:nvPicPr>
          <p:cNvPr id="1034" name="Picture 10" descr="vintage fox fur"/>
          <p:cNvPicPr>
            <a:picLocks noChangeAspect="1" noChangeArrowheads="1"/>
          </p:cNvPicPr>
          <p:nvPr/>
        </p:nvPicPr>
        <p:blipFill>
          <a:blip r:embed="rId6"/>
          <a:srcRect/>
          <a:stretch>
            <a:fillRect/>
          </a:stretch>
        </p:blipFill>
        <p:spPr bwMode="auto">
          <a:xfrm>
            <a:off x="0" y="2133600"/>
            <a:ext cx="4114800" cy="2452421"/>
          </a:xfrm>
          <a:prstGeom prst="rect">
            <a:avLst/>
          </a:prstGeom>
          <a:noFill/>
        </p:spPr>
      </p:pic>
      <p:pic>
        <p:nvPicPr>
          <p:cNvPr id="1036" name="Picture 12" descr="angora vintage sweater"/>
          <p:cNvPicPr>
            <a:picLocks noChangeAspect="1" noChangeArrowheads="1"/>
          </p:cNvPicPr>
          <p:nvPr/>
        </p:nvPicPr>
        <p:blipFill>
          <a:blip r:embed="rId7"/>
          <a:srcRect/>
          <a:stretch>
            <a:fillRect/>
          </a:stretch>
        </p:blipFill>
        <p:spPr bwMode="auto">
          <a:xfrm>
            <a:off x="6858000" y="3962400"/>
            <a:ext cx="2286000" cy="2895600"/>
          </a:xfrm>
          <a:prstGeom prst="rect">
            <a:avLst/>
          </a:prstGeom>
          <a:noFill/>
        </p:spPr>
      </p:pic>
      <p:pic>
        <p:nvPicPr>
          <p:cNvPr id="1038" name="Picture 14" descr="vintage beaver fur"/>
          <p:cNvPicPr>
            <a:picLocks noChangeAspect="1" noChangeArrowheads="1"/>
          </p:cNvPicPr>
          <p:nvPr/>
        </p:nvPicPr>
        <p:blipFill>
          <a:blip r:embed="rId8"/>
          <a:srcRect/>
          <a:stretch>
            <a:fillRect/>
          </a:stretch>
        </p:blipFill>
        <p:spPr bwMode="auto">
          <a:xfrm>
            <a:off x="0" y="4572001"/>
            <a:ext cx="4038600" cy="2286000"/>
          </a:xfrm>
          <a:prstGeom prst="rect">
            <a:avLst/>
          </a:prstGeom>
          <a:noFill/>
        </p:spPr>
      </p:pic>
      <p:pic>
        <p:nvPicPr>
          <p:cNvPr id="1040" name="Picture 16" descr="davy crockett racoon hat"/>
          <p:cNvPicPr>
            <a:picLocks noChangeAspect="1" noChangeArrowheads="1"/>
          </p:cNvPicPr>
          <p:nvPr/>
        </p:nvPicPr>
        <p:blipFill>
          <a:blip r:embed="rId9"/>
          <a:srcRect/>
          <a:stretch>
            <a:fillRect/>
          </a:stretch>
        </p:blipFill>
        <p:spPr bwMode="auto">
          <a:xfrm>
            <a:off x="4191000" y="2209800"/>
            <a:ext cx="2571750" cy="27432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10600" cy="846161"/>
          </a:xfrm>
        </p:spPr>
        <p:txBody>
          <a:bodyPr/>
          <a:lstStyle/>
          <a:p>
            <a:r>
              <a:rPr lang="en-US" dirty="0" smtClean="0"/>
              <a:t>Identification of skin and fur</a:t>
            </a:r>
            <a:endParaRPr lang="en-US" dirty="0"/>
          </a:p>
        </p:txBody>
      </p:sp>
      <p:sp>
        <p:nvSpPr>
          <p:cNvPr id="3" name="Content Placeholder 2"/>
          <p:cNvSpPr>
            <a:spLocks noGrp="1"/>
          </p:cNvSpPr>
          <p:nvPr>
            <p:ph sz="quarter" idx="1"/>
          </p:nvPr>
        </p:nvSpPr>
        <p:spPr>
          <a:xfrm>
            <a:off x="1295400" y="1371600"/>
            <a:ext cx="7543800" cy="5257800"/>
          </a:xfrm>
        </p:spPr>
        <p:txBody>
          <a:bodyPr>
            <a:normAutofit fontScale="92500"/>
          </a:bodyPr>
          <a:lstStyle/>
          <a:p>
            <a:r>
              <a:rPr lang="en-US" dirty="0" smtClean="0"/>
              <a:t>When we speak of fur, four key words are used to describe how the fur piece is constructed.</a:t>
            </a:r>
          </a:p>
          <a:p>
            <a:r>
              <a:rPr lang="en-US" b="1" dirty="0" smtClean="0"/>
              <a:t>UNDERCOAT:</a:t>
            </a:r>
            <a:r>
              <a:rPr lang="en-US" dirty="0" smtClean="0"/>
              <a:t> This is where you find the denser/thicker hair near the skin of the animal</a:t>
            </a:r>
          </a:p>
          <a:p>
            <a:r>
              <a:rPr lang="en-US" b="1" dirty="0" smtClean="0"/>
              <a:t>GUARD HAIRS:</a:t>
            </a:r>
            <a:r>
              <a:rPr lang="en-US" dirty="0" smtClean="0"/>
              <a:t> These are the shinier, more delicate hairs which lay over the undercoat. They are more aesthetically pleasing while the undercoat is the practical warmth layer.</a:t>
            </a:r>
          </a:p>
          <a:p>
            <a:r>
              <a:rPr lang="en-US" b="1" dirty="0" smtClean="0"/>
              <a:t>PILE:</a:t>
            </a:r>
            <a:r>
              <a:rPr lang="en-US" dirty="0" smtClean="0"/>
              <a:t> The “pile” is used to describe the direction of the hair growth, i.e. “the pile grows inward from the tail or outward from the top of the belly to the bottom of the torso.”</a:t>
            </a:r>
          </a:p>
          <a:p>
            <a:r>
              <a:rPr lang="en-US" b="1" dirty="0" smtClean="0"/>
              <a:t>PELT:</a:t>
            </a:r>
            <a:r>
              <a:rPr lang="en-US" dirty="0" smtClean="0"/>
              <a:t> The literal skin of the animal, and the phrase used to describe the number of animals needed to create one fur garment. “This fur coat required 10 pelts of a fox,” for example.</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90600" y="457200"/>
            <a:ext cx="8153400" cy="5916304"/>
          </a:xfrm>
        </p:spPr>
        <p:txBody>
          <a:bodyPr>
            <a:normAutofit lnSpcReduction="10000"/>
          </a:bodyPr>
          <a:lstStyle/>
          <a:p>
            <a:r>
              <a:rPr lang="en-US" dirty="0" smtClean="0"/>
              <a:t>Skins are found in items in all shapes, sizes, and colors and come from many different animals, including mammals, birds, and fish. Identifying the animal origin of a skin can be easy or difficult, depending on how it was processed and used.</a:t>
            </a:r>
          </a:p>
          <a:p>
            <a:r>
              <a:rPr lang="en-US" dirty="0" smtClean="0"/>
              <a:t>Frequently, the pelt has been minimally processed, and the fur or feathers have been left on, making the identification easier.</a:t>
            </a:r>
          </a:p>
          <a:p>
            <a:r>
              <a:rPr lang="en-US" dirty="0" smtClean="0"/>
              <a:t>More commonly, however, the hair has been removed by chemical and physical processing.</a:t>
            </a:r>
          </a:p>
          <a:p>
            <a:r>
              <a:rPr lang="en-US" dirty="0" smtClean="0"/>
              <a:t>Most skins are smooth, at least on one side, which is called the hair or grain side. The other, rough, felted surface is called the flesh side.</a:t>
            </a:r>
          </a:p>
          <a:p>
            <a:r>
              <a:rPr lang="en-US" dirty="0" smtClean="0"/>
              <a:t>To identify these highly processed skins, you have to look closely at the grain pattern, which is formed by hair follicles (holes) where the hair grew.</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543800" cy="846161"/>
          </a:xfrm>
        </p:spPr>
        <p:txBody>
          <a:bodyPr/>
          <a:lstStyle/>
          <a:p>
            <a:r>
              <a:rPr lang="en-US" dirty="0" smtClean="0"/>
              <a:t>Introduction to Wildlife</a:t>
            </a:r>
            <a:endParaRPr lang="en-US" dirty="0"/>
          </a:p>
        </p:txBody>
      </p:sp>
      <p:sp>
        <p:nvSpPr>
          <p:cNvPr id="3" name="Content Placeholder 2"/>
          <p:cNvSpPr>
            <a:spLocks noGrp="1"/>
          </p:cNvSpPr>
          <p:nvPr>
            <p:ph sz="quarter" idx="1"/>
          </p:nvPr>
        </p:nvSpPr>
        <p:spPr>
          <a:xfrm>
            <a:off x="457200" y="1143000"/>
            <a:ext cx="7696200" cy="5410200"/>
          </a:xfrm>
        </p:spPr>
        <p:txBody>
          <a:bodyPr>
            <a:noAutofit/>
          </a:bodyPr>
          <a:lstStyle/>
          <a:p>
            <a:r>
              <a:rPr lang="en-US" sz="2000" b="1" dirty="0" smtClean="0">
                <a:solidFill>
                  <a:schemeClr val="accent1">
                    <a:lumMod val="75000"/>
                  </a:schemeClr>
                </a:solidFill>
                <a:latin typeface="+mj-lt"/>
                <a:cs typeface="Times New Roman" pitchFamily="18" charset="0"/>
              </a:rPr>
              <a:t>Wildlife means all the flora and fauna, which are not domesticated by humans. It includes animals, plants and microorganisms.</a:t>
            </a:r>
          </a:p>
          <a:p>
            <a:r>
              <a:rPr lang="en-US" sz="2000" b="1" dirty="0" smtClean="0">
                <a:solidFill>
                  <a:schemeClr val="accent1">
                    <a:lumMod val="75000"/>
                  </a:schemeClr>
                </a:solidFill>
                <a:latin typeface="+mj-lt"/>
                <a:cs typeface="Times New Roman" pitchFamily="18" charset="0"/>
              </a:rPr>
              <a:t>Due to its faunal and floral diversity, India is recognized as one of the seventeen mega bio-diversity countries in the world on the basis of immense species diversity present.</a:t>
            </a:r>
          </a:p>
          <a:p>
            <a:r>
              <a:rPr lang="en-US" sz="2000" b="1" dirty="0" smtClean="0">
                <a:solidFill>
                  <a:schemeClr val="accent1">
                    <a:lumMod val="75000"/>
                  </a:schemeClr>
                </a:solidFill>
                <a:latin typeface="+mj-lt"/>
                <a:cs typeface="Times New Roman" pitchFamily="18" charset="0"/>
              </a:rPr>
              <a:t>However, our flora and fauna are threatened to a large extent by human activities like hunting, habitat loss, fragmentation and degradation, resulting in their population declines and range contractions of several species in Asia (IUCN, 2010) </a:t>
            </a:r>
          </a:p>
          <a:p>
            <a:r>
              <a:rPr lang="en-US" sz="2000" b="1" dirty="0" smtClean="0">
                <a:solidFill>
                  <a:schemeClr val="accent1">
                    <a:lumMod val="75000"/>
                  </a:schemeClr>
                </a:solidFill>
                <a:latin typeface="+mj-lt"/>
                <a:cs typeface="Times New Roman" pitchFamily="18" charset="0"/>
              </a:rPr>
              <a:t>There are 172, or 2.9%, of IUCN-designated threatened species in India. Under this comes the Asiatic Lion, the Indian white-romped vultures and the Bengal Tiger. </a:t>
            </a:r>
            <a:endParaRPr lang="en-US" sz="2000" b="1" dirty="0">
              <a:solidFill>
                <a:schemeClr val="accent1">
                  <a:lumMod val="75000"/>
                </a:schemeClr>
              </a:solidFill>
              <a:latin typeface="+mj-lt"/>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839200" cy="846161"/>
          </a:xfrm>
        </p:spPr>
        <p:txBody>
          <a:bodyPr/>
          <a:lstStyle/>
          <a:p>
            <a:r>
              <a:rPr lang="en-US" dirty="0" smtClean="0"/>
              <a:t>Identification of bones and teeth</a:t>
            </a:r>
            <a:endParaRPr lang="en-US" dirty="0"/>
          </a:p>
        </p:txBody>
      </p:sp>
      <p:sp>
        <p:nvSpPr>
          <p:cNvPr id="3" name="Content Placeholder 2"/>
          <p:cNvSpPr>
            <a:spLocks noGrp="1"/>
          </p:cNvSpPr>
          <p:nvPr>
            <p:ph sz="quarter" idx="1"/>
          </p:nvPr>
        </p:nvSpPr>
        <p:spPr>
          <a:xfrm>
            <a:off x="2057400" y="1828800"/>
            <a:ext cx="6781800" cy="5029200"/>
          </a:xfrm>
        </p:spPr>
        <p:txBody>
          <a:bodyPr>
            <a:normAutofit fontScale="92500"/>
          </a:bodyPr>
          <a:lstStyle/>
          <a:p>
            <a:r>
              <a:rPr lang="en-US" dirty="0" smtClean="0"/>
              <a:t>The bones are distinct in each class of vertebrates and is a first clue to which animals the skulls belong to.</a:t>
            </a:r>
          </a:p>
          <a:p>
            <a:r>
              <a:rPr lang="en-US" dirty="0" smtClean="0"/>
              <a:t>Another way for identifying skulls is through the teeth.</a:t>
            </a:r>
          </a:p>
          <a:p>
            <a:r>
              <a:rPr lang="en-US" dirty="0" smtClean="0"/>
              <a:t>Herbivores, animals that eat only plants, have flat teeth"molars"made for grinding food before swallowing.</a:t>
            </a:r>
          </a:p>
          <a:p>
            <a:r>
              <a:rPr lang="en-US" dirty="0" smtClean="0"/>
              <a:t>Canines hold pray while carnassials are used for tearing and ripping flesh. Omnivores have both canines and molars of which humans are a prime example. </a:t>
            </a:r>
          </a:p>
          <a:p>
            <a:r>
              <a:rPr lang="en-US" dirty="0" smtClean="0"/>
              <a:t>Antlers and horns help to identify the type of bovid they belong to, and the gender as well because for the most part female bovid do not grow antlers.</a:t>
            </a:r>
          </a:p>
          <a:p>
            <a:endParaRPr lang="en-US" dirty="0" smtClean="0"/>
          </a:p>
          <a:p>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6248400" cy="846161"/>
          </a:xfrm>
        </p:spPr>
        <p:txBody>
          <a:bodyPr/>
          <a:lstStyle/>
          <a:p>
            <a:r>
              <a:rPr lang="en-US" dirty="0" smtClean="0"/>
              <a:t>Importance of wildlife</a:t>
            </a:r>
            <a:endParaRPr lang="en-US" dirty="0"/>
          </a:p>
        </p:txBody>
      </p:sp>
      <p:sp>
        <p:nvSpPr>
          <p:cNvPr id="3" name="Content Placeholder 2"/>
          <p:cNvSpPr>
            <a:spLocks noGrp="1"/>
          </p:cNvSpPr>
          <p:nvPr>
            <p:ph sz="quarter" idx="1"/>
          </p:nvPr>
        </p:nvSpPr>
        <p:spPr>
          <a:xfrm>
            <a:off x="0" y="1066800"/>
            <a:ext cx="5867400" cy="5791200"/>
          </a:xfrm>
        </p:spPr>
        <p:txBody>
          <a:bodyPr>
            <a:normAutofit fontScale="92500" lnSpcReduction="10000"/>
          </a:bodyPr>
          <a:lstStyle/>
          <a:p>
            <a:pPr algn="just"/>
            <a:r>
              <a:rPr lang="en-US" dirty="0" smtClean="0"/>
              <a:t> Wildlife is important for four main reasons:</a:t>
            </a:r>
          </a:p>
          <a:p>
            <a:pPr algn="just">
              <a:buNone/>
            </a:pPr>
            <a:r>
              <a:rPr lang="en-US" b="1" dirty="0" smtClean="0"/>
              <a:t>    Aesthetic/ Recreational significance :</a:t>
            </a:r>
            <a:r>
              <a:rPr lang="en-US" dirty="0" smtClean="0"/>
              <a:t> By their unique way of existence, wild creatures exaggerate the natural beauty of the earth.</a:t>
            </a:r>
            <a:br>
              <a:rPr lang="en-US" dirty="0" smtClean="0"/>
            </a:br>
            <a:r>
              <a:rPr lang="en-US" b="1" dirty="0" smtClean="0"/>
              <a:t>Economic value: </a:t>
            </a:r>
            <a:r>
              <a:rPr lang="en-US" dirty="0" smtClean="0"/>
              <a:t>The financial value of wild species is important to the economies of several nations, as it provides many valuable substances like wood and other plant products, fibers, meat and other foods, and skins and furs.</a:t>
            </a:r>
            <a:br>
              <a:rPr lang="en-US" dirty="0" smtClean="0"/>
            </a:br>
            <a:r>
              <a:rPr lang="en-US" b="1" dirty="0" smtClean="0"/>
              <a:t>Scientific value: </a:t>
            </a:r>
            <a:r>
              <a:rPr lang="en-US" dirty="0" smtClean="0"/>
              <a:t>By studying wildlife, scientists have gained valuable knowledge about various life processes and discovered important medical products </a:t>
            </a:r>
            <a:br>
              <a:rPr lang="en-US" dirty="0" smtClean="0"/>
            </a:br>
            <a:r>
              <a:rPr lang="en-US" b="1" dirty="0" smtClean="0"/>
              <a:t>Ecological value : </a:t>
            </a:r>
            <a:r>
              <a:rPr lang="en-US" dirty="0" smtClean="0"/>
              <a:t>Wildlife helps in maintaining the balance among living systems of earth, which consequently ensures survival of life.</a:t>
            </a:r>
          </a:p>
          <a:p>
            <a:endParaRPr lang="en-US" dirty="0"/>
          </a:p>
        </p:txBody>
      </p:sp>
      <p:pic>
        <p:nvPicPr>
          <p:cNvPr id="2050" name="Picture 2" descr="http://www.bcmtouring.com/forum/attachments/083-1024x768-.jpg-88708d1279145004"/>
          <p:cNvPicPr>
            <a:picLocks noChangeAspect="1" noChangeArrowheads="1"/>
          </p:cNvPicPr>
          <p:nvPr/>
        </p:nvPicPr>
        <p:blipFill>
          <a:blip r:embed="rId2"/>
          <a:srcRect/>
          <a:stretch>
            <a:fillRect/>
          </a:stretch>
        </p:blipFill>
        <p:spPr bwMode="auto">
          <a:xfrm>
            <a:off x="5867400" y="3733800"/>
            <a:ext cx="3276600" cy="3124200"/>
          </a:xfrm>
          <a:prstGeom prst="rect">
            <a:avLst/>
          </a:prstGeom>
          <a:noFill/>
        </p:spPr>
      </p:pic>
      <p:pic>
        <p:nvPicPr>
          <p:cNvPr id="2052" name="Picture 4" descr="http://ursispaltenstein.ch/blog/images/uploads_img/hal_brindley_wildlife_photography.jpg"/>
          <p:cNvPicPr>
            <a:picLocks noChangeAspect="1" noChangeArrowheads="1"/>
          </p:cNvPicPr>
          <p:nvPr/>
        </p:nvPicPr>
        <p:blipFill>
          <a:blip r:embed="rId3"/>
          <a:srcRect/>
          <a:stretch>
            <a:fillRect/>
          </a:stretch>
        </p:blipFill>
        <p:spPr bwMode="auto">
          <a:xfrm>
            <a:off x="5791200" y="1143001"/>
            <a:ext cx="3352800" cy="2560048"/>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8077200" cy="846161"/>
          </a:xfrm>
        </p:spPr>
        <p:txBody>
          <a:bodyPr/>
          <a:lstStyle/>
          <a:p>
            <a:r>
              <a:rPr lang="en-US" sz="3600" dirty="0" smtClean="0"/>
              <a:t>Wildlife Forensic/ Human Forensic</a:t>
            </a:r>
            <a:endParaRPr lang="en-US" sz="3600" dirty="0"/>
          </a:p>
        </p:txBody>
      </p:sp>
      <p:sp>
        <p:nvSpPr>
          <p:cNvPr id="3" name="Content Placeholder 2"/>
          <p:cNvSpPr>
            <a:spLocks noGrp="1"/>
          </p:cNvSpPr>
          <p:nvPr>
            <p:ph sz="quarter" idx="1"/>
          </p:nvPr>
        </p:nvSpPr>
        <p:spPr>
          <a:xfrm>
            <a:off x="1447800" y="1371600"/>
            <a:ext cx="7239000" cy="5001904"/>
          </a:xfrm>
        </p:spPr>
        <p:txBody>
          <a:bodyPr/>
          <a:lstStyle/>
          <a:p>
            <a:r>
              <a:rPr lang="en-US" b="1" dirty="0" smtClean="0">
                <a:solidFill>
                  <a:schemeClr val="accent1">
                    <a:lumMod val="75000"/>
                  </a:schemeClr>
                </a:solidFill>
              </a:rPr>
              <a:t>As in any police crime laboratory, forensic experts are expected to do two things :</a:t>
            </a:r>
          </a:p>
          <a:p>
            <a:pPr>
              <a:buNone/>
            </a:pPr>
            <a:r>
              <a:rPr lang="en-US" b="1" dirty="0" smtClean="0">
                <a:solidFill>
                  <a:schemeClr val="accent1">
                    <a:lumMod val="75000"/>
                  </a:schemeClr>
                </a:solidFill>
              </a:rPr>
              <a:t>     -Identify the evidence</a:t>
            </a:r>
          </a:p>
          <a:p>
            <a:pPr>
              <a:buNone/>
            </a:pPr>
            <a:r>
              <a:rPr lang="en-US" b="1" dirty="0" smtClean="0">
                <a:solidFill>
                  <a:schemeClr val="accent1">
                    <a:lumMod val="75000"/>
                  </a:schemeClr>
                </a:solidFill>
              </a:rPr>
              <a:t>     -Link suspect, victim and crime scene together with the evidence.</a:t>
            </a:r>
          </a:p>
          <a:p>
            <a:pPr>
              <a:buNone/>
            </a:pPr>
            <a:r>
              <a:rPr lang="en-US" b="1" dirty="0" smtClean="0">
                <a:solidFill>
                  <a:schemeClr val="accent1">
                    <a:lumMod val="75000"/>
                  </a:schemeClr>
                </a:solidFill>
              </a:rPr>
              <a:t>      Victim is the animal</a:t>
            </a:r>
          </a:p>
          <a:p>
            <a:r>
              <a:rPr lang="en-US" b="1" dirty="0" smtClean="0">
                <a:solidFill>
                  <a:schemeClr val="accent1">
                    <a:lumMod val="75000"/>
                  </a:schemeClr>
                </a:solidFill>
              </a:rPr>
              <a:t>A large number of species required to be identified</a:t>
            </a:r>
          </a:p>
          <a:p>
            <a:r>
              <a:rPr lang="en-US" b="1" dirty="0" smtClean="0">
                <a:solidFill>
                  <a:schemeClr val="accent1">
                    <a:lumMod val="75000"/>
                  </a:schemeClr>
                </a:solidFill>
              </a:rPr>
              <a:t>Wide variety of standardization protocols need to be developed</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6248400" cy="846161"/>
          </a:xfrm>
        </p:spPr>
        <p:txBody>
          <a:bodyPr/>
          <a:lstStyle/>
          <a:p>
            <a:pPr algn="ctr"/>
            <a:r>
              <a:rPr lang="en-US" b="1" dirty="0" smtClean="0"/>
              <a:t>Wildlife Offences</a:t>
            </a:r>
            <a:endParaRPr lang="en-US" b="1" dirty="0"/>
          </a:p>
        </p:txBody>
      </p:sp>
      <p:sp>
        <p:nvSpPr>
          <p:cNvPr id="3" name="Content Placeholder 2"/>
          <p:cNvSpPr>
            <a:spLocks noGrp="1"/>
          </p:cNvSpPr>
          <p:nvPr>
            <p:ph sz="quarter" idx="1"/>
          </p:nvPr>
        </p:nvSpPr>
        <p:spPr/>
        <p:txBody>
          <a:bodyPr/>
          <a:lstStyle/>
          <a:p>
            <a:pPr>
              <a:buNone/>
            </a:pPr>
            <a:endParaRPr lang="en-US" dirty="0"/>
          </a:p>
        </p:txBody>
      </p:sp>
      <p:pic>
        <p:nvPicPr>
          <p:cNvPr id="16386" name="Picture 2" descr="http://www2.wii.gov.in/forensic/cover.jpg"/>
          <p:cNvPicPr>
            <a:picLocks noChangeAspect="1" noChangeArrowheads="1"/>
          </p:cNvPicPr>
          <p:nvPr/>
        </p:nvPicPr>
        <p:blipFill>
          <a:blip r:embed="rId2"/>
          <a:srcRect/>
          <a:stretch>
            <a:fillRect/>
          </a:stretch>
        </p:blipFill>
        <p:spPr bwMode="auto">
          <a:xfrm>
            <a:off x="0" y="1066800"/>
            <a:ext cx="9144000" cy="57912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66800" y="609600"/>
            <a:ext cx="7772400" cy="6248400"/>
          </a:xfrm>
        </p:spPr>
        <p:txBody>
          <a:bodyPr>
            <a:normAutofit fontScale="92500"/>
          </a:bodyPr>
          <a:lstStyle/>
          <a:p>
            <a:pPr algn="just"/>
            <a:r>
              <a:rPr lang="en-US" b="1" dirty="0" smtClean="0">
                <a:solidFill>
                  <a:schemeClr val="accent1">
                    <a:lumMod val="75000"/>
                  </a:schemeClr>
                </a:solidFill>
                <a:latin typeface="+mj-lt"/>
                <a:cs typeface="Times New Roman" pitchFamily="18" charset="0"/>
              </a:rPr>
              <a:t>One major factor threatening the very existence of some important species of wildlife is wildlife trafficking - the green crime of poaching that has branched out into collection, possession, processing, and importing of a large number of species for monetary gains. </a:t>
            </a:r>
          </a:p>
          <a:p>
            <a:pPr algn="just"/>
            <a:r>
              <a:rPr lang="en-US" b="1" dirty="0" smtClean="0">
                <a:solidFill>
                  <a:schemeClr val="accent1">
                    <a:lumMod val="75000"/>
                  </a:schemeClr>
                </a:solidFill>
                <a:latin typeface="+mj-lt"/>
                <a:cs typeface="Times New Roman" pitchFamily="18" charset="0"/>
              </a:rPr>
              <a:t>This black market of wildlife is valued as the third largest illegal trade in the world and one of the most profitable crimes of today. The illegal wildlife trade is estimated to be valued somewhere between $10 and $20 billion .</a:t>
            </a:r>
          </a:p>
          <a:p>
            <a:pPr algn="just"/>
            <a:r>
              <a:rPr lang="en-US" b="1" dirty="0" smtClean="0">
                <a:solidFill>
                  <a:schemeClr val="accent1">
                    <a:lumMod val="75000"/>
                  </a:schemeClr>
                </a:solidFill>
                <a:latin typeface="+mj-lt"/>
                <a:cs typeface="Times New Roman" pitchFamily="18" charset="0"/>
              </a:rPr>
              <a:t>The Wild Life (Protection) Act, 1972 was enacted to give proper shape, support and protection to wildlife conservation in the country. It has six schedules listing varying degrees of protection, with more protection being provided under Schedule I and part II of schedule II with the highest penalties prescribed for offences. </a:t>
            </a:r>
            <a:endParaRPr lang="en-US" b="1" dirty="0">
              <a:solidFill>
                <a:schemeClr val="accent1">
                  <a:lumMod val="75000"/>
                </a:schemeClr>
              </a:solidFill>
              <a:latin typeface="+mj-lt"/>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04800"/>
            <a:ext cx="6248400" cy="846161"/>
          </a:xfrm>
        </p:spPr>
        <p:txBody>
          <a:bodyPr/>
          <a:lstStyle/>
          <a:p>
            <a:r>
              <a:rPr lang="en-US" b="1" dirty="0" smtClean="0"/>
              <a:t>Hunting Techniques</a:t>
            </a:r>
            <a:endParaRPr lang="en-US" b="1" dirty="0"/>
          </a:p>
        </p:txBody>
      </p:sp>
      <p:sp>
        <p:nvSpPr>
          <p:cNvPr id="3" name="Content Placeholder 2"/>
          <p:cNvSpPr>
            <a:spLocks noGrp="1"/>
          </p:cNvSpPr>
          <p:nvPr>
            <p:ph sz="quarter" idx="1"/>
          </p:nvPr>
        </p:nvSpPr>
        <p:spPr>
          <a:xfrm>
            <a:off x="1447800" y="1219200"/>
            <a:ext cx="7391400" cy="5638800"/>
          </a:xfrm>
        </p:spPr>
        <p:txBody>
          <a:bodyPr>
            <a:normAutofit fontScale="92500" lnSpcReduction="20000"/>
          </a:bodyPr>
          <a:lstStyle/>
          <a:p>
            <a:pPr algn="just"/>
            <a:r>
              <a:rPr lang="en-US" b="1" dirty="0" smtClean="0">
                <a:solidFill>
                  <a:schemeClr val="accent1">
                    <a:lumMod val="75000"/>
                  </a:schemeClr>
                </a:solidFill>
              </a:rPr>
              <a:t>Hunting on foot at night using locally crafted muzzle loading guns is one of the most popular means because it is very efficient, though risky.</a:t>
            </a:r>
          </a:p>
          <a:p>
            <a:pPr algn="just"/>
            <a:r>
              <a:rPr lang="en-US" b="1" dirty="0" smtClean="0">
                <a:solidFill>
                  <a:schemeClr val="accent1">
                    <a:lumMod val="75000"/>
                  </a:schemeClr>
                </a:solidFill>
              </a:rPr>
              <a:t>Water holes, fruiting trees and croplands bordering forests are favorite spots for stalking wildlife. Snares using telephone wires and automobile clutch cables are set on the forest path regularly used by the animal.</a:t>
            </a:r>
          </a:p>
          <a:p>
            <a:pPr algn="just"/>
            <a:r>
              <a:rPr lang="en-US" b="1" dirty="0" smtClean="0">
                <a:solidFill>
                  <a:schemeClr val="accent1">
                    <a:lumMod val="75000"/>
                  </a:schemeClr>
                </a:solidFill>
              </a:rPr>
              <a:t>Poisoned water placed in broken earthen pots is another popular method for large carnivores that threaten livestock.</a:t>
            </a:r>
          </a:p>
          <a:p>
            <a:pPr algn="just"/>
            <a:r>
              <a:rPr lang="en-US" b="1" dirty="0" smtClean="0">
                <a:solidFill>
                  <a:schemeClr val="accent1">
                    <a:lumMod val="75000"/>
                  </a:schemeClr>
                </a:solidFill>
              </a:rPr>
              <a:t>High voltage live electric wires connected to fences are used to eliminate elephants and pigs.</a:t>
            </a:r>
          </a:p>
          <a:p>
            <a:pPr algn="just"/>
            <a:r>
              <a:rPr lang="en-US" b="1" dirty="0" smtClean="0">
                <a:solidFill>
                  <a:schemeClr val="accent1">
                    <a:lumMod val="75000"/>
                  </a:schemeClr>
                </a:solidFill>
              </a:rPr>
              <a:t>Also, jaw traps are used for hunting large carnivores like tigers</a:t>
            </a:r>
          </a:p>
          <a:p>
            <a:pPr algn="just"/>
            <a:r>
              <a:rPr lang="en-US" b="1" dirty="0" smtClean="0">
                <a:solidFill>
                  <a:schemeClr val="accent1">
                    <a:lumMod val="75000"/>
                  </a:schemeClr>
                </a:solidFill>
              </a:rPr>
              <a:t>Dynamites are used to poach fish.</a:t>
            </a:r>
            <a:endParaRPr lang="en-US" b="1"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905000"/>
            <a:ext cx="6248400" cy="2209800"/>
          </a:xfrm>
        </p:spPr>
        <p:txBody>
          <a:bodyPr/>
          <a:lstStyle/>
          <a:p>
            <a:r>
              <a:rPr lang="en-US" sz="4400" b="1" dirty="0" smtClean="0">
                <a:solidFill>
                  <a:schemeClr val="accent1">
                    <a:lumMod val="75000"/>
                  </a:schemeClr>
                </a:solidFill>
              </a:rPr>
              <a:t>Species endangered due to poaching</a:t>
            </a:r>
            <a:endParaRPr lang="en-US" sz="4400" b="1"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124200" y="814958"/>
          <a:ext cx="3657600" cy="6043042"/>
        </p:xfrm>
        <a:graphic>
          <a:graphicData uri="http://schemas.openxmlformats.org/drawingml/2006/table">
            <a:tbl>
              <a:tblPr firstRow="1" bandRow="1">
                <a:tableStyleId>{69012ECD-51FC-41F1-AA8D-1B2483CD663E}</a:tableStyleId>
              </a:tblPr>
              <a:tblGrid>
                <a:gridCol w="1710813"/>
                <a:gridCol w="1946787"/>
              </a:tblGrid>
              <a:tr h="762000">
                <a:tc>
                  <a:txBody>
                    <a:bodyPr/>
                    <a:lstStyle/>
                    <a:p>
                      <a:r>
                        <a:rPr lang="en-US" sz="1600" dirty="0" smtClean="0">
                          <a:latin typeface="Times New Roman" pitchFamily="18" charset="0"/>
                          <a:cs typeface="Times New Roman" pitchFamily="18" charset="0"/>
                        </a:rPr>
                        <a:t>ANIMAL </a:t>
                      </a:r>
                      <a:r>
                        <a:rPr lang="en-US" sz="1600" baseline="0" dirty="0" smtClean="0">
                          <a:latin typeface="Times New Roman" pitchFamily="18" charset="0"/>
                          <a:cs typeface="Times New Roman" pitchFamily="18" charset="0"/>
                        </a:rPr>
                        <a:t> PARTS</a:t>
                      </a:r>
                      <a:endParaRPr lang="en-US" sz="1600" dirty="0">
                        <a:latin typeface="Times New Roman" pitchFamily="18" charset="0"/>
                        <a:cs typeface="Times New Roman" pitchFamily="18" charset="0"/>
                      </a:endParaRPr>
                    </a:p>
                  </a:txBody>
                  <a:tcPr>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US" sz="1600" dirty="0" smtClean="0">
                          <a:latin typeface="Times New Roman" pitchFamily="18" charset="0"/>
                          <a:cs typeface="Times New Roman" pitchFamily="18" charset="0"/>
                        </a:rPr>
                        <a:t>USES</a:t>
                      </a:r>
                      <a:endParaRPr lang="en-US" sz="1600" dirty="0">
                        <a:latin typeface="Times New Roman" pitchFamily="18" charset="0"/>
                        <a:cs typeface="Times New Roman" pitchFamily="18" charset="0"/>
                      </a:endParaRPr>
                    </a:p>
                  </a:txBody>
                  <a:tcPr>
                    <a:lnB w="12700" cap="flat" cmpd="sng" algn="ctr">
                      <a:solidFill>
                        <a:schemeClr val="tx1"/>
                      </a:solidFill>
                      <a:prstDash val="solid"/>
                      <a:round/>
                      <a:headEnd type="none" w="med" len="med"/>
                      <a:tailEnd type="none" w="med" len="med"/>
                    </a:lnB>
                    <a:solidFill>
                      <a:schemeClr val="accent1">
                        <a:lumMod val="75000"/>
                      </a:schemeClr>
                    </a:solidFill>
                  </a:tcPr>
                </a:tc>
              </a:tr>
              <a:tr h="410714">
                <a:tc>
                  <a:txBody>
                    <a:bodyPr/>
                    <a:lstStyle/>
                    <a:p>
                      <a:r>
                        <a:rPr lang="en-US" sz="1600" dirty="0" smtClean="0">
                          <a:latin typeface="Times New Roman" pitchFamily="18" charset="0"/>
                          <a:cs typeface="Times New Roman" pitchFamily="18" charset="0"/>
                        </a:rPr>
                        <a:t>Musk</a:t>
                      </a:r>
                      <a:r>
                        <a:rPr lang="en-US" sz="1600" baseline="0" dirty="0" smtClean="0">
                          <a:latin typeface="Times New Roman" pitchFamily="18" charset="0"/>
                          <a:cs typeface="Times New Roman" pitchFamily="18" charset="0"/>
                        </a:rPr>
                        <a:t> pod</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600" dirty="0" smtClean="0">
                          <a:latin typeface="Times New Roman" pitchFamily="18" charset="0"/>
                          <a:cs typeface="Times New Roman" pitchFamily="18" charset="0"/>
                        </a:rPr>
                        <a:t>Perfumery</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629312">
                <a:tc>
                  <a:txBody>
                    <a:bodyPr/>
                    <a:lstStyle/>
                    <a:p>
                      <a:r>
                        <a:rPr lang="en-US" sz="1600" dirty="0" smtClean="0">
                          <a:latin typeface="Times New Roman" pitchFamily="18" charset="0"/>
                          <a:cs typeface="Times New Roman" pitchFamily="18" charset="0"/>
                        </a:rPr>
                        <a:t>Ivory</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600" dirty="0" smtClean="0">
                          <a:latin typeface="Times New Roman" pitchFamily="18" charset="0"/>
                          <a:cs typeface="Times New Roman" pitchFamily="18" charset="0"/>
                        </a:rPr>
                        <a:t>Jewellery</a:t>
                      </a:r>
                      <a:r>
                        <a:rPr lang="en-US" sz="1600" baseline="0" dirty="0" smtClean="0">
                          <a:latin typeface="Times New Roman" pitchFamily="18" charset="0"/>
                          <a:cs typeface="Times New Roman" pitchFamily="18" charset="0"/>
                        </a:rPr>
                        <a:t> and  Furniture</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902926">
                <a:tc>
                  <a:txBody>
                    <a:bodyPr/>
                    <a:lstStyle/>
                    <a:p>
                      <a:r>
                        <a:rPr lang="en-US" sz="1600" dirty="0" smtClean="0">
                          <a:latin typeface="Times New Roman" pitchFamily="18" charset="0"/>
                          <a:cs typeface="Times New Roman" pitchFamily="18" charset="0"/>
                        </a:rPr>
                        <a:t>Hides of leopard,</a:t>
                      </a:r>
                      <a:r>
                        <a:rPr lang="en-US" sz="1600" baseline="0" dirty="0" smtClean="0">
                          <a:latin typeface="Times New Roman" pitchFamily="18" charset="0"/>
                          <a:cs typeface="Times New Roman" pitchFamily="18" charset="0"/>
                        </a:rPr>
                        <a:t> tiger and snake</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600" dirty="0" smtClean="0">
                          <a:latin typeface="Times New Roman" pitchFamily="18" charset="0"/>
                          <a:cs typeface="Times New Roman" pitchFamily="18" charset="0"/>
                        </a:rPr>
                        <a:t>Fashion</a:t>
                      </a:r>
                      <a:r>
                        <a:rPr lang="en-US" sz="1600" baseline="0" dirty="0" smtClean="0">
                          <a:latin typeface="Times New Roman" pitchFamily="18" charset="0"/>
                          <a:cs typeface="Times New Roman" pitchFamily="18" charset="0"/>
                        </a:rPr>
                        <a:t> products</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629312">
                <a:tc>
                  <a:txBody>
                    <a:bodyPr/>
                    <a:lstStyle/>
                    <a:p>
                      <a:r>
                        <a:rPr lang="en-US" sz="1600" dirty="0" smtClean="0">
                          <a:latin typeface="Times New Roman" pitchFamily="18" charset="0"/>
                          <a:cs typeface="Times New Roman" pitchFamily="18" charset="0"/>
                        </a:rPr>
                        <a:t>Shahtoosh Hair</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600" dirty="0" smtClean="0">
                          <a:latin typeface="Times New Roman" pitchFamily="18" charset="0"/>
                          <a:cs typeface="Times New Roman" pitchFamily="18" charset="0"/>
                        </a:rPr>
                        <a:t>Shawls</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629312">
                <a:tc>
                  <a:txBody>
                    <a:bodyPr/>
                    <a:lstStyle/>
                    <a:p>
                      <a:r>
                        <a:rPr lang="en-US" sz="1600" dirty="0" smtClean="0">
                          <a:latin typeface="Times New Roman" pitchFamily="18" charset="0"/>
                          <a:cs typeface="Times New Roman" pitchFamily="18" charset="0"/>
                        </a:rPr>
                        <a:t>Antlers and Horns</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600" dirty="0" smtClean="0">
                          <a:latin typeface="Times New Roman" pitchFamily="18" charset="0"/>
                          <a:cs typeface="Times New Roman" pitchFamily="18" charset="0"/>
                        </a:rPr>
                        <a:t>Jewellery and Furniture</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1450154">
                <a:tc>
                  <a:txBody>
                    <a:bodyPr/>
                    <a:lstStyle/>
                    <a:p>
                      <a:r>
                        <a:rPr lang="en-US" sz="1600" dirty="0" smtClean="0">
                          <a:latin typeface="Times New Roman" pitchFamily="18" charset="0"/>
                          <a:cs typeface="Times New Roman" pitchFamily="18" charset="0"/>
                        </a:rPr>
                        <a:t>Bear bile, bones and claws</a:t>
                      </a:r>
                      <a:r>
                        <a:rPr lang="en-US" sz="1600" baseline="0" dirty="0" smtClean="0">
                          <a:latin typeface="Times New Roman" pitchFamily="18" charset="0"/>
                          <a:cs typeface="Times New Roman" pitchFamily="18" charset="0"/>
                        </a:rPr>
                        <a:t> of leopard and tiger</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600" dirty="0" smtClean="0">
                          <a:latin typeface="Times New Roman" pitchFamily="18" charset="0"/>
                          <a:cs typeface="Times New Roman" pitchFamily="18" charset="0"/>
                        </a:rPr>
                        <a:t>TCM</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629312">
                <a:tc>
                  <a:txBody>
                    <a:bodyPr/>
                    <a:lstStyle/>
                    <a:p>
                      <a:r>
                        <a:rPr lang="en-US" sz="1600" dirty="0" smtClean="0">
                          <a:latin typeface="Times New Roman" pitchFamily="18" charset="0"/>
                          <a:cs typeface="Times New Roman" pitchFamily="18" charset="0"/>
                        </a:rPr>
                        <a:t>Mongoose</a:t>
                      </a:r>
                      <a:r>
                        <a:rPr lang="en-US" sz="1600" baseline="0" dirty="0" smtClean="0">
                          <a:latin typeface="Times New Roman" pitchFamily="18" charset="0"/>
                          <a:cs typeface="Times New Roman" pitchFamily="18" charset="0"/>
                        </a:rPr>
                        <a:t> hair</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600" dirty="0" smtClean="0">
                          <a:latin typeface="Times New Roman" pitchFamily="18" charset="0"/>
                          <a:cs typeface="Times New Roman" pitchFamily="18" charset="0"/>
                        </a:rPr>
                        <a:t>Paint</a:t>
                      </a:r>
                      <a:r>
                        <a:rPr lang="en-US" sz="1600" baseline="0" dirty="0" smtClean="0">
                          <a:latin typeface="Times New Roman" pitchFamily="18" charset="0"/>
                          <a:cs typeface="Times New Roman" pitchFamily="18" charset="0"/>
                        </a:rPr>
                        <a:t> brush bristles</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bl>
          </a:graphicData>
        </a:graphic>
      </p:graphicFrame>
      <p:sp>
        <p:nvSpPr>
          <p:cNvPr id="4" name="TextBox 3"/>
          <p:cNvSpPr txBox="1"/>
          <p:nvPr/>
        </p:nvSpPr>
        <p:spPr>
          <a:xfrm>
            <a:off x="457200" y="0"/>
            <a:ext cx="8305800" cy="769441"/>
          </a:xfrm>
          <a:prstGeom prst="rect">
            <a:avLst/>
          </a:prstGeom>
          <a:noFill/>
        </p:spPr>
        <p:txBody>
          <a:bodyPr wrap="square" rtlCol="0">
            <a:spAutoFit/>
          </a:bodyPr>
          <a:lstStyle/>
          <a:p>
            <a:pPr algn="ctr"/>
            <a:r>
              <a:rPr lang="en-US" sz="4400" dirty="0" smtClean="0">
                <a:solidFill>
                  <a:schemeClr val="accent1">
                    <a:lumMod val="75000"/>
                  </a:schemeClr>
                </a:solidFill>
                <a:latin typeface="Times New Roman" pitchFamily="18" charset="0"/>
                <a:cs typeface="Times New Roman" pitchFamily="18" charset="0"/>
              </a:rPr>
              <a:t>WILD LIFE TRADE </a:t>
            </a:r>
            <a:endParaRPr lang="en-US" sz="4400" dirty="0">
              <a:solidFill>
                <a:schemeClr val="accent1">
                  <a:lumMod val="75000"/>
                </a:schemeClr>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0" y="838201"/>
            <a:ext cx="2819400" cy="1905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0" y="2895600"/>
            <a:ext cx="2819400" cy="1828801"/>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6934200" y="762000"/>
            <a:ext cx="1828800" cy="21336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0" y="4876800"/>
            <a:ext cx="2819400" cy="16764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6858000" y="2971800"/>
            <a:ext cx="2286000" cy="1885950"/>
          </a:xfrm>
          <a:prstGeom prst="rect">
            <a:avLst/>
          </a:prstGeom>
          <a:noFill/>
          <a:ln w="9525">
            <a:noFill/>
            <a:miter lim="800000"/>
            <a:headEnd/>
            <a:tailEnd/>
          </a:ln>
          <a:effectLst/>
        </p:spPr>
      </p:pic>
      <p:pic>
        <p:nvPicPr>
          <p:cNvPr id="1031" name="Picture 7"/>
          <p:cNvPicPr>
            <a:picLocks noChangeAspect="1" noChangeArrowheads="1"/>
          </p:cNvPicPr>
          <p:nvPr/>
        </p:nvPicPr>
        <p:blipFill>
          <a:blip r:embed="rId7"/>
          <a:srcRect l="14493" r="27536"/>
          <a:stretch>
            <a:fillRect/>
          </a:stretch>
        </p:blipFill>
        <p:spPr bwMode="auto">
          <a:xfrm>
            <a:off x="7010400" y="4800600"/>
            <a:ext cx="1828800" cy="1733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597</TotalTime>
  <Words>1354</Words>
  <Application>Microsoft Office PowerPoint</Application>
  <PresentationFormat>On-screen Show (4:3)</PresentationFormat>
  <Paragraphs>81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Equity</vt:lpstr>
      <vt:lpstr>WILDLIFE FORENSIC</vt:lpstr>
      <vt:lpstr>Introduction to Wildlife</vt:lpstr>
      <vt:lpstr>Importance of wildlife</vt:lpstr>
      <vt:lpstr>Wildlife Forensic/ Human Forensic</vt:lpstr>
      <vt:lpstr>Wildlife Offences</vt:lpstr>
      <vt:lpstr>Slide 6</vt:lpstr>
      <vt:lpstr>Hunting Techniques</vt:lpstr>
      <vt:lpstr>Species endangered due to poaching</vt:lpstr>
      <vt:lpstr>Slide 9</vt:lpstr>
      <vt:lpstr>One horned Rhino</vt:lpstr>
      <vt:lpstr>Slide 11</vt:lpstr>
      <vt:lpstr>Slide 12</vt:lpstr>
      <vt:lpstr>Slide 13</vt:lpstr>
      <vt:lpstr>Tibetan Antelope (chiru)</vt:lpstr>
      <vt:lpstr>Olive Ridley Turtle</vt:lpstr>
      <vt:lpstr>Identification of skin and fur</vt:lpstr>
      <vt:lpstr>Slide 17</vt:lpstr>
      <vt:lpstr>Identification of skin and fur</vt:lpstr>
      <vt:lpstr>Slide 19</vt:lpstr>
      <vt:lpstr>Identification of bones and teeth</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WILDLIFE FORENSIC</dc:title>
  <dc:creator>user</dc:creator>
  <cp:lastModifiedBy>Admin</cp:lastModifiedBy>
  <cp:revision>45</cp:revision>
  <dcterms:created xsi:type="dcterms:W3CDTF">2012-07-19T17:04:25Z</dcterms:created>
  <dcterms:modified xsi:type="dcterms:W3CDTF">2013-04-21T13:39:06Z</dcterms:modified>
</cp:coreProperties>
</file>