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0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588266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13820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9139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755622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17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548432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14599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388540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58127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DE281F-C365-4744-ABC0-8B14B5C26753}"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115527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DE281F-C365-4744-ABC0-8B14B5C26753}"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97642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DE281F-C365-4744-ABC0-8B14B5C26753}"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4229839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DE281F-C365-4744-ABC0-8B14B5C26753}"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02204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DE281F-C365-4744-ABC0-8B14B5C26753}"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139003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DE281F-C365-4744-ABC0-8B14B5C26753}"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8318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DE281F-C365-4744-ABC0-8B14B5C26753}"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390932-57E2-42E9-B4B4-BD9066EF454D}" type="slidenum">
              <a:rPr lang="en-IN" smtClean="0"/>
              <a:t>‹#›</a:t>
            </a:fld>
            <a:endParaRPr lang="en-IN"/>
          </a:p>
        </p:txBody>
      </p:sp>
    </p:spTree>
    <p:extLst>
      <p:ext uri="{BB962C8B-B14F-4D97-AF65-F5344CB8AC3E}">
        <p14:creationId xmlns:p14="http://schemas.microsoft.com/office/powerpoint/2010/main" val="209250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DE281F-C365-4744-ABC0-8B14B5C26753}" type="datetimeFigureOut">
              <a:rPr lang="en-IN" smtClean="0"/>
              <a:t>05-01-2025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B390932-57E2-42E9-B4B4-BD9066EF454D}" type="slidenum">
              <a:rPr lang="en-IN" smtClean="0"/>
              <a:t>‹#›</a:t>
            </a:fld>
            <a:endParaRPr lang="en-IN"/>
          </a:p>
        </p:txBody>
      </p:sp>
    </p:spTree>
    <p:extLst>
      <p:ext uri="{BB962C8B-B14F-4D97-AF65-F5344CB8AC3E}">
        <p14:creationId xmlns:p14="http://schemas.microsoft.com/office/powerpoint/2010/main" val="3261562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II</a:t>
            </a:r>
            <a:endParaRPr lang="en-IN" dirty="0"/>
          </a:p>
        </p:txBody>
      </p:sp>
      <p:sp>
        <p:nvSpPr>
          <p:cNvPr id="3" name="Subtitle 2"/>
          <p:cNvSpPr>
            <a:spLocks noGrp="1"/>
          </p:cNvSpPr>
          <p:nvPr>
            <p:ph type="subTitle" idx="1"/>
          </p:nvPr>
        </p:nvSpPr>
        <p:spPr/>
        <p:txBody>
          <a:bodyPr>
            <a:noAutofit/>
          </a:bodyPr>
          <a:lstStyle/>
          <a:p>
            <a:r>
              <a:rPr lang="en-IN" sz="3600" b="1" dirty="0">
                <a:solidFill>
                  <a:schemeClr val="accent2">
                    <a:lumMod val="50000"/>
                  </a:schemeClr>
                </a:solidFill>
                <a:effectLst>
                  <a:outerShdw blurRad="38100" dist="38100" dir="2700000" algn="tl">
                    <a:srgbClr val="000000">
                      <a:alpha val="43137"/>
                    </a:srgbClr>
                  </a:outerShdw>
                </a:effectLst>
              </a:rPr>
              <a:t>Investigate Process Methodologies</a:t>
            </a:r>
            <a:endParaRPr lang="en-IN" sz="3600" dirty="0">
              <a:solidFill>
                <a:schemeClr val="accent2">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060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496976" cy="2339662"/>
          </a:xfrm>
        </p:spPr>
        <p:txBody>
          <a:bodyPr>
            <a:normAutofit fontScale="90000"/>
          </a:bodyPr>
          <a:lstStyle/>
          <a:p>
            <a:pPr marL="571500" indent="-571500">
              <a:buFont typeface="Wingdings" panose="05000000000000000000" pitchFamily="2" charset="2"/>
              <a:buChar char="q"/>
            </a:pPr>
            <a:r>
              <a:rPr lang="en-US" dirty="0"/>
              <a:t>Technology and toolsets in the digital forensics' investigation:</a:t>
            </a:r>
            <a:br>
              <a:rPr lang="en-US" dirty="0"/>
            </a:br>
            <a:br>
              <a:rPr lang="en-US" dirty="0"/>
            </a:br>
            <a:r>
              <a:rPr lang="en-US" dirty="0"/>
              <a:t>	</a:t>
            </a:r>
            <a:r>
              <a:rPr lang="en-US" sz="4000" dirty="0">
                <a:solidFill>
                  <a:srgbClr val="7030A0"/>
                </a:solidFill>
              </a:rPr>
              <a:t>Digital forensics investigations require specialized technologies and tools to collect, preserve, analyze, and present digital evidence. These tools vary depending on the type of device, data, or crime being investigated.</a:t>
            </a:r>
            <a:br>
              <a:rPr lang="en-US" sz="4000" dirty="0">
                <a:solidFill>
                  <a:srgbClr val="7030A0"/>
                </a:solidFill>
              </a:rPr>
            </a:br>
            <a:endParaRPr lang="en-IN" dirty="0">
              <a:solidFill>
                <a:srgbClr val="7030A0"/>
              </a:solidFill>
            </a:endParaRPr>
          </a:p>
        </p:txBody>
      </p:sp>
    </p:spTree>
    <p:extLst>
      <p:ext uri="{BB962C8B-B14F-4D97-AF65-F5344CB8AC3E}">
        <p14:creationId xmlns:p14="http://schemas.microsoft.com/office/powerpoint/2010/main" val="360328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5" y="622479"/>
            <a:ext cx="8596668" cy="1320800"/>
          </a:xfrm>
        </p:spPr>
        <p:txBody>
          <a:bodyPr>
            <a:normAutofit fontScale="90000"/>
          </a:bodyPr>
          <a:lstStyle/>
          <a:p>
            <a:r>
              <a:rPr lang="en-US" b="1" dirty="0">
                <a:solidFill>
                  <a:srgbClr val="766068"/>
                </a:solidFill>
              </a:rPr>
              <a:t>Disk and files system forensics tools</a:t>
            </a:r>
            <a:br>
              <a:rPr lang="en-US" dirty="0"/>
            </a:br>
            <a:br>
              <a:rPr lang="en-US" dirty="0"/>
            </a:br>
            <a:r>
              <a:rPr lang="en-US" dirty="0"/>
              <a:t>	</a:t>
            </a:r>
            <a:r>
              <a:rPr lang="en-US" sz="2700" dirty="0" err="1"/>
              <a:t>EnCase</a:t>
            </a:r>
            <a:r>
              <a:rPr lang="en-US" sz="2700" dirty="0"/>
              <a:t> Forensics</a:t>
            </a:r>
            <a:br>
              <a:rPr lang="en-US" sz="2700" dirty="0"/>
            </a:br>
            <a:r>
              <a:rPr lang="en-US" sz="2700" dirty="0"/>
              <a:t>	Forensic Toolkit (FTK)</a:t>
            </a:r>
            <a:br>
              <a:rPr lang="en-US" sz="2700" dirty="0"/>
            </a:br>
            <a:r>
              <a:rPr lang="en-US" sz="2700" dirty="0"/>
              <a:t>	Autopsy</a:t>
            </a:r>
            <a:br>
              <a:rPr lang="en-US" sz="2700" dirty="0"/>
            </a:br>
            <a:r>
              <a:rPr lang="en-US" sz="2700" dirty="0"/>
              <a:t>	Sleuth Kit</a:t>
            </a:r>
            <a:br>
              <a:rPr lang="en-US" sz="2700" dirty="0"/>
            </a:br>
            <a:r>
              <a:rPr lang="en-US" sz="2700" dirty="0"/>
              <a:t>	</a:t>
            </a:r>
            <a:r>
              <a:rPr lang="en-US" sz="2700" dirty="0" err="1"/>
              <a:t>ProDiscover</a:t>
            </a:r>
            <a:br>
              <a:rPr lang="en-US" sz="2700" dirty="0"/>
            </a:br>
            <a:br>
              <a:rPr lang="en-US" sz="2700" dirty="0"/>
            </a:br>
            <a:r>
              <a:rPr lang="en-US" b="1" dirty="0">
                <a:solidFill>
                  <a:schemeClr val="tx1"/>
                </a:solidFill>
              </a:rPr>
              <a:t>Mobile Device Forensics Tools</a:t>
            </a:r>
            <a:br>
              <a:rPr lang="en-US" b="1" dirty="0">
                <a:solidFill>
                  <a:schemeClr val="tx1"/>
                </a:solidFill>
              </a:rPr>
            </a:br>
            <a:br>
              <a:rPr lang="en-US" b="1" dirty="0">
                <a:solidFill>
                  <a:schemeClr val="tx1"/>
                </a:solidFill>
              </a:rPr>
            </a:br>
            <a:r>
              <a:rPr lang="en-US" b="1" dirty="0">
                <a:solidFill>
                  <a:schemeClr val="tx1"/>
                </a:solidFill>
              </a:rPr>
              <a:t>	</a:t>
            </a:r>
            <a:r>
              <a:rPr lang="en-US" b="1" dirty="0" err="1">
                <a:solidFill>
                  <a:schemeClr val="tx1"/>
                </a:solidFill>
              </a:rPr>
              <a:t>Cellebrite</a:t>
            </a:r>
            <a:r>
              <a:rPr lang="en-US" b="1" dirty="0">
                <a:solidFill>
                  <a:schemeClr val="tx1"/>
                </a:solidFill>
              </a:rPr>
              <a:t> UFED, XRY, Oxygen Forensics and Magnet Axiom.</a:t>
            </a:r>
            <a:br>
              <a:rPr lang="en-US" sz="2700" dirty="0"/>
            </a:br>
            <a:br>
              <a:rPr lang="en-US" sz="2700" dirty="0"/>
            </a:br>
            <a:r>
              <a:rPr lang="en-US" dirty="0"/>
              <a:t>	</a:t>
            </a:r>
            <a:br>
              <a:rPr lang="en-US" dirty="0"/>
            </a:br>
            <a:br>
              <a:rPr lang="en-US" dirty="0"/>
            </a:br>
            <a:r>
              <a:rPr lang="en-US" dirty="0"/>
              <a:t> </a:t>
            </a:r>
            <a:endParaRPr lang="en-IN" dirty="0"/>
          </a:p>
        </p:txBody>
      </p:sp>
    </p:spTree>
    <p:extLst>
      <p:ext uri="{BB962C8B-B14F-4D97-AF65-F5344CB8AC3E}">
        <p14:creationId xmlns:p14="http://schemas.microsoft.com/office/powerpoint/2010/main" val="359154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Network Forensics Tools</a:t>
            </a:r>
            <a:br>
              <a:rPr lang="en-US" b="1" dirty="0">
                <a:solidFill>
                  <a:schemeClr val="tx1"/>
                </a:solidFill>
              </a:rPr>
            </a:br>
            <a:br>
              <a:rPr lang="en-US" dirty="0"/>
            </a:br>
            <a:r>
              <a:rPr lang="en-US" dirty="0"/>
              <a:t>	</a:t>
            </a:r>
            <a:r>
              <a:rPr lang="en-US" dirty="0" err="1"/>
              <a:t>Wireshark</a:t>
            </a:r>
            <a:r>
              <a:rPr lang="en-US" dirty="0"/>
              <a:t>, </a:t>
            </a:r>
            <a:r>
              <a:rPr lang="en-US" dirty="0" err="1"/>
              <a:t>Xplico</a:t>
            </a:r>
            <a:r>
              <a:rPr lang="en-US" dirty="0"/>
              <a:t>, </a:t>
            </a:r>
            <a:r>
              <a:rPr lang="en-US" dirty="0" err="1"/>
              <a:t>Netwitness</a:t>
            </a:r>
            <a:r>
              <a:rPr lang="en-US" dirty="0"/>
              <a:t>, Network Miner.</a:t>
            </a:r>
            <a:br>
              <a:rPr lang="en-US" dirty="0"/>
            </a:br>
            <a:br>
              <a:rPr lang="en-US" dirty="0"/>
            </a:br>
            <a:r>
              <a:rPr lang="en-US" b="1" dirty="0">
                <a:solidFill>
                  <a:schemeClr val="tx1"/>
                </a:solidFill>
              </a:rPr>
              <a:t>Memory Forensics Tools</a:t>
            </a:r>
            <a:br>
              <a:rPr lang="en-US" b="1" dirty="0">
                <a:solidFill>
                  <a:schemeClr val="tx1"/>
                </a:solidFill>
              </a:rPr>
            </a:br>
            <a:br>
              <a:rPr lang="en-US" dirty="0"/>
            </a:br>
            <a:r>
              <a:rPr lang="en-US" dirty="0"/>
              <a:t>	Volatility, </a:t>
            </a:r>
            <a:r>
              <a:rPr lang="en-US" dirty="0" err="1"/>
              <a:t>Rekall</a:t>
            </a:r>
            <a:r>
              <a:rPr lang="en-US" dirty="0"/>
              <a:t>, </a:t>
            </a:r>
            <a:r>
              <a:rPr lang="en-US" dirty="0" err="1"/>
              <a:t>Belkasoft</a:t>
            </a:r>
            <a:r>
              <a:rPr lang="en-US" dirty="0"/>
              <a:t> Live RAM Capturer, X-ways forensics, encase, </a:t>
            </a:r>
            <a:r>
              <a:rPr lang="en-US" dirty="0" err="1"/>
              <a:t>ftk</a:t>
            </a:r>
            <a:r>
              <a:rPr lang="en-US" dirty="0"/>
              <a:t> others</a:t>
            </a:r>
            <a:br>
              <a:rPr lang="en-US" dirty="0"/>
            </a:br>
            <a:br>
              <a:rPr lang="en-US" dirty="0"/>
            </a:br>
            <a:r>
              <a:rPr lang="en-US" b="1" dirty="0">
                <a:solidFill>
                  <a:schemeClr val="tx1"/>
                </a:solidFill>
              </a:rPr>
              <a:t>Cloud Forensics Tools </a:t>
            </a:r>
            <a:r>
              <a:rPr lang="en-US" dirty="0"/>
              <a:t>: Magnet Axiom Cloud, Google Vault, </a:t>
            </a:r>
            <a:r>
              <a:rPr lang="en-US" dirty="0" err="1"/>
              <a:t>aws</a:t>
            </a:r>
            <a:r>
              <a:rPr lang="en-US" dirty="0"/>
              <a:t> cloud forensics.</a:t>
            </a:r>
            <a:endParaRPr lang="en-IN" dirty="0"/>
          </a:p>
        </p:txBody>
      </p:sp>
    </p:spTree>
    <p:extLst>
      <p:ext uri="{BB962C8B-B14F-4D97-AF65-F5344CB8AC3E}">
        <p14:creationId xmlns:p14="http://schemas.microsoft.com/office/powerpoint/2010/main" val="134088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Email and Social Media Forensics Tools</a:t>
            </a:r>
            <a:br>
              <a:rPr lang="en-US" b="1" dirty="0">
                <a:solidFill>
                  <a:schemeClr val="tx1"/>
                </a:solidFill>
              </a:rPr>
            </a:br>
            <a:br>
              <a:rPr lang="en-US" b="1" dirty="0">
                <a:solidFill>
                  <a:schemeClr val="tx1"/>
                </a:solidFill>
              </a:rPr>
            </a:br>
            <a:r>
              <a:rPr lang="en-US" dirty="0"/>
              <a:t>	</a:t>
            </a:r>
            <a:r>
              <a:rPr lang="en-US" dirty="0" err="1"/>
              <a:t>MailXaminer</a:t>
            </a:r>
            <a:r>
              <a:rPr lang="en-US" dirty="0"/>
              <a:t>, Forensically, Magnet Axiom, FAW, X-social discovery.</a:t>
            </a:r>
            <a:br>
              <a:rPr lang="en-US" dirty="0"/>
            </a:br>
            <a:br>
              <a:rPr lang="en-US" dirty="0"/>
            </a:br>
            <a:r>
              <a:rPr lang="en-US" b="1" dirty="0">
                <a:solidFill>
                  <a:schemeClr val="tx1"/>
                </a:solidFill>
              </a:rPr>
              <a:t>Malware Forensics Tools</a:t>
            </a:r>
            <a:br>
              <a:rPr lang="en-US" b="1" dirty="0">
                <a:solidFill>
                  <a:schemeClr val="tx1"/>
                </a:solidFill>
              </a:rPr>
            </a:br>
            <a:br>
              <a:rPr lang="en-US" dirty="0"/>
            </a:br>
            <a:r>
              <a:rPr lang="en-US" dirty="0"/>
              <a:t>	IDA Pro, Cuckoo Sandbox, </a:t>
            </a:r>
            <a:r>
              <a:rPr lang="en-US" dirty="0" err="1"/>
              <a:t>REMnux</a:t>
            </a:r>
            <a:r>
              <a:rPr lang="en-US" dirty="0"/>
              <a:t>.</a:t>
            </a:r>
            <a:br>
              <a:rPr lang="en-US" dirty="0"/>
            </a:br>
            <a:br>
              <a:rPr lang="en-US" dirty="0"/>
            </a:br>
            <a:r>
              <a:rPr lang="en-US" b="1" dirty="0">
                <a:solidFill>
                  <a:schemeClr val="tx1"/>
                </a:solidFill>
              </a:rPr>
              <a:t>Password Cracking and </a:t>
            </a:r>
            <a:r>
              <a:rPr lang="en-US" b="1">
                <a:solidFill>
                  <a:schemeClr val="tx1"/>
                </a:solidFill>
              </a:rPr>
              <a:t>Decryption tools</a:t>
            </a:r>
            <a:br>
              <a:rPr lang="en-US" b="1" dirty="0">
                <a:solidFill>
                  <a:schemeClr val="tx1"/>
                </a:solidFill>
              </a:rPr>
            </a:br>
            <a:r>
              <a:rPr lang="en-US" dirty="0"/>
              <a:t>	</a:t>
            </a:r>
            <a:r>
              <a:rPr lang="en-US" dirty="0" err="1"/>
              <a:t>Hashcat</a:t>
            </a:r>
            <a:r>
              <a:rPr lang="en-US" dirty="0"/>
              <a:t>, John the Ripper, </a:t>
            </a:r>
            <a:r>
              <a:rPr lang="en-US" dirty="0" err="1"/>
              <a:t>Passware</a:t>
            </a:r>
            <a:r>
              <a:rPr lang="en-US" dirty="0"/>
              <a:t> Kit, </a:t>
            </a:r>
            <a:r>
              <a:rPr lang="en-US" dirty="0" err="1"/>
              <a:t>ophcrack</a:t>
            </a:r>
            <a:r>
              <a:rPr lang="en-US" dirty="0"/>
              <a:t>.</a:t>
            </a:r>
            <a:br>
              <a:rPr lang="en-US" dirty="0"/>
            </a:br>
            <a:br>
              <a:rPr lang="en-US" dirty="0"/>
            </a:br>
            <a:r>
              <a:rPr lang="en-US" dirty="0"/>
              <a:t>	</a:t>
            </a:r>
            <a:endParaRPr lang="en-IN" dirty="0"/>
          </a:p>
        </p:txBody>
      </p:sp>
    </p:spTree>
    <p:extLst>
      <p:ext uri="{BB962C8B-B14F-4D97-AF65-F5344CB8AC3E}">
        <p14:creationId xmlns:p14="http://schemas.microsoft.com/office/powerpoint/2010/main" val="265157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5598" y="125257"/>
            <a:ext cx="11520088" cy="6584636"/>
          </a:xfrm>
          <a:prstGeom prst="rect">
            <a:avLst/>
          </a:prstGeom>
        </p:spPr>
      </p:pic>
    </p:spTree>
    <p:extLst>
      <p:ext uri="{BB962C8B-B14F-4D97-AF65-F5344CB8AC3E}">
        <p14:creationId xmlns:p14="http://schemas.microsoft.com/office/powerpoint/2010/main" val="26169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605" y="0"/>
            <a:ext cx="11042440" cy="1320800"/>
          </a:xfrm>
        </p:spPr>
        <p:txBody>
          <a:bodyPr>
            <a:normAutofit fontScale="90000"/>
          </a:bodyPr>
          <a:lstStyle/>
          <a:p>
            <a:r>
              <a:rPr lang="en-US" b="1" dirty="0">
                <a:solidFill>
                  <a:schemeClr val="accent6">
                    <a:lumMod val="50000"/>
                  </a:schemeClr>
                </a:solidFill>
              </a:rPr>
              <a:t>Securing the Scene</a:t>
            </a:r>
            <a:br>
              <a:rPr lang="en-US" dirty="0"/>
            </a:br>
            <a:r>
              <a:rPr lang="en-US" dirty="0"/>
              <a:t>	</a:t>
            </a:r>
            <a:r>
              <a:rPr lang="en-US" sz="2700" dirty="0">
                <a:solidFill>
                  <a:schemeClr val="tx1"/>
                </a:solidFill>
              </a:rPr>
              <a:t>Initial Response and scene safety like suspect device are located.</a:t>
            </a:r>
            <a:br>
              <a:rPr lang="en-US" sz="2700" dirty="0">
                <a:solidFill>
                  <a:schemeClr val="tx1"/>
                </a:solidFill>
              </a:rPr>
            </a:br>
            <a:br>
              <a:rPr lang="en-US" sz="2700" dirty="0">
                <a:solidFill>
                  <a:schemeClr val="tx1"/>
                </a:solidFill>
              </a:rPr>
            </a:br>
            <a:r>
              <a:rPr lang="en-US" sz="2700" dirty="0">
                <a:solidFill>
                  <a:schemeClr val="tx1"/>
                </a:solidFill>
              </a:rPr>
              <a:t>	Document the Scene like Photography.</a:t>
            </a:r>
            <a:br>
              <a:rPr lang="en-US" sz="2700" dirty="0">
                <a:solidFill>
                  <a:schemeClr val="tx1"/>
                </a:solidFill>
              </a:rPr>
            </a:br>
            <a:br>
              <a:rPr lang="en-US" sz="2700" dirty="0">
                <a:solidFill>
                  <a:schemeClr val="tx1"/>
                </a:solidFill>
              </a:rPr>
            </a:br>
            <a:r>
              <a:rPr lang="en-US" sz="2700" dirty="0">
                <a:solidFill>
                  <a:schemeClr val="tx1"/>
                </a:solidFill>
              </a:rPr>
              <a:t>	Isolate device from the network.</a:t>
            </a:r>
            <a:br>
              <a:rPr lang="en-US" sz="2700" dirty="0">
                <a:solidFill>
                  <a:schemeClr val="tx1"/>
                </a:solidFill>
              </a:rPr>
            </a:br>
            <a:r>
              <a:rPr lang="en-US" sz="2700" dirty="0">
                <a:solidFill>
                  <a:schemeClr val="tx1"/>
                </a:solidFill>
              </a:rPr>
              <a:t>	</a:t>
            </a:r>
            <a:br>
              <a:rPr lang="en-US" sz="2700" dirty="0">
                <a:solidFill>
                  <a:schemeClr val="tx1"/>
                </a:solidFill>
              </a:rPr>
            </a:br>
            <a:r>
              <a:rPr lang="en-US" sz="2700" dirty="0">
                <a:solidFill>
                  <a:schemeClr val="tx1"/>
                </a:solidFill>
              </a:rPr>
              <a:t>	Prevent data loss.</a:t>
            </a:r>
            <a:br>
              <a:rPr lang="en-US" sz="2700" dirty="0">
                <a:solidFill>
                  <a:schemeClr val="tx1"/>
                </a:solidFill>
              </a:rPr>
            </a:br>
            <a:r>
              <a:rPr lang="en-US" sz="2700" dirty="0">
                <a:solidFill>
                  <a:schemeClr val="tx1"/>
                </a:solidFill>
              </a:rPr>
              <a:t>	</a:t>
            </a:r>
            <a:br>
              <a:rPr lang="en-US" sz="2700" dirty="0">
                <a:solidFill>
                  <a:schemeClr val="tx1"/>
                </a:solidFill>
              </a:rPr>
            </a:br>
            <a:r>
              <a:rPr lang="en-US" sz="2700" dirty="0">
                <a:solidFill>
                  <a:schemeClr val="tx1"/>
                </a:solidFill>
              </a:rPr>
              <a:t>	Preserve volatile data</a:t>
            </a:r>
            <a:br>
              <a:rPr lang="en-US" sz="2700" dirty="0">
                <a:solidFill>
                  <a:schemeClr val="tx1"/>
                </a:solidFill>
              </a:rPr>
            </a:br>
            <a:r>
              <a:rPr lang="en-US" sz="2700" dirty="0">
                <a:solidFill>
                  <a:schemeClr val="tx1"/>
                </a:solidFill>
              </a:rPr>
              <a:t>	</a:t>
            </a:r>
            <a:br>
              <a:rPr lang="en-US" sz="2700" dirty="0">
                <a:solidFill>
                  <a:schemeClr val="tx1"/>
                </a:solidFill>
              </a:rPr>
            </a:br>
            <a:r>
              <a:rPr lang="en-US" sz="2700" dirty="0">
                <a:solidFill>
                  <a:schemeClr val="tx1"/>
                </a:solidFill>
              </a:rPr>
              <a:t>	Implement Chain of Custody</a:t>
            </a:r>
            <a:br>
              <a:rPr lang="en-US" sz="2700" dirty="0">
                <a:solidFill>
                  <a:schemeClr val="tx1"/>
                </a:solidFill>
              </a:rPr>
            </a:br>
            <a:r>
              <a:rPr lang="en-US" sz="2700" dirty="0">
                <a:solidFill>
                  <a:schemeClr val="tx1"/>
                </a:solidFill>
              </a:rPr>
              <a:t>	</a:t>
            </a:r>
            <a:br>
              <a:rPr lang="en-US" sz="2700" dirty="0">
                <a:solidFill>
                  <a:schemeClr val="tx1"/>
                </a:solidFill>
              </a:rPr>
            </a:br>
            <a:r>
              <a:rPr lang="en-US" sz="2700" dirty="0">
                <a:solidFill>
                  <a:schemeClr val="tx1"/>
                </a:solidFill>
              </a:rPr>
              <a:t>	Creating Forensic Imaging Bit-by-Bits Copies.</a:t>
            </a:r>
            <a:br>
              <a:rPr lang="en-US" sz="2700" dirty="0">
                <a:solidFill>
                  <a:schemeClr val="tx1"/>
                </a:solidFill>
              </a:rPr>
            </a:br>
            <a:r>
              <a:rPr lang="en-US" sz="2700" dirty="0">
                <a:solidFill>
                  <a:schemeClr val="tx1"/>
                </a:solidFill>
              </a:rPr>
              <a:t>	</a:t>
            </a:r>
            <a:br>
              <a:rPr lang="en-US" sz="2700" dirty="0">
                <a:solidFill>
                  <a:schemeClr val="tx1"/>
                </a:solidFill>
              </a:rPr>
            </a:br>
            <a:r>
              <a:rPr lang="en-US" sz="2700" dirty="0">
                <a:solidFill>
                  <a:schemeClr val="tx1"/>
                </a:solidFill>
              </a:rPr>
              <a:t>	Use Write Blockers, Conduct Investigation or Interview about scene.</a:t>
            </a:r>
            <a:br>
              <a:rPr lang="en-US" sz="2700" dirty="0"/>
            </a:br>
            <a:r>
              <a:rPr lang="en-US" sz="2700" dirty="0"/>
              <a:t>	</a:t>
            </a:r>
            <a:br>
              <a:rPr lang="en-US" sz="2700" dirty="0"/>
            </a:br>
            <a:endParaRPr lang="en-IN" dirty="0"/>
          </a:p>
        </p:txBody>
      </p:sp>
    </p:spTree>
    <p:extLst>
      <p:ext uri="{BB962C8B-B14F-4D97-AF65-F5344CB8AC3E}">
        <p14:creationId xmlns:p14="http://schemas.microsoft.com/office/powerpoint/2010/main" val="78000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IN" dirty="0"/>
              <a:t>High-level Digital Forensic Process Model</a:t>
            </a:r>
            <a:br>
              <a:rPr lang="en-IN" dirty="0"/>
            </a:br>
            <a:br>
              <a:rPr lang="en-IN" dirty="0"/>
            </a:br>
            <a:r>
              <a:rPr lang="en-IN" dirty="0"/>
              <a:t>		</a:t>
            </a:r>
            <a:r>
              <a:rPr lang="en-US" sz="1800" dirty="0"/>
              <a:t>A high-level </a:t>
            </a:r>
            <a:r>
              <a:rPr lang="en-US" sz="1800" b="1" dirty="0"/>
              <a:t>Digital Forensic Process Model</a:t>
            </a:r>
            <a:r>
              <a:rPr lang="en-US" sz="1800" dirty="0"/>
              <a:t> provides a structured approach for conducting digital forensic investigations. The goal is to ensure that evidence is collected, analyzed, and presented in a manner that is legally acceptable and technically sound. Here’s a breakdown of the typical stages involved in a digital forensic process.</a:t>
            </a:r>
            <a:br>
              <a:rPr lang="en-US" sz="1800" dirty="0"/>
            </a:br>
            <a:br>
              <a:rPr lang="en-US" sz="1800" dirty="0"/>
            </a:br>
            <a:endParaRPr lang="en-IN" sz="1800" dirty="0"/>
          </a:p>
        </p:txBody>
      </p:sp>
      <p:pic>
        <p:nvPicPr>
          <p:cNvPr id="4" name="Picture 3"/>
          <p:cNvPicPr>
            <a:picLocks noChangeAspect="1"/>
          </p:cNvPicPr>
          <p:nvPr/>
        </p:nvPicPr>
        <p:blipFill>
          <a:blip r:embed="rId2"/>
          <a:stretch>
            <a:fillRect/>
          </a:stretch>
        </p:blipFill>
        <p:spPr>
          <a:xfrm>
            <a:off x="922444" y="3310235"/>
            <a:ext cx="7511437" cy="3265663"/>
          </a:xfrm>
          <a:prstGeom prst="rect">
            <a:avLst/>
          </a:prstGeom>
        </p:spPr>
      </p:pic>
    </p:spTree>
    <p:extLst>
      <p:ext uri="{BB962C8B-B14F-4D97-AF65-F5344CB8AC3E}">
        <p14:creationId xmlns:p14="http://schemas.microsoft.com/office/powerpoint/2010/main" val="327015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767432" cy="5881353"/>
          </a:xfrm>
        </p:spPr>
        <p:txBody>
          <a:bodyPr>
            <a:normAutofit fontScale="90000"/>
          </a:bodyPr>
          <a:lstStyle/>
          <a:p>
            <a:pPr marL="571500" indent="-571500">
              <a:buFont typeface="Wingdings" panose="05000000000000000000" pitchFamily="2" charset="2"/>
              <a:buChar char="Ø"/>
            </a:pPr>
            <a:r>
              <a:rPr lang="en-US" sz="4400" dirty="0"/>
              <a:t>Preparation </a:t>
            </a:r>
            <a:br>
              <a:rPr lang="en-US" sz="4400" dirty="0"/>
            </a:br>
            <a:r>
              <a:rPr lang="en-US" sz="4400" dirty="0"/>
              <a:t>	</a:t>
            </a:r>
            <a:r>
              <a:rPr lang="en-US" sz="2700" dirty="0">
                <a:solidFill>
                  <a:schemeClr val="tx1"/>
                </a:solidFill>
              </a:rPr>
              <a:t>(Equip investigation with the necessary tools, skills and resources, establish procedures, policies, and legal considerations (</a:t>
            </a:r>
            <a:r>
              <a:rPr lang="en-US" sz="2700" dirty="0" err="1">
                <a:solidFill>
                  <a:schemeClr val="tx1"/>
                </a:solidFill>
              </a:rPr>
              <a:t>e.g</a:t>
            </a:r>
            <a:r>
              <a:rPr lang="en-US" sz="2700" dirty="0">
                <a:solidFill>
                  <a:schemeClr val="tx1"/>
                </a:solidFill>
              </a:rPr>
              <a:t> Warrant), and jurisdiction, and applicable laws).</a:t>
            </a:r>
            <a:br>
              <a:rPr lang="en-US" sz="2700" dirty="0">
                <a:solidFill>
                  <a:schemeClr val="tx1"/>
                </a:solidFill>
              </a:rPr>
            </a:br>
            <a:br>
              <a:rPr lang="en-US" sz="4400" dirty="0"/>
            </a:br>
            <a:r>
              <a:rPr lang="en-US" sz="4400" dirty="0"/>
              <a:t>Identification </a:t>
            </a:r>
            <a:br>
              <a:rPr lang="en-US" sz="4400" dirty="0"/>
            </a:br>
            <a:r>
              <a:rPr lang="en-US" sz="4400" dirty="0"/>
              <a:t>	</a:t>
            </a:r>
            <a:r>
              <a:rPr lang="en-US" sz="4400" dirty="0">
                <a:solidFill>
                  <a:schemeClr val="tx1"/>
                </a:solidFill>
              </a:rPr>
              <a:t>(</a:t>
            </a:r>
            <a:r>
              <a:rPr lang="en-US" sz="2700" dirty="0">
                <a:solidFill>
                  <a:schemeClr val="tx1"/>
                </a:solidFill>
              </a:rPr>
              <a:t>Identify potential digital evidence relevant to the investigation.</a:t>
            </a:r>
            <a:br>
              <a:rPr lang="en-US" sz="2700" dirty="0">
                <a:solidFill>
                  <a:schemeClr val="tx1"/>
                </a:solidFill>
              </a:rPr>
            </a:br>
            <a:r>
              <a:rPr lang="en-US" sz="2700" dirty="0">
                <a:solidFill>
                  <a:schemeClr val="tx1"/>
                </a:solidFill>
              </a:rPr>
              <a:t>Classify the data and digital devices like computers, mobile phones, cloud storage etc., that may contain evidence</a:t>
            </a:r>
            <a:r>
              <a:rPr lang="en-US" sz="4400" dirty="0">
                <a:solidFill>
                  <a:schemeClr val="tx1"/>
                </a:solidFill>
              </a:rPr>
              <a:t>)</a:t>
            </a:r>
            <a:br>
              <a:rPr lang="en-US" sz="4400" dirty="0"/>
            </a:br>
            <a:br>
              <a:rPr lang="en-US" sz="4900" dirty="0"/>
            </a:br>
            <a:br>
              <a:rPr lang="en-US" dirty="0"/>
            </a:br>
            <a:br>
              <a:rPr lang="en-US" dirty="0"/>
            </a:br>
            <a:endParaRPr lang="en-IN" dirty="0"/>
          </a:p>
        </p:txBody>
      </p:sp>
    </p:spTree>
    <p:extLst>
      <p:ext uri="{BB962C8B-B14F-4D97-AF65-F5344CB8AC3E}">
        <p14:creationId xmlns:p14="http://schemas.microsoft.com/office/powerpoint/2010/main" val="285391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545" y="0"/>
            <a:ext cx="8596668" cy="1320800"/>
          </a:xfrm>
        </p:spPr>
        <p:txBody>
          <a:bodyPr>
            <a:normAutofit fontScale="90000"/>
          </a:bodyPr>
          <a:lstStyle/>
          <a:p>
            <a:pPr marL="571500" indent="-571500">
              <a:lnSpc>
                <a:spcPct val="150000"/>
              </a:lnSpc>
              <a:buFont typeface="Wingdings" panose="05000000000000000000" pitchFamily="2" charset="2"/>
              <a:buChar char="Ø"/>
            </a:pPr>
            <a:r>
              <a:rPr lang="en-US" dirty="0"/>
              <a:t>Collection</a:t>
            </a:r>
            <a:br>
              <a:rPr lang="en-US" dirty="0"/>
            </a:br>
            <a:r>
              <a:rPr lang="en-US" dirty="0"/>
              <a:t>		</a:t>
            </a:r>
            <a:r>
              <a:rPr lang="en-US" dirty="0">
                <a:solidFill>
                  <a:schemeClr val="tx1"/>
                </a:solidFill>
              </a:rPr>
              <a:t>Secure and acquire the identified digital evidence while ensuring its integrity.</a:t>
            </a:r>
            <a:br>
              <a:rPr lang="en-US" dirty="0">
                <a:solidFill>
                  <a:schemeClr val="tx1"/>
                </a:solidFill>
              </a:rPr>
            </a:br>
            <a:r>
              <a:rPr lang="en-US" dirty="0">
                <a:solidFill>
                  <a:schemeClr val="tx1"/>
                </a:solidFill>
              </a:rPr>
              <a:t>		Creating bit-by-bit copies of hard drives.</a:t>
            </a:r>
            <a:br>
              <a:rPr lang="en-US" dirty="0">
                <a:solidFill>
                  <a:schemeClr val="tx1"/>
                </a:solidFill>
              </a:rPr>
            </a:br>
            <a:r>
              <a:rPr lang="en-US" dirty="0">
                <a:solidFill>
                  <a:schemeClr val="tx1"/>
                </a:solidFill>
              </a:rPr>
              <a:t>		Ensure chain of custody is properly maintained and documenting every person who handle the evidence.</a:t>
            </a:r>
            <a:endParaRPr lang="en-IN" dirty="0">
              <a:solidFill>
                <a:schemeClr val="tx1"/>
              </a:solidFill>
            </a:endParaRPr>
          </a:p>
        </p:txBody>
      </p:sp>
    </p:spTree>
    <p:extLst>
      <p:ext uri="{BB962C8B-B14F-4D97-AF65-F5344CB8AC3E}">
        <p14:creationId xmlns:p14="http://schemas.microsoft.com/office/powerpoint/2010/main" val="396908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a:t>Preservation</a:t>
            </a:r>
            <a:br>
              <a:rPr lang="en-US" dirty="0"/>
            </a:br>
            <a:r>
              <a:rPr lang="en-US" dirty="0"/>
              <a:t>	</a:t>
            </a:r>
            <a:r>
              <a:rPr lang="en-US" dirty="0">
                <a:solidFill>
                  <a:schemeClr val="tx1"/>
                </a:solidFill>
              </a:rPr>
              <a:t>Ensure the integrity of the collected evidence and prevent tampering or degradation.</a:t>
            </a:r>
            <a:br>
              <a:rPr lang="en-US" dirty="0">
                <a:solidFill>
                  <a:schemeClr val="tx1"/>
                </a:solidFill>
              </a:rPr>
            </a:br>
            <a:br>
              <a:rPr lang="en-US" dirty="0">
                <a:solidFill>
                  <a:schemeClr val="tx1"/>
                </a:solidFill>
              </a:rPr>
            </a:br>
            <a:r>
              <a:rPr lang="en-US" dirty="0">
                <a:solidFill>
                  <a:schemeClr val="tx1"/>
                </a:solidFill>
              </a:rPr>
              <a:t>	Store the original evidence in a secure location to prevent accidental changes.</a:t>
            </a:r>
            <a:br>
              <a:rPr lang="en-US" dirty="0">
                <a:solidFill>
                  <a:schemeClr val="tx1"/>
                </a:solidFill>
              </a:rPr>
            </a:br>
            <a:br>
              <a:rPr lang="en-US" dirty="0">
                <a:solidFill>
                  <a:schemeClr val="tx1"/>
                </a:solidFill>
              </a:rPr>
            </a:br>
            <a:r>
              <a:rPr lang="en-US" dirty="0">
                <a:solidFill>
                  <a:schemeClr val="tx1"/>
                </a:solidFill>
              </a:rPr>
              <a:t>Use hash values (e.g., MD5, SHA-256) to validate the integrity of the evidence over time.</a:t>
            </a:r>
            <a:endParaRPr lang="en-IN" dirty="0">
              <a:solidFill>
                <a:schemeClr val="tx1"/>
              </a:solidFill>
            </a:endParaRPr>
          </a:p>
        </p:txBody>
      </p:sp>
    </p:spTree>
    <p:extLst>
      <p:ext uri="{BB962C8B-B14F-4D97-AF65-F5344CB8AC3E}">
        <p14:creationId xmlns:p14="http://schemas.microsoft.com/office/powerpoint/2010/main" val="976838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9445460" cy="1528293"/>
          </a:xfrm>
        </p:spPr>
        <p:txBody>
          <a:bodyPr>
            <a:normAutofit fontScale="90000"/>
          </a:bodyPr>
          <a:lstStyle/>
          <a:p>
            <a:pPr marL="571500" indent="-571500">
              <a:buFont typeface="Wingdings" panose="05000000000000000000" pitchFamily="2" charset="2"/>
              <a:buChar char="Ø"/>
            </a:pPr>
            <a:r>
              <a:rPr lang="en-US" dirty="0"/>
              <a:t>Examination</a:t>
            </a:r>
            <a:br>
              <a:rPr lang="en-US" dirty="0"/>
            </a:br>
            <a:r>
              <a:rPr lang="en-US" dirty="0"/>
              <a:t>	</a:t>
            </a:r>
            <a:r>
              <a:rPr lang="en-US" dirty="0">
                <a:solidFill>
                  <a:schemeClr val="tx1"/>
                </a:solidFill>
              </a:rPr>
              <a:t>Systematically examine the digital evidence to identify relevant information's.</a:t>
            </a:r>
            <a:br>
              <a:rPr lang="en-US" dirty="0">
                <a:solidFill>
                  <a:schemeClr val="tx1"/>
                </a:solidFill>
              </a:rPr>
            </a:br>
            <a:r>
              <a:rPr lang="en-US" dirty="0">
                <a:solidFill>
                  <a:schemeClr val="tx1"/>
                </a:solidFill>
              </a:rPr>
              <a:t>	Such as files, logs, emails, or deleted items.</a:t>
            </a:r>
            <a:br>
              <a:rPr lang="en-US" dirty="0">
                <a:solidFill>
                  <a:schemeClr val="tx1"/>
                </a:solidFill>
              </a:rPr>
            </a:br>
            <a:br>
              <a:rPr lang="en-US" dirty="0">
                <a:solidFill>
                  <a:schemeClr val="tx1"/>
                </a:solidFill>
              </a:rPr>
            </a:br>
            <a:r>
              <a:rPr lang="en-US" dirty="0">
                <a:solidFill>
                  <a:schemeClr val="tx1"/>
                </a:solidFill>
              </a:rPr>
              <a:t>	Recover deleted, hidden, or encrypted files.</a:t>
            </a:r>
            <a:br>
              <a:rPr lang="en-US" dirty="0">
                <a:solidFill>
                  <a:schemeClr val="tx1"/>
                </a:solidFill>
              </a:rPr>
            </a:br>
            <a:br>
              <a:rPr lang="en-US" dirty="0">
                <a:solidFill>
                  <a:schemeClr val="tx1"/>
                </a:solidFill>
              </a:rPr>
            </a:br>
            <a:r>
              <a:rPr lang="en-US" dirty="0">
                <a:solidFill>
                  <a:schemeClr val="tx1"/>
                </a:solidFill>
              </a:rPr>
              <a:t>	Use forensics tools to search for specific keywords, timestamps, metadata etc.,</a:t>
            </a:r>
            <a:br>
              <a:rPr lang="en-US" dirty="0">
                <a:solidFill>
                  <a:schemeClr val="tx1"/>
                </a:solidFill>
              </a:rPr>
            </a:br>
            <a:r>
              <a:rPr lang="en-US" dirty="0"/>
              <a:t>	</a:t>
            </a:r>
            <a:endParaRPr lang="en-IN" dirty="0"/>
          </a:p>
        </p:txBody>
      </p:sp>
    </p:spTree>
    <p:extLst>
      <p:ext uri="{BB962C8B-B14F-4D97-AF65-F5344CB8AC3E}">
        <p14:creationId xmlns:p14="http://schemas.microsoft.com/office/powerpoint/2010/main" val="257498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a:t>Analysis</a:t>
            </a:r>
            <a:br>
              <a:rPr lang="en-US" dirty="0"/>
            </a:br>
            <a:r>
              <a:rPr lang="en-US" dirty="0"/>
              <a:t>	</a:t>
            </a:r>
            <a:br>
              <a:rPr lang="en-US" dirty="0"/>
            </a:br>
            <a:r>
              <a:rPr lang="en-US" dirty="0"/>
              <a:t>	</a:t>
            </a:r>
            <a:r>
              <a:rPr lang="en-US" dirty="0">
                <a:solidFill>
                  <a:schemeClr val="tx1"/>
                </a:solidFill>
              </a:rPr>
              <a:t>Interpret the evidence to uncover relevant facts and patterns.</a:t>
            </a:r>
            <a:br>
              <a:rPr lang="en-US" dirty="0">
                <a:solidFill>
                  <a:schemeClr val="tx1"/>
                </a:solidFill>
              </a:rPr>
            </a:br>
            <a:br>
              <a:rPr lang="en-US" dirty="0">
                <a:solidFill>
                  <a:schemeClr val="tx1"/>
                </a:solidFill>
              </a:rPr>
            </a:br>
            <a:r>
              <a:rPr lang="en-US" dirty="0">
                <a:solidFill>
                  <a:schemeClr val="tx1"/>
                </a:solidFill>
              </a:rPr>
              <a:t>	Like network logs, hard drive content, mobile phone data.</a:t>
            </a:r>
            <a:br>
              <a:rPr lang="en-US" dirty="0">
                <a:solidFill>
                  <a:schemeClr val="tx1"/>
                </a:solidFill>
              </a:rPr>
            </a:br>
            <a:br>
              <a:rPr lang="en-US" dirty="0">
                <a:solidFill>
                  <a:schemeClr val="tx1"/>
                </a:solidFill>
              </a:rPr>
            </a:br>
            <a:r>
              <a:rPr lang="en-US" dirty="0">
                <a:solidFill>
                  <a:schemeClr val="tx1"/>
                </a:solidFill>
              </a:rPr>
              <a:t>	Reconstruct timelines of events, determine user actions and unauthorized access or malware activity.</a:t>
            </a:r>
            <a:endParaRPr lang="en-IN" dirty="0">
              <a:solidFill>
                <a:schemeClr val="tx1"/>
              </a:solidFill>
            </a:endParaRPr>
          </a:p>
        </p:txBody>
      </p:sp>
    </p:spTree>
    <p:extLst>
      <p:ext uri="{BB962C8B-B14F-4D97-AF65-F5344CB8AC3E}">
        <p14:creationId xmlns:p14="http://schemas.microsoft.com/office/powerpoint/2010/main" val="1458262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a:t>Reporting</a:t>
            </a:r>
            <a:br>
              <a:rPr lang="en-US" dirty="0"/>
            </a:br>
            <a:r>
              <a:rPr lang="en-US" dirty="0"/>
              <a:t>	</a:t>
            </a:r>
            <a:br>
              <a:rPr lang="en-US" dirty="0"/>
            </a:br>
            <a:r>
              <a:rPr lang="en-US" dirty="0"/>
              <a:t>		</a:t>
            </a:r>
            <a:r>
              <a:rPr lang="en-US" dirty="0">
                <a:solidFill>
                  <a:schemeClr val="tx1"/>
                </a:solidFill>
              </a:rPr>
              <a:t>Present findings in a structured, clear and legally defensible manner.</a:t>
            </a:r>
            <a:br>
              <a:rPr lang="en-US" dirty="0">
                <a:solidFill>
                  <a:schemeClr val="tx1"/>
                </a:solidFill>
              </a:rPr>
            </a:br>
            <a:br>
              <a:rPr lang="en-US" dirty="0">
                <a:solidFill>
                  <a:schemeClr val="tx1"/>
                </a:solidFill>
              </a:rPr>
            </a:br>
            <a:r>
              <a:rPr lang="en-US" dirty="0">
                <a:solidFill>
                  <a:schemeClr val="tx1"/>
                </a:solidFill>
              </a:rPr>
              <a:t>	Document the steps taken during the investigations, including tools used, methods followed and findings.</a:t>
            </a:r>
            <a:br>
              <a:rPr lang="en-US" dirty="0">
                <a:solidFill>
                  <a:schemeClr val="tx1"/>
                </a:solidFill>
              </a:rPr>
            </a:br>
            <a:br>
              <a:rPr lang="en-US" dirty="0">
                <a:solidFill>
                  <a:schemeClr val="tx1"/>
                </a:solidFill>
              </a:rPr>
            </a:br>
            <a:r>
              <a:rPr lang="en-US" dirty="0">
                <a:solidFill>
                  <a:schemeClr val="tx1"/>
                </a:solidFill>
              </a:rPr>
              <a:t>	Chain of Custody should be there on the trail evidence.</a:t>
            </a:r>
            <a:endParaRPr lang="en-IN" dirty="0">
              <a:solidFill>
                <a:schemeClr val="tx1"/>
              </a:solidFill>
            </a:endParaRPr>
          </a:p>
        </p:txBody>
      </p:sp>
    </p:spTree>
    <p:extLst>
      <p:ext uri="{BB962C8B-B14F-4D97-AF65-F5344CB8AC3E}">
        <p14:creationId xmlns:p14="http://schemas.microsoft.com/office/powerpoint/2010/main" val="277606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Ø"/>
            </a:pPr>
            <a:r>
              <a:rPr lang="en-US" dirty="0"/>
              <a:t>Presentation</a:t>
            </a:r>
            <a:br>
              <a:rPr lang="en-US" dirty="0"/>
            </a:br>
            <a:br>
              <a:rPr lang="en-US" dirty="0"/>
            </a:br>
            <a:r>
              <a:rPr lang="en-US" dirty="0"/>
              <a:t>	</a:t>
            </a:r>
            <a:r>
              <a:rPr lang="en-US" dirty="0">
                <a:solidFill>
                  <a:schemeClr val="tx1"/>
                </a:solidFill>
              </a:rPr>
              <a:t>Provide the evidence and analysis to the appropriate parties, such a law enforcement, legal teams or courts.</a:t>
            </a:r>
            <a:br>
              <a:rPr lang="en-US" dirty="0">
                <a:solidFill>
                  <a:schemeClr val="tx1"/>
                </a:solidFill>
              </a:rPr>
            </a:br>
            <a:br>
              <a:rPr lang="en-US" dirty="0">
                <a:solidFill>
                  <a:schemeClr val="tx1"/>
                </a:solidFill>
              </a:rPr>
            </a:br>
            <a:r>
              <a:rPr lang="en-US" dirty="0">
                <a:solidFill>
                  <a:schemeClr val="tx1"/>
                </a:solidFill>
              </a:rPr>
              <a:t>	Present the evidence clearly and accurately, potentially including expert witness testimony.</a:t>
            </a:r>
            <a:br>
              <a:rPr lang="en-US" dirty="0">
                <a:solidFill>
                  <a:schemeClr val="tx1"/>
                </a:solidFill>
              </a:rPr>
            </a:br>
            <a:br>
              <a:rPr lang="en-US" dirty="0">
                <a:solidFill>
                  <a:schemeClr val="tx1"/>
                </a:solidFill>
              </a:rPr>
            </a:br>
            <a:r>
              <a:rPr lang="en-US" dirty="0">
                <a:solidFill>
                  <a:schemeClr val="tx1"/>
                </a:solidFill>
              </a:rPr>
              <a:t>	Explain technical concepts in a manner that is accessible to non-experts.</a:t>
            </a:r>
            <a:endParaRPr lang="en-IN" dirty="0">
              <a:solidFill>
                <a:schemeClr val="tx1"/>
              </a:solidFill>
            </a:endParaRPr>
          </a:p>
        </p:txBody>
      </p:sp>
    </p:spTree>
    <p:extLst>
      <p:ext uri="{BB962C8B-B14F-4D97-AF65-F5344CB8AC3E}">
        <p14:creationId xmlns:p14="http://schemas.microsoft.com/office/powerpoint/2010/main" val="1919571190"/>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946</TotalTime>
  <Words>768</Words>
  <Application>Microsoft Office PowerPoint</Application>
  <PresentationFormat>Widescreen</PresentationFormat>
  <Paragraphs>15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Unit II</vt:lpstr>
      <vt:lpstr>High-level Digital Forensic Process Model    A high-level Digital Forensic Process Model provides a structured approach for conducting digital forensic investigations. The goal is to ensure that evidence is collected, analyzed, and presented in a manner that is legally acceptable and technically sound. Here’s a breakdown of the typical stages involved in a digital forensic process.  </vt:lpstr>
      <vt:lpstr>Preparation   (Equip investigation with the necessary tools, skills and resources, establish procedures, policies, and legal considerations (e.g Warrant), and jurisdiction, and applicable laws).  Identification   (Identify potential digital evidence relevant to the investigation. Classify the data and digital devices like computers, mobile phones, cloud storage etc., that may contain evidence)    </vt:lpstr>
      <vt:lpstr>Collection   Secure and acquire the identified digital evidence while ensuring its integrity.   Creating bit-by-bit copies of hard drives.   Ensure chain of custody is properly maintained and documenting every person who handle the evidence.</vt:lpstr>
      <vt:lpstr>Preservation  Ensure the integrity of the collected evidence and prevent tampering or degradation.   Store the original evidence in a secure location to prevent accidental changes.  Use hash values (e.g., MD5, SHA-256) to validate the integrity of the evidence over time.</vt:lpstr>
      <vt:lpstr>Examination  Systematically examine the digital evidence to identify relevant information's.  Such as files, logs, emails, or deleted items.   Recover deleted, hidden, or encrypted files.   Use forensics tools to search for specific keywords, timestamps, metadata etc.,  </vt:lpstr>
      <vt:lpstr>Analysis    Interpret the evidence to uncover relevant facts and patterns.   Like network logs, hard drive content, mobile phone data.   Reconstruct timelines of events, determine user actions and unauthorized access or malware activity.</vt:lpstr>
      <vt:lpstr>Reporting     Present findings in a structured, clear and legally defensible manner.   Document the steps taken during the investigations, including tools used, methods followed and findings.   Chain of Custody should be there on the trail evidence.</vt:lpstr>
      <vt:lpstr>Presentation   Provide the evidence and analysis to the appropriate parties, such a law enforcement, legal teams or courts.   Present the evidence clearly and accurately, potentially including expert witness testimony.   Explain technical concepts in a manner that is accessible to non-experts.</vt:lpstr>
      <vt:lpstr>Technology and toolsets in the digital forensics' investigation:   Digital forensics investigations require specialized technologies and tools to collect, preserve, analyze, and present digital evidence. These tools vary depending on the type of device, data, or crime being investigated. </vt:lpstr>
      <vt:lpstr>Disk and files system forensics tools   EnCase Forensics  Forensic Toolkit (FTK)  Autopsy  Sleuth Kit  ProDiscover  Mobile Device Forensics Tools   Cellebrite UFED, XRY, Oxygen Forensics and Magnet Axiom.      </vt:lpstr>
      <vt:lpstr>Network Forensics Tools   Wireshark, Xplico, Netwitness, Network Miner.  Memory Forensics Tools   Volatility, Rekall, Belkasoft Live RAM Capturer, X-ways forensics, encase, ftk others  Cloud Forensics Tools : Magnet Axiom Cloud, Google Vault, aws cloud forensics.</vt:lpstr>
      <vt:lpstr>Email and Social Media Forensics Tools   MailXaminer, Forensically, Magnet Axiom, FAW, X-social discovery.  Malware Forensics Tools   IDA Pro, Cuckoo Sandbox, REMnux.  Password Cracking and Decryption tools  Hashcat, John the Ripper, Passware Kit, ophcrack.   </vt:lpstr>
      <vt:lpstr>PowerPoint Presentation</vt:lpstr>
      <vt:lpstr>Securing the Scene  Initial Response and scene safety like suspect device are located.   Document the Scene like Photography.   Isolate device from the network.    Prevent data loss.    Preserve volatile data    Implement Chain of Custody    Creating Forensic Imaging Bit-by-Bits Copies.    Use Write Blockers, Conduct Investigation or Interview about scene.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SRY 007</dc:creator>
  <cp:lastModifiedBy>SRY 007</cp:lastModifiedBy>
  <cp:revision>28</cp:revision>
  <dcterms:created xsi:type="dcterms:W3CDTF">2024-10-22T16:02:19Z</dcterms:created>
  <dcterms:modified xsi:type="dcterms:W3CDTF">2025-01-05T07:32:22Z</dcterms:modified>
</cp:coreProperties>
</file>