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0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5T05:11:42.547" idx="1">
    <p:pos x="3875" y="207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Network Troubleshooting and Security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network troubleshooting and security are essential for maintaining a reliable, efficient, and secure network environment.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415636" y="2681102"/>
            <a:ext cx="4110181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Troubleshooting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network performance issues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1383" y="27709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63127" y="766618"/>
            <a:ext cx="6197600" cy="397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61" y="277090"/>
            <a:ext cx="7241312" cy="65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1383" y="27709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63127" y="766618"/>
            <a:ext cx="619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device performance metrics are key indicators that help network administrators monitor and troubleshoot network devices such as routers, switches, firewalls, and access points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415636" y="2681102"/>
            <a:ext cx="4110181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Network Device key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53" y="1936968"/>
            <a:ext cx="6899816" cy="4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264" y="2693462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ajadhurai_sentinel@proton.me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1383" y="27709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63127" y="766618"/>
            <a:ext cx="619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MAC address</a:t>
            </a:r>
            <a:r>
              <a:rPr lang="en-US" dirty="0"/>
              <a:t> (Media Access Control address) is a unique identifier assigned to network interfaces for communications on the physical network segment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to ensure that data is properly directed to the correct device in a local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MAC address is a 48-bit number, typically represented as 12 hexadecimal characters (0-9, A-F), often grouped into pairs for </a:t>
            </a:r>
            <a:r>
              <a:rPr lang="en-US" dirty="0" smtClean="0"/>
              <a:t>readability.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each pair of characters represents 8 bits (1 byte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			Example</a:t>
            </a:r>
            <a:r>
              <a:rPr lang="en-US" dirty="0"/>
              <a:t>: </a:t>
            </a:r>
            <a:r>
              <a:rPr lang="en-US" dirty="0" smtClean="0"/>
              <a:t>00:1A:2B:3C:4D:5E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first 24bit represent OUI (Organizationally Unique Identifier), Manufacturer of Network Device.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remaining 24bit are unique to the device, are assigned by the manufacturer.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415636" y="2681102"/>
            <a:ext cx="4110181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UNIT II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TCP/IP ROUTING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MAC ADDRESS </a:t>
            </a:r>
          </a:p>
        </p:txBody>
      </p:sp>
    </p:spTree>
    <p:extLst>
      <p:ext uri="{BB962C8B-B14F-4D97-AF65-F5344CB8AC3E}">
        <p14:creationId xmlns:p14="http://schemas.microsoft.com/office/powerpoint/2010/main" val="6370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1383" y="27709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63127" y="766618"/>
            <a:ext cx="6197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en-US" dirty="0" smtClean="0"/>
              <a:t>– Identification:  A Mac address uniquely identifies a device on a network. (Ex. Wi-Fi, Ethernet)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Transmission</a:t>
            </a:r>
            <a:r>
              <a:rPr lang="en-US" dirty="0"/>
              <a:t>: In a local area network (LAN), devices communicate using MAC addresses. When data is sent over the network, it is encapsulated in a frame that includes the </a:t>
            </a:r>
            <a:r>
              <a:rPr lang="en-US" dirty="0">
                <a:solidFill>
                  <a:srgbClr val="00B0F0"/>
                </a:solidFill>
              </a:rPr>
              <a:t>MAC address of both the sender and the </a:t>
            </a:r>
            <a:r>
              <a:rPr lang="en-US" dirty="0" smtClean="0">
                <a:solidFill>
                  <a:srgbClr val="00B0F0"/>
                </a:solidFill>
              </a:rPr>
              <a:t>receiver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MAC Addresses Are </a:t>
            </a:r>
            <a:r>
              <a:rPr lang="en-US" dirty="0" smtClean="0"/>
              <a:t>Used: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Ethernet and Wi-Fi </a:t>
            </a:r>
            <a:r>
              <a:rPr lang="en-IN" dirty="0" smtClean="0"/>
              <a:t>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ARP (Address Resolution Protocol</a:t>
            </a:r>
            <a:r>
              <a:rPr lang="en-IN" dirty="0" smtClean="0"/>
              <a:t>)</a:t>
            </a:r>
          </a:p>
          <a:p>
            <a:pPr lvl="1"/>
            <a:endParaRPr lang="en-IN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Type of MAC Address: </a:t>
            </a:r>
            <a:r>
              <a:rPr lang="en-US" dirty="0" smtClean="0">
                <a:solidFill>
                  <a:srgbClr val="FF0000"/>
                </a:solidFill>
              </a:rPr>
              <a:t>Static and Dynamic MAC Address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Security Implications: Mac Filtering, Spoofing can be happened </a:t>
            </a:r>
            <a:endParaRPr lang="en-IN" sz="2800" dirty="0" smtClean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415636" y="2681102"/>
            <a:ext cx="4110181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UNIT II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TCP/IP ROUTING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MAC ADDRESS </a:t>
            </a:r>
          </a:p>
        </p:txBody>
      </p:sp>
    </p:spTree>
    <p:extLst>
      <p:ext uri="{BB962C8B-B14F-4D97-AF65-F5344CB8AC3E}">
        <p14:creationId xmlns:p14="http://schemas.microsoft.com/office/powerpoint/2010/main" val="8715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1383" y="27709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415636" y="2681102"/>
            <a:ext cx="4110181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UNIT II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TCP/IP ROUTING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1524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OSI (Open systems Interconnection)Model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36" y="84662"/>
            <a:ext cx="7250545" cy="6650947"/>
          </a:xfr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Troubleshooting Layer 3 problems involves diagnosing issues related to the network layer of the OSI model, where IP addressing and routing occur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Troubleshooting laye</a:t>
            </a:r>
            <a:r>
              <a:rPr lang="en-US" sz="2000" dirty="0" smtClean="0">
                <a:solidFill>
                  <a:srgbClr val="FFFFFF"/>
                </a:solidFill>
              </a:rPr>
              <a:t>r 3 (Network Layer)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207" y="212437"/>
            <a:ext cx="659476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Troubleshooting Layer 3 problems involves diagnosing issues related to the network layer of the OSI model, where IP addressing and routing </a:t>
            </a:r>
            <a:r>
              <a:rPr lang="en-US" sz="2400" dirty="0" smtClean="0"/>
              <a:t>occur: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IP Addressing </a:t>
            </a:r>
            <a:r>
              <a:rPr lang="en-IN" sz="2400" dirty="0" smtClean="0"/>
              <a:t>Problems </a:t>
            </a:r>
            <a:r>
              <a:rPr lang="en-IN" sz="2400" dirty="0" smtClean="0">
                <a:solidFill>
                  <a:srgbClr val="92D050"/>
                </a:solidFill>
              </a:rPr>
              <a:t>(Misconfigure IP address or subnets, Duplicate IP address, Incorrect subnet masks)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Routing Problems </a:t>
            </a:r>
            <a:r>
              <a:rPr lang="en-US" sz="2400" dirty="0" smtClean="0">
                <a:solidFill>
                  <a:srgbClr val="00B0F0"/>
                </a:solidFill>
              </a:rPr>
              <a:t>(Incorrect </a:t>
            </a:r>
            <a:r>
              <a:rPr lang="en-US" sz="2400" dirty="0">
                <a:solidFill>
                  <a:srgbClr val="00B0F0"/>
                </a:solidFill>
              </a:rPr>
              <a:t>static router, Missing or misconfigured dynamic routing protocols (e.g., OSPF, EIGRP</a:t>
            </a:r>
            <a:r>
              <a:rPr lang="en-US" sz="2400" dirty="0" smtClean="0">
                <a:solidFill>
                  <a:srgbClr val="00B0F0"/>
                </a:solidFill>
              </a:rPr>
              <a:t>), Routing table issues)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Connectivity </a:t>
            </a:r>
            <a:r>
              <a:rPr lang="en-IN" sz="2400" dirty="0" smtClean="0"/>
              <a:t>Issues 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Devices unable to reach each other across networks, Issues with NAT (Network Address </a:t>
            </a:r>
            <a:r>
              <a:rPr lang="en-US" sz="2400" dirty="0" smtClean="0">
                <a:solidFill>
                  <a:srgbClr val="FF0000"/>
                </a:solidFill>
              </a:rPr>
              <a:t>Translation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Firewall </a:t>
            </a:r>
            <a:r>
              <a:rPr lang="en-IN" sz="2400" dirty="0" smtClean="0"/>
              <a:t>Issues </a:t>
            </a:r>
            <a:r>
              <a:rPr lang="en-IN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Misconfigured access control lists (ACLs) blocking traffic, Incorrectly set up firewall rules preventing communication</a:t>
            </a:r>
            <a:r>
              <a:rPr lang="en-IN" sz="24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Network Security Model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2145" y="378692"/>
            <a:ext cx="649316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Classical Encryption in Modern Network Security </a:t>
            </a:r>
            <a:r>
              <a:rPr lang="en-US" sz="2400" b="1" dirty="0" smtClean="0">
                <a:solidFill>
                  <a:srgbClr val="C00000"/>
                </a:solidFill>
              </a:rPr>
              <a:t>Models: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Confidentiality</a:t>
            </a:r>
            <a:r>
              <a:rPr lang="en-US" dirty="0">
                <a:latin typeface="Arial" panose="020B0604020202020204" pitchFamily="34" charset="0"/>
              </a:rPr>
              <a:t>: Ensuring that data is accessible only to those authorized to access it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lvl="0"/>
            <a:endParaRPr lang="en-US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Integrity: </a:t>
            </a:r>
            <a:r>
              <a:rPr lang="en-US" dirty="0">
                <a:latin typeface="Arial" panose="020B0604020202020204" pitchFamily="34" charset="0"/>
              </a:rPr>
              <a:t>Ensuring data has not been altered during transmission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Authentication: </a:t>
            </a:r>
            <a:r>
              <a:rPr lang="en-US" dirty="0">
                <a:latin typeface="Arial" panose="020B0604020202020204" pitchFamily="34" charset="0"/>
              </a:rPr>
              <a:t>Verifying the identities of the parties involved in the communication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Non-repudiation: </a:t>
            </a:r>
            <a:r>
              <a:rPr lang="en-US" dirty="0">
                <a:latin typeface="Arial" panose="020B0604020202020204" pitchFamily="34" charset="0"/>
              </a:rPr>
              <a:t>Ensuring that a sender cannot deny having sent the message. </a:t>
            </a:r>
            <a:endParaRPr lang="en-US" dirty="0" smtClean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Note: </a:t>
            </a:r>
            <a:r>
              <a:rPr lang="en-US" dirty="0"/>
              <a:t>Modern encryption techniques, such as </a:t>
            </a:r>
            <a:r>
              <a:rPr lang="en-US" b="1" dirty="0"/>
              <a:t>Advanced Encryption Standard (AES)</a:t>
            </a:r>
            <a:r>
              <a:rPr lang="en-US" dirty="0"/>
              <a:t>, </a:t>
            </a:r>
            <a:r>
              <a:rPr lang="en-US" b="1" dirty="0"/>
              <a:t>RSA</a:t>
            </a:r>
            <a:r>
              <a:rPr lang="en-US" dirty="0"/>
              <a:t>, and </a:t>
            </a:r>
            <a:r>
              <a:rPr lang="en-US" b="1" dirty="0"/>
              <a:t>Elliptic Curve Cryptography (ECC)</a:t>
            </a:r>
            <a:r>
              <a:rPr lang="en-US" dirty="0"/>
              <a:t>, incorporate many of the ideas from classical encryption but with far greater mathematical complexity and security against modern attacks.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  <a:p>
            <a:endParaRPr lang="fr-FR" sz="24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Topology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891" y="1"/>
            <a:ext cx="7505870" cy="67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Network Cabling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65" y="112688"/>
            <a:ext cx="6657262" cy="455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65" y="4915465"/>
            <a:ext cx="6860462" cy="5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2"/>
            <a:ext cx="3363974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Network Cabling color code (straight &amp; cross Over)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 descr="http://www.networksecuritytoolkit.org/nst/docs/user/nst_networking_c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210737"/>
            <a:ext cx="7315963" cy="656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2"/>
            <a:ext cx="3363974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Networking Industry Standards (IEEE)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1383" y="277091"/>
            <a:ext cx="7213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Institute of Electrical and Electronics Engineers (IEEE</a:t>
            </a:r>
            <a:r>
              <a:rPr lang="en-US" sz="2000" dirty="0" smtClean="0">
                <a:solidFill>
                  <a:srgbClr val="00B0F0"/>
                </a:solidFill>
              </a:rPr>
              <a:t>):&gt;&gt;&gt;&gt;NIS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IEEE has developed various standards under </a:t>
            </a:r>
            <a:r>
              <a:rPr lang="en-US" sz="2400" b="1" dirty="0" smtClean="0">
                <a:solidFill>
                  <a:srgbClr val="002060"/>
                </a:solidFill>
              </a:rPr>
              <a:t>802 family, </a:t>
            </a:r>
            <a:r>
              <a:rPr lang="en-US" sz="2400" dirty="0" smtClean="0">
                <a:solidFill>
                  <a:srgbClr val="002060"/>
                </a:solidFill>
              </a:rPr>
              <a:t>which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addressing communication and networking protocols,  especially for LANs,  MANs.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IEEE 802.3 (Ethernet)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IEEE 802.11 (Wi-Fi) --- 802.11a, 802.11b, 802.11g, 802.11n, 802.11ac, 802.11ax (Wi-Fi 6) etc.,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IEEE 802.1 (Bridging &amp; Networking Management)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VLANs (802.1Q)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STP (Spanning tree protocol)--- It prevents networks loops in bridges(switches networks).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83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 txBox="1">
            <a:spLocks/>
          </p:cNvSpPr>
          <p:nvPr/>
        </p:nvSpPr>
        <p:spPr bwMode="black">
          <a:xfrm>
            <a:off x="415636" y="2681102"/>
            <a:ext cx="4110181" cy="209409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Troubleshooting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network performance issues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1383" y="27709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3" y="1"/>
            <a:ext cx="7213600" cy="67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626</Words>
  <Application>Microsoft Office PowerPoint</Application>
  <PresentationFormat>Widescreen</PresentationFormat>
  <Paragraphs>88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Parcel</vt:lpstr>
      <vt:lpstr>Network Troubleshooting and Security</vt:lpstr>
      <vt:lpstr>OSI (Open systems Interconnection)Model</vt:lpstr>
      <vt:lpstr>Troubleshooting layer 3 (Network Layer)</vt:lpstr>
      <vt:lpstr>Network Security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2024-10-04T04:39:55Z</dcterms:created>
  <dcterms:modified xsi:type="dcterms:W3CDTF">2024-10-09T14:27:36Z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