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7660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49" d="100"/>
          <a:sy n="49" d="100"/>
        </p:scale>
        <p:origin x="24" y="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DE281F-C365-4744-ABC0-8B14B5C26753}"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58826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DE281F-C365-4744-ABC0-8B14B5C26753}"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113820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DE281F-C365-4744-ABC0-8B14B5C26753}"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0932-57E2-42E9-B4B4-BD9066EF454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49139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DE281F-C365-4744-ABC0-8B14B5C26753}"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755622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DE281F-C365-4744-ABC0-8B14B5C26753}"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0932-57E2-42E9-B4B4-BD9066EF454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417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DE281F-C365-4744-ABC0-8B14B5C26753}"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1548432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DE281F-C365-4744-ABC0-8B14B5C26753}"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214599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DE281F-C365-4744-ABC0-8B14B5C26753}"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3885409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DE281F-C365-4744-ABC0-8B14B5C26753}"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158127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DE281F-C365-4744-ABC0-8B14B5C26753}"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2115527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DE281F-C365-4744-ABC0-8B14B5C26753}"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197642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DE281F-C365-4744-ABC0-8B14B5C26753}" type="datetimeFigureOut">
              <a:rPr lang="en-IN" smtClean="0"/>
              <a:t>23-10-2024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4229839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CDE281F-C365-4744-ABC0-8B14B5C26753}" type="datetimeFigureOut">
              <a:rPr lang="en-IN" smtClean="0"/>
              <a:t>23-10-2024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202204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E281F-C365-4744-ABC0-8B14B5C26753}" type="datetimeFigureOut">
              <a:rPr lang="en-IN" smtClean="0"/>
              <a:t>23-10-2024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1390034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DE281F-C365-4744-ABC0-8B14B5C26753}"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8318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DE281F-C365-4744-ABC0-8B14B5C26753}"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2092504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web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23000"/>
            <a:lum/>
          </a:blip>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DE281F-C365-4744-ABC0-8B14B5C26753}" type="datetimeFigureOut">
              <a:rPr lang="en-IN" smtClean="0"/>
              <a:t>23-10-2024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B390932-57E2-42E9-B4B4-BD9066EF454D}" type="slidenum">
              <a:rPr lang="en-IN" smtClean="0"/>
              <a:t>‹#›</a:t>
            </a:fld>
            <a:endParaRPr lang="en-IN"/>
          </a:p>
        </p:txBody>
      </p:sp>
    </p:spTree>
    <p:extLst>
      <p:ext uri="{BB962C8B-B14F-4D97-AF65-F5344CB8AC3E}">
        <p14:creationId xmlns:p14="http://schemas.microsoft.com/office/powerpoint/2010/main" val="32615620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facebook.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II</a:t>
            </a:r>
            <a:endParaRPr lang="en-IN" dirty="0"/>
          </a:p>
        </p:txBody>
      </p:sp>
      <p:sp>
        <p:nvSpPr>
          <p:cNvPr id="3" name="Subtitle 2"/>
          <p:cNvSpPr>
            <a:spLocks noGrp="1"/>
          </p:cNvSpPr>
          <p:nvPr>
            <p:ph type="subTitle" idx="1"/>
          </p:nvPr>
        </p:nvSpPr>
        <p:spPr/>
        <p:txBody>
          <a:bodyPr>
            <a:noAutofit/>
          </a:bodyPr>
          <a:lstStyle/>
          <a:p>
            <a:r>
              <a:rPr lang="en-IN" sz="3600" dirty="0"/>
              <a:t>TCP/IP Basics &amp; Routing </a:t>
            </a:r>
            <a:endParaRPr lang="en-IN" sz="3600"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70608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496976" cy="2339662"/>
          </a:xfrm>
        </p:spPr>
        <p:txBody>
          <a:bodyPr>
            <a:normAutofit fontScale="90000"/>
          </a:bodyPr>
          <a:lstStyle/>
          <a:p>
            <a:pPr marL="571500" indent="-571500">
              <a:buFont typeface="Wingdings" panose="05000000000000000000" pitchFamily="2" charset="2"/>
              <a:buChar char="q"/>
            </a:pPr>
            <a:r>
              <a:rPr lang="en-US" dirty="0" smtClean="0">
                <a:solidFill>
                  <a:srgbClr val="7030A0"/>
                </a:solidFill>
              </a:rPr>
              <a:t>Need for subnetting:</a:t>
            </a:r>
            <a:br>
              <a:rPr lang="en-US" dirty="0" smtClean="0">
                <a:solidFill>
                  <a:srgbClr val="7030A0"/>
                </a:solidFill>
              </a:rPr>
            </a:br>
            <a:r>
              <a:rPr lang="en-US" dirty="0">
                <a:solidFill>
                  <a:srgbClr val="7030A0"/>
                </a:solidFill>
              </a:rPr>
              <a:t/>
            </a:r>
            <a:br>
              <a:rPr lang="en-US" dirty="0">
                <a:solidFill>
                  <a:srgbClr val="7030A0"/>
                </a:solidFill>
              </a:rPr>
            </a:br>
            <a:r>
              <a:rPr lang="en-US" dirty="0" smtClean="0">
                <a:solidFill>
                  <a:srgbClr val="7030A0"/>
                </a:solidFill>
              </a:rPr>
              <a:t>	Subnetting is the process of dividing a large network or IP address space in to smaller, More manageable sub-networks, called subnets.</a:t>
            </a:r>
            <a:br>
              <a:rPr lang="en-US" dirty="0" smtClean="0">
                <a:solidFill>
                  <a:srgbClr val="7030A0"/>
                </a:solidFill>
              </a:rPr>
            </a:br>
            <a:r>
              <a:rPr lang="en-US" dirty="0">
                <a:solidFill>
                  <a:srgbClr val="7030A0"/>
                </a:solidFill>
              </a:rPr>
              <a:t/>
            </a:r>
            <a:br>
              <a:rPr lang="en-US" dirty="0">
                <a:solidFill>
                  <a:srgbClr val="7030A0"/>
                </a:solidFill>
              </a:rPr>
            </a:br>
            <a:r>
              <a:rPr lang="en-US" dirty="0" smtClean="0">
                <a:solidFill>
                  <a:srgbClr val="7030A0"/>
                </a:solidFill>
              </a:rPr>
              <a:t>	It enhances the efficiency of IP address allocation and improves network security and performance.</a:t>
            </a:r>
            <a:br>
              <a:rPr lang="en-US" dirty="0" smtClean="0">
                <a:solidFill>
                  <a:srgbClr val="7030A0"/>
                </a:solidFill>
              </a:rPr>
            </a:br>
            <a:r>
              <a:rPr lang="en-US" dirty="0" smtClean="0">
                <a:solidFill>
                  <a:srgbClr val="7030A0"/>
                </a:solidFill>
              </a:rPr>
              <a:t/>
            </a:r>
            <a:br>
              <a:rPr lang="en-US" dirty="0" smtClean="0">
                <a:solidFill>
                  <a:srgbClr val="7030A0"/>
                </a:solidFill>
              </a:rPr>
            </a:br>
            <a:r>
              <a:rPr lang="en-US" dirty="0">
                <a:solidFill>
                  <a:srgbClr val="7030A0"/>
                </a:solidFill>
              </a:rPr>
              <a:t/>
            </a:r>
            <a:br>
              <a:rPr lang="en-US" dirty="0">
                <a:solidFill>
                  <a:srgbClr val="7030A0"/>
                </a:solidFill>
              </a:rPr>
            </a:br>
            <a:r>
              <a:rPr lang="en-US" dirty="0" smtClean="0">
                <a:solidFill>
                  <a:srgbClr val="7030A0"/>
                </a:solidFill>
              </a:rPr>
              <a:t>	</a:t>
            </a:r>
            <a:r>
              <a:rPr lang="en-US" dirty="0">
                <a:solidFill>
                  <a:srgbClr val="7030A0"/>
                </a:solidFill>
              </a:rPr>
              <a:t/>
            </a:r>
            <a:br>
              <a:rPr lang="en-US" dirty="0">
                <a:solidFill>
                  <a:srgbClr val="7030A0"/>
                </a:solidFill>
              </a:rPr>
            </a:br>
            <a:endParaRPr lang="en-IN" dirty="0">
              <a:solidFill>
                <a:srgbClr val="7030A0"/>
              </a:solidFill>
            </a:endParaRPr>
          </a:p>
        </p:txBody>
      </p:sp>
    </p:spTree>
    <p:extLst>
      <p:ext uri="{BB962C8B-B14F-4D97-AF65-F5344CB8AC3E}">
        <p14:creationId xmlns:p14="http://schemas.microsoft.com/office/powerpoint/2010/main" val="360328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878" y="223234"/>
            <a:ext cx="8596668" cy="1320800"/>
          </a:xfrm>
        </p:spPr>
        <p:txBody>
          <a:bodyPr>
            <a:normAutofit fontScale="90000"/>
          </a:bodyPr>
          <a:lstStyle/>
          <a:p>
            <a:r>
              <a:rPr lang="en-US" sz="2700" dirty="0" smtClean="0"/>
              <a:t>1. Efficient IP Address Utilization </a:t>
            </a:r>
            <a:r>
              <a:rPr lang="en-US" sz="2700" dirty="0" smtClean="0">
                <a:solidFill>
                  <a:schemeClr val="tx1"/>
                </a:solidFill>
              </a:rPr>
              <a:t>(IP address conservation- without subnetting, IP address can be wasted, Reduction of waste – by breaking down large network into subnets)</a:t>
            </a:r>
            <a:br>
              <a:rPr lang="en-US" sz="2700" dirty="0" smtClean="0">
                <a:solidFill>
                  <a:schemeClr val="tx1"/>
                </a:solidFill>
              </a:rPr>
            </a:br>
            <a:r>
              <a:rPr lang="en-US" sz="2700" dirty="0" smtClean="0"/>
              <a:t/>
            </a:r>
            <a:br>
              <a:rPr lang="en-US" sz="2700" dirty="0" smtClean="0"/>
            </a:br>
            <a:r>
              <a:rPr lang="en-US" sz="2700" dirty="0" smtClean="0"/>
              <a:t>2. Improved Network Performance </a:t>
            </a:r>
            <a:r>
              <a:rPr lang="en-US" sz="2700" dirty="0" smtClean="0">
                <a:solidFill>
                  <a:schemeClr val="tx1"/>
                </a:solidFill>
              </a:rPr>
              <a:t>(Decreased Traffic, Smaller Broadcast Domains)</a:t>
            </a:r>
            <a:r>
              <a:rPr lang="en-US" sz="2700" dirty="0"/>
              <a:t/>
            </a:r>
            <a:br>
              <a:rPr lang="en-US" sz="2700" dirty="0"/>
            </a:br>
            <a:r>
              <a:rPr lang="en-US" sz="2700" dirty="0"/>
              <a:t/>
            </a:r>
            <a:br>
              <a:rPr lang="en-US" sz="2700" dirty="0"/>
            </a:br>
            <a:r>
              <a:rPr lang="en-US" sz="2700" dirty="0" smtClean="0"/>
              <a:t>3. Simplified Network Management </a:t>
            </a:r>
            <a:r>
              <a:rPr lang="en-US" sz="2700" dirty="0" smtClean="0">
                <a:solidFill>
                  <a:srgbClr val="FF0000"/>
                </a:solidFill>
              </a:rPr>
              <a:t>(Logical Grouping of Device- Subnetting allows for grouping devices based on departments, floor, or other logical divisions making easier to manage the network) and </a:t>
            </a:r>
            <a:r>
              <a:rPr lang="en-US" sz="2700" dirty="0" smtClean="0">
                <a:solidFill>
                  <a:srgbClr val="00B050"/>
                </a:solidFill>
              </a:rPr>
              <a:t>Easier Troubleshooting to specific network e.g. Sales, Purchase, IT etc.,</a:t>
            </a:r>
            <a:br>
              <a:rPr lang="en-US" sz="2700" dirty="0" smtClean="0">
                <a:solidFill>
                  <a:srgbClr val="00B050"/>
                </a:solidFill>
              </a:rPr>
            </a:br>
            <a:r>
              <a:rPr lang="en-US" sz="2700" dirty="0">
                <a:solidFill>
                  <a:srgbClr val="FF0000"/>
                </a:solidFill>
              </a:rPr>
              <a:t/>
            </a:r>
            <a:br>
              <a:rPr lang="en-US" sz="2700" dirty="0">
                <a:solidFill>
                  <a:srgbClr val="FF0000"/>
                </a:solidFill>
              </a:rPr>
            </a:br>
            <a:r>
              <a:rPr lang="en-US" sz="2700" dirty="0" smtClean="0">
                <a:solidFill>
                  <a:srgbClr val="FF0000"/>
                </a:solidFill>
              </a:rPr>
              <a:t>4. </a:t>
            </a:r>
            <a:r>
              <a:rPr lang="en-US" sz="2700" dirty="0" smtClean="0">
                <a:solidFill>
                  <a:srgbClr val="3333FF"/>
                </a:solidFill>
              </a:rPr>
              <a:t>Enhanced Network Security </a:t>
            </a:r>
            <a:r>
              <a:rPr lang="en-US" sz="2700" dirty="0" smtClean="0">
                <a:solidFill>
                  <a:srgbClr val="FF0000"/>
                </a:solidFill>
              </a:rPr>
              <a:t>(</a:t>
            </a:r>
            <a:r>
              <a:rPr lang="en-US" sz="2700" dirty="0" smtClean="0">
                <a:solidFill>
                  <a:schemeClr val="tx1">
                    <a:lumMod val="95000"/>
                    <a:lumOff val="5000"/>
                  </a:schemeClr>
                </a:solidFill>
              </a:rPr>
              <a:t>Isolation of Subnet, Use of Access Control by segmenting the network administrator can apply security policies and access control to individual subnets.)</a:t>
            </a:r>
            <a:r>
              <a:rPr lang="en-US" dirty="0" smtClean="0">
                <a:solidFill>
                  <a:srgbClr val="FF0000"/>
                </a:solidFill>
              </a:rPr>
              <a:t/>
            </a:r>
            <a:br>
              <a:rPr lang="en-US" dirty="0" smtClean="0">
                <a:solidFill>
                  <a:srgbClr val="FF0000"/>
                </a:solidFill>
              </a:rPr>
            </a:br>
            <a:r>
              <a:rPr lang="en-US" dirty="0">
                <a:solidFill>
                  <a:srgbClr val="FF0000"/>
                </a:solidFill>
              </a:rPr>
              <a:t/>
            </a:r>
            <a:br>
              <a:rPr lang="en-US" dirty="0">
                <a:solidFill>
                  <a:srgbClr val="FF0000"/>
                </a:solidFill>
              </a:rPr>
            </a:br>
            <a:r>
              <a:rPr lang="en-US" dirty="0" smtClean="0"/>
              <a:t> </a:t>
            </a:r>
            <a:endParaRPr lang="en-IN" dirty="0"/>
          </a:p>
        </p:txBody>
      </p:sp>
    </p:spTree>
    <p:extLst>
      <p:ext uri="{BB962C8B-B14F-4D97-AF65-F5344CB8AC3E}">
        <p14:creationId xmlns:p14="http://schemas.microsoft.com/office/powerpoint/2010/main" val="3591544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1451" y="422031"/>
            <a:ext cx="11655303" cy="6099349"/>
          </a:xfrm>
          <a:prstGeom prst="rect">
            <a:avLst/>
          </a:prstGeom>
        </p:spPr>
      </p:pic>
    </p:spTree>
    <p:extLst>
      <p:ext uri="{BB962C8B-B14F-4D97-AF65-F5344CB8AC3E}">
        <p14:creationId xmlns:p14="http://schemas.microsoft.com/office/powerpoint/2010/main" val="1340881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a:t>
            </a:r>
            <a:r>
              <a:rPr lang="en-US" dirty="0" smtClean="0"/>
              <a:t>or Reserved IP Address:</a:t>
            </a:r>
            <a:br>
              <a:rPr lang="en-US" dirty="0" smtClean="0"/>
            </a:br>
            <a:r>
              <a:rPr lang="en-US" sz="2000" dirty="0" smtClean="0">
                <a:solidFill>
                  <a:schemeClr val="tx1">
                    <a:lumMod val="95000"/>
                    <a:lumOff val="5000"/>
                  </a:schemeClr>
                </a:solidFill>
              </a:rPr>
              <a:t>(There </a:t>
            </a:r>
            <a:r>
              <a:rPr lang="en-US" sz="2000" dirty="0">
                <a:solidFill>
                  <a:schemeClr val="tx1">
                    <a:lumMod val="95000"/>
                    <a:lumOff val="5000"/>
                  </a:schemeClr>
                </a:solidFill>
              </a:rPr>
              <a:t>can be an entire block of addresses reserved for special addressing or there can be some addresses in each block that are reserved for special </a:t>
            </a:r>
            <a:r>
              <a:rPr lang="en-US" sz="2000" dirty="0" smtClean="0">
                <a:solidFill>
                  <a:schemeClr val="tx1">
                    <a:lumMod val="95000"/>
                    <a:lumOff val="5000"/>
                  </a:schemeClr>
                </a:solidFill>
              </a:rPr>
              <a:t>addressing)</a:t>
            </a:r>
            <a:r>
              <a:rPr lang="en-US" sz="2000" dirty="0" smtClean="0">
                <a:solidFill>
                  <a:schemeClr val="tx1">
                    <a:lumMod val="95000"/>
                    <a:lumOff val="5000"/>
                  </a:schemeClr>
                </a:solidFill>
              </a:rPr>
              <a:t/>
            </a:r>
            <a:br>
              <a:rPr lang="en-US" sz="2000" dirty="0" smtClean="0">
                <a:solidFill>
                  <a:schemeClr val="tx1">
                    <a:lumMod val="95000"/>
                    <a:lumOff val="5000"/>
                  </a:schemeClr>
                </a:solidFill>
              </a:rPr>
            </a:br>
            <a:r>
              <a:rPr lang="en-US" dirty="0"/>
              <a:t/>
            </a:r>
            <a:br>
              <a:rPr lang="en-US" dirty="0"/>
            </a:br>
            <a:r>
              <a:rPr lang="en-US" dirty="0" smtClean="0"/>
              <a:t>	</a:t>
            </a:r>
            <a:endParaRPr lang="en-IN" dirty="0"/>
          </a:p>
        </p:txBody>
      </p:sp>
      <p:pic>
        <p:nvPicPr>
          <p:cNvPr id="3" name="Picture 2"/>
          <p:cNvPicPr>
            <a:picLocks noChangeAspect="1"/>
          </p:cNvPicPr>
          <p:nvPr/>
        </p:nvPicPr>
        <p:blipFill>
          <a:blip r:embed="rId2"/>
          <a:stretch>
            <a:fillRect/>
          </a:stretch>
        </p:blipFill>
        <p:spPr>
          <a:xfrm>
            <a:off x="876430" y="2277814"/>
            <a:ext cx="9837751" cy="4038808"/>
          </a:xfrm>
          <a:prstGeom prst="rect">
            <a:avLst/>
          </a:prstGeom>
        </p:spPr>
      </p:pic>
    </p:spTree>
    <p:extLst>
      <p:ext uri="{BB962C8B-B14F-4D97-AF65-F5344CB8AC3E}">
        <p14:creationId xmlns:p14="http://schemas.microsoft.com/office/powerpoint/2010/main" val="2651572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99" y="339144"/>
            <a:ext cx="11514667" cy="1320800"/>
          </a:xfrm>
        </p:spPr>
        <p:txBody>
          <a:bodyPr>
            <a:normAutofit fontScale="90000"/>
          </a:bodyPr>
          <a:lstStyle/>
          <a:p>
            <a:pPr>
              <a:lnSpc>
                <a:spcPct val="200000"/>
              </a:lnSpc>
            </a:pPr>
            <a:r>
              <a:rPr lang="en-US" dirty="0"/>
              <a:t>Tools for Troubleshooting IP </a:t>
            </a:r>
            <a:r>
              <a:rPr lang="en-US" dirty="0" smtClean="0"/>
              <a:t>Problems:</a:t>
            </a:r>
            <a:r>
              <a:rPr lang="en-US" dirty="0"/>
              <a:t/>
            </a:r>
            <a:br>
              <a:rPr lang="en-US" dirty="0"/>
            </a:br>
            <a:r>
              <a:rPr lang="en-US" dirty="0" smtClean="0"/>
              <a:t>     </a:t>
            </a:r>
            <a:r>
              <a:rPr lang="en-US" sz="2200" dirty="0" smtClean="0">
                <a:solidFill>
                  <a:schemeClr val="tx1">
                    <a:lumMod val="95000"/>
                    <a:lumOff val="5000"/>
                  </a:schemeClr>
                </a:solidFill>
              </a:rPr>
              <a:t>When </a:t>
            </a:r>
            <a:r>
              <a:rPr lang="en-US" sz="2200" dirty="0">
                <a:solidFill>
                  <a:schemeClr val="tx1">
                    <a:lumMod val="95000"/>
                    <a:lumOff val="5000"/>
                  </a:schemeClr>
                </a:solidFill>
              </a:rPr>
              <a:t>troubleshooting IP-related problems, several tools can be used to diagnose and resolve issues in both IPv4 and IPv6 </a:t>
            </a:r>
            <a:r>
              <a:rPr lang="en-US" sz="2200" dirty="0" smtClean="0">
                <a:solidFill>
                  <a:schemeClr val="tx1">
                    <a:lumMod val="95000"/>
                    <a:lumOff val="5000"/>
                  </a:schemeClr>
                </a:solidFill>
              </a:rPr>
              <a:t>networks.</a:t>
            </a:r>
            <a:r>
              <a:rPr lang="en-US" sz="2200" dirty="0">
                <a:solidFill>
                  <a:schemeClr val="tx1">
                    <a:lumMod val="95000"/>
                    <a:lumOff val="5000"/>
                  </a:schemeClr>
                </a:solidFill>
              </a:rPr>
              <a:t/>
            </a:r>
            <a:br>
              <a:rPr lang="en-US" sz="2200" dirty="0">
                <a:solidFill>
                  <a:schemeClr val="tx1">
                    <a:lumMod val="95000"/>
                    <a:lumOff val="5000"/>
                  </a:schemeClr>
                </a:solidFill>
              </a:rPr>
            </a:br>
            <a:r>
              <a:rPr lang="en-US" sz="2200" dirty="0" smtClean="0">
                <a:solidFill>
                  <a:schemeClr val="tx1">
                    <a:lumMod val="95000"/>
                    <a:lumOff val="5000"/>
                  </a:schemeClr>
                </a:solidFill>
              </a:rPr>
              <a:t>1. </a:t>
            </a:r>
            <a:r>
              <a:rPr lang="en-US" sz="2200" dirty="0" smtClean="0"/>
              <a:t>Ping ---- ping </a:t>
            </a:r>
            <a:r>
              <a:rPr lang="en-US" sz="2200" dirty="0" smtClean="0">
                <a:hlinkClick r:id="rId2"/>
              </a:rPr>
              <a:t>www.facebook.com</a:t>
            </a:r>
            <a:r>
              <a:rPr lang="en-US" sz="2200" dirty="0" smtClean="0"/>
              <a:t> or ping with IP address</a:t>
            </a:r>
            <a:br>
              <a:rPr lang="en-US" sz="2200" dirty="0" smtClean="0"/>
            </a:br>
            <a:r>
              <a:rPr lang="en-US" sz="2200" dirty="0" smtClean="0">
                <a:solidFill>
                  <a:schemeClr val="tx1">
                    <a:lumMod val="95000"/>
                    <a:lumOff val="5000"/>
                  </a:schemeClr>
                </a:solidFill>
              </a:rPr>
              <a:t>2. </a:t>
            </a:r>
            <a:r>
              <a:rPr lang="en-US" sz="2200" dirty="0" err="1" smtClean="0">
                <a:solidFill>
                  <a:schemeClr val="tx1">
                    <a:lumMod val="95000"/>
                    <a:lumOff val="5000"/>
                  </a:schemeClr>
                </a:solidFill>
              </a:rPr>
              <a:t>Traceroute</a:t>
            </a:r>
            <a:r>
              <a:rPr lang="en-US" sz="2200" dirty="0" smtClean="0">
                <a:solidFill>
                  <a:schemeClr val="tx1">
                    <a:lumMod val="95000"/>
                    <a:lumOff val="5000"/>
                  </a:schemeClr>
                </a:solidFill>
              </a:rPr>
              <a:t> (Linux/</a:t>
            </a:r>
            <a:r>
              <a:rPr lang="en-US" sz="2200" dirty="0" err="1" smtClean="0">
                <a:solidFill>
                  <a:schemeClr val="tx1">
                    <a:lumMod val="95000"/>
                    <a:lumOff val="5000"/>
                  </a:schemeClr>
                </a:solidFill>
              </a:rPr>
              <a:t>macOS</a:t>
            </a:r>
            <a:r>
              <a:rPr lang="en-US" sz="2200" dirty="0" smtClean="0">
                <a:solidFill>
                  <a:schemeClr val="tx1">
                    <a:lumMod val="95000"/>
                    <a:lumOff val="5000"/>
                  </a:schemeClr>
                </a:solidFill>
              </a:rPr>
              <a:t>) and for Windows (</a:t>
            </a:r>
            <a:r>
              <a:rPr lang="en-US" sz="2200" dirty="0" err="1" smtClean="0">
                <a:solidFill>
                  <a:schemeClr val="tx1">
                    <a:lumMod val="95000"/>
                    <a:lumOff val="5000"/>
                  </a:schemeClr>
                </a:solidFill>
              </a:rPr>
              <a:t>Tracert</a:t>
            </a:r>
            <a:r>
              <a:rPr lang="en-US" sz="2200" dirty="0" smtClean="0">
                <a:solidFill>
                  <a:schemeClr val="tx1">
                    <a:lumMod val="95000"/>
                    <a:lumOff val="5000"/>
                  </a:schemeClr>
                </a:solidFill>
              </a:rPr>
              <a:t>)---- </a:t>
            </a:r>
            <a:r>
              <a:rPr lang="en-US" sz="2200" dirty="0" err="1" smtClean="0"/>
              <a:t>Tracert</a:t>
            </a:r>
            <a:r>
              <a:rPr lang="en-US" sz="2200" dirty="0" smtClean="0"/>
              <a:t> </a:t>
            </a:r>
            <a:r>
              <a:rPr lang="en-US" sz="2200" dirty="0" err="1" smtClean="0"/>
              <a:t>Ip</a:t>
            </a:r>
            <a:r>
              <a:rPr lang="en-US" sz="2200" dirty="0" smtClean="0"/>
              <a:t> address</a:t>
            </a:r>
            <a:br>
              <a:rPr lang="en-US" sz="2200" dirty="0" smtClean="0"/>
            </a:br>
            <a:r>
              <a:rPr lang="en-US" sz="2200" dirty="0" smtClean="0">
                <a:solidFill>
                  <a:schemeClr val="tx1">
                    <a:lumMod val="95000"/>
                    <a:lumOff val="5000"/>
                  </a:schemeClr>
                </a:solidFill>
              </a:rPr>
              <a:t>3. </a:t>
            </a:r>
            <a:r>
              <a:rPr lang="en-US" sz="2200" dirty="0" err="1" smtClean="0"/>
              <a:t>ipconfig</a:t>
            </a:r>
            <a:r>
              <a:rPr lang="en-US" sz="2200" dirty="0" smtClean="0"/>
              <a:t> </a:t>
            </a:r>
            <a:r>
              <a:rPr lang="en-US" sz="2200" dirty="0" smtClean="0">
                <a:solidFill>
                  <a:schemeClr val="tx1">
                    <a:lumMod val="95000"/>
                    <a:lumOff val="5000"/>
                  </a:schemeClr>
                </a:solidFill>
              </a:rPr>
              <a:t>(Windows), </a:t>
            </a:r>
            <a:r>
              <a:rPr lang="en-US" sz="2200" dirty="0" err="1" smtClean="0"/>
              <a:t>Ifconfig</a:t>
            </a:r>
            <a:r>
              <a:rPr lang="en-US" sz="2200" dirty="0" smtClean="0">
                <a:solidFill>
                  <a:schemeClr val="tx1">
                    <a:lumMod val="95000"/>
                    <a:lumOff val="5000"/>
                  </a:schemeClr>
                </a:solidFill>
              </a:rPr>
              <a:t> or IP for Linux/ </a:t>
            </a:r>
            <a:r>
              <a:rPr lang="en-US" sz="2200" dirty="0" err="1" smtClean="0">
                <a:solidFill>
                  <a:schemeClr val="tx1">
                    <a:lumMod val="95000"/>
                    <a:lumOff val="5000"/>
                  </a:schemeClr>
                </a:solidFill>
              </a:rPr>
              <a:t>macOS</a:t>
            </a:r>
            <a:r>
              <a:rPr lang="en-US" sz="2200" dirty="0" smtClean="0">
                <a:solidFill>
                  <a:schemeClr val="tx1">
                    <a:lumMod val="95000"/>
                    <a:lumOff val="5000"/>
                  </a:schemeClr>
                </a:solidFill>
              </a:rPr>
              <a:t>.</a:t>
            </a:r>
            <a:br>
              <a:rPr lang="en-US" sz="2200" dirty="0" smtClean="0">
                <a:solidFill>
                  <a:schemeClr val="tx1">
                    <a:lumMod val="95000"/>
                    <a:lumOff val="5000"/>
                  </a:schemeClr>
                </a:solidFill>
              </a:rPr>
            </a:br>
            <a:r>
              <a:rPr lang="en-US" sz="2200" dirty="0" smtClean="0">
                <a:solidFill>
                  <a:schemeClr val="tx1">
                    <a:lumMod val="95000"/>
                    <a:lumOff val="5000"/>
                  </a:schemeClr>
                </a:solidFill>
              </a:rPr>
              <a:t>4. </a:t>
            </a:r>
            <a:r>
              <a:rPr lang="en-US" sz="2200" dirty="0" err="1" smtClean="0">
                <a:solidFill>
                  <a:schemeClr val="tx1">
                    <a:lumMod val="95000"/>
                    <a:lumOff val="5000"/>
                  </a:schemeClr>
                </a:solidFill>
              </a:rPr>
              <a:t>Nslookup</a:t>
            </a:r>
            <a:r>
              <a:rPr lang="en-US" sz="2200" dirty="0" smtClean="0">
                <a:solidFill>
                  <a:schemeClr val="tx1">
                    <a:lumMod val="95000"/>
                    <a:lumOff val="5000"/>
                  </a:schemeClr>
                </a:solidFill>
              </a:rPr>
              <a:t> ---- </a:t>
            </a:r>
            <a:r>
              <a:rPr lang="en-US" sz="2200" dirty="0" err="1" smtClean="0"/>
              <a:t>nslookup</a:t>
            </a:r>
            <a:r>
              <a:rPr lang="en-US" sz="2200" dirty="0" smtClean="0"/>
              <a:t> </a:t>
            </a:r>
            <a:r>
              <a:rPr lang="en-US" sz="2200" dirty="0" smtClean="0">
                <a:hlinkClick r:id="rId2"/>
              </a:rPr>
              <a:t>www.facebook.com</a:t>
            </a:r>
            <a:r>
              <a:rPr lang="en-US" sz="2200" dirty="0" smtClean="0"/>
              <a:t>  </a:t>
            </a:r>
            <a:r>
              <a:rPr lang="en-US" sz="2200" dirty="0" smtClean="0">
                <a:solidFill>
                  <a:schemeClr val="tx1">
                    <a:lumMod val="95000"/>
                    <a:lumOff val="5000"/>
                  </a:schemeClr>
                </a:solidFill>
              </a:rPr>
              <a:t>(Queries DNS to map domain names to IP Address)</a:t>
            </a:r>
            <a:br>
              <a:rPr lang="en-US" sz="2200" dirty="0" smtClean="0">
                <a:solidFill>
                  <a:schemeClr val="tx1">
                    <a:lumMod val="95000"/>
                    <a:lumOff val="5000"/>
                  </a:schemeClr>
                </a:solidFill>
              </a:rPr>
            </a:br>
            <a:r>
              <a:rPr lang="en-US" sz="2200" dirty="0" smtClean="0">
                <a:solidFill>
                  <a:schemeClr val="tx1">
                    <a:lumMod val="95000"/>
                    <a:lumOff val="5000"/>
                  </a:schemeClr>
                </a:solidFill>
              </a:rPr>
              <a:t>5. Dig (Linux / </a:t>
            </a:r>
            <a:r>
              <a:rPr lang="en-US" sz="2200" dirty="0" err="1" smtClean="0">
                <a:solidFill>
                  <a:schemeClr val="tx1">
                    <a:lumMod val="95000"/>
                    <a:lumOff val="5000"/>
                  </a:schemeClr>
                </a:solidFill>
              </a:rPr>
              <a:t>macOS</a:t>
            </a:r>
            <a:r>
              <a:rPr lang="en-US" sz="2200" dirty="0" smtClean="0">
                <a:solidFill>
                  <a:schemeClr val="tx1">
                    <a:lumMod val="95000"/>
                    <a:lumOff val="5000"/>
                  </a:schemeClr>
                </a:solidFill>
              </a:rPr>
              <a:t>) – </a:t>
            </a:r>
            <a:r>
              <a:rPr lang="en-US" sz="2200" dirty="0" smtClean="0"/>
              <a:t>dig </a:t>
            </a:r>
            <a:r>
              <a:rPr lang="en-US" sz="2200" dirty="0" smtClean="0">
                <a:hlinkClick r:id="rId2"/>
              </a:rPr>
              <a:t>www.facebook.com</a:t>
            </a:r>
            <a:r>
              <a:rPr lang="en-US" sz="2200" dirty="0" smtClean="0"/>
              <a:t> </a:t>
            </a:r>
            <a:r>
              <a:rPr lang="en-US" sz="2200" dirty="0" smtClean="0">
                <a:solidFill>
                  <a:schemeClr val="tx1">
                    <a:lumMod val="95000"/>
                    <a:lumOff val="5000"/>
                  </a:schemeClr>
                </a:solidFill>
              </a:rPr>
              <a:t>A powerful DNS </a:t>
            </a:r>
            <a:r>
              <a:rPr lang="en-US" sz="2200" dirty="0" err="1" smtClean="0">
                <a:solidFill>
                  <a:schemeClr val="tx1">
                    <a:lumMod val="95000"/>
                    <a:lumOff val="5000"/>
                  </a:schemeClr>
                </a:solidFill>
              </a:rPr>
              <a:t>llokup</a:t>
            </a:r>
            <a:r>
              <a:rPr lang="en-US" sz="2200" dirty="0" smtClean="0">
                <a:solidFill>
                  <a:schemeClr val="tx1">
                    <a:lumMod val="95000"/>
                    <a:lumOff val="5000"/>
                  </a:schemeClr>
                </a:solidFill>
              </a:rPr>
              <a:t> utility used to query DNS servers and troubleshoot DNS Issues. </a:t>
            </a:r>
            <a:br>
              <a:rPr lang="en-US" sz="2200" dirty="0" smtClean="0">
                <a:solidFill>
                  <a:schemeClr val="tx1">
                    <a:lumMod val="95000"/>
                    <a:lumOff val="5000"/>
                  </a:schemeClr>
                </a:solidFill>
              </a:rPr>
            </a:br>
            <a:endParaRPr lang="en-IN" dirty="0">
              <a:solidFill>
                <a:schemeClr val="tx1">
                  <a:lumMod val="95000"/>
                  <a:lumOff val="5000"/>
                </a:schemeClr>
              </a:solidFill>
            </a:endParaRPr>
          </a:p>
        </p:txBody>
      </p:sp>
    </p:spTree>
    <p:extLst>
      <p:ext uri="{BB962C8B-B14F-4D97-AF65-F5344CB8AC3E}">
        <p14:creationId xmlns:p14="http://schemas.microsoft.com/office/powerpoint/2010/main" val="261697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605" y="0"/>
            <a:ext cx="11338654" cy="1320800"/>
          </a:xfrm>
        </p:spPr>
        <p:txBody>
          <a:bodyPr>
            <a:normAutofit fontScale="90000"/>
          </a:bodyPr>
          <a:lstStyle/>
          <a:p>
            <a:pPr>
              <a:lnSpc>
                <a:spcPct val="150000"/>
              </a:lnSpc>
            </a:pPr>
            <a:r>
              <a:rPr lang="en-US" dirty="0">
                <a:solidFill>
                  <a:schemeClr val="tx1">
                    <a:lumMod val="95000"/>
                    <a:lumOff val="5000"/>
                  </a:schemeClr>
                </a:solidFill>
              </a:rPr>
              <a:t>6</a:t>
            </a:r>
            <a:r>
              <a:rPr lang="en-US" sz="2700" dirty="0">
                <a:solidFill>
                  <a:schemeClr val="tx1">
                    <a:lumMod val="95000"/>
                    <a:lumOff val="5000"/>
                  </a:schemeClr>
                </a:solidFill>
              </a:rPr>
              <a:t>. </a:t>
            </a:r>
            <a:r>
              <a:rPr lang="en-US" sz="2700" dirty="0" err="1">
                <a:solidFill>
                  <a:schemeClr val="tx1">
                    <a:lumMod val="95000"/>
                    <a:lumOff val="5000"/>
                  </a:schemeClr>
                </a:solidFill>
              </a:rPr>
              <a:t>Netstat</a:t>
            </a:r>
            <a:r>
              <a:rPr lang="en-US" sz="2700" dirty="0">
                <a:solidFill>
                  <a:schemeClr val="tx1">
                    <a:lumMod val="95000"/>
                    <a:lumOff val="5000"/>
                  </a:schemeClr>
                </a:solidFill>
              </a:rPr>
              <a:t> --- </a:t>
            </a:r>
            <a:r>
              <a:rPr lang="en-US" sz="2700" dirty="0" err="1"/>
              <a:t>netstat</a:t>
            </a:r>
            <a:r>
              <a:rPr lang="en-US" sz="2700" dirty="0"/>
              <a:t> –an </a:t>
            </a:r>
            <a:r>
              <a:rPr lang="en-US" sz="2700" dirty="0">
                <a:solidFill>
                  <a:schemeClr val="tx1">
                    <a:lumMod val="95000"/>
                    <a:lumOff val="5000"/>
                  </a:schemeClr>
                </a:solidFill>
              </a:rPr>
              <a:t>to display all active network connections</a:t>
            </a:r>
            <a:r>
              <a:rPr lang="en-US" sz="2700" dirty="0" smtClean="0">
                <a:solidFill>
                  <a:schemeClr val="tx1">
                    <a:lumMod val="95000"/>
                    <a:lumOff val="5000"/>
                  </a:schemeClr>
                </a:solidFill>
              </a:rPr>
              <a:t>.</a:t>
            </a:r>
            <a:br>
              <a:rPr lang="en-US" sz="2700" dirty="0" smtClean="0">
                <a:solidFill>
                  <a:schemeClr val="tx1">
                    <a:lumMod val="95000"/>
                    <a:lumOff val="5000"/>
                  </a:schemeClr>
                </a:solidFill>
              </a:rPr>
            </a:br>
            <a:r>
              <a:rPr lang="en-US" sz="2700" dirty="0">
                <a:solidFill>
                  <a:schemeClr val="tx1">
                    <a:lumMod val="95000"/>
                    <a:lumOff val="5000"/>
                  </a:schemeClr>
                </a:solidFill>
              </a:rPr>
              <a:t/>
            </a:r>
            <a:br>
              <a:rPr lang="en-US" sz="2700" dirty="0">
                <a:solidFill>
                  <a:schemeClr val="tx1">
                    <a:lumMod val="95000"/>
                    <a:lumOff val="5000"/>
                  </a:schemeClr>
                </a:solidFill>
              </a:rPr>
            </a:br>
            <a:r>
              <a:rPr lang="en-US" sz="2700" dirty="0">
                <a:solidFill>
                  <a:schemeClr val="tx1">
                    <a:lumMod val="95000"/>
                    <a:lumOff val="5000"/>
                  </a:schemeClr>
                </a:solidFill>
              </a:rPr>
              <a:t>7. ARP (Address Resolution Protocol) --- </a:t>
            </a:r>
            <a:r>
              <a:rPr lang="en-US" sz="2700" dirty="0" err="1"/>
              <a:t>arp</a:t>
            </a:r>
            <a:r>
              <a:rPr lang="en-US" sz="2700" dirty="0"/>
              <a:t> –a  Windows  </a:t>
            </a:r>
            <a:r>
              <a:rPr lang="en-US" sz="2700" dirty="0">
                <a:solidFill>
                  <a:schemeClr val="tx1">
                    <a:lumMod val="95000"/>
                    <a:lumOff val="5000"/>
                  </a:schemeClr>
                </a:solidFill>
              </a:rPr>
              <a:t>| </a:t>
            </a:r>
            <a:r>
              <a:rPr lang="en-US" sz="2700" dirty="0"/>
              <a:t>Linux / </a:t>
            </a:r>
            <a:r>
              <a:rPr lang="en-US" sz="2700" dirty="0" err="1"/>
              <a:t>macOS</a:t>
            </a:r>
            <a:r>
              <a:rPr lang="en-US" sz="2700" dirty="0"/>
              <a:t> </a:t>
            </a:r>
            <a:r>
              <a:rPr lang="en-US" sz="2700" dirty="0" err="1"/>
              <a:t>arp</a:t>
            </a:r>
            <a:r>
              <a:rPr lang="en-US" sz="2700" dirty="0"/>
              <a:t> –</a:t>
            </a:r>
            <a:r>
              <a:rPr lang="en-US" sz="2700" dirty="0" smtClean="0"/>
              <a:t>n</a:t>
            </a:r>
            <a:br>
              <a:rPr lang="en-US" sz="2700" dirty="0" smtClean="0"/>
            </a:br>
            <a:r>
              <a:rPr lang="en-US" sz="2700" dirty="0">
                <a:solidFill>
                  <a:schemeClr val="tx1">
                    <a:lumMod val="95000"/>
                    <a:lumOff val="5000"/>
                  </a:schemeClr>
                </a:solidFill>
              </a:rPr>
              <a:t/>
            </a:r>
            <a:br>
              <a:rPr lang="en-US" sz="2700" dirty="0">
                <a:solidFill>
                  <a:schemeClr val="tx1">
                    <a:lumMod val="95000"/>
                    <a:lumOff val="5000"/>
                  </a:schemeClr>
                </a:solidFill>
              </a:rPr>
            </a:br>
            <a:r>
              <a:rPr lang="en-US" sz="2700" dirty="0">
                <a:solidFill>
                  <a:schemeClr val="tx1">
                    <a:lumMod val="95000"/>
                    <a:lumOff val="5000"/>
                  </a:schemeClr>
                </a:solidFill>
              </a:rPr>
              <a:t>8. </a:t>
            </a:r>
            <a:r>
              <a:rPr lang="en-US" sz="2700" dirty="0" err="1">
                <a:solidFill>
                  <a:schemeClr val="tx1">
                    <a:lumMod val="95000"/>
                    <a:lumOff val="5000"/>
                  </a:schemeClr>
                </a:solidFill>
              </a:rPr>
              <a:t>pathping</a:t>
            </a:r>
            <a:r>
              <a:rPr lang="en-US" sz="2700" dirty="0">
                <a:solidFill>
                  <a:schemeClr val="tx1">
                    <a:lumMod val="95000"/>
                    <a:lumOff val="5000"/>
                  </a:schemeClr>
                </a:solidFill>
              </a:rPr>
              <a:t> ---- </a:t>
            </a:r>
            <a:r>
              <a:rPr lang="en-US" sz="2700" dirty="0" err="1"/>
              <a:t>pathping</a:t>
            </a:r>
            <a:r>
              <a:rPr lang="en-US" sz="2700" dirty="0"/>
              <a:t> 192.168.1.1   </a:t>
            </a:r>
            <a:r>
              <a:rPr lang="en-US" sz="2700" dirty="0">
                <a:solidFill>
                  <a:schemeClr val="tx1">
                    <a:lumMod val="95000"/>
                    <a:lumOff val="5000"/>
                  </a:schemeClr>
                </a:solidFill>
              </a:rPr>
              <a:t>(A combination of ping and </a:t>
            </a:r>
            <a:r>
              <a:rPr lang="en-US" sz="2700" dirty="0" err="1">
                <a:solidFill>
                  <a:schemeClr val="tx1">
                    <a:lumMod val="95000"/>
                    <a:lumOff val="5000"/>
                  </a:schemeClr>
                </a:solidFill>
              </a:rPr>
              <a:t>Traceroute</a:t>
            </a:r>
            <a:r>
              <a:rPr lang="en-US" sz="2700" dirty="0">
                <a:solidFill>
                  <a:schemeClr val="tx1">
                    <a:lumMod val="95000"/>
                    <a:lumOff val="5000"/>
                  </a:schemeClr>
                </a:solidFill>
              </a:rPr>
              <a:t>, providing details about network latency and packet loss at each hop</a:t>
            </a:r>
            <a:r>
              <a:rPr lang="en-US" sz="2700" dirty="0" smtClean="0">
                <a:solidFill>
                  <a:schemeClr val="tx1">
                    <a:lumMod val="95000"/>
                    <a:lumOff val="5000"/>
                  </a:schemeClr>
                </a:solidFill>
              </a:rPr>
              <a:t>)</a:t>
            </a:r>
            <a:br>
              <a:rPr lang="en-US" sz="2700" dirty="0" smtClean="0">
                <a:solidFill>
                  <a:schemeClr val="tx1">
                    <a:lumMod val="95000"/>
                    <a:lumOff val="5000"/>
                  </a:schemeClr>
                </a:solidFill>
              </a:rPr>
            </a:br>
            <a:r>
              <a:rPr lang="en-US" sz="2700" dirty="0">
                <a:solidFill>
                  <a:schemeClr val="tx1">
                    <a:lumMod val="95000"/>
                    <a:lumOff val="5000"/>
                  </a:schemeClr>
                </a:solidFill>
              </a:rPr>
              <a:t/>
            </a:r>
            <a:br>
              <a:rPr lang="en-US" sz="2700" dirty="0">
                <a:solidFill>
                  <a:schemeClr val="tx1">
                    <a:lumMod val="95000"/>
                    <a:lumOff val="5000"/>
                  </a:schemeClr>
                </a:solidFill>
              </a:rPr>
            </a:br>
            <a:r>
              <a:rPr lang="en-US" sz="2700" dirty="0">
                <a:solidFill>
                  <a:schemeClr val="tx1">
                    <a:lumMod val="95000"/>
                    <a:lumOff val="5000"/>
                  </a:schemeClr>
                </a:solidFill>
              </a:rPr>
              <a:t>9. </a:t>
            </a:r>
            <a:r>
              <a:rPr lang="en-US" sz="2700" dirty="0" err="1">
                <a:solidFill>
                  <a:schemeClr val="tx1">
                    <a:lumMod val="95000"/>
                    <a:lumOff val="5000"/>
                  </a:schemeClr>
                </a:solidFill>
              </a:rPr>
              <a:t>Tcpdump</a:t>
            </a:r>
            <a:r>
              <a:rPr lang="en-US" sz="2700" dirty="0">
                <a:solidFill>
                  <a:schemeClr val="tx1">
                    <a:lumMod val="95000"/>
                    <a:lumOff val="5000"/>
                  </a:schemeClr>
                </a:solidFill>
              </a:rPr>
              <a:t> (Linux and </a:t>
            </a:r>
            <a:r>
              <a:rPr lang="en-US" sz="2700" dirty="0" err="1">
                <a:solidFill>
                  <a:schemeClr val="tx1">
                    <a:lumMod val="95000"/>
                    <a:lumOff val="5000"/>
                  </a:schemeClr>
                </a:solidFill>
              </a:rPr>
              <a:t>MacOS</a:t>
            </a:r>
            <a:r>
              <a:rPr lang="en-US" sz="2700" dirty="0">
                <a:solidFill>
                  <a:schemeClr val="tx1">
                    <a:lumMod val="95000"/>
                    <a:lumOff val="5000"/>
                  </a:schemeClr>
                </a:solidFill>
              </a:rPr>
              <a:t>) for packet </a:t>
            </a:r>
            <a:r>
              <a:rPr lang="en-US" sz="2700" dirty="0" err="1">
                <a:solidFill>
                  <a:schemeClr val="tx1">
                    <a:lumMod val="95000"/>
                    <a:lumOff val="5000"/>
                  </a:schemeClr>
                </a:solidFill>
              </a:rPr>
              <a:t>analyser</a:t>
            </a:r>
            <a:r>
              <a:rPr lang="en-US" sz="2700" dirty="0">
                <a:solidFill>
                  <a:schemeClr val="tx1">
                    <a:lumMod val="95000"/>
                    <a:lumOff val="5000"/>
                  </a:schemeClr>
                </a:solidFill>
              </a:rPr>
              <a:t> used to capture and </a:t>
            </a:r>
            <a:r>
              <a:rPr lang="en-US" sz="2700" dirty="0" err="1">
                <a:solidFill>
                  <a:schemeClr val="tx1">
                    <a:lumMod val="95000"/>
                    <a:lumOff val="5000"/>
                  </a:schemeClr>
                </a:solidFill>
              </a:rPr>
              <a:t>analyse</a:t>
            </a:r>
            <a:r>
              <a:rPr lang="en-US" sz="2700" dirty="0">
                <a:solidFill>
                  <a:schemeClr val="tx1">
                    <a:lumMod val="95000"/>
                    <a:lumOff val="5000"/>
                  </a:schemeClr>
                </a:solidFill>
              </a:rPr>
              <a:t> network traffic. </a:t>
            </a:r>
            <a:r>
              <a:rPr lang="en-US" sz="2700" dirty="0" err="1">
                <a:solidFill>
                  <a:schemeClr val="tx1">
                    <a:lumMod val="95000"/>
                    <a:lumOff val="5000"/>
                  </a:schemeClr>
                </a:solidFill>
              </a:rPr>
              <a:t>Tcpdump</a:t>
            </a:r>
            <a:r>
              <a:rPr lang="en-US" sz="2700" dirty="0">
                <a:solidFill>
                  <a:schemeClr val="tx1">
                    <a:lumMod val="95000"/>
                    <a:lumOff val="5000"/>
                  </a:schemeClr>
                </a:solidFill>
              </a:rPr>
              <a:t> –</a:t>
            </a:r>
            <a:r>
              <a:rPr lang="en-US" sz="2700" dirty="0" err="1">
                <a:solidFill>
                  <a:schemeClr val="tx1">
                    <a:lumMod val="95000"/>
                    <a:lumOff val="5000"/>
                  </a:schemeClr>
                </a:solidFill>
              </a:rPr>
              <a:t>i</a:t>
            </a:r>
            <a:r>
              <a:rPr lang="en-US" sz="2700" dirty="0">
                <a:solidFill>
                  <a:schemeClr val="tx1">
                    <a:lumMod val="95000"/>
                    <a:lumOff val="5000"/>
                  </a:schemeClr>
                </a:solidFill>
              </a:rPr>
              <a:t> </a:t>
            </a:r>
            <a:r>
              <a:rPr lang="en-US" sz="2700" dirty="0" smtClean="0">
                <a:solidFill>
                  <a:schemeClr val="tx1">
                    <a:lumMod val="95000"/>
                    <a:lumOff val="5000"/>
                  </a:schemeClr>
                </a:solidFill>
              </a:rPr>
              <a:t>eth0</a:t>
            </a:r>
            <a:br>
              <a:rPr lang="en-US" sz="2700" dirty="0" smtClean="0">
                <a:solidFill>
                  <a:schemeClr val="tx1">
                    <a:lumMod val="95000"/>
                    <a:lumOff val="5000"/>
                  </a:schemeClr>
                </a:solidFill>
              </a:rPr>
            </a:br>
            <a:r>
              <a:rPr lang="en-US" sz="2700" dirty="0">
                <a:solidFill>
                  <a:schemeClr val="tx1">
                    <a:lumMod val="95000"/>
                    <a:lumOff val="5000"/>
                  </a:schemeClr>
                </a:solidFill>
              </a:rPr>
              <a:t/>
            </a:r>
            <a:br>
              <a:rPr lang="en-US" sz="2700" dirty="0">
                <a:solidFill>
                  <a:schemeClr val="tx1">
                    <a:lumMod val="95000"/>
                    <a:lumOff val="5000"/>
                  </a:schemeClr>
                </a:solidFill>
              </a:rPr>
            </a:br>
            <a:r>
              <a:rPr lang="en-US" sz="2700" dirty="0">
                <a:solidFill>
                  <a:schemeClr val="tx1">
                    <a:lumMod val="95000"/>
                    <a:lumOff val="5000"/>
                  </a:schemeClr>
                </a:solidFill>
              </a:rPr>
              <a:t>10. </a:t>
            </a:r>
            <a:r>
              <a:rPr lang="en-US" sz="2700" dirty="0" err="1">
                <a:solidFill>
                  <a:schemeClr val="tx1">
                    <a:lumMod val="95000"/>
                    <a:lumOff val="5000"/>
                  </a:schemeClr>
                </a:solidFill>
              </a:rPr>
              <a:t>Wireshark</a:t>
            </a:r>
            <a:r>
              <a:rPr lang="en-US" sz="2700" dirty="0">
                <a:solidFill>
                  <a:schemeClr val="tx1">
                    <a:lumMod val="95000"/>
                    <a:lumOff val="5000"/>
                  </a:schemeClr>
                </a:solidFill>
              </a:rPr>
              <a:t> (Windows, Linux, </a:t>
            </a:r>
            <a:r>
              <a:rPr lang="en-US" sz="2700" dirty="0" err="1">
                <a:solidFill>
                  <a:schemeClr val="tx1">
                    <a:lumMod val="95000"/>
                    <a:lumOff val="5000"/>
                  </a:schemeClr>
                </a:solidFill>
              </a:rPr>
              <a:t>MacOS</a:t>
            </a:r>
            <a:r>
              <a:rPr lang="en-US" sz="2700" dirty="0">
                <a:solidFill>
                  <a:schemeClr val="tx1">
                    <a:lumMod val="95000"/>
                    <a:lumOff val="5000"/>
                  </a:schemeClr>
                </a:solidFill>
              </a:rPr>
              <a:t>)- Packet inspection, Protocol analysis, and troubleshooting complex IP problem like packet loss.</a:t>
            </a:r>
            <a:r>
              <a:rPr lang="en-US" sz="2000" dirty="0" smtClean="0"/>
              <a:t>	</a:t>
            </a:r>
            <a:br>
              <a:rPr lang="en-US" sz="2000" dirty="0" smtClean="0"/>
            </a:br>
            <a:endParaRPr lang="en-IN" dirty="0"/>
          </a:p>
        </p:txBody>
      </p:sp>
    </p:spTree>
    <p:extLst>
      <p:ext uri="{BB962C8B-B14F-4D97-AF65-F5344CB8AC3E}">
        <p14:creationId xmlns:p14="http://schemas.microsoft.com/office/powerpoint/2010/main" val="780003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363" y="223234"/>
            <a:ext cx="8596668" cy="1320800"/>
          </a:xfrm>
        </p:spPr>
        <p:txBody>
          <a:bodyPr>
            <a:normAutofit fontScale="90000"/>
          </a:bodyPr>
          <a:lstStyle/>
          <a:p>
            <a:pPr algn="just"/>
            <a:r>
              <a:rPr lang="en-IN" dirty="0" smtClean="0"/>
              <a:t>IP Address </a:t>
            </a:r>
            <a:r>
              <a:rPr lang="en-IN" dirty="0" smtClean="0"/>
              <a:t>	</a:t>
            </a:r>
            <a:r>
              <a:rPr lang="en-IN" dirty="0" smtClean="0"/>
              <a:t/>
            </a:r>
            <a:br>
              <a:rPr lang="en-IN" dirty="0" smtClean="0"/>
            </a:br>
            <a:r>
              <a:rPr lang="en-IN" dirty="0"/>
              <a:t/>
            </a:r>
            <a:br>
              <a:rPr lang="en-IN" dirty="0"/>
            </a:br>
            <a:r>
              <a:rPr lang="en-IN" dirty="0" smtClean="0">
                <a:solidFill>
                  <a:srgbClr val="FF0000"/>
                </a:solidFill>
              </a:rPr>
              <a:t>Internet Protocol Address (IP Address) </a:t>
            </a:r>
            <a:r>
              <a:rPr lang="en-IN" dirty="0" smtClean="0">
                <a:solidFill>
                  <a:schemeClr val="tx1"/>
                </a:solidFill>
              </a:rPr>
              <a:t>is a numerical label assigned to each device connected to a computer network that uses the Internet Protocol for Communications.</a:t>
            </a:r>
            <a:br>
              <a:rPr lang="en-IN" dirty="0" smtClean="0">
                <a:solidFill>
                  <a:schemeClr val="tx1"/>
                </a:solidFill>
              </a:rPr>
            </a:br>
            <a:r>
              <a:rPr lang="en-IN" dirty="0"/>
              <a:t/>
            </a:r>
            <a:br>
              <a:rPr lang="en-IN" dirty="0"/>
            </a:br>
            <a:r>
              <a:rPr lang="en-IN" dirty="0" smtClean="0"/>
              <a:t>IP Address serve two main functions:</a:t>
            </a:r>
            <a:r>
              <a:rPr lang="en-IN" dirty="0" smtClean="0"/>
              <a:t>	</a:t>
            </a:r>
            <a:endParaRPr lang="en-IN" sz="1800" dirty="0"/>
          </a:p>
        </p:txBody>
      </p:sp>
      <p:cxnSp>
        <p:nvCxnSpPr>
          <p:cNvPr id="5" name="Curved Connector 4"/>
          <p:cNvCxnSpPr/>
          <p:nvPr/>
        </p:nvCxnSpPr>
        <p:spPr>
          <a:xfrm>
            <a:off x="4842456" y="4450945"/>
            <a:ext cx="2408350" cy="6954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urved Connector 5"/>
          <p:cNvCxnSpPr/>
          <p:nvPr/>
        </p:nvCxnSpPr>
        <p:spPr>
          <a:xfrm flipV="1">
            <a:off x="551645" y="5494134"/>
            <a:ext cx="1792310" cy="87576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3955" y="5331851"/>
            <a:ext cx="3232597" cy="1200329"/>
          </a:xfrm>
          <a:prstGeom prst="rect">
            <a:avLst/>
          </a:prstGeom>
          <a:noFill/>
        </p:spPr>
        <p:txBody>
          <a:bodyPr wrap="square" rtlCol="0">
            <a:spAutoFit/>
          </a:bodyPr>
          <a:lstStyle/>
          <a:p>
            <a:r>
              <a:rPr lang="en-US" dirty="0" smtClean="0">
                <a:solidFill>
                  <a:srgbClr val="FF0000"/>
                </a:solidFill>
              </a:rPr>
              <a:t>Identification</a:t>
            </a:r>
            <a:r>
              <a:rPr lang="en-US" dirty="0" smtClean="0"/>
              <a:t> </a:t>
            </a:r>
            <a:r>
              <a:rPr lang="en-US" b="1" dirty="0" smtClean="0"/>
              <a:t>(Identify a specific device on a </a:t>
            </a:r>
          </a:p>
          <a:p>
            <a:r>
              <a:rPr lang="en-US" b="1" dirty="0" smtClean="0"/>
              <a:t>network like computer and </a:t>
            </a:r>
          </a:p>
          <a:p>
            <a:r>
              <a:rPr lang="en-US" b="1" dirty="0" smtClean="0"/>
              <a:t>smartphone or server)</a:t>
            </a:r>
            <a:endParaRPr lang="en-IN" b="1" dirty="0"/>
          </a:p>
        </p:txBody>
      </p:sp>
      <p:sp>
        <p:nvSpPr>
          <p:cNvPr id="10" name="TextBox 9"/>
          <p:cNvSpPr txBox="1"/>
          <p:nvPr/>
        </p:nvSpPr>
        <p:spPr>
          <a:xfrm>
            <a:off x="7624293" y="4798675"/>
            <a:ext cx="3783408" cy="1477328"/>
          </a:xfrm>
          <a:prstGeom prst="rect">
            <a:avLst/>
          </a:prstGeom>
          <a:noFill/>
        </p:spPr>
        <p:txBody>
          <a:bodyPr wrap="none" rtlCol="0">
            <a:spAutoFit/>
          </a:bodyPr>
          <a:lstStyle/>
          <a:p>
            <a:r>
              <a:rPr lang="en-US" dirty="0" smtClean="0">
                <a:solidFill>
                  <a:srgbClr val="FF0000"/>
                </a:solidFill>
              </a:rPr>
              <a:t>Location</a:t>
            </a:r>
            <a:r>
              <a:rPr lang="en-US" dirty="0" smtClean="0"/>
              <a:t> </a:t>
            </a:r>
            <a:r>
              <a:rPr lang="en-US" dirty="0" smtClean="0">
                <a:solidFill>
                  <a:srgbClr val="FF0000"/>
                </a:solidFill>
              </a:rPr>
              <a:t>addressing </a:t>
            </a:r>
          </a:p>
          <a:p>
            <a:r>
              <a:rPr lang="en-US" b="1" dirty="0" smtClean="0"/>
              <a:t>(Provide the location </a:t>
            </a:r>
          </a:p>
          <a:p>
            <a:r>
              <a:rPr lang="en-US" b="1" dirty="0" smtClean="0"/>
              <a:t>of the device within the </a:t>
            </a:r>
          </a:p>
          <a:p>
            <a:r>
              <a:rPr lang="en-US" b="1" dirty="0" smtClean="0"/>
              <a:t>Network allowing communication</a:t>
            </a:r>
          </a:p>
          <a:p>
            <a:r>
              <a:rPr lang="en-US" b="1" dirty="0" smtClean="0"/>
              <a:t>Between the device)</a:t>
            </a:r>
            <a:endParaRPr lang="en-IN" b="1" dirty="0"/>
          </a:p>
        </p:txBody>
      </p:sp>
    </p:spTree>
    <p:extLst>
      <p:ext uri="{BB962C8B-B14F-4D97-AF65-F5344CB8AC3E}">
        <p14:creationId xmlns:p14="http://schemas.microsoft.com/office/powerpoint/2010/main" val="3270156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11235624" cy="5881353"/>
          </a:xfrm>
        </p:spPr>
        <p:txBody>
          <a:bodyPr>
            <a:normAutofit/>
          </a:bodyPr>
          <a:lstStyle/>
          <a:p>
            <a:pPr marL="571500" indent="-571500">
              <a:buFont typeface="Wingdings" panose="05000000000000000000" pitchFamily="2" charset="2"/>
              <a:buChar char="Ø"/>
            </a:pPr>
            <a:r>
              <a:rPr lang="en-US" sz="4400" dirty="0" smtClean="0"/>
              <a:t>Type of IP Address</a:t>
            </a:r>
            <a:r>
              <a:rPr lang="en-US" sz="4400" dirty="0" smtClean="0"/>
              <a:t/>
            </a:r>
            <a:br>
              <a:rPr lang="en-US" sz="4400" dirty="0" smtClean="0"/>
            </a:br>
            <a:r>
              <a:rPr lang="en-US" sz="4400" dirty="0"/>
              <a:t>	</a:t>
            </a:r>
            <a:endParaRPr lang="en-IN" dirty="0">
              <a:solidFill>
                <a:srgbClr val="FF0000"/>
              </a:solidFill>
            </a:endParaRPr>
          </a:p>
        </p:txBody>
      </p:sp>
      <p:pic>
        <p:nvPicPr>
          <p:cNvPr id="3" name="Picture 2"/>
          <p:cNvPicPr>
            <a:picLocks noChangeAspect="1"/>
          </p:cNvPicPr>
          <p:nvPr/>
        </p:nvPicPr>
        <p:blipFill>
          <a:blip r:embed="rId2"/>
          <a:stretch>
            <a:fillRect/>
          </a:stretch>
        </p:blipFill>
        <p:spPr>
          <a:xfrm>
            <a:off x="286577" y="1442434"/>
            <a:ext cx="10402887" cy="4675031"/>
          </a:xfrm>
          <a:prstGeom prst="rect">
            <a:avLst/>
          </a:prstGeom>
        </p:spPr>
      </p:pic>
    </p:spTree>
    <p:extLst>
      <p:ext uri="{BB962C8B-B14F-4D97-AF65-F5344CB8AC3E}">
        <p14:creationId xmlns:p14="http://schemas.microsoft.com/office/powerpoint/2010/main" val="2853916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545" y="0"/>
            <a:ext cx="8596668" cy="1320800"/>
          </a:xfrm>
        </p:spPr>
        <p:txBody>
          <a:bodyPr>
            <a:normAutofit fontScale="90000"/>
          </a:bodyPr>
          <a:lstStyle/>
          <a:p>
            <a:pPr marL="571500" indent="-571500">
              <a:lnSpc>
                <a:spcPct val="150000"/>
              </a:lnSpc>
              <a:buFont typeface="Wingdings" panose="05000000000000000000" pitchFamily="2" charset="2"/>
              <a:buChar char="Ø"/>
            </a:pPr>
            <a:r>
              <a:rPr lang="en-US" dirty="0" smtClean="0"/>
              <a:t>Collection</a:t>
            </a:r>
            <a:br>
              <a:rPr lang="en-US" dirty="0" smtClean="0"/>
            </a:br>
            <a:r>
              <a:rPr lang="en-US" dirty="0"/>
              <a:t>	</a:t>
            </a:r>
            <a:r>
              <a:rPr lang="en-US" dirty="0" smtClean="0"/>
              <a:t>	</a:t>
            </a:r>
            <a:endParaRPr lang="en-IN" dirty="0">
              <a:solidFill>
                <a:schemeClr val="tx1"/>
              </a:solidFill>
            </a:endParaRPr>
          </a:p>
        </p:txBody>
      </p:sp>
      <p:pic>
        <p:nvPicPr>
          <p:cNvPr id="3" name="Picture 2"/>
          <p:cNvPicPr>
            <a:picLocks noChangeAspect="1"/>
          </p:cNvPicPr>
          <p:nvPr/>
        </p:nvPicPr>
        <p:blipFill>
          <a:blip r:embed="rId2"/>
          <a:stretch>
            <a:fillRect/>
          </a:stretch>
        </p:blipFill>
        <p:spPr>
          <a:xfrm>
            <a:off x="218213" y="231718"/>
            <a:ext cx="7792445" cy="2923605"/>
          </a:xfrm>
          <a:prstGeom prst="rect">
            <a:avLst/>
          </a:prstGeom>
        </p:spPr>
      </p:pic>
      <p:pic>
        <p:nvPicPr>
          <p:cNvPr id="4" name="Picture 3"/>
          <p:cNvPicPr>
            <a:picLocks noChangeAspect="1"/>
          </p:cNvPicPr>
          <p:nvPr/>
        </p:nvPicPr>
        <p:blipFill>
          <a:blip r:embed="rId3"/>
          <a:stretch>
            <a:fillRect/>
          </a:stretch>
        </p:blipFill>
        <p:spPr>
          <a:xfrm>
            <a:off x="1913366" y="3696235"/>
            <a:ext cx="9929748" cy="2894808"/>
          </a:xfrm>
          <a:prstGeom prst="rect">
            <a:avLst/>
          </a:prstGeom>
        </p:spPr>
      </p:pic>
    </p:spTree>
    <p:extLst>
      <p:ext uri="{BB962C8B-B14F-4D97-AF65-F5344CB8AC3E}">
        <p14:creationId xmlns:p14="http://schemas.microsoft.com/office/powerpoint/2010/main" val="396908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Wingdings" panose="05000000000000000000" pitchFamily="2" charset="2"/>
              <a:buChar char="Ø"/>
            </a:pPr>
            <a:r>
              <a:rPr lang="en-IN" dirty="0"/>
              <a:t>Types of IP Addresses</a:t>
            </a:r>
            <a:r>
              <a:rPr lang="en-US" dirty="0" smtClean="0"/>
              <a:t/>
            </a:r>
            <a:br>
              <a:rPr lang="en-US" dirty="0" smtClean="0"/>
            </a:br>
            <a:r>
              <a:rPr lang="en-US" dirty="0"/>
              <a:t>	</a:t>
            </a:r>
            <a:r>
              <a:rPr lang="en-US" dirty="0" smtClean="0"/>
              <a:t/>
            </a:r>
            <a:br>
              <a:rPr lang="en-US" dirty="0" smtClean="0"/>
            </a:br>
            <a:r>
              <a:rPr lang="en-US" dirty="0" smtClean="0"/>
              <a:t>Public IP Address</a:t>
            </a:r>
            <a:endParaRPr lang="en-IN" dirty="0">
              <a:solidFill>
                <a:schemeClr val="tx1"/>
              </a:solidFill>
            </a:endParaRPr>
          </a:p>
        </p:txBody>
      </p:sp>
      <p:pic>
        <p:nvPicPr>
          <p:cNvPr id="3" name="Picture 2"/>
          <p:cNvPicPr>
            <a:picLocks noChangeAspect="1"/>
          </p:cNvPicPr>
          <p:nvPr/>
        </p:nvPicPr>
        <p:blipFill>
          <a:blip r:embed="rId2"/>
          <a:stretch>
            <a:fillRect/>
          </a:stretch>
        </p:blipFill>
        <p:spPr>
          <a:xfrm>
            <a:off x="540913" y="1514376"/>
            <a:ext cx="9890974" cy="4977362"/>
          </a:xfrm>
          <a:prstGeom prst="rect">
            <a:avLst/>
          </a:prstGeom>
        </p:spPr>
      </p:pic>
    </p:spTree>
    <p:extLst>
      <p:ext uri="{BB962C8B-B14F-4D97-AF65-F5344CB8AC3E}">
        <p14:creationId xmlns:p14="http://schemas.microsoft.com/office/powerpoint/2010/main" val="976838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9445460" cy="1528293"/>
          </a:xfrm>
        </p:spPr>
        <p:txBody>
          <a:bodyPr>
            <a:normAutofit fontScale="90000"/>
          </a:bodyPr>
          <a:lstStyle/>
          <a:p>
            <a:pPr marL="571500" indent="-571500">
              <a:buFont typeface="Wingdings" panose="05000000000000000000" pitchFamily="2" charset="2"/>
              <a:buChar char="Ø"/>
            </a:pPr>
            <a:r>
              <a:rPr lang="en-US" dirty="0" smtClean="0">
                <a:solidFill>
                  <a:srgbClr val="FFC000"/>
                </a:solidFill>
              </a:rPr>
              <a:t>Public IP address </a:t>
            </a:r>
            <a:r>
              <a:rPr lang="en-US" dirty="0" smtClean="0">
                <a:solidFill>
                  <a:schemeClr val="tx1"/>
                </a:solidFill>
              </a:rPr>
              <a:t>assigned by your internet service provider (ISP) and used to identify devices on the broader internet.</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Public IPs can either be </a:t>
            </a:r>
            <a:r>
              <a:rPr lang="en-US" dirty="0" smtClean="0">
                <a:solidFill>
                  <a:srgbClr val="7030A0"/>
                </a:solidFill>
              </a:rPr>
              <a:t>dynamic (changing over time</a:t>
            </a:r>
            <a:r>
              <a:rPr lang="en-US" dirty="0" smtClean="0">
                <a:solidFill>
                  <a:schemeClr val="tx1"/>
                </a:solidFill>
              </a:rPr>
              <a:t> or </a:t>
            </a:r>
            <a:r>
              <a:rPr lang="en-US" dirty="0" smtClean="0">
                <a:solidFill>
                  <a:schemeClr val="accent3">
                    <a:lumMod val="50000"/>
                  </a:schemeClr>
                </a:solidFill>
              </a:rPr>
              <a:t>Static (Fixed).</a:t>
            </a: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rgbClr val="FFC000"/>
                </a:solidFill>
              </a:rPr>
              <a:t>Private IP Address </a:t>
            </a:r>
            <a:r>
              <a:rPr lang="en-US" dirty="0" smtClean="0">
                <a:solidFill>
                  <a:schemeClr val="tx1"/>
                </a:solidFill>
                <a:sym typeface="Wingdings" panose="05000000000000000000" pitchFamily="2" charset="2"/>
              </a:rPr>
              <a:t>(Used within a local network e.g., home, office) Private IPs cannot be accessed directly from the internet.</a:t>
            </a: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dirty="0" smtClean="0"/>
              <a:t>	</a:t>
            </a:r>
            <a:endParaRPr lang="en-IN" dirty="0"/>
          </a:p>
        </p:txBody>
      </p:sp>
    </p:spTree>
    <p:extLst>
      <p:ext uri="{BB962C8B-B14F-4D97-AF65-F5344CB8AC3E}">
        <p14:creationId xmlns:p14="http://schemas.microsoft.com/office/powerpoint/2010/main" val="2574981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Wingdings" panose="05000000000000000000" pitchFamily="2" charset="2"/>
              <a:buChar char="Ø"/>
            </a:pPr>
            <a:r>
              <a:rPr lang="en-US" dirty="0" smtClean="0">
                <a:solidFill>
                  <a:schemeClr val="tx1"/>
                </a:solidFill>
              </a:rPr>
              <a:t>Type of IP Address </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Static and Dynamic </a:t>
            </a:r>
            <a:br>
              <a:rPr lang="en-US" dirty="0" smtClean="0">
                <a:solidFill>
                  <a:schemeClr val="tx1"/>
                </a:solidFill>
              </a:rPr>
            </a:br>
            <a:r>
              <a:rPr lang="en-US" dirty="0">
                <a:solidFill>
                  <a:schemeClr val="tx1"/>
                </a:solidFill>
              </a:rPr>
              <a:t/>
            </a:r>
            <a:br>
              <a:rPr lang="en-US" dirty="0">
                <a:solidFill>
                  <a:schemeClr val="tx1"/>
                </a:solidFill>
              </a:rPr>
            </a:br>
            <a:endParaRPr lang="en-IN" dirty="0">
              <a:solidFill>
                <a:schemeClr val="tx1"/>
              </a:solidFill>
            </a:endParaRPr>
          </a:p>
        </p:txBody>
      </p:sp>
      <p:pic>
        <p:nvPicPr>
          <p:cNvPr id="3" name="Picture 2"/>
          <p:cNvPicPr>
            <a:picLocks noChangeAspect="1"/>
          </p:cNvPicPr>
          <p:nvPr/>
        </p:nvPicPr>
        <p:blipFill>
          <a:blip r:embed="rId2"/>
          <a:stretch>
            <a:fillRect/>
          </a:stretch>
        </p:blipFill>
        <p:spPr>
          <a:xfrm>
            <a:off x="677334" y="2355424"/>
            <a:ext cx="9381066" cy="4388076"/>
          </a:xfrm>
          <a:prstGeom prst="rect">
            <a:avLst/>
          </a:prstGeom>
        </p:spPr>
      </p:pic>
    </p:spTree>
    <p:extLst>
      <p:ext uri="{BB962C8B-B14F-4D97-AF65-F5344CB8AC3E}">
        <p14:creationId xmlns:p14="http://schemas.microsoft.com/office/powerpoint/2010/main" val="1458262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Wingdings" panose="05000000000000000000" pitchFamily="2" charset="2"/>
              <a:buChar char="Ø"/>
            </a:pPr>
            <a:r>
              <a:rPr lang="en-US" dirty="0" smtClean="0">
                <a:solidFill>
                  <a:schemeClr val="tx1"/>
                </a:solidFill>
              </a:rPr>
              <a:t>IP Address Class</a:t>
            </a:r>
            <a:br>
              <a:rPr lang="en-US" dirty="0" smtClean="0">
                <a:solidFill>
                  <a:schemeClr val="tx1"/>
                </a:solidFill>
              </a:rPr>
            </a:br>
            <a:r>
              <a:rPr lang="en-US" dirty="0">
                <a:solidFill>
                  <a:schemeClr val="tx1"/>
                </a:solidFill>
              </a:rPr>
              <a:t/>
            </a:r>
            <a:br>
              <a:rPr lang="en-US" dirty="0">
                <a:solidFill>
                  <a:schemeClr val="tx1"/>
                </a:solidFill>
              </a:rPr>
            </a:br>
            <a:endParaRPr lang="en-IN" dirty="0">
              <a:solidFill>
                <a:schemeClr val="tx1"/>
              </a:solidFill>
            </a:endParaRPr>
          </a:p>
        </p:txBody>
      </p:sp>
      <p:pic>
        <p:nvPicPr>
          <p:cNvPr id="3" name="Picture 2"/>
          <p:cNvPicPr>
            <a:picLocks noChangeAspect="1"/>
          </p:cNvPicPr>
          <p:nvPr/>
        </p:nvPicPr>
        <p:blipFill>
          <a:blip r:embed="rId2"/>
          <a:stretch>
            <a:fillRect/>
          </a:stretch>
        </p:blipFill>
        <p:spPr>
          <a:xfrm>
            <a:off x="274938" y="1450422"/>
            <a:ext cx="11058470" cy="5169319"/>
          </a:xfrm>
          <a:prstGeom prst="rect">
            <a:avLst/>
          </a:prstGeom>
        </p:spPr>
      </p:pic>
    </p:spTree>
    <p:extLst>
      <p:ext uri="{BB962C8B-B14F-4D97-AF65-F5344CB8AC3E}">
        <p14:creationId xmlns:p14="http://schemas.microsoft.com/office/powerpoint/2010/main" val="2776061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0358" y="286328"/>
            <a:ext cx="6620550" cy="3140364"/>
          </a:xfrm>
          <a:prstGeom prst="rect">
            <a:avLst/>
          </a:prstGeom>
        </p:spPr>
      </p:pic>
      <p:pic>
        <p:nvPicPr>
          <p:cNvPr id="4" name="Picture 3"/>
          <p:cNvPicPr>
            <a:picLocks noChangeAspect="1"/>
          </p:cNvPicPr>
          <p:nvPr/>
        </p:nvPicPr>
        <p:blipFill>
          <a:blip r:embed="rId3"/>
          <a:stretch>
            <a:fillRect/>
          </a:stretch>
        </p:blipFill>
        <p:spPr>
          <a:xfrm>
            <a:off x="5902034" y="3499671"/>
            <a:ext cx="5573748" cy="3264044"/>
          </a:xfrm>
          <a:prstGeom prst="rect">
            <a:avLst/>
          </a:prstGeom>
        </p:spPr>
      </p:pic>
    </p:spTree>
    <p:extLst>
      <p:ext uri="{BB962C8B-B14F-4D97-AF65-F5344CB8AC3E}">
        <p14:creationId xmlns:p14="http://schemas.microsoft.com/office/powerpoint/2010/main" val="1919571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859</TotalTime>
  <Words>141</Words>
  <Application>Microsoft Office PowerPoint</Application>
  <PresentationFormat>Widescreen</PresentationFormat>
  <Paragraphs>22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Wingdings</vt:lpstr>
      <vt:lpstr>Wingdings 3</vt:lpstr>
      <vt:lpstr>Facet</vt:lpstr>
      <vt:lpstr>Unit II</vt:lpstr>
      <vt:lpstr>IP Address    Internet Protocol Address (IP Address) is a numerical label assigned to each device connected to a computer network that uses the Internet Protocol for Communications.  IP Address serve two main functions: </vt:lpstr>
      <vt:lpstr>Type of IP Address  </vt:lpstr>
      <vt:lpstr>Collection   </vt:lpstr>
      <vt:lpstr>Types of IP Addresses   Public IP Address</vt:lpstr>
      <vt:lpstr>Public IP address assigned by your internet service provider (ISP) and used to identify devices on the broader internet.  Public IPs can either be dynamic (changing over time or Static (Fixed).  Private IP Address (Used within a local network e.g., home, office) Private IPs cannot be accessed directly from the internet.   </vt:lpstr>
      <vt:lpstr>Type of IP Address   Static and Dynamic   </vt:lpstr>
      <vt:lpstr>IP Address Class  </vt:lpstr>
      <vt:lpstr>PowerPoint Presentation</vt:lpstr>
      <vt:lpstr>Need for subnetting:   Subnetting is the process of dividing a large network or IP address space in to smaller, More manageable sub-networks, called subnets.   It enhances the efficiency of IP address allocation and improves network security and performance.     </vt:lpstr>
      <vt:lpstr>1. Efficient IP Address Utilization (IP address conservation- without subnetting, IP address can be wasted, Reduction of waste – by breaking down large network into subnets)  2. Improved Network Performance (Decreased Traffic, Smaller Broadcast Domains)  3. Simplified Network Management (Logical Grouping of Device- Subnetting allows for grouping devices based on departments, floor, or other logical divisions making easier to manage the network) and Easier Troubleshooting to specific network e.g. Sales, Purchase, IT etc.,  4. Enhanced Network Security (Isolation of Subnet, Use of Access Control by segmenting the network administrator can apply security policies and access control to individual subnets.)   </vt:lpstr>
      <vt:lpstr>PowerPoint Presentation</vt:lpstr>
      <vt:lpstr>Special or Reserved IP Address: (There can be an entire block of addresses reserved for special addressing or there can be some addresses in each block that are reserved for special addressing)   </vt:lpstr>
      <vt:lpstr>Tools for Troubleshooting IP Problems:      When troubleshooting IP-related problems, several tools can be used to diagnose and resolve issues in both IPv4 and IPv6 networks. 1. Ping ---- ping www.facebook.com or ping with IP address 2. Traceroute (Linux/macOS) and for Windows (Tracert)---- Tracert Ip address 3. ipconfig (Windows), Ifconfig or IP for Linux/ macOS. 4. Nslookup ---- nslookup www.facebook.com  (Queries DNS to map domain names to IP Address) 5. Dig (Linux / macOS) – dig www.facebook.com A powerful DNS llokup utility used to query DNS servers and troubleshoot DNS Issues.  </vt:lpstr>
      <vt:lpstr>6. Netstat --- netstat –an to display all active network connections.  7. ARP (Address Resolution Protocol) --- arp –a  Windows  | Linux / macOS arp –n  8. pathping ---- pathping 192.168.1.1   (A combination of ping and Traceroute, providing details about network latency and packet loss at each hop)  9. Tcpdump (Linux and MacOS) for packet analyser used to capture and analyse network traffic. Tcpdump –i eth0  10. Wireshark (Windows, Linux, MacOS)- Packet inspection, Protocol analysis, and troubleshooting complex IP problem like packet loss.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SRY 007</dc:creator>
  <cp:lastModifiedBy>SRY 007</cp:lastModifiedBy>
  <cp:revision>45</cp:revision>
  <dcterms:created xsi:type="dcterms:W3CDTF">2024-10-22T16:02:19Z</dcterms:created>
  <dcterms:modified xsi:type="dcterms:W3CDTF">2024-10-23T11:23:56Z</dcterms:modified>
</cp:coreProperties>
</file>