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06198-52F6-40A5-8F57-9BCC29249B4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B84AE-D35B-4EA8-BE60-861F5E9E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7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B84AE-D35B-4EA8-BE60-861F5E9E061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7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F28A3D-7A41-A1D6-84A4-A84CC635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228B6-E03A-EE2C-8AD3-DE7B5A66D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500743"/>
            <a:ext cx="7402285" cy="1360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/>
              <a:t>UNIT_III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08B1-280D-7B1D-0485-3B6FC50E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1861457"/>
            <a:ext cx="7402285" cy="33921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cap="none" dirty="0"/>
              <a:t>Packet Switched Connection</a:t>
            </a:r>
          </a:p>
          <a:p>
            <a:pPr algn="ctr"/>
            <a:r>
              <a:rPr lang="en-US" b="1" cap="none" dirty="0"/>
              <a:t>BY</a:t>
            </a:r>
          </a:p>
          <a:p>
            <a:pPr algn="ctr"/>
            <a:r>
              <a:rPr lang="en-US" b="1" cap="none" dirty="0"/>
              <a:t>Rajadhurai S</a:t>
            </a:r>
          </a:p>
          <a:p>
            <a:pPr algn="ctr"/>
            <a:r>
              <a:rPr lang="en-US" b="1" cap="none" dirty="0"/>
              <a:t>Cyber Security Researcher</a:t>
            </a:r>
          </a:p>
        </p:txBody>
      </p:sp>
    </p:spTree>
    <p:extLst>
      <p:ext uri="{BB962C8B-B14F-4D97-AF65-F5344CB8AC3E}">
        <p14:creationId xmlns:p14="http://schemas.microsoft.com/office/powerpoint/2010/main" val="1346490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6BE1A0-11D7-B703-3097-2C7B3489B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251BB98-3B67-BD6F-0D33-C491DB32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5D1F22-FC28-4C53-DBAB-65874EEB6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EBC1B-DD0F-D0F0-6052-52FE8496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500743"/>
            <a:ext cx="7402285" cy="1360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/>
              <a:t>What is packet switched connection?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F510D-A3CB-B257-0A0A-D6DE82DE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1861457"/>
            <a:ext cx="7757159" cy="339211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packet switched connection is a fundamental communications methods used in modern networks such as the internet.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cap="non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data is broken into small packets that are transmitted independently over the network. Each packet contains a portion of the data, a destination address, and routing information. The packets are reassembled into the original message at the destination.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1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9B5116-1837-1D65-C935-BB6153A3D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3071461-BF48-734E-D2BE-FF668161D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C430C1-9F90-78C4-2C7E-AD7FE82E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92E4B-7C4D-D29D-786C-ECD30735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500743"/>
            <a:ext cx="7402285" cy="1360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Characteristics of Packet-Switched Connections</a:t>
            </a:r>
            <a:br>
              <a:rPr lang="en-US" sz="1200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</a:b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D34E-FBFD-76E4-29DE-1E392CD41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1225296"/>
            <a:ext cx="7757159" cy="5367528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 algn="l"/>
            <a:endParaRPr lang="en-US" sz="48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48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48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48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48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r>
              <a:rPr lang="en-US" sz="4800" b="1" dirty="0">
                <a:solidFill>
                  <a:srgbClr val="0D0D0D"/>
                </a:solidFill>
                <a:latin typeface="Segoe UI Variable Text" pitchFamily="2" charset="0"/>
              </a:rPr>
              <a:t>Type Of Connections:</a:t>
            </a:r>
          </a:p>
          <a:p>
            <a:pPr marL="1200150" lvl="1" indent="-742950" algn="l">
              <a:buFont typeface="+mj-lt"/>
              <a:buAutoNum type="arabicPeriod"/>
            </a:pPr>
            <a:r>
              <a:rPr lang="en-US" sz="4800" b="1" dirty="0">
                <a:solidFill>
                  <a:schemeClr val="tx2"/>
                </a:solidFill>
                <a:latin typeface="Segoe UI Variable Text" pitchFamily="2" charset="0"/>
              </a:rPr>
              <a:t>Circuit Switching Connection</a:t>
            </a:r>
            <a:r>
              <a:rPr lang="en-US" sz="4800" dirty="0">
                <a:solidFill>
                  <a:srgbClr val="0D0D0D"/>
                </a:solidFill>
                <a:latin typeface="Segoe UI Variable Text" pitchFamily="2" charset="0"/>
              </a:rPr>
              <a:t> (A dedicated communication path is established between the sender and receiver for the entire duration of the connection).</a:t>
            </a:r>
          </a:p>
          <a:p>
            <a:pPr marL="1657350" lvl="2" indent="-74295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D0D0D"/>
                </a:solidFill>
                <a:latin typeface="Segoe UI Variable Text" pitchFamily="2" charset="0"/>
              </a:rPr>
              <a:t>Example: Traditional Telephone Systems and ISDN</a:t>
            </a:r>
          </a:p>
          <a:p>
            <a:pPr marL="1200150" lvl="1" indent="-742950" algn="l">
              <a:buFont typeface="+mj-lt"/>
              <a:buAutoNum type="arabicPeriod"/>
            </a:pPr>
            <a:r>
              <a:rPr lang="en-US" sz="4800" b="1" dirty="0">
                <a:solidFill>
                  <a:schemeClr val="accent2"/>
                </a:solidFill>
                <a:latin typeface="Segoe UI Variable Text" pitchFamily="2" charset="0"/>
              </a:rPr>
              <a:t>Packet Switching Connection </a:t>
            </a:r>
            <a:r>
              <a:rPr lang="en-US" sz="4800" dirty="0">
                <a:solidFill>
                  <a:srgbClr val="0D0D0D"/>
                </a:solidFill>
                <a:latin typeface="Segoe UI Variable Text" pitchFamily="2" charset="0"/>
              </a:rPr>
              <a:t>(Data is broken into packets, and each packets travels independently across the network at the destination, packets are reassembled)</a:t>
            </a:r>
          </a:p>
          <a:p>
            <a:pPr marL="1657350" lvl="2" indent="-74295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D0D0D"/>
                </a:solidFill>
                <a:latin typeface="Segoe UI Variable Text" pitchFamily="2" charset="0"/>
              </a:rPr>
              <a:t>Example of Internet, Mobile data networks.</a:t>
            </a:r>
          </a:p>
          <a:p>
            <a:pPr marL="1657350" lvl="2" indent="-74295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D0D0D"/>
                </a:solidFill>
                <a:latin typeface="Segoe UI Variable Text" pitchFamily="2" charset="0"/>
              </a:rPr>
              <a:t>Cons: Packet loss and delay</a:t>
            </a:r>
          </a:p>
          <a:p>
            <a:pPr marL="1657350" lvl="2" indent="-74295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D0D0D"/>
                </a:solidFill>
                <a:latin typeface="Segoe UI Variable Text" pitchFamily="2" charset="0"/>
              </a:rPr>
              <a:t>Error Corrections methods and complex protocol also there in this.</a:t>
            </a:r>
          </a:p>
          <a:p>
            <a:pPr marL="1657350" lvl="2" indent="-74295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48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Dynamic Routing</a:t>
            </a:r>
            <a:r>
              <a:rPr lang="en-US" sz="48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Packets may take different paths to reach the destination, depending on network congestion, availability, and routing protocols.</a:t>
            </a:r>
          </a:p>
          <a:p>
            <a:pPr algn="l">
              <a:buFont typeface="+mj-lt"/>
              <a:buAutoNum type="arabicPeriod"/>
            </a:pPr>
            <a:r>
              <a:rPr lang="en-US" sz="4800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Efficiency</a:t>
            </a:r>
            <a:r>
              <a:rPr lang="en-US" sz="48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Multiple devices share the same network resources, making this method more efficient compared to circuit-switched connections.</a:t>
            </a:r>
          </a:p>
          <a:p>
            <a:pPr algn="l">
              <a:buFont typeface="+mj-lt"/>
              <a:buAutoNum type="arabicPeriod"/>
            </a:pPr>
            <a:r>
              <a:rPr lang="en-US" sz="4800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Asynchronous Communication</a:t>
            </a:r>
            <a:r>
              <a:rPr lang="en-US" sz="48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Packets may arrive out of order and are reassembled in the correct order at the destination.</a:t>
            </a:r>
          </a:p>
          <a:p>
            <a:pPr algn="l">
              <a:buFont typeface="+mj-lt"/>
              <a:buAutoNum type="arabicPeriod"/>
            </a:pPr>
            <a:r>
              <a:rPr lang="en-US" sz="4800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Error Handling</a:t>
            </a:r>
            <a:r>
              <a:rPr lang="en-US" sz="48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Packet-switched networks use protocols (e.g., TCP/IP) to ensure data integrity, retransmitting lost or corrupted packets.</a:t>
            </a:r>
          </a:p>
          <a:p>
            <a:pPr lvl="2" algn="l"/>
            <a:endParaRPr lang="en-US" sz="48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21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36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br>
              <a:rPr lang="en-US" dirty="0"/>
            </a:b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5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48CB72-00C9-27A5-1E3E-4694D8EB8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2EE8642-716D-95B9-27E4-18EEAE142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6A8ADA6-24A8-3B27-33D8-977CA5ADE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DD712-031B-7F12-EBD5-FA48CBE3D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1" y="438912"/>
            <a:ext cx="7982711" cy="7653528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 algn="l"/>
            <a:r>
              <a:rPr lang="en-US" sz="6200" b="1" dirty="0">
                <a:solidFill>
                  <a:srgbClr val="0D0D0D"/>
                </a:solidFill>
                <a:latin typeface="Segoe UI Variable Text" pitchFamily="2" charset="0"/>
              </a:rPr>
              <a:t>Protocol and Their need: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To enable reliable communications.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Define data formats, error handling, and transmission methods.</a:t>
            </a:r>
          </a:p>
          <a:p>
            <a:pPr lvl="2" algn="l"/>
            <a:endParaRPr lang="en-US" sz="5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Common Type of Protocols: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Applications Layer : HTTP, FTP, SMTP.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Transport Layer : TCP, UDP.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Network Layer : IP, ICMP.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Data Link Layer: Ethernet and Wi-Fi.</a:t>
            </a:r>
          </a:p>
          <a:p>
            <a:pPr lvl="2" algn="l"/>
            <a:endParaRPr lang="en-US" sz="5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r>
              <a:rPr lang="en-US" sz="5600" b="1" dirty="0">
                <a:solidFill>
                  <a:srgbClr val="0D0D0D"/>
                </a:solidFill>
                <a:latin typeface="Segoe UI Variable Text" pitchFamily="2" charset="0"/>
              </a:rPr>
              <a:t>Packet switched protocols: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TCP it ensure reliable and ordered delivery of data (example of file transmission and emails)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IP (Internet Protocols) handles addressing and routing of packets.</a:t>
            </a:r>
          </a:p>
          <a:p>
            <a:pPr lvl="2" algn="l"/>
            <a:endParaRPr lang="en-US" sz="5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UDP (User Datagram Protocols) it’s a connectionless protocol suitable for real-time applications e.g. video streaming.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rgbClr val="0D0D0D"/>
                </a:solidFill>
                <a:latin typeface="Segoe UI Variable Text" pitchFamily="2" charset="0"/>
              </a:rPr>
              <a:t>ICMP (Internet control messages protocol) Used for diagnostics purposes like PING, Tracert so on.</a:t>
            </a: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21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36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br>
              <a:rPr lang="en-US" dirty="0"/>
            </a:b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95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E9C921-8B77-319C-755B-8753BF235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9E3B7F-D326-4392-2E58-B2C3B6378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92F7268-4A3C-58A4-B326-8B77E00D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0411D-3A0C-7217-5AD9-087FD712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39" y="0"/>
            <a:ext cx="11640185" cy="7525512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 algn="l"/>
            <a:endParaRPr lang="en-US" sz="43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43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43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43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43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r>
              <a:rPr lang="en-US" sz="4300" b="1" dirty="0">
                <a:solidFill>
                  <a:srgbClr val="0D0D0D"/>
                </a:solidFill>
                <a:latin typeface="Segoe UI Variable Text" pitchFamily="2" charset="0"/>
              </a:rPr>
              <a:t>Cryptographic Algorithm: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4300" b="1" dirty="0">
                <a:solidFill>
                  <a:srgbClr val="0D0D0D"/>
                </a:solidFill>
                <a:latin typeface="Segoe UI Variable Text" pitchFamily="2" charset="0"/>
              </a:rPr>
              <a:t>RSA Algorithm (Type of asymmetric encryptions)</a:t>
            </a:r>
          </a:p>
          <a:p>
            <a:pPr marL="2057400" lvl="2" indent="-11430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rgbClr val="0D0D0D"/>
                </a:solidFill>
                <a:latin typeface="Segoe UI Variable Text" pitchFamily="2" charset="0"/>
              </a:rPr>
              <a:t>Use : Secures data transmission by using a pair of public and private keys.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4300" b="1" dirty="0">
                <a:solidFill>
                  <a:srgbClr val="0D0D0D"/>
                </a:solidFill>
                <a:latin typeface="Segoe UI Variable Text" pitchFamily="2" charset="0"/>
              </a:rPr>
              <a:t>Blowfish Algorithm etc.,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rgbClr val="0D0D0D"/>
                </a:solidFill>
                <a:latin typeface="Segoe UI Variable Text" pitchFamily="2" charset="0"/>
              </a:rPr>
              <a:t>                              Type: Symmetric block cipher</a:t>
            </a:r>
          </a:p>
          <a:p>
            <a:pPr lvl="3" algn="l"/>
            <a:r>
              <a:rPr lang="en-US" sz="4300" dirty="0">
                <a:solidFill>
                  <a:srgbClr val="0D0D0D"/>
                </a:solidFill>
                <a:latin typeface="Segoe UI Variable Text" pitchFamily="2" charset="0"/>
              </a:rPr>
              <a:t>              Use : Encrypt data quickly and securely (ideal for applications needing fast encryptions)</a:t>
            </a:r>
          </a:p>
          <a:p>
            <a:pPr lvl="3" algn="l"/>
            <a:endParaRPr lang="en-US" sz="43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r>
              <a:rPr lang="en-US" sz="4300" b="1" dirty="0">
                <a:solidFill>
                  <a:schemeClr val="accent3"/>
                </a:solidFill>
                <a:latin typeface="Segoe UI Variable Text" pitchFamily="2" charset="0"/>
              </a:rPr>
              <a:t>General IP Troubleshooting:</a:t>
            </a:r>
          </a:p>
          <a:p>
            <a:pPr lvl="1" algn="l"/>
            <a:endParaRPr lang="en-US" sz="4300" b="1" dirty="0">
              <a:solidFill>
                <a:schemeClr val="accent3"/>
              </a:solidFill>
              <a:latin typeface="Segoe UI Variable Text" pitchFamily="2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4300" b="1" dirty="0">
                <a:solidFill>
                  <a:schemeClr val="accent3"/>
                </a:solidFill>
                <a:latin typeface="Segoe UI Variable Text" pitchFamily="2" charset="0"/>
              </a:rPr>
              <a:t>	</a:t>
            </a:r>
            <a:r>
              <a:rPr lang="en-US" sz="4300" b="1" dirty="0">
                <a:solidFill>
                  <a:schemeClr val="tx1"/>
                </a:solidFill>
                <a:latin typeface="Segoe UI Variable Text" pitchFamily="2" charset="0"/>
              </a:rPr>
              <a:t>Common Issues: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latin typeface="Segoe UI Variable Text" pitchFamily="2" charset="0"/>
              </a:rPr>
              <a:t>IP Address Conflict </a:t>
            </a:r>
            <a:r>
              <a:rPr lang="en-US" sz="4300" dirty="0">
                <a:solidFill>
                  <a:schemeClr val="tx1"/>
                </a:solidFill>
                <a:latin typeface="Segoe UI Variable Text" pitchFamily="2" charset="0"/>
              </a:rPr>
              <a:t>(Two device are same IP)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latin typeface="Segoe UI Variable Text" pitchFamily="2" charset="0"/>
              </a:rPr>
              <a:t>Incorrect Subnet Mask </a:t>
            </a:r>
            <a:r>
              <a:rPr lang="en-US" sz="4300" dirty="0">
                <a:solidFill>
                  <a:schemeClr val="tx1"/>
                </a:solidFill>
                <a:latin typeface="Segoe UI Variable Text" pitchFamily="2" charset="0"/>
              </a:rPr>
              <a:t>(Leads to routing issues)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latin typeface="Segoe UI Variable Text" pitchFamily="2" charset="0"/>
              </a:rPr>
              <a:t>DNS Problems </a:t>
            </a:r>
            <a:r>
              <a:rPr lang="en-US" sz="4300" dirty="0">
                <a:solidFill>
                  <a:schemeClr val="tx1"/>
                </a:solidFill>
                <a:latin typeface="Segoe UI Variable Text" pitchFamily="2" charset="0"/>
              </a:rPr>
              <a:t>(Usable to resolve domain names)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latin typeface="Segoe UI Variable Text" pitchFamily="2" charset="0"/>
              </a:rPr>
              <a:t>Network Congestion </a:t>
            </a:r>
            <a:r>
              <a:rPr lang="en-US" sz="4300" dirty="0">
                <a:solidFill>
                  <a:schemeClr val="tx1"/>
                </a:solidFill>
                <a:latin typeface="Segoe UI Variable Text" pitchFamily="2" charset="0"/>
              </a:rPr>
              <a:t>(High latency or packet loss)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1"/>
              </a:solidFill>
              <a:latin typeface="Segoe UI Variable Text" pitchFamily="2" charset="0"/>
            </a:endParaRPr>
          </a:p>
          <a:p>
            <a:pPr lvl="2" algn="l"/>
            <a:endParaRPr lang="en-US" sz="4300" dirty="0">
              <a:solidFill>
                <a:schemeClr val="tx1"/>
              </a:solidFill>
              <a:latin typeface="Segoe UI Variable Text" pitchFamily="2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Segoe UI Variable Text" pitchFamily="2" charset="0"/>
              </a:rPr>
              <a:t>Troubleshooting Suggestions: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latin typeface="Segoe UI Variable Text" pitchFamily="2" charset="0"/>
              </a:rPr>
              <a:t>Check Network Configurations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latin typeface="Segoe UI Variable Text" pitchFamily="2" charset="0"/>
              </a:rPr>
              <a:t>Verifying IP Address, Subnet Mask, and Gateway.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latin typeface="Segoe UI Variable Text" pitchFamily="2" charset="0"/>
              </a:rPr>
              <a:t>Ensuring correct DNS Settings and their configurations.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latin typeface="Segoe UI Variable Text" pitchFamily="2" charset="0"/>
              </a:rPr>
              <a:t>PING Test (Ping the default gateway and external addresses to test connectivity)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latin typeface="Segoe UI Variable Text" pitchFamily="2" charset="0"/>
              </a:rPr>
              <a:t>Traceroute (Identify where packets are dropping)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rgbClr val="0D0D0D"/>
                </a:solidFill>
                <a:latin typeface="Segoe UI Variable Text" pitchFamily="2" charset="0"/>
              </a:rPr>
              <a:t>Inspect cables and Hardware (Check for physical connectivity issues)	</a:t>
            </a:r>
            <a:r>
              <a:rPr lang="en-US" sz="4300" b="1" dirty="0">
                <a:solidFill>
                  <a:srgbClr val="0D0D0D"/>
                </a:solidFill>
                <a:latin typeface="Segoe UI Variable Text" pitchFamily="2" charset="0"/>
              </a:rPr>
              <a:t>	</a:t>
            </a:r>
          </a:p>
          <a:p>
            <a:pPr lvl="1" algn="l"/>
            <a:endParaRPr lang="en-US" sz="5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21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36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br>
              <a:rPr lang="en-US" dirty="0"/>
            </a:b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6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A851A-C783-2602-ED24-E18C78D3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3EEB0F1-F8A6-09BE-C068-C85CFB6C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79854D3-C747-7900-8CD4-6459EFD5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C9DDE-DC7B-58F7-2BC4-776BEA7C3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1" y="292608"/>
            <a:ext cx="8625844" cy="641908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1" algn="l"/>
            <a:r>
              <a:rPr lang="en-US" sz="2600" b="1" dirty="0">
                <a:solidFill>
                  <a:schemeClr val="tx1"/>
                </a:solidFill>
                <a:latin typeface="Segoe UI Variable Text" pitchFamily="2" charset="0"/>
              </a:rPr>
              <a:t>Troubleshooting Suggestions: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egoe UI Variable Text" pitchFamily="2" charset="0"/>
              </a:rPr>
              <a:t>Reset Networking Devices (Restart routers, modems and switches)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egoe UI Variable Text" pitchFamily="2" charset="0"/>
              </a:rPr>
              <a:t>Review logs (Check device logs for errors)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egoe UI Variable Text" pitchFamily="2" charset="0"/>
              </a:rPr>
              <a:t>Use Tools (Network Analyzers like Wireshark to inspect packet flow)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r>
              <a:rPr lang="en-US" sz="2200" b="1" dirty="0">
                <a:solidFill>
                  <a:srgbClr val="0D0D0D"/>
                </a:solidFill>
                <a:latin typeface="Segoe UI Variable Text" pitchFamily="2" charset="0"/>
              </a:rPr>
              <a:t>Difference Between Circuit Switching and Packet Switching:</a:t>
            </a:r>
          </a:p>
          <a:p>
            <a:pPr lvl="1" algn="l"/>
            <a:endParaRPr lang="en-US" sz="22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5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21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36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br>
              <a:rPr lang="en-US" dirty="0"/>
            </a:b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FECE0B-448A-33CF-E8B3-FA58F60A0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16677"/>
              </p:ext>
            </p:extLst>
          </p:nvPr>
        </p:nvGraphicFramePr>
        <p:xfrm>
          <a:off x="358580" y="2466170"/>
          <a:ext cx="10513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818">
                  <a:extLst>
                    <a:ext uri="{9D8B030D-6E8A-4147-A177-3AD203B41FA5}">
                      <a16:colId xmlns:a16="http://schemas.microsoft.com/office/drawing/2014/main" val="1225986975"/>
                    </a:ext>
                  </a:extLst>
                </a:gridCol>
                <a:gridCol w="5256818">
                  <a:extLst>
                    <a:ext uri="{9D8B030D-6E8A-4147-A177-3AD203B41FA5}">
                      <a16:colId xmlns:a16="http://schemas.microsoft.com/office/drawing/2014/main" val="3056158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Packet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Circuit Switching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4488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D091D0-C80E-FFAE-B44C-474EAFDC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5336"/>
              </p:ext>
            </p:extLst>
          </p:nvPr>
        </p:nvGraphicFramePr>
        <p:xfrm>
          <a:off x="358580" y="2899833"/>
          <a:ext cx="10513636" cy="3200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256818">
                  <a:extLst>
                    <a:ext uri="{9D8B030D-6E8A-4147-A177-3AD203B41FA5}">
                      <a16:colId xmlns:a16="http://schemas.microsoft.com/office/drawing/2014/main" val="3084554621"/>
                    </a:ext>
                  </a:extLst>
                </a:gridCol>
                <a:gridCol w="5256818">
                  <a:extLst>
                    <a:ext uri="{9D8B030D-6E8A-4147-A177-3AD203B41FA5}">
                      <a16:colId xmlns:a16="http://schemas.microsoft.com/office/drawing/2014/main" val="601970540"/>
                    </a:ext>
                  </a:extLst>
                </a:gridCol>
              </a:tblGrid>
              <a:tr h="847950">
                <a:tc>
                  <a:txBody>
                    <a:bodyPr/>
                    <a:lstStyle/>
                    <a:p>
                      <a:r>
                        <a:rPr lang="en-IN" b="0" dirty="0"/>
                        <a:t>In packet switching data is divided into packets and packets is sent independently.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There is a dedicated path for each packet in circuit switching.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09326"/>
                  </a:ext>
                </a:extLst>
              </a:tr>
              <a:tr h="593565">
                <a:tc>
                  <a:txBody>
                    <a:bodyPr/>
                    <a:lstStyle/>
                    <a:p>
                      <a:r>
                        <a:rPr lang="en-IN" dirty="0"/>
                        <a:t>In packet switching data is processed at all intermediate notes including the source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is processed at the source systems only.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2706"/>
                  </a:ext>
                </a:extLst>
              </a:tr>
              <a:tr h="343891">
                <a:tc>
                  <a:txBody>
                    <a:bodyPr/>
                    <a:lstStyle/>
                    <a:p>
                      <a:r>
                        <a:rPr lang="en-IN" dirty="0"/>
                        <a:t>The delay between data units in packet switching is not uniform.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delay between data units in circuit switching is uniform.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86833"/>
                  </a:ext>
                </a:extLst>
              </a:tr>
              <a:tr h="343891">
                <a:tc>
                  <a:txBody>
                    <a:bodyPr/>
                    <a:lstStyle/>
                    <a:p>
                      <a:r>
                        <a:rPr lang="en-IN" dirty="0"/>
                        <a:t>Packet switching is less reliable.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reliable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2428"/>
                  </a:ext>
                </a:extLst>
              </a:tr>
              <a:tr h="343891">
                <a:tc>
                  <a:txBody>
                    <a:bodyPr/>
                    <a:lstStyle/>
                    <a:p>
                      <a:r>
                        <a:rPr lang="en-IN" dirty="0"/>
                        <a:t>Transmission of the data is done not only by the source but also by the intermediate routers.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Transmission of the data is done by the 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5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48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36CF54-F0BB-C1CE-DFB8-702DC0A4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7D58524-E73C-37A8-8706-82AFA826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C48BC2-5110-2362-9E29-890E566BB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8B44B-F2D4-4371-110C-E90229D42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1" y="292608"/>
            <a:ext cx="8625844" cy="641908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r>
              <a:rPr lang="en-US" sz="2200" b="1" dirty="0">
                <a:solidFill>
                  <a:srgbClr val="0D0D0D"/>
                </a:solidFill>
                <a:latin typeface="Segoe UI Variable Text" pitchFamily="2" charset="0"/>
              </a:rPr>
              <a:t>Difference Between Circuit Switching and Packet Switching:</a:t>
            </a:r>
          </a:p>
          <a:p>
            <a:pPr lvl="1" algn="l"/>
            <a:endParaRPr lang="en-US" sz="22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22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22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5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16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2" algn="l"/>
            <a:endParaRPr lang="en-US" sz="2100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sz="3600" b="1" dirty="0">
              <a:solidFill>
                <a:srgbClr val="0D0D0D"/>
              </a:solidFill>
              <a:latin typeface="Segoe UI Variable Text" pitchFamily="2" charset="0"/>
            </a:endParaRP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br>
              <a:rPr lang="en-US" dirty="0"/>
            </a:b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FC7E48-15C0-4C20-4F08-9549F7F2E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23346"/>
              </p:ext>
            </p:extLst>
          </p:nvPr>
        </p:nvGraphicFramePr>
        <p:xfrm>
          <a:off x="184844" y="1225381"/>
          <a:ext cx="10513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818">
                  <a:extLst>
                    <a:ext uri="{9D8B030D-6E8A-4147-A177-3AD203B41FA5}">
                      <a16:colId xmlns:a16="http://schemas.microsoft.com/office/drawing/2014/main" val="1225986975"/>
                    </a:ext>
                  </a:extLst>
                </a:gridCol>
                <a:gridCol w="5256818">
                  <a:extLst>
                    <a:ext uri="{9D8B030D-6E8A-4147-A177-3AD203B41FA5}">
                      <a16:colId xmlns:a16="http://schemas.microsoft.com/office/drawing/2014/main" val="3056158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Packet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Circuit Switching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4488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B3E536-4A0E-3815-3F8A-EDBAE23D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20895"/>
              </p:ext>
            </p:extLst>
          </p:nvPr>
        </p:nvGraphicFramePr>
        <p:xfrm>
          <a:off x="184844" y="1596221"/>
          <a:ext cx="10513636" cy="296663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256818">
                  <a:extLst>
                    <a:ext uri="{9D8B030D-6E8A-4147-A177-3AD203B41FA5}">
                      <a16:colId xmlns:a16="http://schemas.microsoft.com/office/drawing/2014/main" val="3084554621"/>
                    </a:ext>
                  </a:extLst>
                </a:gridCol>
                <a:gridCol w="5256818">
                  <a:extLst>
                    <a:ext uri="{9D8B030D-6E8A-4147-A177-3AD203B41FA5}">
                      <a16:colId xmlns:a16="http://schemas.microsoft.com/office/drawing/2014/main" val="601970540"/>
                    </a:ext>
                  </a:extLst>
                </a:gridCol>
              </a:tblGrid>
              <a:tr h="497755">
                <a:tc>
                  <a:txBody>
                    <a:bodyPr/>
                    <a:lstStyle/>
                    <a:p>
                      <a:r>
                        <a:rPr lang="en-IN" b="0" dirty="0"/>
                        <a:t>Call setup is not required in packet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09326"/>
                  </a:ext>
                </a:extLst>
              </a:tr>
              <a:tr h="593565">
                <a:tc>
                  <a:txBody>
                    <a:bodyPr/>
                    <a:lstStyle/>
                    <a:p>
                      <a:r>
                        <a:rPr lang="en-IN" dirty="0"/>
                        <a:t>Packet switching requires complex protocols for delivery.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Its require simple protocol for delivery.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2706"/>
                  </a:ext>
                </a:extLst>
              </a:tr>
              <a:tr h="343891">
                <a:tc>
                  <a:txBody>
                    <a:bodyPr/>
                    <a:lstStyle/>
                    <a:p>
                      <a:r>
                        <a:rPr lang="en-IN" dirty="0"/>
                        <a:t>Latency is high in here.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Latency is low 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86833"/>
                  </a:ext>
                </a:extLst>
              </a:tr>
              <a:tr h="343891">
                <a:tc>
                  <a:txBody>
                    <a:bodyPr/>
                    <a:lstStyle/>
                    <a:p>
                      <a:r>
                        <a:rPr lang="en-IN" dirty="0"/>
                        <a:t>Less wastage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Wastage of resources is more in circuit switches.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2428"/>
                  </a:ext>
                </a:extLst>
              </a:tr>
              <a:tr h="343891">
                <a:tc>
                  <a:txBody>
                    <a:bodyPr/>
                    <a:lstStyle/>
                    <a:p>
                      <a:r>
                        <a:rPr lang="en-IN" dirty="0"/>
                        <a:t>Connection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Connection Oriented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58260"/>
                  </a:ext>
                </a:extLst>
              </a:tr>
              <a:tr h="343891">
                <a:tc>
                  <a:txBody>
                    <a:bodyPr/>
                    <a:lstStyle/>
                    <a:p>
                      <a:r>
                        <a:rPr lang="en-IN" dirty="0"/>
                        <a:t>Implemented in Network 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55115"/>
                  </a:ext>
                </a:extLst>
              </a:tr>
              <a:tr h="343891">
                <a:tc>
                  <a:txBody>
                    <a:bodyPr/>
                    <a:lstStyle/>
                    <a:p>
                      <a:r>
                        <a:rPr lang="en-IN" dirty="0"/>
                        <a:t>Initially designed for Data Transmission.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Initially designed for voice transmission.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0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258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{0C14F8F8-12EE-4BA4-80B5-8CFB05A98881}tf03457452</Template>
  <TotalTime>4259</TotalTime>
  <Words>794</Words>
  <Application>Microsoft Office PowerPoint</Application>
  <PresentationFormat>Widescreen</PresentationFormat>
  <Paragraphs>156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Segoe UI Variable Text</vt:lpstr>
      <vt:lpstr>Times New Roman</vt:lpstr>
      <vt:lpstr>Celestial</vt:lpstr>
      <vt:lpstr>UNIT_III</vt:lpstr>
      <vt:lpstr>What is packet switched connection?</vt:lpstr>
      <vt:lpstr>Characteristics of Packet-Switched Connections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 s</dc:creator>
  <cp:lastModifiedBy>abhi s</cp:lastModifiedBy>
  <cp:revision>42</cp:revision>
  <dcterms:created xsi:type="dcterms:W3CDTF">2024-12-11T21:53:06Z</dcterms:created>
  <dcterms:modified xsi:type="dcterms:W3CDTF">2024-12-16T20:44:39Z</dcterms:modified>
</cp:coreProperties>
</file>