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fi-FI" b="1" dirty="0">
                <a:solidFill>
                  <a:schemeClr val="accent1"/>
                </a:solidFill>
                <a:latin typeface="Arial" panose="020B0604020202020204" pitchFamily="34" charset="0"/>
                <a:cs typeface="Arial" panose="020B0604020202020204" pitchFamily="34" charset="0"/>
              </a:rPr>
              <a:t>Iris Dataset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517374" y="3906871"/>
            <a:ext cx="894857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S.</a:t>
            </a:r>
            <a:r>
              <a:rPr lang="fi-FI" sz="2000" b="1" dirty="0">
                <a:solidFill>
                  <a:schemeClr val="accent1"/>
                </a:solidFill>
                <a:latin typeface="Arial" panose="020B0604020202020204" pitchFamily="34" charset="0"/>
                <a:cs typeface="Arial" panose="020B0604020202020204" pitchFamily="34" charset="0"/>
              </a:rPr>
              <a:t>Sabik</a:t>
            </a:r>
          </a:p>
          <a:p>
            <a:pPr marL="457200" indent="-457200">
              <a:buAutoNum type="arabicPeriod"/>
            </a:pPr>
            <a:r>
              <a:rPr lang="en-US" sz="2000" b="1" dirty="0">
                <a:solidFill>
                  <a:schemeClr val="accent1">
                    <a:lumMod val="75000"/>
                  </a:schemeClr>
                </a:solidFill>
                <a:latin typeface="Arial"/>
                <a:cs typeface="Arial"/>
              </a:rPr>
              <a:t>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F6988-B2B0-0989-B110-D0A0BA113FCD}"/>
              </a:ext>
            </a:extLst>
          </p:cNvPr>
          <p:cNvPicPr>
            <a:picLocks noChangeAspect="1"/>
          </p:cNvPicPr>
          <p:nvPr/>
        </p:nvPicPr>
        <p:blipFill>
          <a:blip r:embed="rId2"/>
          <a:stretch>
            <a:fillRect/>
          </a:stretch>
        </p:blipFill>
        <p:spPr>
          <a:xfrm>
            <a:off x="549343" y="640909"/>
            <a:ext cx="5036448" cy="2697647"/>
          </a:xfrm>
          <a:prstGeom prst="rect">
            <a:avLst/>
          </a:prstGeom>
        </p:spPr>
      </p:pic>
      <p:pic>
        <p:nvPicPr>
          <p:cNvPr id="7" name="Picture 6">
            <a:extLst>
              <a:ext uri="{FF2B5EF4-FFF2-40B4-BE49-F238E27FC236}">
                <a16:creationId xmlns:a16="http://schemas.microsoft.com/office/drawing/2014/main" id="{02B4A069-96C7-5991-9F63-6E1B799545FC}"/>
              </a:ext>
            </a:extLst>
          </p:cNvPr>
          <p:cNvPicPr>
            <a:picLocks noChangeAspect="1"/>
          </p:cNvPicPr>
          <p:nvPr/>
        </p:nvPicPr>
        <p:blipFill>
          <a:blip r:embed="rId3"/>
          <a:stretch>
            <a:fillRect/>
          </a:stretch>
        </p:blipFill>
        <p:spPr>
          <a:xfrm>
            <a:off x="6423991" y="640909"/>
            <a:ext cx="5036447" cy="2697647"/>
          </a:xfrm>
          <a:prstGeom prst="rect">
            <a:avLst/>
          </a:prstGeom>
        </p:spPr>
      </p:pic>
      <p:pic>
        <p:nvPicPr>
          <p:cNvPr id="10" name="Picture 9">
            <a:extLst>
              <a:ext uri="{FF2B5EF4-FFF2-40B4-BE49-F238E27FC236}">
                <a16:creationId xmlns:a16="http://schemas.microsoft.com/office/drawing/2014/main" id="{8206B974-A15E-2DF0-0A56-CB3BA0353749}"/>
              </a:ext>
            </a:extLst>
          </p:cNvPr>
          <p:cNvPicPr>
            <a:picLocks noChangeAspect="1"/>
          </p:cNvPicPr>
          <p:nvPr/>
        </p:nvPicPr>
        <p:blipFill>
          <a:blip r:embed="rId4"/>
          <a:stretch>
            <a:fillRect/>
          </a:stretch>
        </p:blipFill>
        <p:spPr>
          <a:xfrm>
            <a:off x="549343" y="3637720"/>
            <a:ext cx="5036448" cy="2697647"/>
          </a:xfrm>
          <a:prstGeom prst="rect">
            <a:avLst/>
          </a:prstGeom>
        </p:spPr>
      </p:pic>
      <p:pic>
        <p:nvPicPr>
          <p:cNvPr id="14" name="Picture 13">
            <a:extLst>
              <a:ext uri="{FF2B5EF4-FFF2-40B4-BE49-F238E27FC236}">
                <a16:creationId xmlns:a16="http://schemas.microsoft.com/office/drawing/2014/main" id="{01D504C6-A9E9-A64C-7F14-60D267DD166C}"/>
              </a:ext>
            </a:extLst>
          </p:cNvPr>
          <p:cNvPicPr>
            <a:picLocks noChangeAspect="1"/>
          </p:cNvPicPr>
          <p:nvPr/>
        </p:nvPicPr>
        <p:blipFill>
          <a:blip r:embed="rId5"/>
          <a:stretch>
            <a:fillRect/>
          </a:stretch>
        </p:blipFill>
        <p:spPr>
          <a:xfrm>
            <a:off x="6423991" y="3637720"/>
            <a:ext cx="5036447" cy="26976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730E86-0981-E1A3-21EB-879E160E9F6D}"/>
              </a:ext>
            </a:extLst>
          </p:cNvPr>
          <p:cNvPicPr>
            <a:picLocks noChangeAspect="1"/>
          </p:cNvPicPr>
          <p:nvPr/>
        </p:nvPicPr>
        <p:blipFill>
          <a:blip r:embed="rId2"/>
          <a:stretch>
            <a:fillRect/>
          </a:stretch>
        </p:blipFill>
        <p:spPr>
          <a:xfrm>
            <a:off x="298174" y="1664638"/>
            <a:ext cx="5569226" cy="3096205"/>
          </a:xfrm>
          <a:prstGeom prst="rect">
            <a:avLst/>
          </a:prstGeom>
        </p:spPr>
      </p:pic>
      <p:pic>
        <p:nvPicPr>
          <p:cNvPr id="9" name="Picture 8">
            <a:extLst>
              <a:ext uri="{FF2B5EF4-FFF2-40B4-BE49-F238E27FC236}">
                <a16:creationId xmlns:a16="http://schemas.microsoft.com/office/drawing/2014/main" id="{502EF5A5-6D0F-285D-DF08-6182A5DE1418}"/>
              </a:ext>
            </a:extLst>
          </p:cNvPr>
          <p:cNvPicPr>
            <a:picLocks noChangeAspect="1"/>
          </p:cNvPicPr>
          <p:nvPr/>
        </p:nvPicPr>
        <p:blipFill>
          <a:blip r:embed="rId3"/>
          <a:stretch>
            <a:fillRect/>
          </a:stretch>
        </p:blipFill>
        <p:spPr>
          <a:xfrm>
            <a:off x="6113280" y="1664637"/>
            <a:ext cx="5780546" cy="3096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017836" y="1191163"/>
            <a:ext cx="10592972" cy="554619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In conclusion, the Iris dataset serves as a fundamental benchmark in the field of machine learning and statistics, providing a simple yet effective platform for exploring classification algorithms and techniques. Through its 150 samples of iris flowers, each characterized by four features, the dataset presents a manageable yet diverse set of data for classification tasks.</a:t>
            </a:r>
          </a:p>
          <a:p>
            <a:pPr marL="285750" indent="-285750">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Over the years, researchers and practitioners have extensively used the Iris dataset to evaluate the performance of various machine learning algorithms, ranging from classic techniques like logistic regression and decision trees to more advanced methods such as neural networks and gradient boosting machines. Its simplicity and well-defined nature make it an ideal starting point for studying classification problems, enabling novices to grasp fundamental concepts while offering seasoned professionals a reference point for benchmarking and experimentation.</a:t>
            </a:r>
          </a:p>
          <a:p>
            <a:pPr marL="285750" indent="-285750">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Furthermore, the Iris dataset serves as a valuable educational resource, helping students and enthusiasts alike to understand key concepts in data preprocessing, model development, evaluation, and deployment. Its accessibility and versatility make it a staple in introductory courses and workshops on machine learning and data science.</a:t>
            </a:r>
          </a:p>
          <a:p>
            <a:pPr marL="285750" indent="-285750">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In summary, while the Iris dataset may seem modest in scope, its significance extends far beyond its size. It stands as a timeless example of the power of data-driven approaches in solving real-world problems and continues to inspire curiosity, learning, and innovation in the ever-evolving landscape of machine learning and artificial intelligence.</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570989" y="1107663"/>
            <a:ext cx="11085341" cy="600164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Here are some potential future directions and opportunities for the Iris dataset:</a:t>
            </a:r>
          </a:p>
          <a:p>
            <a:pPr>
              <a:buFont typeface="Wingdings" pitchFamily="2" charset="2"/>
              <a:buChar char="Ø"/>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Advanced Modeling Techniques</a:t>
            </a:r>
            <a:r>
              <a:rPr lang="en-US" sz="1600" dirty="0">
                <a:latin typeface="Arial" panose="020B0604020202020204" pitchFamily="34" charset="0"/>
                <a:cs typeface="Arial" panose="020B0604020202020204" pitchFamily="34" charset="0"/>
              </a:rPr>
              <a:t>: As machine learning continues to evolve, researchers may explore more advanced modeling techniques, such as deep learning architectures, ensemble methods, and meta-learning approaches, to extract deeper insights from the Iris dataset. These techniques could uncover hidden patterns and relationships that traditional algorithms may overlook.</a:t>
            </a:r>
          </a:p>
          <a:p>
            <a:pPr>
              <a:buFont typeface="Wingdings" pitchFamily="2" charset="2"/>
              <a:buChar char="Ø"/>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Feature Engineering and Selection</a:t>
            </a:r>
            <a:r>
              <a:rPr lang="en-US" sz="1600" dirty="0">
                <a:latin typeface="Arial" panose="020B0604020202020204" pitchFamily="34" charset="0"/>
                <a:cs typeface="Arial" panose="020B0604020202020204" pitchFamily="34" charset="0"/>
              </a:rPr>
              <a:t>: Future research could focus on refining feature engineering strategies and developing automated feature selection methods tailored to the characteristics of the Iris dataset. By identifying the most informative features and reducing dimensionality, models can become more efficient and effective.</a:t>
            </a:r>
          </a:p>
          <a:p>
            <a:pPr>
              <a:buFont typeface="Wingdings" pitchFamily="2" charset="2"/>
              <a:buChar char="Ø"/>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Transfer Learning and Domain Adaptation</a:t>
            </a:r>
            <a:r>
              <a:rPr lang="en-US" sz="1600" dirty="0">
                <a:latin typeface="Arial" panose="020B0604020202020204" pitchFamily="34" charset="0"/>
                <a:cs typeface="Arial" panose="020B0604020202020204" pitchFamily="34" charset="0"/>
              </a:rPr>
              <a:t>: Researchers may investigate the applicability of transfer learning and domain adaptation techniques to the Iris dataset. By leveraging knowledge from related datasets or domains, models trained on the Iris dataset could generalize better to new tasks or environments with limited labeled data.</a:t>
            </a:r>
          </a:p>
          <a:p>
            <a:pPr>
              <a:buFont typeface="Wingdings" pitchFamily="2" charset="2"/>
              <a:buChar char="Ø"/>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Data Augmentation and Synthesis</a:t>
            </a:r>
            <a:r>
              <a:rPr lang="en-US" sz="1600" dirty="0">
                <a:latin typeface="Arial" panose="020B0604020202020204" pitchFamily="34" charset="0"/>
                <a:cs typeface="Arial" panose="020B0604020202020204" pitchFamily="34" charset="0"/>
              </a:rPr>
              <a:t>: Data augmentation and synthesis techniques could be explored to generate additional synthetic samples for the Iris dataset, thereby enriching its diversity and improving model robustness. Synthetic data generation methods could help address class imbalance and enhance the dataset's representativeness.</a:t>
            </a:r>
          </a:p>
          <a:p>
            <a:pPr>
              <a:buFont typeface="Wingdings" pitchFamily="2" charset="2"/>
              <a:buChar char="Ø"/>
            </a:pPr>
            <a:endParaRPr lang="en-US" sz="1600" b="1"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Interdisciplinary Applications</a:t>
            </a:r>
            <a:r>
              <a:rPr lang="en-US" sz="1600" dirty="0">
                <a:latin typeface="Arial" panose="020B0604020202020204" pitchFamily="34" charset="0"/>
                <a:cs typeface="Arial" panose="020B0604020202020204" pitchFamily="34" charset="0"/>
              </a:rPr>
              <a:t>: Beyond traditional machine learning applications, the Iris dataset could find relevance in interdisciplinary fields such as computational biology, bioinformatics, and ecological modeling. Researchers may explore how machine learning techniques applied to floral classification could inform broader ecological studies or contribute to biodiversity conservation efforts.</a:t>
            </a:r>
          </a:p>
          <a:p>
            <a:pPr>
              <a:buFont typeface="Wingdings" pitchFamily="2" charset="2"/>
              <a:buChar char="Ø"/>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Here are some references related to the Iris dataset:</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Fisher, R.A. "The use of multiple measurements in taxonomic problems." Annals of Eugenics, 1936. This seminal paper introduces the Iris dataset and discusses its application in discriminant analysis.</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Dua, D. and Graff, C. "UCI Machine Learning Repository." University of California, Irvine, School of Information and Computer Sciences, 2017. The Iris dataset is available for download from the UCI Machine Learning Repository, along with additional information and datasets.</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Anderson, E. "The Irises of the Gaspe Peninsula." Bulletin of the American Iris Society, 1935. This publication describes the Iris flowers collected from the Gaspe Peninsula, which served as the basis for Fisher's dataset.</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Scikit-learn Documentation. The scikit-learn Python library provides built-in functions to load and work with the Iris dataset, along with examples and documentation.</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R Core Team. "iris - Flower Iris Data Set." R Documentation, 2021. The R programming language includes the Iris dataset as a built-in dataset, with documentation available for usage and exploration.</a:t>
            </a:r>
          </a:p>
          <a:p>
            <a:pPr>
              <a:buFont typeface="Wingdings" pitchFamily="2" charset="2"/>
              <a:buChar char="q"/>
            </a:pPr>
            <a:endParaRPr lang="en-US" sz="1600" dirty="0">
              <a:latin typeface="Arial" panose="020B0604020202020204" pitchFamily="34" charset="0"/>
              <a:cs typeface="Arial" panose="020B0604020202020204" pitchFamily="34" charset="0"/>
            </a:endParaRPr>
          </a:p>
          <a:p>
            <a:pPr>
              <a:buFont typeface="Wingdings" pitchFamily="2" charset="2"/>
              <a:buChar char="q"/>
            </a:pPr>
            <a:r>
              <a:rPr lang="en-US" sz="1600" dirty="0">
                <a:latin typeface="Arial" panose="020B0604020202020204" pitchFamily="34" charset="0"/>
                <a:cs typeface="Arial" panose="020B0604020202020204" pitchFamily="34" charset="0"/>
              </a:rPr>
              <a:t>These references provide foundational information, access to the dataset, and insights into its historical context and applications in machine learning research and education.</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1021589" y="1232452"/>
            <a:ext cx="8877785" cy="5217839"/>
          </a:xfrm>
          <a:prstGeom prst="rect">
            <a:avLst/>
          </a:prstGeom>
          <a:noFill/>
        </p:spPr>
        <p:txBody>
          <a:bodyPr wrap="square" rtlCol="0">
            <a:spAutoFit/>
          </a:bodyPr>
          <a:lstStyle/>
          <a:p>
            <a:pPr algn="just">
              <a:lnSpc>
                <a:spcPct val="150000"/>
              </a:lnSpc>
            </a:pPr>
            <a:r>
              <a:rPr lang="en-US" sz="1600" dirty="0"/>
              <a:t>The Iris dataset is a classic dataset in the field of machine learning and statistics. It was introduced by the British statistician and biologist Ronald Fisher in his 1936 paper "The use of multiple measurements in taxonomic problems" as an example of discriminant analysis. The dataset consists of 150 samples of iris flowers, each belonging to one of three species: </a:t>
            </a:r>
            <a:r>
              <a:rPr lang="en-US" sz="1600" dirty="0" err="1"/>
              <a:t>Setosa</a:t>
            </a:r>
            <a:r>
              <a:rPr lang="en-US" sz="1600" dirty="0"/>
              <a:t>, Versicolor, and Virginica. </a:t>
            </a:r>
          </a:p>
          <a:p>
            <a:pPr algn="just">
              <a:lnSpc>
                <a:spcPct val="150000"/>
              </a:lnSpc>
            </a:pPr>
            <a:r>
              <a:rPr lang="en-US" sz="1600" dirty="0"/>
              <a:t>For each sample, four features are measured: the length and width of the sepals (the green leaf-like structures that protect the flower when it is in bud) and the length and width of the petals. These measurements are in centimeters.</a:t>
            </a:r>
          </a:p>
          <a:p>
            <a:pPr algn="just">
              <a:lnSpc>
                <a:spcPct val="150000"/>
              </a:lnSpc>
            </a:pPr>
            <a:r>
              <a:rPr lang="en-US" sz="1600" dirty="0"/>
              <a:t>The problem statement usually associated with the Iris dataset is to build a classification model that can accurately predict the species of iris flowers based on their measurements. This is typically approached as a supervised learning problem, where the features (sepal length, sepal width, petal length, and petal width) are used to predict the target variable (species).</a:t>
            </a:r>
          </a:p>
          <a:p>
            <a:pPr algn="just">
              <a:lnSpc>
                <a:spcPct val="150000"/>
              </a:lnSpc>
            </a:pPr>
            <a:r>
              <a:rPr lang="en-US" sz="1600" dirty="0"/>
              <a:t>Researchers often use the Iris dataset as a benchmark to test the performance of classification algorithms and compare different machine learning models' effectiveness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047536"/>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A proposed solution for the Iris dataset typically involves building a classification model that can accurately classify iris flowers into one of the three species (</a:t>
            </a:r>
            <a:r>
              <a:rPr lang="en-US" sz="1400" dirty="0" err="1">
                <a:latin typeface="Arial" panose="020B0604020202020204" pitchFamily="34" charset="0"/>
                <a:cs typeface="Arial" panose="020B0604020202020204" pitchFamily="34" charset="0"/>
              </a:rPr>
              <a:t>Setosa</a:t>
            </a:r>
            <a:r>
              <a:rPr lang="en-US" sz="1400" dirty="0">
                <a:latin typeface="Arial" panose="020B0604020202020204" pitchFamily="34" charset="0"/>
                <a:cs typeface="Arial" panose="020B0604020202020204" pitchFamily="34" charset="0"/>
              </a:rPr>
              <a:t>, Versicolor, or Virginica) based on their measured features (sepal length, sepal width, petal length, and petal width). Here's a step-by-step outline of a common approach:</a:t>
            </a:r>
          </a:p>
          <a:p>
            <a:pPr marL="342900" indent="-342900" algn="l">
              <a:buAutoNum type="arabicPeriod"/>
            </a:pPr>
            <a:endParaRPr lang="en-US" sz="1400" dirty="0">
              <a:latin typeface="Arial" panose="020B0604020202020204" pitchFamily="34" charset="0"/>
              <a:cs typeface="Arial" panose="020B0604020202020204" pitchFamily="34" charset="0"/>
            </a:endParaRPr>
          </a:p>
          <a:p>
            <a:pPr marL="342900" indent="-342900" algn="l">
              <a:buAutoNum type="arabicPeriod"/>
            </a:pPr>
            <a:r>
              <a:rPr lang="en-US" sz="1400" b="1" dirty="0">
                <a:latin typeface="Arial" panose="020B0604020202020204" pitchFamily="34" charset="0"/>
                <a:cs typeface="Arial" panose="020B0604020202020204" pitchFamily="34" charset="0"/>
              </a:rPr>
              <a:t>Data Loading and Exploration</a:t>
            </a:r>
            <a:r>
              <a:rPr lang="en-US" sz="1400" dirty="0">
                <a:latin typeface="Arial" panose="020B0604020202020204" pitchFamily="34" charset="0"/>
                <a:cs typeface="Arial" panose="020B0604020202020204" pitchFamily="34" charset="0"/>
              </a:rPr>
              <a:t>: Begin by loading the dataset into your chosen programming environment (e.g., Python with libraries like Pandas and NumPy). Explore the dataset to understand its structure, features, and distributions. Visualize the data using plots such as histograms, scatter plots, or pair plots to gain insights into the relationships between features and species.</a:t>
            </a:r>
          </a:p>
          <a:p>
            <a:pPr marL="342900" indent="-342900" algn="l">
              <a:buAutoNum type="arabicPeriod"/>
            </a:pPr>
            <a:endParaRPr lang="en-US" sz="1400" dirty="0">
              <a:latin typeface="Arial" panose="020B0604020202020204" pitchFamily="34" charset="0"/>
              <a:cs typeface="Arial" panose="020B0604020202020204" pitchFamily="34" charset="0"/>
            </a:endParaRPr>
          </a:p>
          <a:p>
            <a:pPr marL="342900" indent="-342900" algn="l">
              <a:buAutoNum type="arabicPeriod"/>
            </a:pPr>
            <a:r>
              <a:rPr lang="en-US" sz="1400" b="1" dirty="0">
                <a:latin typeface="Arial" panose="020B0604020202020204" pitchFamily="34" charset="0"/>
                <a:cs typeface="Arial" panose="020B0604020202020204" pitchFamily="34" charset="0"/>
              </a:rPr>
              <a:t>Data Preprocessing</a:t>
            </a:r>
            <a:r>
              <a:rPr lang="en-US" sz="1400" dirty="0">
                <a:latin typeface="Arial" panose="020B0604020202020204" pitchFamily="34" charset="0"/>
                <a:cs typeface="Arial" panose="020B0604020202020204" pitchFamily="34" charset="0"/>
              </a:rPr>
              <a:t>: Clean the data if necessary by handling missing values, removing duplicates, and dealing with outliers. Ensure that the data is in the appropriate format for modeling, and consider standardizing or scaling the features if needed to improve model performance.</a:t>
            </a:r>
          </a:p>
          <a:p>
            <a:pPr marL="342900" indent="-342900" algn="l">
              <a:buAutoNum type="arabicPeriod"/>
            </a:pPr>
            <a:endParaRPr lang="en-US" sz="1400" dirty="0">
              <a:latin typeface="Arial" panose="020B0604020202020204" pitchFamily="34" charset="0"/>
              <a:cs typeface="Arial" panose="020B0604020202020204" pitchFamily="34" charset="0"/>
            </a:endParaRPr>
          </a:p>
          <a:p>
            <a:pPr marL="342900" indent="-342900" algn="l">
              <a:buAutoNum type="arabicPeriod"/>
            </a:pPr>
            <a:r>
              <a:rPr lang="en-US" sz="1400" b="1" dirty="0">
                <a:latin typeface="Arial" panose="020B0604020202020204" pitchFamily="34" charset="0"/>
                <a:cs typeface="Arial" panose="020B0604020202020204" pitchFamily="34" charset="0"/>
              </a:rPr>
              <a:t>Model Selection</a:t>
            </a:r>
            <a:r>
              <a:rPr lang="en-US" sz="1400" dirty="0">
                <a:latin typeface="Arial" panose="020B0604020202020204" pitchFamily="34" charset="0"/>
                <a:cs typeface="Arial" panose="020B0604020202020204" pitchFamily="34" charset="0"/>
              </a:rPr>
              <a:t>: Choose a suitable classification algorithm for the problem. Common choices include logistic regression, decision trees, random forests, support vector machines (SVM), k-nearest neighbors (KNN), and neural networks. Experiment with different algorithms to see which one performs best for the Iris dataset.</a:t>
            </a:r>
          </a:p>
          <a:p>
            <a:pPr marL="342900" indent="-342900" algn="l">
              <a:buAutoNum type="arabicPeriod"/>
            </a:pPr>
            <a:endParaRPr lang="en-US" sz="1400" dirty="0">
              <a:latin typeface="Arial" panose="020B0604020202020204" pitchFamily="34" charset="0"/>
              <a:cs typeface="Arial" panose="020B0604020202020204" pitchFamily="34" charset="0"/>
            </a:endParaRPr>
          </a:p>
          <a:p>
            <a:pPr marL="342900" indent="-342900" algn="l">
              <a:buAutoNum type="arabicPeriod"/>
            </a:pPr>
            <a:r>
              <a:rPr lang="en-US" sz="1400" b="1" dirty="0">
                <a:latin typeface="Arial" panose="020B0604020202020204" pitchFamily="34" charset="0"/>
                <a:cs typeface="Arial" panose="020B0604020202020204" pitchFamily="34" charset="0"/>
              </a:rPr>
              <a:t>Model Training</a:t>
            </a:r>
            <a:r>
              <a:rPr lang="en-US" sz="1400" dirty="0">
                <a:latin typeface="Arial" panose="020B0604020202020204" pitchFamily="34" charset="0"/>
                <a:cs typeface="Arial" panose="020B0604020202020204" pitchFamily="34" charset="0"/>
              </a:rPr>
              <a:t>: Split the dataset into training and testing sets to train and evaluate the performance of the model. Optionally, you can also perform cross-validation to assess the model's generalization ability. Train the chosen classification model using the training data.</a:t>
            </a:r>
          </a:p>
          <a:p>
            <a:pPr marL="342900" indent="-342900" algn="l">
              <a:buAutoNum type="arabicPeriod"/>
            </a:pPr>
            <a:endParaRPr lang="en-US" sz="1400" b="1" dirty="0">
              <a:latin typeface="Arial" panose="020B0604020202020204" pitchFamily="34" charset="0"/>
              <a:cs typeface="Arial" panose="020B0604020202020204" pitchFamily="34" charset="0"/>
            </a:endParaRPr>
          </a:p>
          <a:p>
            <a:pPr marL="342900" indent="-342900" algn="l">
              <a:buAutoNum type="arabicPeriod"/>
            </a:pPr>
            <a:r>
              <a:rPr lang="en-US" sz="1400" b="1" dirty="0">
                <a:latin typeface="Arial" panose="020B0604020202020204" pitchFamily="34" charset="0"/>
                <a:cs typeface="Arial" panose="020B0604020202020204" pitchFamily="34" charset="0"/>
              </a:rPr>
              <a:t>Model Evaluation</a:t>
            </a:r>
            <a:r>
              <a:rPr lang="en-US" sz="1400" dirty="0">
                <a:latin typeface="Arial" panose="020B0604020202020204" pitchFamily="34" charset="0"/>
                <a:cs typeface="Arial" panose="020B0604020202020204" pitchFamily="34" charset="0"/>
              </a:rPr>
              <a:t>: Evaluate the trained model's performance using the testing data. Common evaluation metrics for classification tasks include accuracy, precision, recall, F1-score, and confusion matrix. Compare the performance of the model against baseline models or other algorithms to gauge its effectiveness.</a:t>
            </a:r>
          </a:p>
          <a:p>
            <a:pPr marL="342900" indent="-342900" algn="l">
              <a:buAutoNum type="arabicPeriod"/>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99050" y="990878"/>
            <a:ext cx="11516750" cy="612475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 systems approach to tackling the Iris dataset involves breaking down the problem into several interconnected components, each contributing to the overall solution. Here's how you can apply a systems approach to the Iris dataset:</a:t>
            </a:r>
          </a:p>
          <a:p>
            <a:pPr>
              <a:buFont typeface="Wingdings" pitchFamily="2" charset="2"/>
              <a:buChar char="q"/>
            </a:pPr>
            <a:endParaRPr lang="en-US" sz="1400"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Problem Definition</a:t>
            </a:r>
            <a:r>
              <a:rPr lang="en-US" sz="1400" dirty="0">
                <a:latin typeface="Arial" panose="020B0604020202020204" pitchFamily="34" charset="0"/>
                <a:cs typeface="Arial" panose="020B0604020202020204" pitchFamily="34" charset="0"/>
              </a:rPr>
              <a:t>: Clearly define the problem you're trying to solve. In this case, it's classifying iris flowers into one of three species based on their measured features.</a:t>
            </a:r>
          </a:p>
          <a:p>
            <a:pPr>
              <a:buFont typeface="Wingdings" pitchFamily="2" charset="2"/>
              <a:buChar char="q"/>
            </a:pPr>
            <a:endParaRPr lang="en-US" sz="1400"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Data Acquisition and Preprocessing</a:t>
            </a:r>
            <a:r>
              <a:rPr lang="en-US" sz="1400" dirty="0">
                <a:latin typeface="Arial" panose="020B0604020202020204" pitchFamily="34" charset="0"/>
                <a:cs typeface="Arial" panose="020B0604020202020204" pitchFamily="34" charset="0"/>
              </a:rPr>
              <a:t>: Acquire the Iris dataset, ensuring it's complete and clean. Preprocess the data by handling missing values, removing duplicates, and addressing outliers. Additionally, consider standardizing or scaling the features to ensure fair comparisons between them.</a:t>
            </a:r>
          </a:p>
          <a:p>
            <a:pPr>
              <a:buFont typeface="Wingdings" pitchFamily="2" charset="2"/>
              <a:buChar char="q"/>
            </a:pPr>
            <a:endParaRPr lang="en-US" sz="1400"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Feature Engineering</a:t>
            </a:r>
            <a:r>
              <a:rPr lang="en-US" sz="1400" dirty="0">
                <a:latin typeface="Arial" panose="020B0604020202020204" pitchFamily="34" charset="0"/>
                <a:cs typeface="Arial" panose="020B0604020202020204" pitchFamily="34" charset="0"/>
              </a:rPr>
              <a:t>: Analyze the dataset to determine if any additional features could improve model performance. Feature engineering might involve creating new features from existing ones or transforming the data in meaningful ways.</a:t>
            </a:r>
          </a:p>
          <a:p>
            <a:pPr>
              <a:buFont typeface="Wingdings" pitchFamily="2" charset="2"/>
              <a:buChar char="q"/>
            </a:pPr>
            <a:endParaRPr lang="en-US" sz="1400"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Model Selection and Development</a:t>
            </a:r>
            <a:r>
              <a:rPr lang="en-US" sz="1400" dirty="0">
                <a:latin typeface="Arial" panose="020B0604020202020204" pitchFamily="34" charset="0"/>
                <a:cs typeface="Arial" panose="020B0604020202020204" pitchFamily="34" charset="0"/>
              </a:rPr>
              <a:t>: Choose appropriate machine learning models for classification tasks. Experiment with different algorithms such as logistic regression, decision trees, random forests, SVMs, KNN, and neural networks. Develop multiple models and evaluate their performance using suitable metrics.</a:t>
            </a:r>
          </a:p>
          <a:p>
            <a:pPr>
              <a:buFont typeface="Wingdings" pitchFamily="2" charset="2"/>
              <a:buChar char="q"/>
            </a:pPr>
            <a:endParaRPr lang="en-US" sz="1400"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Model Evaluation and Validation</a:t>
            </a:r>
            <a:r>
              <a:rPr lang="en-US" sz="1400" dirty="0">
                <a:latin typeface="Arial" panose="020B0604020202020204" pitchFamily="34" charset="0"/>
                <a:cs typeface="Arial" panose="020B0604020202020204" pitchFamily="34" charset="0"/>
              </a:rPr>
              <a:t>: Assess the performance of each model using techniques like cross-validation and train-test splits. Validate the models' performance using evaluation metrics such as accuracy, precision, recall, F1-score, and ROC curves. Ensure the models generalize well to unseen data.</a:t>
            </a:r>
          </a:p>
          <a:p>
            <a:pPr>
              <a:buFont typeface="Wingdings" pitchFamily="2" charset="2"/>
              <a:buChar char="q"/>
            </a:pPr>
            <a:endParaRPr lang="en-US" sz="1400" b="1"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Model Optimization and Tuning</a:t>
            </a:r>
            <a:r>
              <a:rPr lang="en-US" sz="1400" dirty="0">
                <a:latin typeface="Arial" panose="020B0604020202020204" pitchFamily="34" charset="0"/>
                <a:cs typeface="Arial" panose="020B0604020202020204" pitchFamily="34" charset="0"/>
              </a:rPr>
              <a:t>: Fine-tune the selected models by optimizing hyperparameters and conducting parameter tuning. Use techniques like grid search, random search, or Bayesian optimization to find the best hyperparameter settings for each model.</a:t>
            </a:r>
          </a:p>
          <a:p>
            <a:pPr>
              <a:buFont typeface="Wingdings" pitchFamily="2" charset="2"/>
              <a:buChar char="q"/>
            </a:pPr>
            <a:endParaRPr lang="en-US" sz="1400" b="1" dirty="0">
              <a:latin typeface="Arial" panose="020B0604020202020204" pitchFamily="34" charset="0"/>
              <a:cs typeface="Arial" panose="020B0604020202020204" pitchFamily="34" charset="0"/>
            </a:endParaRPr>
          </a:p>
          <a:p>
            <a:pPr>
              <a:buFont typeface="Wingdings" pitchFamily="2" charset="2"/>
              <a:buChar char="q"/>
            </a:pPr>
            <a:r>
              <a:rPr lang="en-US" sz="1400" b="1" dirty="0">
                <a:latin typeface="Arial" panose="020B0604020202020204" pitchFamily="34" charset="0"/>
                <a:cs typeface="Arial" panose="020B0604020202020204" pitchFamily="34" charset="0"/>
              </a:rPr>
              <a:t>Integration and Deployment</a:t>
            </a:r>
            <a:r>
              <a:rPr lang="en-US" sz="1400" dirty="0">
                <a:latin typeface="Arial" panose="020B0604020202020204" pitchFamily="34" charset="0"/>
                <a:cs typeface="Arial" panose="020B0604020202020204" pitchFamily="34" charset="0"/>
              </a:rPr>
              <a:t>: Integrate the trained models into a cohesive system for classification. Develop a user-friendly interface if applicable. Deploy the system in a production environment, ensuring scalability, reliability, and efficiency. Monitor the system's performance and make necessary adjustments over time.</a:t>
            </a:r>
          </a:p>
          <a:p>
            <a:pPr>
              <a:buFont typeface="Wingdings" pitchFamily="2" charset="2"/>
              <a:buChar char="q"/>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1143644"/>
            <a:ext cx="9988062" cy="535531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Algorithm Development </a:t>
            </a: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Several algorithms can be applied to the Iris dataset for classification tasks. Here are some commonly used ones:</a:t>
            </a:r>
          </a:p>
          <a:p>
            <a:pPr>
              <a:buFont typeface="Wingdings" pitchFamily="2" charset="2"/>
              <a:buChar char="v"/>
            </a:pPr>
            <a:endParaRPr lang="en-US" sz="1400"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Logistic Regression</a:t>
            </a:r>
            <a:r>
              <a:rPr lang="en-US" sz="1400" dirty="0">
                <a:latin typeface="Arial" panose="020B0604020202020204" pitchFamily="34" charset="0"/>
                <a:cs typeface="Arial" panose="020B0604020202020204" pitchFamily="34" charset="0"/>
              </a:rPr>
              <a:t>: Despite its name, logistic regression is a linear model for binary classification that can be extended to multiclass classification, making it suitable for the Iris dataset's three-class problem.</a:t>
            </a:r>
          </a:p>
          <a:p>
            <a:pPr>
              <a:buFont typeface="Wingdings" pitchFamily="2" charset="2"/>
              <a:buChar char="v"/>
            </a:pPr>
            <a:endParaRPr lang="en-US" sz="1400"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Decision Trees</a:t>
            </a:r>
            <a:r>
              <a:rPr lang="en-US" sz="1400" dirty="0">
                <a:latin typeface="Arial" panose="020B0604020202020204" pitchFamily="34" charset="0"/>
                <a:cs typeface="Arial" panose="020B0604020202020204" pitchFamily="34" charset="0"/>
              </a:rPr>
              <a:t>: Decision trees partition the feature space into regions and make predictions based on the majority class within each region. They are easy to interpret and can handle both numerical and categorical data.</a:t>
            </a:r>
          </a:p>
          <a:p>
            <a:pPr>
              <a:buFont typeface="Wingdings" pitchFamily="2" charset="2"/>
              <a:buChar char="v"/>
            </a:pPr>
            <a:endParaRPr lang="en-US" sz="1400"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Random Forests</a:t>
            </a:r>
            <a:r>
              <a:rPr lang="en-US" sz="1400" dirty="0">
                <a:latin typeface="Arial" panose="020B0604020202020204" pitchFamily="34" charset="0"/>
                <a:cs typeface="Arial" panose="020B0604020202020204" pitchFamily="34" charset="0"/>
              </a:rPr>
              <a:t>: Random forests are an ensemble learning method that builds multiple decision trees and combines their predictions to improve accuracy and robustness. They are less prone to overfitting compared to individual decision trees.</a:t>
            </a:r>
          </a:p>
          <a:p>
            <a:pPr>
              <a:buFont typeface="Wingdings" pitchFamily="2" charset="2"/>
              <a:buChar char="v"/>
            </a:pPr>
            <a:endParaRPr lang="en-US" sz="1400"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Support Vector Machines (SVM): </a:t>
            </a:r>
            <a:r>
              <a:rPr lang="en-US" sz="1400" dirty="0">
                <a:latin typeface="Arial" panose="020B0604020202020204" pitchFamily="34" charset="0"/>
                <a:cs typeface="Arial" panose="020B0604020202020204" pitchFamily="34" charset="0"/>
              </a:rPr>
              <a:t>SVMs are powerful supervised learning models that can handle both linear and nonlinear classification tasks. They work by finding the optimal hyperplane that separates different classes in the feature space.</a:t>
            </a:r>
          </a:p>
          <a:p>
            <a:pPr>
              <a:buFont typeface="Wingdings" pitchFamily="2" charset="2"/>
              <a:buChar char="v"/>
            </a:pPr>
            <a:endParaRPr lang="en-US" sz="1400" b="1"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k-Nearest Neighbors (KNN): </a:t>
            </a:r>
            <a:r>
              <a:rPr lang="en-US" sz="1400" dirty="0">
                <a:latin typeface="Arial" panose="020B0604020202020204" pitchFamily="34" charset="0"/>
                <a:cs typeface="Arial" panose="020B0604020202020204" pitchFamily="34" charset="0"/>
              </a:rPr>
              <a:t>KNN is a non-parametric method that classifies instances based on the majority class of their k nearest neighbors in the feature space. It is simple to implement but can be computationally expensive for large datasets.</a:t>
            </a:r>
          </a:p>
          <a:p>
            <a:pPr>
              <a:buFont typeface="Wingdings" pitchFamily="2" charset="2"/>
              <a:buChar char="v"/>
            </a:pPr>
            <a:endParaRPr lang="en-US" sz="1400" dirty="0">
              <a:latin typeface="Arial" panose="020B0604020202020204" pitchFamily="34" charset="0"/>
              <a:cs typeface="Arial" panose="020B0604020202020204" pitchFamily="34" charset="0"/>
            </a:endParaRPr>
          </a:p>
          <a:p>
            <a:pPr>
              <a:buFont typeface="Wingdings" pitchFamily="2" charset="2"/>
              <a:buChar char="v"/>
            </a:pPr>
            <a:r>
              <a:rPr lang="en-US" sz="1400" b="1" dirty="0">
                <a:latin typeface="Arial" panose="020B0604020202020204" pitchFamily="34" charset="0"/>
                <a:cs typeface="Arial" panose="020B0604020202020204" pitchFamily="34" charset="0"/>
              </a:rPr>
              <a:t>Naive Bayes</a:t>
            </a:r>
            <a:r>
              <a:rPr lang="en-US" sz="1400" dirty="0">
                <a:latin typeface="Arial" panose="020B0604020202020204" pitchFamily="34" charset="0"/>
                <a:cs typeface="Arial" panose="020B0604020202020204" pitchFamily="34" charset="0"/>
              </a:rPr>
              <a:t>: Naive Bayes classifiers are probabilistic models based on Bayes' theorem with an assumption of feature independence. Despite this simplifying assumption, they often perform well in practice and are computationally efficient.</a:t>
            </a:r>
          </a:p>
          <a:p>
            <a:pPr>
              <a:buFont typeface="Wingdings" pitchFamily="2" charset="2"/>
              <a:buChar char="v"/>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6001643"/>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                                                              Deployment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Deploying a machine learning model for the Iris dataset involves making the trained model accessible for making predictions on new data. Here's how you can deploy a model for the Iris dataset:</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Serialization</a:t>
            </a:r>
            <a:r>
              <a:rPr lang="en-US" sz="1400" dirty="0">
                <a:latin typeface="Arial" panose="020B0604020202020204" pitchFamily="34" charset="0"/>
                <a:cs typeface="Arial" panose="020B0604020202020204" pitchFamily="34" charset="0"/>
              </a:rPr>
              <a:t>: Serialize the trained machine learning model into a file format that can be easily loaded and used for inference. Common serialization formats include pickle for Python-based models or ONNX (Open Neural Network Exchange) for interoperability across different frameworks.</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API Development</a:t>
            </a:r>
            <a:r>
              <a:rPr lang="en-US" sz="1400" dirty="0">
                <a:latin typeface="Arial" panose="020B0604020202020204" pitchFamily="34" charset="0"/>
                <a:cs typeface="Arial" panose="020B0604020202020204" pitchFamily="34" charset="0"/>
              </a:rPr>
              <a:t>: Create an API (Application Programming Interface) to expose the model's functionality over the web or within an application. You can use frameworks like Flask or Django for developing APIs in Python. Define endpoints for receiving input data and returning predictions.</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Scalability</a:t>
            </a:r>
            <a:r>
              <a:rPr lang="en-US" sz="1400" dirty="0">
                <a:latin typeface="Arial" panose="020B0604020202020204" pitchFamily="34" charset="0"/>
                <a:cs typeface="Arial" panose="020B0604020202020204" pitchFamily="34" charset="0"/>
              </a:rPr>
              <a:t>: Design the deployment architecture to handle varying levels of traffic and scale efficiently. Consider using cloud services like AWS, Google Cloud Platform, or Microsoft Azure for deploying and scaling your machine learning application.</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Input Data Handling</a:t>
            </a:r>
            <a:r>
              <a:rPr lang="en-US" sz="1400" dirty="0">
                <a:latin typeface="Arial" panose="020B0604020202020204" pitchFamily="34" charset="0"/>
                <a:cs typeface="Arial" panose="020B0604020202020204" pitchFamily="34" charset="0"/>
              </a:rPr>
              <a:t>: Implement logic for preprocessing input data before passing it to the model for prediction. This may involve tasks such as data normalization, feature scaling, and handling missing values to ensure consistency with the data used during training.</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Security</a:t>
            </a:r>
            <a:r>
              <a:rPr lang="en-US" sz="1400" dirty="0">
                <a:latin typeface="Arial" panose="020B0604020202020204" pitchFamily="34" charset="0"/>
                <a:cs typeface="Arial" panose="020B0604020202020204" pitchFamily="34" charset="0"/>
              </a:rPr>
              <a:t>: Implement security measures to protect the deployed model and API from potential threats such as unauthorized access, injection attacks, and data breaches. Use authentication mechanisms like API keys or OAuth tokens to control access to the API.</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b="1" dirty="0">
                <a:latin typeface="Arial" panose="020B0604020202020204" pitchFamily="34" charset="0"/>
                <a:cs typeface="Arial" panose="020B0604020202020204" pitchFamily="34" charset="0"/>
              </a:rPr>
              <a:t>Monitoring and Logging</a:t>
            </a:r>
            <a:r>
              <a:rPr lang="en-US" sz="1400" dirty="0">
                <a:latin typeface="Arial" panose="020B0604020202020204" pitchFamily="34" charset="0"/>
                <a:cs typeface="Arial" panose="020B0604020202020204" pitchFamily="34" charset="0"/>
              </a:rPr>
              <a:t>: Set up monitoring and logging mechanisms to track the performance and usage of the deployed model in real-time. Monitor metrics such as latency, throughput, and error rates to ensure the model meets service-level objectives (SLOs).</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a:extLst>
              <a:ext uri="{FF2B5EF4-FFF2-40B4-BE49-F238E27FC236}">
                <a16:creationId xmlns:a16="http://schemas.microsoft.com/office/drawing/2014/main" id="{733A73DD-37AB-0CAC-5380-7E18C4FFED3D}"/>
              </a:ext>
            </a:extLst>
          </p:cNvPr>
          <p:cNvPicPr>
            <a:picLocks noChangeAspect="1"/>
          </p:cNvPicPr>
          <p:nvPr/>
        </p:nvPicPr>
        <p:blipFill>
          <a:blip r:embed="rId3"/>
          <a:stretch>
            <a:fillRect/>
          </a:stretch>
        </p:blipFill>
        <p:spPr>
          <a:xfrm>
            <a:off x="581192" y="1232451"/>
            <a:ext cx="4691270" cy="2728457"/>
          </a:xfrm>
          <a:prstGeom prst="rect">
            <a:avLst/>
          </a:prstGeom>
        </p:spPr>
      </p:pic>
      <p:pic>
        <p:nvPicPr>
          <p:cNvPr id="8" name="Picture 7">
            <a:extLst>
              <a:ext uri="{FF2B5EF4-FFF2-40B4-BE49-F238E27FC236}">
                <a16:creationId xmlns:a16="http://schemas.microsoft.com/office/drawing/2014/main" id="{CAEB3F1B-B825-F733-7E71-4C9BC1BD4860}"/>
              </a:ext>
            </a:extLst>
          </p:cNvPr>
          <p:cNvPicPr>
            <a:picLocks noChangeAspect="1"/>
          </p:cNvPicPr>
          <p:nvPr/>
        </p:nvPicPr>
        <p:blipFill>
          <a:blip r:embed="rId4"/>
          <a:stretch>
            <a:fillRect/>
          </a:stretch>
        </p:blipFill>
        <p:spPr>
          <a:xfrm>
            <a:off x="6301411" y="1232452"/>
            <a:ext cx="5093969" cy="2728457"/>
          </a:xfrm>
          <a:prstGeom prst="rect">
            <a:avLst/>
          </a:prstGeom>
        </p:spPr>
      </p:pic>
      <p:pic>
        <p:nvPicPr>
          <p:cNvPr id="10" name="Picture 9">
            <a:extLst>
              <a:ext uri="{FF2B5EF4-FFF2-40B4-BE49-F238E27FC236}">
                <a16:creationId xmlns:a16="http://schemas.microsoft.com/office/drawing/2014/main" id="{E2EDAEAA-BB80-5AF0-7489-35B0FFD6FB70}"/>
              </a:ext>
            </a:extLst>
          </p:cNvPr>
          <p:cNvPicPr>
            <a:picLocks noChangeAspect="1"/>
          </p:cNvPicPr>
          <p:nvPr/>
        </p:nvPicPr>
        <p:blipFill>
          <a:blip r:embed="rId5"/>
          <a:stretch>
            <a:fillRect/>
          </a:stretch>
        </p:blipFill>
        <p:spPr>
          <a:xfrm>
            <a:off x="581192" y="4189180"/>
            <a:ext cx="4691270" cy="2512762"/>
          </a:xfrm>
          <a:prstGeom prst="rect">
            <a:avLst/>
          </a:prstGeom>
        </p:spPr>
      </p:pic>
      <p:pic>
        <p:nvPicPr>
          <p:cNvPr id="13" name="Picture 12">
            <a:extLst>
              <a:ext uri="{FF2B5EF4-FFF2-40B4-BE49-F238E27FC236}">
                <a16:creationId xmlns:a16="http://schemas.microsoft.com/office/drawing/2014/main" id="{AB3B11D6-9717-B9E7-08AF-35D9F824D85C}"/>
              </a:ext>
            </a:extLst>
          </p:cNvPr>
          <p:cNvPicPr>
            <a:picLocks noChangeAspect="1"/>
          </p:cNvPicPr>
          <p:nvPr/>
        </p:nvPicPr>
        <p:blipFill>
          <a:blip r:embed="rId6"/>
          <a:stretch>
            <a:fillRect/>
          </a:stretch>
        </p:blipFill>
        <p:spPr>
          <a:xfrm>
            <a:off x="6301412" y="4143930"/>
            <a:ext cx="5093968" cy="268488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C833C7-362D-D977-6F2F-9417220E221F}"/>
              </a:ext>
            </a:extLst>
          </p:cNvPr>
          <p:cNvPicPr>
            <a:picLocks noChangeAspect="1"/>
          </p:cNvPicPr>
          <p:nvPr/>
        </p:nvPicPr>
        <p:blipFill>
          <a:blip r:embed="rId3"/>
          <a:stretch>
            <a:fillRect/>
          </a:stretch>
        </p:blipFill>
        <p:spPr>
          <a:xfrm>
            <a:off x="367748" y="710483"/>
            <a:ext cx="5367130" cy="2874769"/>
          </a:xfrm>
          <a:prstGeom prst="rect">
            <a:avLst/>
          </a:prstGeom>
        </p:spPr>
      </p:pic>
      <p:pic>
        <p:nvPicPr>
          <p:cNvPr id="7" name="Picture 6">
            <a:extLst>
              <a:ext uri="{FF2B5EF4-FFF2-40B4-BE49-F238E27FC236}">
                <a16:creationId xmlns:a16="http://schemas.microsoft.com/office/drawing/2014/main" id="{7833CB50-25E5-9AC6-E946-4DC37B142673}"/>
              </a:ext>
            </a:extLst>
          </p:cNvPr>
          <p:cNvPicPr>
            <a:picLocks noChangeAspect="1"/>
          </p:cNvPicPr>
          <p:nvPr/>
        </p:nvPicPr>
        <p:blipFill>
          <a:blip r:embed="rId4"/>
          <a:stretch>
            <a:fillRect/>
          </a:stretch>
        </p:blipFill>
        <p:spPr>
          <a:xfrm>
            <a:off x="6271591" y="710483"/>
            <a:ext cx="5367129" cy="2874769"/>
          </a:xfrm>
          <a:prstGeom prst="rect">
            <a:avLst/>
          </a:prstGeom>
        </p:spPr>
      </p:pic>
      <p:pic>
        <p:nvPicPr>
          <p:cNvPr id="11" name="Picture 10">
            <a:extLst>
              <a:ext uri="{FF2B5EF4-FFF2-40B4-BE49-F238E27FC236}">
                <a16:creationId xmlns:a16="http://schemas.microsoft.com/office/drawing/2014/main" id="{5E39AD5F-B743-027B-708C-6FA59CC5B690}"/>
              </a:ext>
            </a:extLst>
          </p:cNvPr>
          <p:cNvPicPr>
            <a:picLocks noChangeAspect="1"/>
          </p:cNvPicPr>
          <p:nvPr/>
        </p:nvPicPr>
        <p:blipFill>
          <a:blip r:embed="rId5"/>
          <a:stretch>
            <a:fillRect/>
          </a:stretch>
        </p:blipFill>
        <p:spPr>
          <a:xfrm>
            <a:off x="367748" y="3722039"/>
            <a:ext cx="5367130" cy="2874769"/>
          </a:xfrm>
          <a:prstGeom prst="rect">
            <a:avLst/>
          </a:prstGeom>
        </p:spPr>
      </p:pic>
      <p:pic>
        <p:nvPicPr>
          <p:cNvPr id="13" name="Picture 12">
            <a:extLst>
              <a:ext uri="{FF2B5EF4-FFF2-40B4-BE49-F238E27FC236}">
                <a16:creationId xmlns:a16="http://schemas.microsoft.com/office/drawing/2014/main" id="{39A5234C-A3B3-DD56-5939-23577EBD1808}"/>
              </a:ext>
            </a:extLst>
          </p:cNvPr>
          <p:cNvPicPr>
            <a:picLocks noChangeAspect="1"/>
          </p:cNvPicPr>
          <p:nvPr/>
        </p:nvPicPr>
        <p:blipFill>
          <a:blip r:embed="rId6"/>
          <a:stretch>
            <a:fillRect/>
          </a:stretch>
        </p:blipFill>
        <p:spPr>
          <a:xfrm>
            <a:off x="6275350" y="3722039"/>
            <a:ext cx="5367130" cy="2874769"/>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270</TotalTime>
  <Words>2219</Words>
  <Application>Microsoft Office PowerPoint</Application>
  <PresentationFormat>Widescreen</PresentationFormat>
  <Paragraphs>117</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Iris Dataset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59</cp:revision>
  <dcterms:created xsi:type="dcterms:W3CDTF">2021-05-26T16:50:10Z</dcterms:created>
  <dcterms:modified xsi:type="dcterms:W3CDTF">2024-04-23T05:17:10Z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