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9" r:id="rId3"/>
    <p:sldId id="257" r:id="rId4"/>
    <p:sldId id="258" r:id="rId5"/>
    <p:sldId id="260" r:id="rId6"/>
    <p:sldId id="276" r:id="rId7"/>
    <p:sldId id="261" r:id="rId8"/>
    <p:sldId id="265" r:id="rId9"/>
    <p:sldId id="266" r:id="rId10"/>
    <p:sldId id="267" r:id="rId11"/>
    <p:sldId id="272" r:id="rId12"/>
    <p:sldId id="268" r:id="rId13"/>
    <p:sldId id="273" r:id="rId14"/>
    <p:sldId id="269" r:id="rId15"/>
    <p:sldId id="270" r:id="rId16"/>
    <p:sldId id="274" r:id="rId17"/>
    <p:sldId id="275" r:id="rId18"/>
    <p:sldId id="271" r:id="rId19"/>
    <p:sldId id="26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6894" autoAdjust="0"/>
  </p:normalViewPr>
  <p:slideViewPr>
    <p:cSldViewPr snapToGrid="0">
      <p:cViewPr varScale="1">
        <p:scale>
          <a:sx n="71" d="100"/>
          <a:sy n="71" d="100"/>
        </p:scale>
        <p:origin x="1487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B3CF4-3CB4-4F29-BDC9-ADDE415FED5A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88DA77-AADE-4D75-94CD-D58D53C62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117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88DA77-AADE-4D75-94CD-D58D53C6267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92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use the popular formula 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Only if all </a:t>
            </a:r>
            <a:r>
              <a:rPr lang="en-US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ranks are </a:t>
            </a:r>
            <a:r>
              <a:rPr lang="en-US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distinct integers</a:t>
            </a:r>
          </a:p>
          <a:p>
            <a:r>
              <a:rPr lang="en-US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We use Spearman’s Rank Correlation Only if we have </a:t>
            </a:r>
            <a:r>
              <a:rPr lang="en-US" b="0" i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non-linear relation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88DA77-AADE-4D75-94CD-D58D53C6267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3518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- Binomial Distribution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Models the number of successes in a fixed number of independent Bernoulli trials.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Each trial has a binary outcome (e.g., success or failure).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The number of trials is fixed and finite.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Example: The number of heads obtained when flipping a coin 10 times.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- Poisson Distribution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Models the number of events occurring in a fixed interval of time or space.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Events occur randomly and independently of each other.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The interval of time or space is fixed, but the number of events can vary.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Example: The number of phone calls received at a call center in an hour.</a:t>
            </a:r>
          </a:p>
          <a:p>
            <a:pPr marL="457200" lvl="1" indent="0" algn="l">
              <a:buFont typeface="Arial" panose="020B0604020202020204" pitchFamily="34" charset="0"/>
              <a:buNone/>
            </a:pPr>
            <a:endParaRPr lang="en-US" b="0" i="0" dirty="0">
              <a:solidFill>
                <a:srgbClr val="ECECEC"/>
              </a:solidFill>
              <a:effectLst/>
              <a:latin typeface="Söhne"/>
            </a:endParaRPr>
          </a:p>
          <a:p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-Student's t-Distribution :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Description: The Student’s t-distribution is a continuous probability distribution that describes the relationship between observed and expected, is used in hypothesis testing and constructing confidence intervals for the mean of a normally distributed population when the sample size is small and the population standard deviation is unknown.</a:t>
            </a: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88DA77-AADE-4D75-94CD-D58D53C6267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7033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b="0" i="0" dirty="0">
                    <a:solidFill>
                      <a:srgbClr val="ECECEC"/>
                    </a:solidFill>
                    <a:effectLst/>
                    <a:latin typeface="KaTeX_Main"/>
                  </a:rPr>
                  <a:t>Point Estimate</a:t>
                </a:r>
                <a:r>
                  <a:rPr lang="en-US" b="0" i="0" dirty="0">
                    <a:solidFill>
                      <a:srgbClr val="ECECEC"/>
                    </a:solidFill>
                    <a:effectLst/>
                    <a:latin typeface="Söhne"/>
                  </a:rPr>
                  <a:t> is the sample mean 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200" b="1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b="0" i="0" dirty="0">
                    <a:solidFill>
                      <a:srgbClr val="ECECEC"/>
                    </a:solidFill>
                    <a:effectLst/>
                    <a:latin typeface="Söhne"/>
                  </a:rPr>
                  <a:t>)</a:t>
                </a:r>
              </a:p>
              <a:p>
                <a:r>
                  <a:rPr lang="en-US" b="0" i="0" dirty="0">
                    <a:solidFill>
                      <a:srgbClr val="ECECEC"/>
                    </a:solidFill>
                    <a:effectLst/>
                    <a:latin typeface="Söhne"/>
                  </a:rPr>
                  <a:t>MOE = </a:t>
                </a:r>
                <a:r>
                  <a:rPr lang="en-US" b="0" i="1" dirty="0">
                    <a:solidFill>
                      <a:srgbClr val="ECECEC"/>
                    </a:solidFill>
                    <a:effectLst/>
                    <a:latin typeface="KaTeX_Math"/>
                  </a:rPr>
                  <a:t>z</a:t>
                </a:r>
                <a:r>
                  <a:rPr lang="el-GR" b="0" i="1" dirty="0">
                    <a:solidFill>
                      <a:srgbClr val="ECECEC"/>
                    </a:solidFill>
                    <a:effectLst/>
                    <a:latin typeface="KaTeX_Math"/>
                  </a:rPr>
                  <a:t>α</a:t>
                </a:r>
                <a:r>
                  <a:rPr lang="el-GR" b="0" i="0" dirty="0">
                    <a:solidFill>
                      <a:srgbClr val="ECECEC"/>
                    </a:solidFill>
                    <a:effectLst/>
                    <a:latin typeface="KaTeX_Main"/>
                  </a:rPr>
                  <a:t>/2​</a:t>
                </a:r>
                <a:r>
                  <a:rPr lang="en-US" b="0" i="0" dirty="0">
                    <a:solidFill>
                      <a:srgbClr val="ECECEC"/>
                    </a:solidFill>
                    <a:effectLst/>
                    <a:latin typeface="KaTeX_Main"/>
                  </a:rPr>
                  <a:t> or </a:t>
                </a:r>
                <a:r>
                  <a:rPr lang="en-US" b="0" i="1" dirty="0">
                    <a:solidFill>
                      <a:srgbClr val="ECECEC"/>
                    </a:solidFill>
                    <a:effectLst/>
                    <a:latin typeface="KaTeX_Math"/>
                  </a:rPr>
                  <a:t>t</a:t>
                </a:r>
                <a:r>
                  <a:rPr lang="el-GR" b="0" i="1" dirty="0">
                    <a:solidFill>
                      <a:srgbClr val="ECECEC"/>
                    </a:solidFill>
                    <a:effectLst/>
                    <a:latin typeface="KaTeX_Math"/>
                  </a:rPr>
                  <a:t>α</a:t>
                </a:r>
                <a:r>
                  <a:rPr lang="el-GR" b="0" i="0" dirty="0">
                    <a:solidFill>
                      <a:srgbClr val="ECECEC"/>
                    </a:solidFill>
                    <a:effectLst/>
                    <a:latin typeface="KaTeX_Main"/>
                  </a:rPr>
                  <a:t>/2​</a:t>
                </a:r>
                <a:r>
                  <a:rPr lang="en-US" b="0" i="0" dirty="0">
                    <a:solidFill>
                      <a:srgbClr val="ECECEC"/>
                    </a:solidFill>
                    <a:effectLst/>
                    <a:latin typeface="KaTeX_Main"/>
                  </a:rPr>
                  <a:t> *  Standard Error(SE) </a:t>
                </a:r>
              </a:p>
              <a:p>
                <a:r>
                  <a:rPr lang="en-US" b="0" i="0" dirty="0">
                    <a:solidFill>
                      <a:srgbClr val="ECECEC"/>
                    </a:solidFill>
                    <a:effectLst/>
                    <a:latin typeface="KaTeX_Main"/>
                  </a:rPr>
                  <a:t>SE=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/>
                  <a:t> for Z-test ,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200" b="1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200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/>
                  <a:t> for T-test</a:t>
                </a:r>
                <a:br>
                  <a:rPr lang="el-GR" dirty="0"/>
                </a:br>
                <a:br>
                  <a:rPr lang="el-GR" dirty="0"/>
                </a:br>
                <a:endParaRPr lang="en-US" dirty="0"/>
              </a:p>
            </p:txBody>
          </p:sp>
        </mc:Choice>
        <mc:Fallback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b="0" i="0" dirty="0">
                    <a:solidFill>
                      <a:srgbClr val="ECECEC"/>
                    </a:solidFill>
                    <a:effectLst/>
                    <a:latin typeface="KaTeX_Main"/>
                  </a:rPr>
                  <a:t>Point Estimate</a:t>
                </a:r>
                <a:r>
                  <a:rPr lang="en-US" b="0" i="0" dirty="0">
                    <a:solidFill>
                      <a:srgbClr val="ECECEC"/>
                    </a:solidFill>
                    <a:effectLst/>
                    <a:latin typeface="Söhne"/>
                  </a:rPr>
                  <a:t> is the sample mean (</a:t>
                </a:r>
                <a:r>
                  <a:rPr lang="en-US" sz="1200" b="1" i="0">
                    <a:latin typeface="Cambria Math" panose="02040503050406030204" pitchFamily="18" charset="0"/>
                  </a:rPr>
                  <a:t>𝒙</a:t>
                </a:r>
                <a:r>
                  <a:rPr lang="en-US" sz="1200" b="1" i="0">
                    <a:solidFill>
                      <a:srgbClr val="836967"/>
                    </a:solidFill>
                    <a:latin typeface="Cambria Math" panose="02040503050406030204" pitchFamily="18" charset="0"/>
                  </a:rPr>
                  <a:t> ̅</a:t>
                </a:r>
                <a:r>
                  <a:rPr lang="en-US" b="0" i="0" dirty="0">
                    <a:solidFill>
                      <a:srgbClr val="ECECEC"/>
                    </a:solidFill>
                    <a:effectLst/>
                    <a:latin typeface="Söhne"/>
                  </a:rPr>
                  <a:t>)</a:t>
                </a:r>
              </a:p>
              <a:p>
                <a:r>
                  <a:rPr lang="en-US" b="0" i="0" dirty="0">
                    <a:solidFill>
                      <a:srgbClr val="ECECEC"/>
                    </a:solidFill>
                    <a:effectLst/>
                    <a:latin typeface="Söhne"/>
                  </a:rPr>
                  <a:t>MOE = </a:t>
                </a:r>
                <a:r>
                  <a:rPr lang="en-US" b="0" i="1" dirty="0">
                    <a:solidFill>
                      <a:srgbClr val="ECECEC"/>
                    </a:solidFill>
                    <a:effectLst/>
                    <a:latin typeface="KaTeX_Math"/>
                  </a:rPr>
                  <a:t>z</a:t>
                </a:r>
                <a:r>
                  <a:rPr lang="el-GR" b="0" i="1" dirty="0">
                    <a:solidFill>
                      <a:srgbClr val="ECECEC"/>
                    </a:solidFill>
                    <a:effectLst/>
                    <a:latin typeface="KaTeX_Math"/>
                  </a:rPr>
                  <a:t>α</a:t>
                </a:r>
                <a:r>
                  <a:rPr lang="el-GR" b="0" i="0" dirty="0">
                    <a:solidFill>
                      <a:srgbClr val="ECECEC"/>
                    </a:solidFill>
                    <a:effectLst/>
                    <a:latin typeface="KaTeX_Main"/>
                  </a:rPr>
                  <a:t>/2​</a:t>
                </a:r>
                <a:r>
                  <a:rPr lang="en-US" b="0" i="0" dirty="0">
                    <a:solidFill>
                      <a:srgbClr val="ECECEC"/>
                    </a:solidFill>
                    <a:effectLst/>
                    <a:latin typeface="KaTeX_Main"/>
                  </a:rPr>
                  <a:t> or </a:t>
                </a:r>
                <a:r>
                  <a:rPr lang="en-US" b="0" i="1" dirty="0">
                    <a:solidFill>
                      <a:srgbClr val="ECECEC"/>
                    </a:solidFill>
                    <a:effectLst/>
                    <a:latin typeface="KaTeX_Math"/>
                  </a:rPr>
                  <a:t>t</a:t>
                </a:r>
                <a:r>
                  <a:rPr lang="el-GR" b="0" i="1" dirty="0">
                    <a:solidFill>
                      <a:srgbClr val="ECECEC"/>
                    </a:solidFill>
                    <a:effectLst/>
                    <a:latin typeface="KaTeX_Math"/>
                  </a:rPr>
                  <a:t>α</a:t>
                </a:r>
                <a:r>
                  <a:rPr lang="el-GR" b="0" i="0" dirty="0">
                    <a:solidFill>
                      <a:srgbClr val="ECECEC"/>
                    </a:solidFill>
                    <a:effectLst/>
                    <a:latin typeface="KaTeX_Main"/>
                  </a:rPr>
                  <a:t>/2​</a:t>
                </a:r>
                <a:r>
                  <a:rPr lang="en-US" b="0" i="0" dirty="0">
                    <a:solidFill>
                      <a:srgbClr val="ECECEC"/>
                    </a:solidFill>
                    <a:effectLst/>
                    <a:latin typeface="KaTeX_Main"/>
                  </a:rPr>
                  <a:t> *  Standard Error(SE) </a:t>
                </a:r>
              </a:p>
              <a:p>
                <a:r>
                  <a:rPr lang="en-US" b="0" i="0" dirty="0">
                    <a:solidFill>
                      <a:srgbClr val="ECECEC"/>
                    </a:solidFill>
                    <a:effectLst/>
                    <a:latin typeface="KaTeX_Main"/>
                  </a:rPr>
                  <a:t>SE= </a:t>
                </a:r>
                <a:r>
                  <a:rPr lang="en-US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𝝈⁄√</a:t>
                </a:r>
                <a:r>
                  <a:rPr lang="en-US" sz="1200" b="1" i="0">
                    <a:latin typeface="Cambria Math" panose="02040503050406030204" pitchFamily="18" charset="0"/>
                  </a:rPr>
                  <a:t>𝒏</a:t>
                </a:r>
                <a:r>
                  <a:rPr lang="en-US" dirty="0"/>
                  <a:t> for Z-test , </a:t>
                </a:r>
                <a:r>
                  <a:rPr lang="en-US" sz="1200" b="1" i="0">
                    <a:latin typeface="Cambria Math" panose="02040503050406030204" pitchFamily="18" charset="0"/>
                  </a:rPr>
                  <a:t>𝒔⁄√𝒏</a:t>
                </a:r>
                <a:r>
                  <a:rPr lang="en-US" dirty="0"/>
                  <a:t> for T-test</a:t>
                </a:r>
                <a:br>
                  <a:rPr lang="el-GR" dirty="0"/>
                </a:br>
                <a:br>
                  <a:rPr lang="el-GR" dirty="0"/>
                </a:b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88DA77-AADE-4D75-94CD-D58D53C6267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021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We want </a:t>
                </a:r>
                <a:r>
                  <a:rPr lang="en-US" b="0" i="0" dirty="0">
                    <a:solidFill>
                      <a:srgbClr val="D1D5DB"/>
                    </a:solidFill>
                    <a:effectLst/>
                    <a:latin typeface="Söhne"/>
                  </a:rPr>
                  <a:t>to test the null hypothesis:</a:t>
                </a:r>
              </a:p>
              <a:p>
                <a:r>
                  <a:rPr lang="en-US" b="0" i="0" dirty="0">
                    <a:solidFill>
                      <a:srgbClr val="D1D5DB"/>
                    </a:solidFill>
                    <a:effectLst/>
                    <a:latin typeface="Söhne"/>
                  </a:rPr>
                  <a:t>H0 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D1D5DB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= 150</a:t>
                </a:r>
              </a:p>
              <a:p>
                <a:r>
                  <a:rPr lang="en-US" dirty="0"/>
                  <a:t>Against the alternative hypothesis:</a:t>
                </a:r>
              </a:p>
              <a:p>
                <a:r>
                  <a:rPr lang="en-US" dirty="0"/>
                  <a:t>H1: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D1D5DB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dirty="0"/>
                  <a:t> 150</a:t>
                </a:r>
              </a:p>
              <a:p>
                <a:pPr algn="l"/>
                <a:r>
                  <a:rPr lang="en-US" b="0" i="0" dirty="0">
                    <a:solidFill>
                      <a:srgbClr val="D1D5DB"/>
                    </a:solidFill>
                    <a:effectLst/>
                    <a:latin typeface="Söhne"/>
                  </a:rPr>
                  <a:t>We will conduct a two-tailed z-test at a 95% confidence level.</a:t>
                </a:r>
              </a:p>
              <a:p>
                <a:pPr algn="l"/>
                <a:r>
                  <a:rPr lang="en-US" b="0" i="0" dirty="0">
                    <a:solidFill>
                      <a:srgbClr val="D1D5DB"/>
                    </a:solidFill>
                    <a:effectLst/>
                    <a:latin typeface="Söhne"/>
                  </a:rPr>
                  <a:t>First, we calculate the z-score using the formula for the z-test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𝒁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sz="1200" b="1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  <m:r>
                            <a:rPr lang="ar-EG" sz="1200" b="1" i="1" smtClean="0">
                              <a:latin typeface="Cambria Math" panose="02040503050406030204" pitchFamily="18" charset="0"/>
                            </a:rPr>
                            <m:t> − </m:t>
                          </m:r>
                          <m:r>
                            <a:rPr lang="ar-EG" sz="1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num>
                        <m:den>
                          <m:f>
                            <m:fPr>
                              <m:type m:val="skw"/>
                              <m:ctrlP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𝝈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1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1200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</m:rad>
                            </m:den>
                          </m:f>
                        </m:den>
                      </m:f>
                    </m:oMath>
                  </m:oMathPara>
                </a14:m>
                <a:endParaRPr lang="en-US" sz="1200" b="1" dirty="0"/>
              </a:p>
              <a:p>
                <a:r>
                  <a:rPr lang="en-US" dirty="0"/>
                  <a:t>Z=</a:t>
                </a:r>
                <a:r>
                  <a:rPr lang="en-US" b="0" i="0" dirty="0">
                    <a:solidFill>
                      <a:srgbClr val="FFFFFF"/>
                    </a:solidFill>
                    <a:effectLst/>
                    <a:latin typeface="-apple-system"/>
                  </a:rPr>
                  <a:t>3.536</a:t>
                </a:r>
                <a:endParaRPr lang="en-US" dirty="0"/>
              </a:p>
              <a:p>
                <a:endParaRPr lang="en-US" dirty="0"/>
              </a:p>
              <a:p>
                <a:r>
                  <a:rPr lang="en-US" b="0" i="0" dirty="0">
                    <a:solidFill>
                      <a:srgbClr val="D1D5DB"/>
                    </a:solidFill>
                    <a:effectLst/>
                    <a:latin typeface="Söhne"/>
                  </a:rPr>
                  <a:t>The critical z-values for a two-tailed test at a 95% confidence level are approximately ±1.96. Since our calculated z-score (</a:t>
                </a:r>
                <a:r>
                  <a:rPr lang="en-US" b="0" i="0" dirty="0">
                    <a:solidFill>
                      <a:srgbClr val="FFFFFF"/>
                    </a:solidFill>
                    <a:effectLst/>
                    <a:latin typeface="-apple-system"/>
                  </a:rPr>
                  <a:t>3.536</a:t>
                </a:r>
                <a:r>
                  <a:rPr lang="en-US" b="0" i="0" dirty="0">
                    <a:solidFill>
                      <a:srgbClr val="D1D5DB"/>
                    </a:solidFill>
                    <a:effectLst/>
                    <a:latin typeface="Söhne"/>
                  </a:rPr>
                  <a:t>) exceeds the critical value, we reject the null hypothesis.</a:t>
                </a:r>
              </a:p>
              <a:p>
                <a:endParaRPr lang="en-US" b="0" i="0" dirty="0">
                  <a:solidFill>
                    <a:srgbClr val="D1D5DB"/>
                  </a:solidFill>
                  <a:effectLst/>
                  <a:latin typeface="Söhne"/>
                </a:endParaRPr>
              </a:p>
              <a:p>
                <a:pPr algn="l"/>
                <a:r>
                  <a:rPr lang="en-US" b="0" i="0" dirty="0">
                    <a:solidFill>
                      <a:srgbClr val="D1D5DB"/>
                    </a:solidFill>
                    <a:effectLst/>
                    <a:latin typeface="Söhne"/>
                  </a:rPr>
                  <a:t>Now, let's determine the upper and lower bounds of the confidence interval: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b="1" i="0" smtClean="0">
                          <a:latin typeface="Cambria Math" panose="02040503050406030204" pitchFamily="18" charset="0"/>
                        </a:rPr>
                        <m:t>𝐔𝐩𝐩𝐞𝐫</m:t>
                      </m:r>
                      <m:r>
                        <a:rPr lang="en-US" sz="12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1" i="0" smtClean="0">
                          <a:latin typeface="Cambria Math" panose="02040503050406030204" pitchFamily="18" charset="0"/>
                        </a:rPr>
                        <m:t>𝐨𝐫𝐋𝐨𝐰𝐞𝐫</m:t>
                      </m:r>
                      <m:r>
                        <a:rPr lang="en-US" sz="12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1" i="0" smtClean="0">
                          <a:latin typeface="Cambria Math" panose="02040503050406030204" pitchFamily="18" charset="0"/>
                        </a:rPr>
                        <m:t>𝐛𝐨𝐮𝐧𝐝</m:t>
                      </m:r>
                      <m:r>
                        <a:rPr lang="en-US" sz="1200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1" i="0" smtClean="0">
                          <a:latin typeface="Cambria Math" panose="02040503050406030204" pitchFamily="18" charset="0"/>
                        </a:rPr>
                        <m:t>𝐏𝐨𝐢𝐧𝐭</m:t>
                      </m:r>
                      <m:r>
                        <a:rPr lang="en-US" sz="12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1" i="0" smtClean="0">
                          <a:latin typeface="Cambria Math" panose="02040503050406030204" pitchFamily="18" charset="0"/>
                        </a:rPr>
                        <m:t>𝐄𝐬𝐭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𝒊𝒎𝒂𝒕𝒆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±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𝑴𝒂𝒓𝒈𝒊𝒏𝒆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𝑶𝒇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𝑬𝒓𝒓𝒐𝒓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𝑴𝑶𝑬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/>
                  <a:t>MOE= Z *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2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endParaRPr lang="en-US" sz="120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="0" i="0" dirty="0">
                    <a:solidFill>
                      <a:srgbClr val="D1D5DB"/>
                    </a:solidFill>
                    <a:effectLst/>
                    <a:latin typeface="KaTeX_Main"/>
                  </a:rPr>
                  <a:t>MOE≈2.772</a:t>
                </a:r>
              </a:p>
              <a:p>
                <a:pPr algn="l">
                  <a:buFont typeface="Arial" panose="020B0604020202020204" pitchFamily="34" charset="0"/>
                  <a:buNone/>
                </a:pPr>
                <a:r>
                  <a:rPr lang="en-US" b="0" i="0" dirty="0">
                    <a:solidFill>
                      <a:srgbClr val="D1D5DB"/>
                    </a:solidFill>
                    <a:effectLst/>
                    <a:latin typeface="Söhne"/>
                  </a:rPr>
                  <a:t>Upper Bound: </a:t>
                </a:r>
                <a:r>
                  <a:rPr lang="en-US" b="0" i="0" dirty="0">
                    <a:solidFill>
                      <a:srgbClr val="D1D5DB"/>
                    </a:solidFill>
                    <a:effectLst/>
                    <a:latin typeface="KaTeX_Main"/>
                  </a:rPr>
                  <a:t>155+2.772=157.772</a:t>
                </a:r>
                <a:endParaRPr lang="en-US" b="0" i="0" dirty="0">
                  <a:solidFill>
                    <a:srgbClr val="D1D5DB"/>
                  </a:solidFill>
                  <a:effectLst/>
                  <a:latin typeface="Söhne"/>
                </a:endParaRPr>
              </a:p>
              <a:p>
                <a:pPr algn="l">
                  <a:buFont typeface="Arial" panose="020B0604020202020204" pitchFamily="34" charset="0"/>
                  <a:buNone/>
                </a:pPr>
                <a:r>
                  <a:rPr lang="en-US" b="0" i="0" dirty="0">
                    <a:solidFill>
                      <a:srgbClr val="D1D5DB"/>
                    </a:solidFill>
                    <a:effectLst/>
                    <a:latin typeface="Söhne"/>
                  </a:rPr>
                  <a:t>Lower Bound: </a:t>
                </a:r>
                <a:r>
                  <a:rPr lang="en-US" b="0" i="0" dirty="0">
                    <a:solidFill>
                      <a:srgbClr val="D1D5DB"/>
                    </a:solidFill>
                    <a:effectLst/>
                    <a:latin typeface="KaTeX_Main"/>
                  </a:rPr>
                  <a:t>155−2.772=152.228</a:t>
                </a:r>
                <a:endParaRPr lang="en-US" b="0" i="0" dirty="0">
                  <a:solidFill>
                    <a:srgbClr val="D1D5DB"/>
                  </a:solidFill>
                  <a:effectLst/>
                  <a:latin typeface="Söhne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="0" i="0" dirty="0">
                    <a:solidFill>
                      <a:srgbClr val="D1D5DB"/>
                    </a:solidFill>
                    <a:effectLst/>
                    <a:latin typeface="Söhne"/>
                  </a:rPr>
                  <a:t>Therefore, the 95% confidence interval for the population mean weight of apples is approximately (152.228, 157.772) grams.</a:t>
                </a:r>
                <a:endParaRPr lang="en-US" sz="12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We want </a:t>
                </a:r>
                <a:r>
                  <a:rPr lang="en-US" b="0" i="0" dirty="0">
                    <a:solidFill>
                      <a:srgbClr val="D1D5DB"/>
                    </a:solidFill>
                    <a:effectLst/>
                    <a:latin typeface="Söhne"/>
                  </a:rPr>
                  <a:t>to test the null hypothesis:</a:t>
                </a:r>
              </a:p>
              <a:p>
                <a:r>
                  <a:rPr lang="en-US" b="0" i="0" dirty="0">
                    <a:solidFill>
                      <a:srgbClr val="D1D5DB"/>
                    </a:solidFill>
                    <a:effectLst/>
                    <a:latin typeface="Söhne"/>
                  </a:rPr>
                  <a:t>H0 : </a:t>
                </a:r>
                <a:r>
                  <a:rPr lang="en-US" b="0" i="0">
                    <a:solidFill>
                      <a:srgbClr val="D1D5DB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𝜇</a:t>
                </a:r>
                <a:r>
                  <a:rPr lang="en-US" dirty="0"/>
                  <a:t>= 150</a:t>
                </a:r>
              </a:p>
              <a:p>
                <a:r>
                  <a:rPr lang="en-US" dirty="0"/>
                  <a:t>Against the alternative hypothesis:</a:t>
                </a:r>
              </a:p>
              <a:p>
                <a:r>
                  <a:rPr lang="en-US" dirty="0"/>
                  <a:t>H1: </a:t>
                </a:r>
                <a:r>
                  <a:rPr lang="en-US" b="0" i="0">
                    <a:solidFill>
                      <a:srgbClr val="D1D5DB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𝜇</a:t>
                </a:r>
                <a:r>
                  <a:rPr lang="en-US" dirty="0"/>
                  <a:t> </a:t>
                </a:r>
                <a:r>
                  <a:rPr lang="en-US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≠</a:t>
                </a:r>
                <a:r>
                  <a:rPr lang="en-US" dirty="0"/>
                  <a:t> 150</a:t>
                </a:r>
              </a:p>
              <a:p>
                <a:pPr algn="l"/>
                <a:r>
                  <a:rPr lang="en-US" b="0" i="0" dirty="0">
                    <a:solidFill>
                      <a:srgbClr val="D1D5DB"/>
                    </a:solidFill>
                    <a:effectLst/>
                    <a:latin typeface="Söhne"/>
                  </a:rPr>
                  <a:t>We will conduct a two-tailed z-test at a 95% confidence level.</a:t>
                </a:r>
              </a:p>
              <a:p>
                <a:pPr algn="l"/>
                <a:r>
                  <a:rPr lang="en-US" b="0" i="0" dirty="0">
                    <a:solidFill>
                      <a:srgbClr val="D1D5DB"/>
                    </a:solidFill>
                    <a:effectLst/>
                    <a:latin typeface="Söhne"/>
                  </a:rPr>
                  <a:t>First, we calculate the z-score using the formula for the z-test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b="1" i="0">
                    <a:latin typeface="Cambria Math" panose="02040503050406030204" pitchFamily="18" charset="0"/>
                  </a:rPr>
                  <a:t>𝒁= </a:t>
                </a:r>
                <a:r>
                  <a:rPr lang="en-US" sz="1200" b="1" i="0">
                    <a:solidFill>
                      <a:srgbClr val="836967"/>
                    </a:solidFill>
                    <a:latin typeface="Cambria Math" panose="02040503050406030204" pitchFamily="18" charset="0"/>
                  </a:rPr>
                  <a:t> (</a:t>
                </a:r>
                <a:r>
                  <a:rPr lang="en-US" sz="1200" b="1" i="0">
                    <a:latin typeface="Cambria Math" panose="02040503050406030204" pitchFamily="18" charset="0"/>
                  </a:rPr>
                  <a:t>𝒙</a:t>
                </a:r>
                <a:r>
                  <a:rPr lang="en-US" sz="1200" b="1" i="0">
                    <a:solidFill>
                      <a:srgbClr val="836967"/>
                    </a:solidFill>
                    <a:latin typeface="Cambria Math" panose="02040503050406030204" pitchFamily="18" charset="0"/>
                  </a:rPr>
                  <a:t> ̅</a:t>
                </a:r>
                <a:r>
                  <a:rPr lang="ar-EG" sz="1200" b="1" i="0">
                    <a:solidFill>
                      <a:srgbClr val="836967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ar-EG" sz="1200" b="1" i="0">
                    <a:latin typeface="Cambria Math" panose="02040503050406030204" pitchFamily="18" charset="0"/>
                  </a:rPr>
                  <a:t> − </a:t>
                </a:r>
                <a:r>
                  <a:rPr lang="ar-EG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𝝁</a:t>
                </a:r>
                <a:r>
                  <a:rPr lang="en-US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)/(𝝈⁄√</a:t>
                </a:r>
                <a:r>
                  <a:rPr lang="en-US" sz="1200" b="1" i="0">
                    <a:latin typeface="Cambria Math" panose="02040503050406030204" pitchFamily="18" charset="0"/>
                  </a:rPr>
                  <a:t>𝒏)</a:t>
                </a:r>
                <a:endParaRPr lang="en-US" sz="1200" b="1" dirty="0"/>
              </a:p>
              <a:p>
                <a:r>
                  <a:rPr lang="en-US" dirty="0"/>
                  <a:t>Z=</a:t>
                </a:r>
                <a:r>
                  <a:rPr lang="en-US" b="0" i="0" dirty="0">
                    <a:solidFill>
                      <a:srgbClr val="FFFFFF"/>
                    </a:solidFill>
                    <a:effectLst/>
                    <a:latin typeface="-apple-system"/>
                  </a:rPr>
                  <a:t>3.536</a:t>
                </a:r>
                <a:endParaRPr lang="en-US" dirty="0"/>
              </a:p>
              <a:p>
                <a:endParaRPr lang="en-US" dirty="0"/>
              </a:p>
              <a:p>
                <a:r>
                  <a:rPr lang="en-US" b="0" i="0" dirty="0">
                    <a:solidFill>
                      <a:srgbClr val="D1D5DB"/>
                    </a:solidFill>
                    <a:effectLst/>
                    <a:latin typeface="Söhne"/>
                  </a:rPr>
                  <a:t>The critical z-values for a two-tailed test at a 95% confidence level are approximately ±1.96. Since our calculated z-score (</a:t>
                </a:r>
                <a:r>
                  <a:rPr lang="en-US" b="0" i="0" dirty="0">
                    <a:solidFill>
                      <a:srgbClr val="FFFFFF"/>
                    </a:solidFill>
                    <a:effectLst/>
                    <a:latin typeface="-apple-system"/>
                  </a:rPr>
                  <a:t>3.536</a:t>
                </a:r>
                <a:r>
                  <a:rPr lang="en-US" b="0" i="0" dirty="0">
                    <a:solidFill>
                      <a:srgbClr val="D1D5DB"/>
                    </a:solidFill>
                    <a:effectLst/>
                    <a:latin typeface="Söhne"/>
                  </a:rPr>
                  <a:t>) exceeds the critical value, we reject the null hypothesis.</a:t>
                </a:r>
              </a:p>
              <a:p>
                <a:endParaRPr lang="en-US" b="0" i="0" dirty="0">
                  <a:solidFill>
                    <a:srgbClr val="D1D5DB"/>
                  </a:solidFill>
                  <a:effectLst/>
                  <a:latin typeface="Söhne"/>
                </a:endParaRPr>
              </a:p>
              <a:p>
                <a:pPr algn="l"/>
                <a:r>
                  <a:rPr lang="en-US" b="0" i="0" dirty="0">
                    <a:solidFill>
                      <a:srgbClr val="D1D5DB"/>
                    </a:solidFill>
                    <a:effectLst/>
                    <a:latin typeface="Söhne"/>
                  </a:rPr>
                  <a:t>Now, let's determine the upper and lower bounds of the confidence interval: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b="1" i="0">
                    <a:latin typeface="Cambria Math" panose="02040503050406030204" pitchFamily="18" charset="0"/>
                  </a:rPr>
                  <a:t>𝐔𝐩𝐩𝐞𝐫 𝐨𝐫𝐋𝐨𝐰𝐞𝐫 𝐛𝐨𝐮𝐧𝐝=𝐏𝐨𝐢𝐧𝐭 𝐄𝐬𝐭𝒊𝒎𝒂𝒕𝒆±𝑴𝒂𝒓𝒈𝒊𝒏𝒆 𝑶𝒇 𝑬𝒓𝒓𝒐𝒓(𝑴𝑶𝑬)</a:t>
                </a:r>
                <a:endParaRPr lang="en-US" sz="120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/>
                  <a:t>MOE= Z * </a:t>
                </a:r>
                <a:r>
                  <a:rPr lang="en-US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𝜎/√</a:t>
                </a:r>
                <a:r>
                  <a:rPr lang="en-US" sz="1200" b="0" i="0">
                    <a:latin typeface="Cambria Math" panose="02040503050406030204" pitchFamily="18" charset="0"/>
                  </a:rPr>
                  <a:t>𝑛</a:t>
                </a:r>
                <a:endParaRPr lang="en-US" sz="120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="0" i="0" dirty="0">
                    <a:solidFill>
                      <a:srgbClr val="D1D5DB"/>
                    </a:solidFill>
                    <a:effectLst/>
                    <a:latin typeface="KaTeX_Main"/>
                  </a:rPr>
                  <a:t>MOE≈2.772</a:t>
                </a:r>
              </a:p>
              <a:p>
                <a:pPr algn="l">
                  <a:buFont typeface="Arial" panose="020B0604020202020204" pitchFamily="34" charset="0"/>
                  <a:buNone/>
                </a:pPr>
                <a:r>
                  <a:rPr lang="en-US" b="0" i="0" dirty="0">
                    <a:solidFill>
                      <a:srgbClr val="D1D5DB"/>
                    </a:solidFill>
                    <a:effectLst/>
                    <a:latin typeface="Söhne"/>
                  </a:rPr>
                  <a:t>Upper Bound: </a:t>
                </a:r>
                <a:r>
                  <a:rPr lang="en-US" b="0" i="0" dirty="0">
                    <a:solidFill>
                      <a:srgbClr val="D1D5DB"/>
                    </a:solidFill>
                    <a:effectLst/>
                    <a:latin typeface="KaTeX_Main"/>
                  </a:rPr>
                  <a:t>155+2.772=157.772</a:t>
                </a:r>
                <a:endParaRPr lang="en-US" b="0" i="0" dirty="0">
                  <a:solidFill>
                    <a:srgbClr val="D1D5DB"/>
                  </a:solidFill>
                  <a:effectLst/>
                  <a:latin typeface="Söhne"/>
                </a:endParaRPr>
              </a:p>
              <a:p>
                <a:pPr algn="l">
                  <a:buFont typeface="Arial" panose="020B0604020202020204" pitchFamily="34" charset="0"/>
                  <a:buNone/>
                </a:pPr>
                <a:r>
                  <a:rPr lang="en-US" b="0" i="0" dirty="0">
                    <a:solidFill>
                      <a:srgbClr val="D1D5DB"/>
                    </a:solidFill>
                    <a:effectLst/>
                    <a:latin typeface="Söhne"/>
                  </a:rPr>
                  <a:t>Lower Bound: </a:t>
                </a:r>
                <a:r>
                  <a:rPr lang="en-US" b="0" i="0" dirty="0">
                    <a:solidFill>
                      <a:srgbClr val="D1D5DB"/>
                    </a:solidFill>
                    <a:effectLst/>
                    <a:latin typeface="KaTeX_Main"/>
                  </a:rPr>
                  <a:t>155−2.772=152.228</a:t>
                </a:r>
                <a:endParaRPr lang="en-US" b="0" i="0" dirty="0">
                  <a:solidFill>
                    <a:srgbClr val="D1D5DB"/>
                  </a:solidFill>
                  <a:effectLst/>
                  <a:latin typeface="Söhne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="0" i="0" dirty="0">
                    <a:solidFill>
                      <a:srgbClr val="D1D5DB"/>
                    </a:solidFill>
                    <a:effectLst/>
                    <a:latin typeface="Söhne"/>
                  </a:rPr>
                  <a:t>Therefore, the 95% confidence interval for the population mean weight of apples is approximately (152.228, 157.772) grams.</a:t>
                </a:r>
                <a:endParaRPr lang="en-US" sz="1200" dirty="0"/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88DA77-AADE-4D75-94CD-D58D53C6267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8556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88DA77-AADE-4D75-94CD-D58D53C6267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8954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We want </a:t>
                </a:r>
                <a:r>
                  <a:rPr lang="en-US" b="0" i="0" dirty="0">
                    <a:solidFill>
                      <a:srgbClr val="D1D5DB"/>
                    </a:solidFill>
                    <a:effectLst/>
                    <a:latin typeface="Söhne"/>
                  </a:rPr>
                  <a:t>to test the null hypothesis:</a:t>
                </a:r>
              </a:p>
              <a:p>
                <a:r>
                  <a:rPr lang="en-US" b="0" i="0" dirty="0">
                    <a:solidFill>
                      <a:srgbClr val="D1D5DB"/>
                    </a:solidFill>
                    <a:effectLst/>
                    <a:latin typeface="Söhne"/>
                  </a:rPr>
                  <a:t>H0 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D1D5DB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= 150</a:t>
                </a:r>
              </a:p>
              <a:p>
                <a:r>
                  <a:rPr lang="en-US" dirty="0"/>
                  <a:t>Against the alternative hypothesis:</a:t>
                </a:r>
              </a:p>
              <a:p>
                <a:r>
                  <a:rPr lang="en-US" dirty="0"/>
                  <a:t>H1: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D1D5DB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dirty="0"/>
                  <a:t> 150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49</m:t>
                      </m:r>
                    </m:oMath>
                  </m:oMathPara>
                </a14:m>
                <a:endParaRPr lang="en-US" b="0" dirty="0"/>
              </a:p>
              <a:p>
                <a:r>
                  <a:rPr lang="en-US" b="0" i="0" dirty="0">
                    <a:solidFill>
                      <a:srgbClr val="D1D5DB"/>
                    </a:solidFill>
                    <a:effectLst/>
                    <a:latin typeface="Söhne"/>
                  </a:rPr>
                  <a:t>t-value for a two-tailed test at 95% confidence level ≈ ±2.01 (from t-distribution tables)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sz="1200" b="1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  <m:r>
                            <a:rPr lang="ar-EG" sz="1200" b="1" i="1">
                              <a:latin typeface="Cambria Math" panose="02040503050406030204" pitchFamily="18" charset="0"/>
                            </a:rPr>
                            <m:t> − </m:t>
                          </m:r>
                          <m:r>
                            <a:rPr lang="ar-EG" sz="1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num>
                        <m:den>
                          <m:f>
                            <m:fPr>
                              <m:type m:val="skw"/>
                              <m:ctrlPr>
                                <a:rPr lang="en-US" sz="12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1200" b="1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1200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</m:rad>
                            </m:den>
                          </m:f>
                        </m:den>
                      </m:f>
                    </m:oMath>
                  </m:oMathPara>
                </a14:m>
                <a:endParaRPr lang="en-US" sz="1200" dirty="0"/>
              </a:p>
              <a:p>
                <a:endParaRPr lang="en-US" b="0" dirty="0"/>
              </a:p>
              <a:p>
                <a:r>
                  <a:rPr lang="en-US" dirty="0"/>
                  <a:t>T=3.536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="0" i="0" dirty="0">
                    <a:solidFill>
                      <a:srgbClr val="D1D5DB"/>
                    </a:solidFill>
                    <a:effectLst/>
                    <a:latin typeface="Söhne"/>
                  </a:rPr>
                  <a:t>The critical t-values for a two-tailed test at a 95% confidence level are approximately ±2.01. Since our calculated t-score (</a:t>
                </a:r>
                <a:r>
                  <a:rPr lang="en-US" b="0" i="0" dirty="0">
                    <a:solidFill>
                      <a:srgbClr val="FFFFFF"/>
                    </a:solidFill>
                    <a:effectLst/>
                    <a:latin typeface="-apple-system"/>
                  </a:rPr>
                  <a:t>3.536</a:t>
                </a:r>
                <a:r>
                  <a:rPr lang="en-US" b="0" i="0" dirty="0">
                    <a:solidFill>
                      <a:srgbClr val="D1D5DB"/>
                    </a:solidFill>
                    <a:effectLst/>
                    <a:latin typeface="Söhne"/>
                  </a:rPr>
                  <a:t>) exceeds the critical value, we reject the null hypothesis.</a:t>
                </a:r>
              </a:p>
              <a:p>
                <a:pPr algn="l"/>
                <a:r>
                  <a:rPr lang="en-US" b="0" i="0" dirty="0">
                    <a:solidFill>
                      <a:srgbClr val="D1D5DB"/>
                    </a:solidFill>
                    <a:effectLst/>
                    <a:latin typeface="Söhne"/>
                  </a:rPr>
                  <a:t>Now, let's determine the upper and lower bounds of the confidence interval: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b="1" i="0" smtClean="0">
                          <a:latin typeface="Cambria Math" panose="02040503050406030204" pitchFamily="18" charset="0"/>
                        </a:rPr>
                        <m:t>𝐔𝐩𝐩𝐞𝐫</m:t>
                      </m:r>
                      <m:r>
                        <a:rPr lang="en-US" sz="12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1" i="0" smtClean="0">
                          <a:latin typeface="Cambria Math" panose="02040503050406030204" pitchFamily="18" charset="0"/>
                        </a:rPr>
                        <m:t>𝐨𝐫𝐋𝐨𝐰𝐞𝐫</m:t>
                      </m:r>
                      <m:r>
                        <a:rPr lang="en-US" sz="12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1" i="0" smtClean="0">
                          <a:latin typeface="Cambria Math" panose="02040503050406030204" pitchFamily="18" charset="0"/>
                        </a:rPr>
                        <m:t>𝐛𝐨𝐮𝐧𝐝</m:t>
                      </m:r>
                      <m:r>
                        <a:rPr lang="en-US" sz="1200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1" i="0" smtClean="0">
                          <a:latin typeface="Cambria Math" panose="02040503050406030204" pitchFamily="18" charset="0"/>
                        </a:rPr>
                        <m:t>𝐏𝐨𝐢𝐧𝐭</m:t>
                      </m:r>
                      <m:r>
                        <a:rPr lang="en-US" sz="12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1" i="0" smtClean="0">
                          <a:latin typeface="Cambria Math" panose="02040503050406030204" pitchFamily="18" charset="0"/>
                        </a:rPr>
                        <m:t>𝐄𝐬𝐭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𝒊𝒎𝒂𝒕𝒆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±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𝑴𝒂𝒓𝒈𝒊𝒏𝒆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𝑶𝒇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𝑬𝒓𝒓𝒐𝒓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𝑴𝑶𝑬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/>
                  <a:t>MOE= T *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2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endParaRPr lang="en-US" sz="120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/>
                  <a:t>Upper : 155 + 2.843= 157.843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/>
                  <a:t>Lower : 155 – 2.843= 152.157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="0" i="0" dirty="0">
                    <a:solidFill>
                      <a:srgbClr val="D1D5DB"/>
                    </a:solidFill>
                    <a:effectLst/>
                    <a:latin typeface="Söhne"/>
                  </a:rPr>
                  <a:t>Therefore, the 95% confidence interval for the population mean weight of apples is approximately (152.157, 157.843) grams.</a:t>
                </a:r>
                <a:endParaRPr lang="en-US" sz="120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b="0" i="0" dirty="0">
                  <a:solidFill>
                    <a:srgbClr val="D1D5DB"/>
                  </a:solidFill>
                  <a:effectLst/>
                  <a:latin typeface="Söhne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We want </a:t>
                </a:r>
                <a:r>
                  <a:rPr lang="en-US" b="0" i="0" dirty="0">
                    <a:solidFill>
                      <a:srgbClr val="D1D5DB"/>
                    </a:solidFill>
                    <a:effectLst/>
                    <a:latin typeface="Söhne"/>
                  </a:rPr>
                  <a:t>to test the null hypothesis:</a:t>
                </a:r>
              </a:p>
              <a:p>
                <a:r>
                  <a:rPr lang="en-US" b="0" i="0" dirty="0">
                    <a:solidFill>
                      <a:srgbClr val="D1D5DB"/>
                    </a:solidFill>
                    <a:effectLst/>
                    <a:latin typeface="Söhne"/>
                  </a:rPr>
                  <a:t>H0 : </a:t>
                </a:r>
                <a:r>
                  <a:rPr lang="en-US" b="0" i="0">
                    <a:solidFill>
                      <a:srgbClr val="D1D5DB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𝜇</a:t>
                </a:r>
                <a:r>
                  <a:rPr lang="en-US" dirty="0"/>
                  <a:t>= 150</a:t>
                </a:r>
              </a:p>
              <a:p>
                <a:r>
                  <a:rPr lang="en-US" dirty="0"/>
                  <a:t>Against the alternative hypothesis:</a:t>
                </a:r>
              </a:p>
              <a:p>
                <a:r>
                  <a:rPr lang="en-US" dirty="0"/>
                  <a:t>H1: </a:t>
                </a:r>
                <a:r>
                  <a:rPr lang="en-US" b="0" i="0">
                    <a:solidFill>
                      <a:srgbClr val="D1D5DB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𝜇</a:t>
                </a:r>
                <a:r>
                  <a:rPr lang="en-US" dirty="0"/>
                  <a:t> </a:t>
                </a:r>
                <a:r>
                  <a:rPr lang="en-US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≠</a:t>
                </a:r>
                <a:r>
                  <a:rPr lang="en-US" dirty="0"/>
                  <a:t> 150</a:t>
                </a:r>
              </a:p>
              <a:p>
                <a:pPr/>
                <a:r>
                  <a:rPr lang="en-US" b="0" i="0">
                    <a:latin typeface="Cambria Math" panose="02040503050406030204" pitchFamily="18" charset="0"/>
                  </a:rPr>
                  <a:t>𝑑𝑓=𝑛−1=49</a:t>
                </a:r>
                <a:endParaRPr lang="en-US" b="0" dirty="0"/>
              </a:p>
              <a:p>
                <a:pPr/>
                <a:r>
                  <a:rPr lang="en-US" b="0" i="0" dirty="0">
                    <a:solidFill>
                      <a:srgbClr val="D1D5DB"/>
                    </a:solidFill>
                    <a:effectLst/>
                    <a:latin typeface="Söhne"/>
                  </a:rPr>
                  <a:t>t-value for a two-tailed test at 95% confidence level ≈ ±2.01 (from t-distribution tables)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b="0" i="0">
                    <a:latin typeface="Cambria Math" panose="02040503050406030204" pitchFamily="18" charset="0"/>
                  </a:rPr>
                  <a:t>𝑇=</a:t>
                </a:r>
                <a:r>
                  <a:rPr lang="en-US" sz="1200" b="1" i="0">
                    <a:latin typeface="Cambria Math" panose="02040503050406030204" pitchFamily="18" charset="0"/>
                  </a:rPr>
                  <a:t>(𝒙</a:t>
                </a:r>
                <a:r>
                  <a:rPr lang="en-US" sz="1200" b="1" i="0">
                    <a:solidFill>
                      <a:srgbClr val="836967"/>
                    </a:solidFill>
                    <a:latin typeface="Cambria Math" panose="02040503050406030204" pitchFamily="18" charset="0"/>
                  </a:rPr>
                  <a:t> ̅</a:t>
                </a:r>
                <a:r>
                  <a:rPr lang="ar-EG" sz="1200" b="1" i="0">
                    <a:solidFill>
                      <a:srgbClr val="836967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ar-EG" sz="1200" b="1" i="0">
                    <a:latin typeface="Cambria Math" panose="02040503050406030204" pitchFamily="18" charset="0"/>
                  </a:rPr>
                  <a:t> − </a:t>
                </a:r>
                <a:r>
                  <a:rPr lang="ar-EG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𝝁</a:t>
                </a:r>
                <a:r>
                  <a:rPr lang="en-US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)/(</a:t>
                </a:r>
                <a:r>
                  <a:rPr lang="en-US" sz="1200" b="1" i="0">
                    <a:latin typeface="Cambria Math" panose="02040503050406030204" pitchFamily="18" charset="0"/>
                  </a:rPr>
                  <a:t>𝒔⁄√𝒏)</a:t>
                </a:r>
                <a:endParaRPr lang="en-US" sz="1200" dirty="0"/>
              </a:p>
              <a:p>
                <a:pPr/>
                <a:endParaRPr lang="en-US" b="0" dirty="0"/>
              </a:p>
              <a:p>
                <a:r>
                  <a:rPr lang="en-US" dirty="0"/>
                  <a:t>T=3.536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="0" i="0" dirty="0">
                    <a:solidFill>
                      <a:srgbClr val="D1D5DB"/>
                    </a:solidFill>
                    <a:effectLst/>
                    <a:latin typeface="Söhne"/>
                  </a:rPr>
                  <a:t>The critical t-values for a two-tailed test at a 95% confidence level are approximately ±2.01. Since our calculated t-score (</a:t>
                </a:r>
                <a:r>
                  <a:rPr lang="en-US" b="0" i="0" dirty="0">
                    <a:solidFill>
                      <a:srgbClr val="FFFFFF"/>
                    </a:solidFill>
                    <a:effectLst/>
                    <a:latin typeface="-apple-system"/>
                  </a:rPr>
                  <a:t>3.536</a:t>
                </a:r>
                <a:r>
                  <a:rPr lang="en-US" b="0" i="0" dirty="0">
                    <a:solidFill>
                      <a:srgbClr val="D1D5DB"/>
                    </a:solidFill>
                    <a:effectLst/>
                    <a:latin typeface="Söhne"/>
                  </a:rPr>
                  <a:t>) exceeds the critical value, we reject the null hypothesis.</a:t>
                </a:r>
              </a:p>
              <a:p>
                <a:pPr algn="l"/>
                <a:r>
                  <a:rPr lang="en-US" b="0" i="0" dirty="0">
                    <a:solidFill>
                      <a:srgbClr val="D1D5DB"/>
                    </a:solidFill>
                    <a:effectLst/>
                    <a:latin typeface="Söhne"/>
                  </a:rPr>
                  <a:t>Now, let's determine the upper and lower bounds of the confidence interval: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b="1" i="0">
                    <a:latin typeface="Cambria Math" panose="02040503050406030204" pitchFamily="18" charset="0"/>
                  </a:rPr>
                  <a:t>𝐔𝐩𝐩𝐞𝐫 𝐨𝐫𝐋𝐨𝐰𝐞𝐫 𝐛𝐨𝐮𝐧𝐝=𝐏𝐨𝐢𝐧𝐭 𝐄𝐬𝐭𝒊𝒎𝒂𝒕𝒆±𝑴𝒂𝒓𝒈𝒊𝒏𝒆 𝑶𝒇 𝑬𝒓𝒓𝒐𝒓(𝑴𝑶𝑬)</a:t>
                </a:r>
                <a:endParaRPr lang="en-US" sz="120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/>
                  <a:t>MOE= T * </a:t>
                </a:r>
                <a:r>
                  <a:rPr lang="en-US" sz="1200" b="0" i="0">
                    <a:latin typeface="Cambria Math" panose="02040503050406030204" pitchFamily="18" charset="0"/>
                  </a:rPr>
                  <a:t>𝑠/√𝑛</a:t>
                </a:r>
                <a:endParaRPr lang="en-US" sz="120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/>
                  <a:t>Upper : 155 + 2.843= 157.843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/>
                  <a:t>Lower : 155 – 2.843= 152.157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="0" i="0" dirty="0">
                    <a:solidFill>
                      <a:srgbClr val="D1D5DB"/>
                    </a:solidFill>
                    <a:effectLst/>
                    <a:latin typeface="Söhne"/>
                  </a:rPr>
                  <a:t>Therefore, the 95% confidence interval for the population mean weight of apples is approximately (152.157, 157.843) grams.</a:t>
                </a:r>
                <a:endParaRPr lang="en-US" sz="120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b="0" i="0" dirty="0">
                  <a:solidFill>
                    <a:srgbClr val="D1D5DB"/>
                  </a:solidFill>
                  <a:effectLst/>
                  <a:latin typeface="Söhne"/>
                </a:endParaRP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88DA77-AADE-4D75-94CD-D58D53C6267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3137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88DA77-AADE-4D75-94CD-D58D53C6267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965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200" b="1" dirty="0" smtClean="0"/>
                      <m:t>Expected</m:t>
                    </m:r>
                    <m:r>
                      <m:rPr>
                        <m:nor/>
                      </m:rPr>
                      <a:rPr lang="en-US" sz="1200" b="1" dirty="0" smtClean="0"/>
                      <m:t> </m:t>
                    </m:r>
                    <m:r>
                      <m:rPr>
                        <m:nor/>
                      </m:rPr>
                      <a:rPr lang="en-US" sz="1200" b="1" dirty="0" smtClean="0"/>
                      <m:t>Frequencies</m:t>
                    </m:r>
                    <m:sSub>
                      <m:sSubPr>
                        <m:ctrlPr>
                          <a:rPr lang="en-US" sz="1200" b="1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200" b="1" i="1" dirty="0" smtClean="0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n-US" sz="1200" b="1" i="1" dirty="0" smtClean="0">
                            <a:latin typeface="Cambria Math" panose="02040503050406030204" pitchFamily="18" charset="0"/>
                          </a:rPr>
                          <m:t>𝒋𝒋</m:t>
                        </m:r>
                      </m:sub>
                    </m:sSub>
                    <m:r>
                      <a:rPr lang="en-US" sz="12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200" b="1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𝑹𝒐𝒘</m:t>
                        </m:r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𝒕𝒐𝒕𝒂𝒍</m:t>
                        </m:r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) ∗(</m:t>
                        </m:r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𝑪𝒐𝒍𝒖𝒎𝒏</m:t>
                        </m:r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𝒕𝒐𝒕𝒂𝒍</m:t>
                        </m:r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) </m:t>
                        </m:r>
                      </m:num>
                      <m:den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𝒈𝒓𝒂𝒏𝒅</m:t>
                        </m:r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𝒕𝒐𝒕𝒂𝒍</m:t>
                        </m:r>
                      </m:den>
                    </m:f>
                  </m:oMath>
                </a14:m>
                <a:endParaRPr lang="en-US" sz="1200" b="1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12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200" b="1" i="1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 i="1" smtClean="0">
                                      <a:latin typeface="Cambria Math" panose="02040503050406030204" pitchFamily="18" charset="0"/>
                                    </a:rPr>
                                    <m:t>𝑶</m:t>
                                  </m:r>
                                </m:e>
                                <m:sub>
                                  <m:r>
                                    <a:rPr lang="en-US" sz="1200" b="1" i="1" smtClean="0">
                                      <a:latin typeface="Cambria Math" panose="02040503050406030204" pitchFamily="18" charset="0"/>
                                    </a:rPr>
                                    <m:t>𝑰𝑱</m:t>
                                  </m:r>
                                </m:sub>
                              </m:sSub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sSub>
                                <m:sSubPr>
                                  <m:ctrlPr>
                                    <a:rPr lang="en-US" sz="1200" b="1" i="1" dirty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 i="1" dirty="0">
                                      <a:latin typeface="Cambria Math" panose="02040503050406030204" pitchFamily="18" charset="0"/>
                                    </a:rPr>
                                    <m:t>𝑬</m:t>
                                  </m:r>
                                </m:e>
                                <m:sub>
                                  <m:r>
                                    <a:rPr lang="en-US" sz="1200" b="1" i="1" dirty="0">
                                      <a:latin typeface="Cambria Math" panose="02040503050406030204" pitchFamily="18" charset="0"/>
                                    </a:rPr>
                                    <m:t>𝒋𝒋</m:t>
                                  </m:r>
                                </m:sub>
                              </m:sSub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1200" b="1" i="1" dirty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 i="1" dirty="0">
                                      <a:latin typeface="Cambria Math" panose="02040503050406030204" pitchFamily="18" charset="0"/>
                                    </a:rPr>
                                    <m:t>𝑬</m:t>
                                  </m:r>
                                </m:e>
                                <m:sub>
                                  <m:r>
                                    <a:rPr lang="en-US" sz="1200" b="1" i="1" dirty="0">
                                      <a:latin typeface="Cambria Math" panose="02040503050406030204" pitchFamily="18" charset="0"/>
                                    </a:rPr>
                                    <m:t>𝒋𝒋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en-US" sz="1200" b="1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1200" b="0" dirty="0"/>
                  <a:t> </a:t>
                </a:r>
                <a:r>
                  <a:rPr lang="en-US" b="0" i="0" dirty="0">
                    <a:solidFill>
                      <a:srgbClr val="D1D5DB"/>
                    </a:solidFill>
                    <a:effectLst/>
                    <a:latin typeface="KaTeX_Main"/>
                  </a:rPr>
                  <a:t>≈</a:t>
                </a:r>
                <a:r>
                  <a:rPr lang="en-US" sz="1200" b="0" dirty="0"/>
                  <a:t> 3.556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𝑑𝑓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∗  (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b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𝑑𝑓</m:t>
                    </m:r>
                  </m:oMath>
                </a14:m>
                <a:r>
                  <a:rPr lang="en-US" sz="1200" b="0" dirty="0"/>
                  <a:t>= 2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200" b="0" dirty="0"/>
              </a:p>
              <a:p>
                <a:r>
                  <a:rPr lang="en-US" dirty="0"/>
                  <a:t>Critical value for chi-square </a:t>
                </a:r>
                <a:r>
                  <a:rPr lang="en-US" b="0" i="0" dirty="0">
                    <a:solidFill>
                      <a:srgbClr val="D1D5DB"/>
                    </a:solidFill>
                    <a:effectLst/>
                    <a:latin typeface="KaTeX_Main"/>
                  </a:rPr>
                  <a:t>≈ 5.991</a:t>
                </a:r>
              </a:p>
              <a:p>
                <a:r>
                  <a:rPr lang="en-US" b="0" i="0" dirty="0">
                    <a:solidFill>
                      <a:srgbClr val="D1D5DB"/>
                    </a:solidFill>
                    <a:effectLst/>
                    <a:latin typeface="Söhne"/>
                  </a:rPr>
                  <a:t>Now, we compare the calculated chi-square statistic (3.556) to the critical value (5.991):</a:t>
                </a:r>
                <a:endParaRPr lang="en-US" b="0" i="0" dirty="0">
                  <a:solidFill>
                    <a:srgbClr val="D1D5DB"/>
                  </a:solidFill>
                  <a:effectLst/>
                  <a:latin typeface="KaTeX_Main"/>
                </a:endParaRPr>
              </a:p>
              <a:p>
                <a:r>
                  <a:rPr lang="en-US" b="0" i="0" dirty="0">
                    <a:solidFill>
                      <a:srgbClr val="D1D5DB"/>
                    </a:solidFill>
                    <a:effectLst/>
                    <a:latin typeface="Söhne"/>
                  </a:rPr>
                  <a:t>Since </a:t>
                </a:r>
                <a:r>
                  <a:rPr lang="en-US" b="0" i="0" dirty="0">
                    <a:solidFill>
                      <a:srgbClr val="D1D5DB"/>
                    </a:solidFill>
                    <a:effectLst/>
                    <a:latin typeface="KaTeX_Main"/>
                  </a:rPr>
                  <a:t>3.556&lt;5.991</a:t>
                </a:r>
                <a:r>
                  <a:rPr lang="en-US" b="0" i="0" dirty="0">
                    <a:solidFill>
                      <a:srgbClr val="D1D5DB"/>
                    </a:solidFill>
                    <a:effectLst/>
                    <a:latin typeface="Söhne"/>
                  </a:rPr>
                  <a:t>, we fail to reject the null hypothesis</a:t>
                </a:r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b="1" i="0" dirty="0">
                    <a:latin typeface="Cambria Math" panose="02040503050406030204" pitchFamily="18" charset="0"/>
                  </a:rPr>
                  <a:t>"Expected Frequencies</a:t>
                </a:r>
                <a:r>
                  <a:rPr lang="en-US" sz="1200" b="1" i="0" dirty="0">
                    <a:solidFill>
                      <a:srgbClr val="836967"/>
                    </a:solidFill>
                    <a:latin typeface="Cambria Math" panose="02040503050406030204" pitchFamily="18" charset="0"/>
                  </a:rPr>
                  <a:t>" 〖(</a:t>
                </a:r>
                <a:r>
                  <a:rPr lang="en-US" sz="1200" b="1" i="0" dirty="0">
                    <a:latin typeface="Cambria Math" panose="02040503050406030204" pitchFamily="18" charset="0"/>
                  </a:rPr>
                  <a:t>𝑬</a:t>
                </a:r>
                <a:r>
                  <a:rPr lang="en-US" sz="1200" b="1" i="0" dirty="0">
                    <a:solidFill>
                      <a:srgbClr val="836967"/>
                    </a:solidFill>
                    <a:latin typeface="Cambria Math" panose="02040503050406030204" pitchFamily="18" charset="0"/>
                  </a:rPr>
                  <a:t>〗_</a:t>
                </a:r>
                <a:r>
                  <a:rPr lang="en-US" sz="1200" b="1" i="0" dirty="0">
                    <a:latin typeface="Cambria Math" panose="02040503050406030204" pitchFamily="18" charset="0"/>
                  </a:rPr>
                  <a:t>𝒋𝒋)</a:t>
                </a:r>
                <a:r>
                  <a:rPr lang="en-US" sz="1200" b="1" dirty="0"/>
                  <a:t>= </a:t>
                </a:r>
                <a:r>
                  <a:rPr lang="en-US" sz="1200" b="1" i="0">
                    <a:latin typeface="Cambria Math" panose="02040503050406030204" pitchFamily="18" charset="0"/>
                  </a:rPr>
                  <a:t>((𝑹𝒐𝒘 𝒊 𝒕𝒐𝒕𝒂𝒍) ∗(𝑪𝒐𝒍𝒖𝒎𝒏 𝒋 𝒕𝒐𝒕𝒂𝒍) )/(𝒈𝒓𝒂𝒏𝒅 𝒕𝒐𝒕𝒂𝒍)</a:t>
                </a:r>
                <a:endParaRPr lang="en-US" sz="1200" b="1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b="1" i="0">
                    <a:latin typeface="Cambria Math" panose="02040503050406030204" pitchFamily="18" charset="0"/>
                  </a:rPr>
                  <a:t>𝑿^𝟐=∑</a:t>
                </a:r>
                <a:r>
                  <a:rPr lang="en-US" sz="1200" b="1" i="0" dirty="0">
                    <a:latin typeface="Cambria Math" panose="02040503050406030204" pitchFamily="18" charset="0"/>
                  </a:rPr>
                  <a:t>▒</a:t>
                </a:r>
                <a:r>
                  <a:rPr lang="en-US" sz="1200" b="1" i="0">
                    <a:latin typeface="Cambria Math" panose="02040503050406030204" pitchFamily="18" charset="0"/>
                  </a:rPr>
                  <a:t>((𝑶</a:t>
                </a:r>
                <a:r>
                  <a:rPr lang="en-US" sz="1200" b="1" i="0">
                    <a:solidFill>
                      <a:srgbClr val="836967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en-US" sz="1200" b="1" i="0">
                    <a:latin typeface="Cambria Math" panose="02040503050406030204" pitchFamily="18" charset="0"/>
                  </a:rPr>
                  <a:t>𝑰𝑱  −</a:t>
                </a:r>
                <a:r>
                  <a:rPr lang="en-US" sz="1200" b="1" i="0" dirty="0">
                    <a:latin typeface="Cambria Math" panose="02040503050406030204" pitchFamily="18" charset="0"/>
                  </a:rPr>
                  <a:t>𝑬</a:t>
                </a:r>
                <a:r>
                  <a:rPr lang="en-US" sz="1200" b="1" i="0" dirty="0">
                    <a:solidFill>
                      <a:srgbClr val="836967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en-US" sz="1200" b="1" i="0" dirty="0">
                    <a:latin typeface="Cambria Math" panose="02040503050406030204" pitchFamily="18" charset="0"/>
                  </a:rPr>
                  <a:t>𝒋𝒋</a:t>
                </a:r>
                <a:r>
                  <a:rPr lang="en-US" sz="1200" b="1" i="0">
                    <a:latin typeface="Cambria Math" panose="02040503050406030204" pitchFamily="18" charset="0"/>
                  </a:rPr>
                  <a:t>))/</a:t>
                </a:r>
                <a:r>
                  <a:rPr lang="en-US" sz="1200" b="1" i="0" dirty="0">
                    <a:latin typeface="Cambria Math" panose="02040503050406030204" pitchFamily="18" charset="0"/>
                  </a:rPr>
                  <a:t>𝑬</a:t>
                </a:r>
                <a:r>
                  <a:rPr lang="en-US" sz="1200" b="1" i="0" dirty="0">
                    <a:solidFill>
                      <a:srgbClr val="836967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en-US" sz="1200" b="1" i="0" dirty="0">
                    <a:latin typeface="Cambria Math" panose="02040503050406030204" pitchFamily="18" charset="0"/>
                  </a:rPr>
                  <a:t>𝒋𝒋 </a:t>
                </a:r>
                <a:endParaRPr lang="en-US" sz="1200" b="1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b="1" i="0">
                    <a:latin typeface="Cambria Math" panose="02040503050406030204" pitchFamily="18" charset="0"/>
                  </a:rPr>
                  <a:t>𝑿^𝟐</a:t>
                </a:r>
                <a:r>
                  <a:rPr lang="en-US" sz="1200" b="0" dirty="0"/>
                  <a:t> = 3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b="0" i="0">
                    <a:latin typeface="Cambria Math" panose="02040503050406030204" pitchFamily="18" charset="0"/>
                  </a:rPr>
                  <a:t>𝑑𝑓=(𝑟−1)∗  (𝑐−1)</a:t>
                </a:r>
                <a:endParaRPr lang="en-US" sz="1200" b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b="0" i="0">
                    <a:latin typeface="Cambria Math" panose="02040503050406030204" pitchFamily="18" charset="0"/>
                  </a:rPr>
                  <a:t>𝑑𝑓</a:t>
                </a:r>
                <a:r>
                  <a:rPr lang="en-US" sz="1200" b="0" dirty="0"/>
                  <a:t>= 2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200" b="0" dirty="0"/>
              </a:p>
              <a:p>
                <a:r>
                  <a:rPr lang="en-US" dirty="0"/>
                  <a:t>Critical value for chi-square </a:t>
                </a:r>
                <a:r>
                  <a:rPr lang="en-US" b="0" i="0" dirty="0">
                    <a:solidFill>
                      <a:srgbClr val="D1D5DB"/>
                    </a:solidFill>
                    <a:effectLst/>
                    <a:latin typeface="KaTeX_Main"/>
                  </a:rPr>
                  <a:t>≈ 5.991</a:t>
                </a:r>
              </a:p>
              <a:p>
                <a:r>
                  <a:rPr lang="en-US" b="0" i="0" dirty="0">
                    <a:solidFill>
                      <a:srgbClr val="D1D5DB"/>
                    </a:solidFill>
                    <a:effectLst/>
                    <a:latin typeface="Söhne"/>
                  </a:rPr>
                  <a:t>Now, we compare the calculated chi-square statistic (3) to the critical value (5.991):</a:t>
                </a:r>
                <a:endParaRPr lang="en-US" b="0" i="0" dirty="0">
                  <a:solidFill>
                    <a:srgbClr val="D1D5DB"/>
                  </a:solidFill>
                  <a:effectLst/>
                  <a:latin typeface="KaTeX_Main"/>
                </a:endParaRPr>
              </a:p>
              <a:p>
                <a:r>
                  <a:rPr lang="en-US" b="0" i="0" dirty="0">
                    <a:solidFill>
                      <a:srgbClr val="D1D5DB"/>
                    </a:solidFill>
                    <a:effectLst/>
                    <a:latin typeface="Söhne"/>
                  </a:rPr>
                  <a:t>Since </a:t>
                </a:r>
                <a:r>
                  <a:rPr lang="en-US" b="0" i="0" dirty="0">
                    <a:solidFill>
                      <a:srgbClr val="D1D5DB"/>
                    </a:solidFill>
                    <a:effectLst/>
                    <a:latin typeface="KaTeX_Main"/>
                  </a:rPr>
                  <a:t>3&lt;5.991</a:t>
                </a:r>
                <a:r>
                  <a:rPr lang="en-US" b="0" i="0" dirty="0">
                    <a:solidFill>
                      <a:srgbClr val="D1D5DB"/>
                    </a:solidFill>
                    <a:effectLst/>
                    <a:latin typeface="Söhne"/>
                  </a:rPr>
                  <a:t>, we fail to reject the null hypothesis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88DA77-AADE-4D75-94CD-D58D53C6267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620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42AE9-44D2-E18C-9274-E668B3F0FC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54D06F-AF90-C6AC-11AC-4B60ABEBA7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055CB4-8CD7-018E-BFC5-E1D20A9AC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CF30A-E65F-4C45-BFEF-C3B9C06BC60E}" type="datetimeFigureOut">
              <a:rPr lang="en-US" smtClean="0"/>
              <a:t>2/16/2024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52ECA-C736-2994-A95D-86A80B4A1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EA1A0-9600-3E38-B4DB-2B3271AA6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B2155-6C1A-4848-AEFD-8ED5A73E83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475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0E9E8-57C8-D3AF-7053-5E098FCAA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18506-D7F1-E7DB-32FA-EA86C057DA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5375F-9C89-EAD6-9659-322462B3D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CF30A-E65F-4C45-BFEF-C3B9C06BC60E}" type="datetimeFigureOut">
              <a:rPr lang="en-US" smtClean="0"/>
              <a:t>2/16/2024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B9566-68C8-AAEF-E25F-EDFCE6F74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A3555-B697-C93E-358B-EF05F34E0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B2155-6C1A-4848-AEFD-8ED5A73E83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213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023730-80F0-A138-D9C5-B5E027A8E6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E2BE86-123E-9A6D-4A84-D31539146A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30881-F82A-2E76-E7C4-7148DC6C3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CF30A-E65F-4C45-BFEF-C3B9C06BC60E}" type="datetimeFigureOut">
              <a:rPr lang="en-US" smtClean="0"/>
              <a:t>2/16/2024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53518-85A0-99C7-B3D6-BEF582C5C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B486E-F56D-5852-BD0B-D75214EAC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B2155-6C1A-4848-AEFD-8ED5A73E83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643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F7009-0BD7-5919-1F77-3C66B0E71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87EB8-8C01-5B86-226A-9C9297D0B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4F3D5-7E5E-51AF-C8FE-FA9D15DCB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CF30A-E65F-4C45-BFEF-C3B9C06BC60E}" type="datetimeFigureOut">
              <a:rPr lang="en-US" smtClean="0"/>
              <a:t>2/16/2024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974B47-7B04-043D-4D83-58EDE9476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9A9E31-032C-6D9B-A065-57EC066EC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B2155-6C1A-4848-AEFD-8ED5A73E83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403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E2EB1-5B8A-B4F0-A328-E6ADA36C8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B5E3EC-983B-F936-2730-DD6B38332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BD652-4C28-2D79-CDD7-DEB9497F9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CF30A-E65F-4C45-BFEF-C3B9C06BC60E}" type="datetimeFigureOut">
              <a:rPr lang="en-US" smtClean="0"/>
              <a:t>2/16/2024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6CF27-B38B-61AC-F53D-4A2E68928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A9FFBE-AB86-D170-83D2-00FDE72EE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B2155-6C1A-4848-AEFD-8ED5A73E83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812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D57D1-4929-2AA1-829C-834FFB306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116A3-49AA-FF7E-C63B-87B88B0E21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E2F8A2-1B99-6ABE-245B-D6254DE0EE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07A798-D06C-889C-0157-116DB2280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CF30A-E65F-4C45-BFEF-C3B9C06BC60E}" type="datetimeFigureOut">
              <a:rPr lang="en-US" smtClean="0"/>
              <a:t>2/16/2024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40BA3A-E61D-3A23-CA19-96E90252E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BAA8F6-6B6E-11AA-617F-F6CA1EEC7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B2155-6C1A-4848-AEFD-8ED5A73E83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500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4C9C0-FE50-6A3C-ADA7-CD94135C5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C652-FF3C-A053-6EDD-69EAC6645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F1DCC8-CF3C-9542-C592-3CB9B580B8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F71EB7-DD72-286E-6D9D-C6CA550C96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3BBDD4-7FD1-DB65-B54A-8C8DA43DC0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2FF596-80E6-57F7-D4B4-2DD99FCCC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CF30A-E65F-4C45-BFEF-C3B9C06BC60E}" type="datetimeFigureOut">
              <a:rPr lang="en-US" smtClean="0"/>
              <a:t>2/16/2024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2438B4-16B8-FA72-01FE-A8DAC90F6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885000-EC66-AF41-BD22-05E2A4627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B2155-6C1A-4848-AEFD-8ED5A73E83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214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AC377-99C3-00F0-5E7D-25F34ACAD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B0A005-9CAE-3A34-4F80-F80E61245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CF30A-E65F-4C45-BFEF-C3B9C06BC60E}" type="datetimeFigureOut">
              <a:rPr lang="en-US" smtClean="0"/>
              <a:t>2/16/2024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BC1410-35CD-A526-7509-460BC7537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F95E4D-41F0-6FBC-882A-0AB3F83BB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B2155-6C1A-4848-AEFD-8ED5A73E83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745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E24F51-77E7-03EF-68BB-C9A6394DF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CF30A-E65F-4C45-BFEF-C3B9C06BC60E}" type="datetimeFigureOut">
              <a:rPr lang="en-US" smtClean="0"/>
              <a:t>2/16/2024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B3903F-0A1A-C36B-B266-2BD1DB3DA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2C3AC7-C8AE-D76B-B95D-906682CD7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B2155-6C1A-4848-AEFD-8ED5A73E83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047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3555B-F223-E20C-108D-8FB241541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C8BF0-11AA-DC64-7C21-2E5B9FD48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B9ED24-A43C-F40A-7442-92B69059E7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B6143A-8208-2A1E-0D92-D458F0EAD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CF30A-E65F-4C45-BFEF-C3B9C06BC60E}" type="datetimeFigureOut">
              <a:rPr lang="en-US" smtClean="0"/>
              <a:t>2/16/2024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0D43AF-3138-90B4-9F54-69007E2A2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D34BE5-C7E7-8484-9C61-F82AD29DA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B2155-6C1A-4848-AEFD-8ED5A73E83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74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BAA1D-336F-CC32-E50B-F02E6AB07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C7410C-288A-4662-9700-4136D76F58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CEF919-D279-6D1A-0DF9-A1138FAB90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D169D0-137F-FD40-8DA1-6F3CE3E5E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CF30A-E65F-4C45-BFEF-C3B9C06BC60E}" type="datetimeFigureOut">
              <a:rPr lang="en-US" smtClean="0"/>
              <a:t>2/16/2024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8F87BC-67F0-9030-36C4-639C0EAD3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E5B00D-36F8-F68D-8E2A-82D251098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B2155-6C1A-4848-AEFD-8ED5A73E83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516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CAE622-884A-3207-E352-DD52E315E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6F58F5-3436-AD81-68CB-D47D40D0E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8E72D-5577-2E3F-47DB-95FB728426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7CF30A-E65F-4C45-BFEF-C3B9C06BC60E}" type="datetimeFigureOut">
              <a:rPr lang="en-US" smtClean="0"/>
              <a:t>2/16/2024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A0657-EA18-DDA8-CE4A-B9E0F5DB6A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96602-66B0-AAB9-DFE0-75E27F3D3C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9CB2155-6C1A-4848-AEFD-8ED5A73E83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429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.jpe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F75376-F4A4-CCF5-59CB-43E9B27A9D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05997" y="1282045"/>
            <a:ext cx="5334930" cy="1321435"/>
          </a:xfrm>
        </p:spPr>
        <p:txBody>
          <a:bodyPr>
            <a:normAutofit/>
          </a:bodyPr>
          <a:lstStyle/>
          <a:p>
            <a:r>
              <a:rPr lang="en-US" b="1" dirty="0">
                <a:effectLst/>
                <a:latin typeface="Consolas" panose="020B0609020204030204" pitchFamily="49" charset="0"/>
              </a:rPr>
              <a:t>Stats</a:t>
            </a:r>
            <a:endParaRPr lang="en-US" dirty="0"/>
          </a:p>
        </p:txBody>
      </p:sp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37" name="Freeform: Shape 1036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39" name="Freeform: Shape 1038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41" name="Freeform: Shape 1040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43" name="Freeform: Shape 1042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1028" name="Picture 4" descr="لا يتوفر وصف للصورة.">
            <a:extLst>
              <a:ext uri="{FF2B5EF4-FFF2-40B4-BE49-F238E27FC236}">
                <a16:creationId xmlns:a16="http://schemas.microsoft.com/office/drawing/2014/main" id="{E7424E94-8A7F-1235-A4AC-18CC837BC4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3"/>
          <a:stretch/>
        </p:blipFill>
        <p:spPr bwMode="auto"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5" name="Freeform: Shape 1044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15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6B9BE-0A81-9907-8416-E8366EC1B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Z-test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4BA2F01-665C-236E-FEB4-08334C490AB8}"/>
                  </a:ext>
                </a:extLst>
              </p:cNvPr>
              <p:cNvSpPr txBox="1"/>
              <p:nvPr/>
            </p:nvSpPr>
            <p:spPr>
              <a:xfrm>
                <a:off x="3975228" y="2248425"/>
                <a:ext cx="4326090" cy="10819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𝒁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sz="2800" b="1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  <m:r>
                            <a:rPr lang="ar-EG" sz="2800" b="1" i="1" smtClean="0">
                              <a:latin typeface="Cambria Math" panose="02040503050406030204" pitchFamily="18" charset="0"/>
                            </a:rPr>
                            <m:t> − </m:t>
                          </m:r>
                          <m:r>
                            <a:rPr lang="ar-EG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num>
                        <m:den>
                          <m:f>
                            <m:fPr>
                              <m:type m:val="skw"/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𝝈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</m:rad>
                            </m:den>
                          </m:f>
                        </m:den>
                      </m:f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4BA2F01-665C-236E-FEB4-08334C490A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228" y="2248425"/>
                <a:ext cx="4326090" cy="10819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92C18F1F-E7AA-CF6E-C55A-D72D65E35AC8}"/>
              </a:ext>
            </a:extLst>
          </p:cNvPr>
          <p:cNvSpPr txBox="1"/>
          <p:nvPr/>
        </p:nvSpPr>
        <p:spPr>
          <a:xfrm>
            <a:off x="838200" y="2248425"/>
            <a:ext cx="4069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Std For population</a:t>
            </a:r>
          </a:p>
        </p:txBody>
      </p:sp>
      <p:pic>
        <p:nvPicPr>
          <p:cNvPr id="8" name="Picture 2" descr="لا يتوفر وصف للصورة.">
            <a:extLst>
              <a:ext uri="{FF2B5EF4-FFF2-40B4-BE49-F238E27FC236}">
                <a16:creationId xmlns:a16="http://schemas.microsoft.com/office/drawing/2014/main" id="{64F0A7E5-1CA9-54E3-A4CB-9EF7498457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9647" y="4845746"/>
            <a:ext cx="1904678" cy="1904678"/>
          </a:xfrm>
          <a:custGeom>
            <a:avLst/>
            <a:gdLst/>
            <a:ahLst/>
            <a:cxnLst/>
            <a:rect l="l" t="t" r="r" b="b"/>
            <a:pathLst>
              <a:path w="2849586" h="2849586">
                <a:moveTo>
                  <a:pt x="1424793" y="0"/>
                </a:moveTo>
                <a:cubicBezTo>
                  <a:pt x="2211684" y="0"/>
                  <a:pt x="2849586" y="637902"/>
                  <a:pt x="2849586" y="1424793"/>
                </a:cubicBezTo>
                <a:cubicBezTo>
                  <a:pt x="2849586" y="2211684"/>
                  <a:pt x="2211684" y="2849586"/>
                  <a:pt x="1424793" y="2849586"/>
                </a:cubicBezTo>
                <a:cubicBezTo>
                  <a:pt x="637902" y="2849586"/>
                  <a:pt x="0" y="2211684"/>
                  <a:pt x="0" y="1424793"/>
                </a:cubicBezTo>
                <a:cubicBezTo>
                  <a:pt x="0" y="637902"/>
                  <a:pt x="637902" y="0"/>
                  <a:pt x="1424793" y="0"/>
                </a:cubicBezTo>
                <a:close/>
              </a:path>
            </a:pathLst>
          </a:cu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85523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CE6FE-8712-4824-02C4-EEF819E4A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67CF0C-396D-B27A-E847-5F873338BE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23302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Suppose we are testing whether the mean weight of a certain population of apples is different from 150 grams. We collect a sample of 50 apples and find that the sample mean weight is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155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𝑔𝑟𝑎𝑚𝑠</m:t>
                    </m:r>
                  </m:oMath>
                </a14:m>
                <a:r>
                  <a:rPr lang="en-US" dirty="0"/>
                  <a:t>,with a population standard deviation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𝑔𝑟𝑎𝑚𝑠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67CF0C-396D-B27A-E847-5F873338BE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233028"/>
              </a:xfrm>
              <a:blipFill>
                <a:blip r:embed="rId3"/>
                <a:stretch>
                  <a:fillRect l="-1217" t="-4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لا يتوفر وصف للصورة.">
            <a:extLst>
              <a:ext uri="{FF2B5EF4-FFF2-40B4-BE49-F238E27FC236}">
                <a16:creationId xmlns:a16="http://schemas.microsoft.com/office/drawing/2014/main" id="{834DB97E-265D-07D6-BCF6-694DD1F3CF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6095" y="4953322"/>
            <a:ext cx="1904678" cy="1904678"/>
          </a:xfrm>
          <a:custGeom>
            <a:avLst/>
            <a:gdLst/>
            <a:ahLst/>
            <a:cxnLst/>
            <a:rect l="l" t="t" r="r" b="b"/>
            <a:pathLst>
              <a:path w="2849586" h="2849586">
                <a:moveTo>
                  <a:pt x="1424793" y="0"/>
                </a:moveTo>
                <a:cubicBezTo>
                  <a:pt x="2211684" y="0"/>
                  <a:pt x="2849586" y="637902"/>
                  <a:pt x="2849586" y="1424793"/>
                </a:cubicBezTo>
                <a:cubicBezTo>
                  <a:pt x="2849586" y="2211684"/>
                  <a:pt x="2211684" y="2849586"/>
                  <a:pt x="1424793" y="2849586"/>
                </a:cubicBezTo>
                <a:cubicBezTo>
                  <a:pt x="637902" y="2849586"/>
                  <a:pt x="0" y="2211684"/>
                  <a:pt x="0" y="1424793"/>
                </a:cubicBezTo>
                <a:cubicBezTo>
                  <a:pt x="0" y="637902"/>
                  <a:pt x="637902" y="0"/>
                  <a:pt x="1424793" y="0"/>
                </a:cubicBezTo>
                <a:close/>
              </a:path>
            </a:pathLst>
          </a:cu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73051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8002C-D284-4B31-6EC4-56C06F0FB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T-test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3A430-66ED-F168-3C73-C4DCC5E59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142" y="1704285"/>
            <a:ext cx="4377926" cy="823352"/>
          </a:xfrm>
        </p:spPr>
        <p:txBody>
          <a:bodyPr>
            <a:normAutofit fontScale="85000" lnSpcReduction="20000"/>
          </a:bodyPr>
          <a:lstStyle/>
          <a:p>
            <a:r>
              <a:rPr lang="en-US" sz="2000" dirty="0"/>
              <a:t>Degree of freedom(One sample T-test)</a:t>
            </a:r>
            <a:r>
              <a:rPr lang="ar-EG" sz="2000" dirty="0"/>
              <a:t> </a:t>
            </a:r>
            <a:r>
              <a:rPr lang="en-US" sz="2000" dirty="0"/>
              <a:t> = n-1</a:t>
            </a:r>
          </a:p>
          <a:p>
            <a:r>
              <a:rPr lang="en-US" sz="2000" dirty="0"/>
              <a:t>Std for sample </a:t>
            </a:r>
          </a:p>
          <a:p>
            <a:pPr marL="0" indent="0">
              <a:buNone/>
            </a:pP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E131010-4CD0-CA5D-30ED-205EE07A9D73}"/>
                  </a:ext>
                </a:extLst>
              </p:cNvPr>
              <p:cNvSpPr txBox="1"/>
              <p:nvPr/>
            </p:nvSpPr>
            <p:spPr>
              <a:xfrm>
                <a:off x="1147481" y="4253753"/>
                <a:ext cx="2528047" cy="12399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sz="3200" b="1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  <m:r>
                            <a:rPr lang="ar-EG" sz="3200" b="1" i="1">
                              <a:latin typeface="Cambria Math" panose="02040503050406030204" pitchFamily="18" charset="0"/>
                            </a:rPr>
                            <m:t> − </m:t>
                          </m:r>
                          <m:r>
                            <a:rPr lang="ar-EG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num>
                        <m:den>
                          <m:f>
                            <m:fPr>
                              <m:type m:val="skw"/>
                              <m:ctrlPr>
                                <a:rPr lang="en-US" sz="32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3200" b="1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</m:rad>
                            </m:den>
                          </m:f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E131010-4CD0-CA5D-30ED-205EE07A9D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481" y="4253753"/>
                <a:ext cx="2528047" cy="1239955"/>
              </a:xfrm>
              <a:prstGeom prst="rect">
                <a:avLst/>
              </a:prstGeom>
              <a:blipFill>
                <a:blip r:embed="rId3"/>
                <a:stretch>
                  <a:fillRect b="-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3F977F48-9296-A948-C79C-9903E5ACC9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5889" y="86912"/>
            <a:ext cx="7123792" cy="6477681"/>
          </a:xfrm>
          <a:prstGeom prst="rect">
            <a:avLst/>
          </a:prstGeom>
        </p:spPr>
      </p:pic>
      <p:pic>
        <p:nvPicPr>
          <p:cNvPr id="7" name="Picture 2" descr="لا يتوفر وصف للصورة.">
            <a:extLst>
              <a:ext uri="{FF2B5EF4-FFF2-40B4-BE49-F238E27FC236}">
                <a16:creationId xmlns:a16="http://schemas.microsoft.com/office/drawing/2014/main" id="{EFD4DB37-F1C2-CE65-1056-9C740D2747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1120588" y="5841161"/>
            <a:ext cx="1118186" cy="1118186"/>
          </a:xfrm>
          <a:custGeom>
            <a:avLst/>
            <a:gdLst/>
            <a:ahLst/>
            <a:cxnLst/>
            <a:rect l="l" t="t" r="r" b="b"/>
            <a:pathLst>
              <a:path w="2849586" h="2849586">
                <a:moveTo>
                  <a:pt x="1424793" y="0"/>
                </a:moveTo>
                <a:cubicBezTo>
                  <a:pt x="2211684" y="0"/>
                  <a:pt x="2849586" y="637902"/>
                  <a:pt x="2849586" y="1424793"/>
                </a:cubicBezTo>
                <a:cubicBezTo>
                  <a:pt x="2849586" y="2211684"/>
                  <a:pt x="2211684" y="2849586"/>
                  <a:pt x="1424793" y="2849586"/>
                </a:cubicBezTo>
                <a:cubicBezTo>
                  <a:pt x="637902" y="2849586"/>
                  <a:pt x="0" y="2211684"/>
                  <a:pt x="0" y="1424793"/>
                </a:cubicBezTo>
                <a:cubicBezTo>
                  <a:pt x="0" y="637902"/>
                  <a:pt x="637902" y="0"/>
                  <a:pt x="1424793" y="0"/>
                </a:cubicBezTo>
                <a:close/>
              </a:path>
            </a:pathLst>
          </a:cu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20201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F1024-A166-BB6E-7935-6D0168DE1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ECFECD-F897-4021-43F1-3BC1A12B72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Suppose we are testing whether the mean weight of a certain population of apples is different from 150 grams. We collect a sample of 50 apples and find that the sample mean weight is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=155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𝑔𝑟𝑎𝑚𝑠</m:t>
                    </m:r>
                  </m:oMath>
                </a14:m>
                <a:r>
                  <a:rPr lang="en-US" dirty="0"/>
                  <a:t>,with a sample standard deviation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=10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𝑔𝑟𝑎𝑚𝑠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ECFECD-F897-4021-43F1-3BC1A12B72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لا يتوفر وصف للصورة.">
            <a:extLst>
              <a:ext uri="{FF2B5EF4-FFF2-40B4-BE49-F238E27FC236}">
                <a16:creationId xmlns:a16="http://schemas.microsoft.com/office/drawing/2014/main" id="{81A85E8F-8433-6647-8336-A1FFC103F8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5414481"/>
            <a:ext cx="1456512" cy="1456512"/>
          </a:xfrm>
          <a:custGeom>
            <a:avLst/>
            <a:gdLst/>
            <a:ahLst/>
            <a:cxnLst/>
            <a:rect l="l" t="t" r="r" b="b"/>
            <a:pathLst>
              <a:path w="2849586" h="2849586">
                <a:moveTo>
                  <a:pt x="1424793" y="0"/>
                </a:moveTo>
                <a:cubicBezTo>
                  <a:pt x="2211684" y="0"/>
                  <a:pt x="2849586" y="637902"/>
                  <a:pt x="2849586" y="1424793"/>
                </a:cubicBezTo>
                <a:cubicBezTo>
                  <a:pt x="2849586" y="2211684"/>
                  <a:pt x="2211684" y="2849586"/>
                  <a:pt x="1424793" y="2849586"/>
                </a:cubicBezTo>
                <a:cubicBezTo>
                  <a:pt x="637902" y="2849586"/>
                  <a:pt x="0" y="2211684"/>
                  <a:pt x="0" y="1424793"/>
                </a:cubicBezTo>
                <a:cubicBezTo>
                  <a:pt x="0" y="637902"/>
                  <a:pt x="637902" y="0"/>
                  <a:pt x="1424793" y="0"/>
                </a:cubicBezTo>
                <a:close/>
              </a:path>
            </a:pathLst>
          </a:cu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8640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3E17859-C5F0-476F-A082-A4CB8841D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375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E1ACF-49E0-C419-EC3B-55D362035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599" cy="1325563"/>
          </a:xfrm>
        </p:spPr>
        <p:txBody>
          <a:bodyPr>
            <a:normAutofit/>
          </a:bodyPr>
          <a:lstStyle/>
          <a:p>
            <a:r>
              <a:rPr lang="en-US"/>
              <a:t>Chi Square test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CF70F-6EC6-0147-9860-BA0B88E3F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r>
              <a:rPr lang="en-US" sz="2000"/>
              <a:t>Categories Data </a:t>
            </a:r>
          </a:p>
          <a:p>
            <a:pPr>
              <a:buFont typeface="+mj-lt"/>
              <a:buAutoNum type="arabicPeriod"/>
            </a:pPr>
            <a:r>
              <a:rPr lang="en-US" sz="2000"/>
              <a:t>Calculate expected frequencies for each cell under the assumption of independence.</a:t>
            </a:r>
          </a:p>
          <a:p>
            <a:pPr>
              <a:buFont typeface="+mj-lt"/>
              <a:buAutoNum type="arabicPeriod"/>
            </a:pPr>
            <a:r>
              <a:rPr lang="en-US" sz="2000"/>
              <a:t>Compute the chi-square test statistic.</a:t>
            </a:r>
          </a:p>
          <a:p>
            <a:pPr>
              <a:buFont typeface="+mj-lt"/>
              <a:buAutoNum type="arabicPeriod"/>
            </a:pPr>
            <a:r>
              <a:rPr lang="en-US" sz="2000"/>
              <a:t>Determine the degrees of freedom.</a:t>
            </a:r>
          </a:p>
          <a:p>
            <a:pPr>
              <a:buFont typeface="+mj-lt"/>
              <a:buAutoNum type="arabicPeriod"/>
            </a:pPr>
            <a:r>
              <a:rPr lang="en-US" sz="2000"/>
              <a:t>Find the critical value for the chi-square statistic at the chosen significance level.</a:t>
            </a:r>
          </a:p>
          <a:p>
            <a:pPr>
              <a:buFont typeface="+mj-lt"/>
              <a:buAutoNum type="arabicPeriod"/>
            </a:pPr>
            <a:r>
              <a:rPr lang="en-US" sz="2000"/>
              <a:t>Compare the calculated chi-square statistic to the critical value.</a:t>
            </a:r>
          </a:p>
          <a:p>
            <a:pPr>
              <a:buFont typeface="+mj-lt"/>
              <a:buAutoNum type="arabicPeriod"/>
            </a:pPr>
            <a:r>
              <a:rPr lang="en-US" sz="2000"/>
              <a:t>Make a decision regarding the null hypothesis.</a:t>
            </a:r>
          </a:p>
          <a:p>
            <a:endParaRPr lang="en-US" sz="2000"/>
          </a:p>
        </p:txBody>
      </p:sp>
      <p:pic>
        <p:nvPicPr>
          <p:cNvPr id="4" name="Picture 2" descr="لا يتوفر وصف للصورة.">
            <a:extLst>
              <a:ext uri="{FF2B5EF4-FFF2-40B4-BE49-F238E27FC236}">
                <a16:creationId xmlns:a16="http://schemas.microsoft.com/office/drawing/2014/main" id="{ABC9EC9A-16BD-2514-E6FF-4AB85F4E05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-2"/>
          <a:stretch/>
        </p:blipFill>
        <p:spPr bwMode="auto">
          <a:xfrm>
            <a:off x="6848918" y="1771078"/>
            <a:ext cx="4504881" cy="4504881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980527" y="1929807"/>
            <a:ext cx="4556632" cy="455663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00988" y="1969050"/>
            <a:ext cx="666675" cy="64859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52966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C8DDB3E-1DFA-C1EA-37D9-260DB085B761}"/>
                  </a:ext>
                </a:extLst>
              </p:cNvPr>
              <p:cNvSpPr txBox="1"/>
              <p:nvPr/>
            </p:nvSpPr>
            <p:spPr>
              <a:xfrm>
                <a:off x="247591" y="268755"/>
                <a:ext cx="9160357" cy="12088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b="1" dirty="0" smtClean="0"/>
                      <m:t>Expected</m:t>
                    </m:r>
                    <m:r>
                      <m:rPr>
                        <m:nor/>
                      </m:rPr>
                      <a:rPr lang="en-US" sz="2800" b="1" dirty="0" smtClean="0"/>
                      <m:t> </m:t>
                    </m:r>
                    <m:r>
                      <m:rPr>
                        <m:nor/>
                      </m:rPr>
                      <a:rPr lang="en-US" sz="2800" b="1" dirty="0" smtClean="0"/>
                      <m:t>Frequencies</m:t>
                    </m:r>
                    <m:sSub>
                      <m:sSubPr>
                        <m:ctrlPr>
                          <a:rPr lang="en-US" sz="2800" b="1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1" i="1" dirty="0" smtClean="0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n-US" sz="2800" b="1" i="1" dirty="0" smtClean="0">
                            <a:latin typeface="Cambria Math" panose="02040503050406030204" pitchFamily="18" charset="0"/>
                          </a:rPr>
                          <m:t>𝒋𝒋</m:t>
                        </m:r>
                      </m:sub>
                    </m:sSub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b="1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𝑹𝒐𝒘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𝒕𝒐𝒕𝒂𝒍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) ∗(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𝑪𝒐𝒍𝒖𝒎𝒏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𝒕𝒐𝒕𝒂𝒍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) </m:t>
                        </m:r>
                      </m:num>
                      <m:den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𝒈𝒓𝒂𝒏𝒅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𝒕𝒐𝒕𝒂𝒍</m:t>
                        </m:r>
                      </m:den>
                    </m:f>
                  </m:oMath>
                </a14:m>
                <a:endParaRPr lang="en-US" sz="2800" b="1" dirty="0"/>
              </a:p>
              <a:p>
                <a:endParaRPr lang="en-US" sz="2800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C8DDB3E-1DFA-C1EA-37D9-260DB085B7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591" y="268755"/>
                <a:ext cx="9160357" cy="12088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BF16CFB-E7D0-0D63-B199-2015A0EE9069}"/>
                  </a:ext>
                </a:extLst>
              </p:cNvPr>
              <p:cNvSpPr txBox="1"/>
              <p:nvPr/>
            </p:nvSpPr>
            <p:spPr>
              <a:xfrm>
                <a:off x="398422" y="1494324"/>
                <a:ext cx="3810000" cy="11463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800" b="1" i="1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  <m:t>𝑶</m:t>
                                  </m:r>
                                </m:e>
                                <m:sub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  <m:t>𝑰𝑱</m:t>
                                  </m:r>
                                </m:sub>
                              </m:sSub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sSub>
                                <m:sSubPr>
                                  <m:ctrlPr>
                                    <a:rPr lang="en-US" sz="2800" b="1" i="1" dirty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1" i="1" dirty="0">
                                      <a:latin typeface="Cambria Math" panose="02040503050406030204" pitchFamily="18" charset="0"/>
                                    </a:rPr>
                                    <m:t>𝑬</m:t>
                                  </m:r>
                                </m:e>
                                <m:sub>
                                  <m:r>
                                    <a:rPr lang="en-US" sz="2800" b="1" i="1" dirty="0">
                                      <a:latin typeface="Cambria Math" panose="02040503050406030204" pitchFamily="18" charset="0"/>
                                    </a:rPr>
                                    <m:t>𝒋𝒋</m:t>
                                  </m:r>
                                </m:sub>
                              </m:sSub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800" b="1" i="1" dirty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1" i="1" dirty="0">
                                      <a:latin typeface="Cambria Math" panose="02040503050406030204" pitchFamily="18" charset="0"/>
                                    </a:rPr>
                                    <m:t>𝑬</m:t>
                                  </m:r>
                                </m:e>
                                <m:sub>
                                  <m:r>
                                    <a:rPr lang="en-US" sz="2800" b="1" i="1" dirty="0">
                                      <a:latin typeface="Cambria Math" panose="02040503050406030204" pitchFamily="18" charset="0"/>
                                    </a:rPr>
                                    <m:t>𝒋𝒋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BF16CFB-E7D0-0D63-B199-2015A0EE90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422" y="1494324"/>
                <a:ext cx="3810000" cy="11463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2" descr="لا يتوفر وصف للصورة.">
            <a:extLst>
              <a:ext uri="{FF2B5EF4-FFF2-40B4-BE49-F238E27FC236}">
                <a16:creationId xmlns:a16="http://schemas.microsoft.com/office/drawing/2014/main" id="{4A3878E9-E2BA-290F-17F0-B5E80B6989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1" y="3803715"/>
            <a:ext cx="3054285" cy="3054285"/>
          </a:xfrm>
          <a:custGeom>
            <a:avLst/>
            <a:gdLst/>
            <a:ahLst/>
            <a:cxnLst/>
            <a:rect l="l" t="t" r="r" b="b"/>
            <a:pathLst>
              <a:path w="2849586" h="2849586">
                <a:moveTo>
                  <a:pt x="1424793" y="0"/>
                </a:moveTo>
                <a:cubicBezTo>
                  <a:pt x="2211684" y="0"/>
                  <a:pt x="2849586" y="637902"/>
                  <a:pt x="2849586" y="1424793"/>
                </a:cubicBezTo>
                <a:cubicBezTo>
                  <a:pt x="2849586" y="2211684"/>
                  <a:pt x="2211684" y="2849586"/>
                  <a:pt x="1424793" y="2849586"/>
                </a:cubicBezTo>
                <a:cubicBezTo>
                  <a:pt x="637902" y="2849586"/>
                  <a:pt x="0" y="2211684"/>
                  <a:pt x="0" y="1424793"/>
                </a:cubicBezTo>
                <a:cubicBezTo>
                  <a:pt x="0" y="637902"/>
                  <a:pt x="637902" y="0"/>
                  <a:pt x="1424793" y="0"/>
                </a:cubicBezTo>
                <a:close/>
              </a:path>
            </a:pathLst>
          </a:cu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695F55A-B28C-91A1-A854-0BE46C7F76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58254" y="1074656"/>
            <a:ext cx="7286155" cy="5613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5687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14C0F-151E-802A-BE67-79528D7E2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368EE-ED9B-8B73-FB4D-9FC318F3D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054" y="1690688"/>
            <a:ext cx="10515600" cy="3588856"/>
          </a:xfrm>
        </p:spPr>
        <p:txBody>
          <a:bodyPr/>
          <a:lstStyle/>
          <a:p>
            <a:pPr algn="l"/>
            <a:r>
              <a:rPr lang="en-US" dirty="0"/>
              <a:t>Suppose we have data on the favorite colors of individuals based on their gender. We want to test whether there is a significant association between gender and favorite color at a significance level of 0.05. Our null and alternative hypotheses are as follows: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Null Hypothesis (H0): There is no association between gender and favorite color.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Alternative Hypothesis (H1): There is an association between gender and favorite color.</a:t>
            </a:r>
          </a:p>
          <a:p>
            <a:endParaRPr lang="en-US" dirty="0"/>
          </a:p>
        </p:txBody>
      </p:sp>
      <p:pic>
        <p:nvPicPr>
          <p:cNvPr id="4" name="Picture 2" descr="لا يتوفر وصف للصورة.">
            <a:extLst>
              <a:ext uri="{FF2B5EF4-FFF2-40B4-BE49-F238E27FC236}">
                <a16:creationId xmlns:a16="http://schemas.microsoft.com/office/drawing/2014/main" id="{7F52BEFA-151B-B5C8-F15F-E5264EF637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271324" y="4880344"/>
            <a:ext cx="1977656" cy="1977656"/>
          </a:xfrm>
          <a:custGeom>
            <a:avLst/>
            <a:gdLst/>
            <a:ahLst/>
            <a:cxnLst/>
            <a:rect l="l" t="t" r="r" b="b"/>
            <a:pathLst>
              <a:path w="2849586" h="2849586">
                <a:moveTo>
                  <a:pt x="1424793" y="0"/>
                </a:moveTo>
                <a:cubicBezTo>
                  <a:pt x="2211684" y="0"/>
                  <a:pt x="2849586" y="637902"/>
                  <a:pt x="2849586" y="1424793"/>
                </a:cubicBezTo>
                <a:cubicBezTo>
                  <a:pt x="2849586" y="2211684"/>
                  <a:pt x="2211684" y="2849586"/>
                  <a:pt x="1424793" y="2849586"/>
                </a:cubicBezTo>
                <a:cubicBezTo>
                  <a:pt x="637902" y="2849586"/>
                  <a:pt x="0" y="2211684"/>
                  <a:pt x="0" y="1424793"/>
                </a:cubicBezTo>
                <a:cubicBezTo>
                  <a:pt x="0" y="637902"/>
                  <a:pt x="637902" y="0"/>
                  <a:pt x="1424793" y="0"/>
                </a:cubicBezTo>
                <a:close/>
              </a:path>
            </a:pathLst>
          </a:cu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20528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564A12A-272E-0CB6-B5C8-4054605B8D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1600758"/>
              </p:ext>
            </p:extLst>
          </p:nvPr>
        </p:nvGraphicFramePr>
        <p:xfrm>
          <a:off x="2031998" y="607371"/>
          <a:ext cx="6773335" cy="1478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91079002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1311187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69730962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9560960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2885004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Observed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183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5883878"/>
                  </a:ext>
                </a:extLst>
              </a:tr>
              <a:tr h="351412">
                <a:tc>
                  <a:txBody>
                    <a:bodyPr/>
                    <a:lstStyle/>
                    <a:p>
                      <a:r>
                        <a:rPr lang="en-US" b="1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810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30910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EBB9F71-4E95-0382-026D-286BE6900A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759761"/>
              </p:ext>
            </p:extLst>
          </p:nvPr>
        </p:nvGraphicFramePr>
        <p:xfrm>
          <a:off x="2031999" y="3181775"/>
          <a:ext cx="6773335" cy="1478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91079002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1311187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69730962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9560960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2885004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183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22.5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5883878"/>
                  </a:ext>
                </a:extLst>
              </a:tr>
              <a:tr h="351412">
                <a:tc>
                  <a:txBody>
                    <a:bodyPr/>
                    <a:lstStyle/>
                    <a:p>
                      <a:r>
                        <a:rPr lang="en-US" b="1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22.5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810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309102"/>
                  </a:ext>
                </a:extLst>
              </a:tr>
            </a:tbl>
          </a:graphicData>
        </a:graphic>
      </p:graphicFrame>
      <p:pic>
        <p:nvPicPr>
          <p:cNvPr id="2" name="Picture 2" descr="لا يتوفر وصف للصورة.">
            <a:extLst>
              <a:ext uri="{FF2B5EF4-FFF2-40B4-BE49-F238E27FC236}">
                <a16:creationId xmlns:a16="http://schemas.microsoft.com/office/drawing/2014/main" id="{17265617-F139-C076-E839-8F0FF6F579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4553932"/>
            <a:ext cx="2304068" cy="2304068"/>
          </a:xfrm>
          <a:custGeom>
            <a:avLst/>
            <a:gdLst/>
            <a:ahLst/>
            <a:cxnLst/>
            <a:rect l="l" t="t" r="r" b="b"/>
            <a:pathLst>
              <a:path w="2849586" h="2849586">
                <a:moveTo>
                  <a:pt x="1424793" y="0"/>
                </a:moveTo>
                <a:cubicBezTo>
                  <a:pt x="2211684" y="0"/>
                  <a:pt x="2849586" y="637902"/>
                  <a:pt x="2849586" y="1424793"/>
                </a:cubicBezTo>
                <a:cubicBezTo>
                  <a:pt x="2849586" y="2211684"/>
                  <a:pt x="2211684" y="2849586"/>
                  <a:pt x="1424793" y="2849586"/>
                </a:cubicBezTo>
                <a:cubicBezTo>
                  <a:pt x="637902" y="2849586"/>
                  <a:pt x="0" y="2211684"/>
                  <a:pt x="0" y="1424793"/>
                </a:cubicBezTo>
                <a:cubicBezTo>
                  <a:pt x="0" y="637902"/>
                  <a:pt x="637902" y="0"/>
                  <a:pt x="1424793" y="0"/>
                </a:cubicBezTo>
                <a:close/>
              </a:path>
            </a:pathLst>
          </a:cu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80827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4A023-DE45-6599-E18D-FB8C41C38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P-value</a:t>
            </a:r>
            <a:endParaRPr lang="en-US" dirty="0"/>
          </a:p>
        </p:txBody>
      </p:sp>
      <p:pic>
        <p:nvPicPr>
          <p:cNvPr id="3074" name="Picture 2" descr="p-value - Lean Manufacturing and Six Sigma Definitions">
            <a:extLst>
              <a:ext uri="{FF2B5EF4-FFF2-40B4-BE49-F238E27FC236}">
                <a16:creationId xmlns:a16="http://schemas.microsoft.com/office/drawing/2014/main" id="{1633128D-AE0D-B122-7247-557E5A925B7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1293" y="1526708"/>
            <a:ext cx="609807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لا يتوفر وصف للصورة.">
            <a:extLst>
              <a:ext uri="{FF2B5EF4-FFF2-40B4-BE49-F238E27FC236}">
                <a16:creationId xmlns:a16="http://schemas.microsoft.com/office/drawing/2014/main" id="{3AFA209B-2CC0-671F-23B0-A17BE02E53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756742" y="4452635"/>
            <a:ext cx="2304068" cy="2304068"/>
          </a:xfrm>
          <a:custGeom>
            <a:avLst/>
            <a:gdLst/>
            <a:ahLst/>
            <a:cxnLst/>
            <a:rect l="l" t="t" r="r" b="b"/>
            <a:pathLst>
              <a:path w="2849586" h="2849586">
                <a:moveTo>
                  <a:pt x="1424793" y="0"/>
                </a:moveTo>
                <a:cubicBezTo>
                  <a:pt x="2211684" y="0"/>
                  <a:pt x="2849586" y="637902"/>
                  <a:pt x="2849586" y="1424793"/>
                </a:cubicBezTo>
                <a:cubicBezTo>
                  <a:pt x="2849586" y="2211684"/>
                  <a:pt x="2211684" y="2849586"/>
                  <a:pt x="1424793" y="2849586"/>
                </a:cubicBezTo>
                <a:cubicBezTo>
                  <a:pt x="637902" y="2849586"/>
                  <a:pt x="0" y="2211684"/>
                  <a:pt x="0" y="1424793"/>
                </a:cubicBezTo>
                <a:cubicBezTo>
                  <a:pt x="0" y="637902"/>
                  <a:pt x="637902" y="0"/>
                  <a:pt x="1424793" y="0"/>
                </a:cubicBezTo>
                <a:close/>
              </a:path>
            </a:pathLst>
          </a:cu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0273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700BE7-1EA3-C19C-D5FB-8B2D1148E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4716" y="739978"/>
            <a:ext cx="5334930" cy="30041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/>
              <a:t>Thank you 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2" descr="لا يتوفر وصف للصورة.">
            <a:extLst>
              <a:ext uri="{FF2B5EF4-FFF2-40B4-BE49-F238E27FC236}">
                <a16:creationId xmlns:a16="http://schemas.microsoft.com/office/drawing/2014/main" id="{CEC7053B-73C1-F6BE-2D75-3FEA7411ED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3"/>
          <a:stretch/>
        </p:blipFill>
        <p:spPr bwMode="auto"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4059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9BCC0D-EB82-1D39-46AF-7D4C36761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9912" y="1013012"/>
            <a:ext cx="5954884" cy="120489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Correlation Analysis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AAEB70-21F7-EF5F-F9E9-BB25681116A5}"/>
              </a:ext>
            </a:extLst>
          </p:cNvPr>
          <p:cNvSpPr txBox="1"/>
          <p:nvPr/>
        </p:nvSpPr>
        <p:spPr>
          <a:xfrm>
            <a:off x="6392583" y="2645922"/>
            <a:ext cx="4434721" cy="37104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Co-variance 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Pearson 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correlation coefficient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Spearman’s Rank correlation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لا يتوفر وصف للصورة.">
            <a:extLst>
              <a:ext uri="{FF2B5EF4-FFF2-40B4-BE49-F238E27FC236}">
                <a16:creationId xmlns:a16="http://schemas.microsoft.com/office/drawing/2014/main" id="{E4A7502D-359C-33B5-7026-5A1C01F266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-1"/>
          <a:stretch/>
        </p:blipFill>
        <p:spPr bwMode="auto">
          <a:xfrm>
            <a:off x="0" y="4630132"/>
            <a:ext cx="2322136" cy="2322136"/>
          </a:xfrm>
          <a:custGeom>
            <a:avLst/>
            <a:gdLst/>
            <a:ahLst/>
            <a:cxnLst/>
            <a:rect l="l" t="t" r="r" b="b"/>
            <a:pathLst>
              <a:path w="4810442" h="4810442">
                <a:moveTo>
                  <a:pt x="2405221" y="0"/>
                </a:moveTo>
                <a:cubicBezTo>
                  <a:pt x="3733588" y="0"/>
                  <a:pt x="4810442" y="1076854"/>
                  <a:pt x="4810442" y="2405221"/>
                </a:cubicBezTo>
                <a:cubicBezTo>
                  <a:pt x="4810442" y="3733588"/>
                  <a:pt x="3733588" y="4810442"/>
                  <a:pt x="2405221" y="4810442"/>
                </a:cubicBezTo>
                <a:cubicBezTo>
                  <a:pt x="1076854" y="4810442"/>
                  <a:pt x="0" y="3733588"/>
                  <a:pt x="0" y="2405221"/>
                </a:cubicBezTo>
                <a:cubicBezTo>
                  <a:pt x="0" y="1076854"/>
                  <a:pt x="1076854" y="0"/>
                  <a:pt x="2405221" y="0"/>
                </a:cubicBezTo>
                <a:close/>
              </a:path>
            </a:pathLst>
          </a:cu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20048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3B92F-0400-D7B9-36DC-16FC302A6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389" y="1138265"/>
            <a:ext cx="4843762" cy="7891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/>
              <a:t>Co-variance </a:t>
            </a:r>
          </a:p>
        </p:txBody>
      </p:sp>
      <p:cxnSp>
        <p:nvCxnSpPr>
          <p:cNvPr id="2055" name="Straight Connector 2054">
            <a:extLst>
              <a:ext uri="{FF2B5EF4-FFF2-40B4-BE49-F238E27FC236}">
                <a16:creationId xmlns:a16="http://schemas.microsoft.com/office/drawing/2014/main" id="{FC23E3B9-5ABF-58B3-E2B0-E9A5DAA90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1462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لا يتوفر وصف للصورة.">
            <a:extLst>
              <a:ext uri="{FF2B5EF4-FFF2-40B4-BE49-F238E27FC236}">
                <a16:creationId xmlns:a16="http://schemas.microsoft.com/office/drawing/2014/main" id="{4AE343F3-44C2-9542-E635-51701BCB67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-1"/>
          <a:stretch/>
        </p:blipFill>
        <p:spPr bwMode="auto">
          <a:xfrm>
            <a:off x="9869864" y="4535864"/>
            <a:ext cx="2322136" cy="2322136"/>
          </a:xfrm>
          <a:custGeom>
            <a:avLst/>
            <a:gdLst/>
            <a:ahLst/>
            <a:cxnLst/>
            <a:rect l="l" t="t" r="r" b="b"/>
            <a:pathLst>
              <a:path w="4810442" h="4810442">
                <a:moveTo>
                  <a:pt x="2405221" y="0"/>
                </a:moveTo>
                <a:cubicBezTo>
                  <a:pt x="3733588" y="0"/>
                  <a:pt x="4810442" y="1076854"/>
                  <a:pt x="4810442" y="2405221"/>
                </a:cubicBezTo>
                <a:cubicBezTo>
                  <a:pt x="4810442" y="3733588"/>
                  <a:pt x="3733588" y="4810442"/>
                  <a:pt x="2405221" y="4810442"/>
                </a:cubicBezTo>
                <a:cubicBezTo>
                  <a:pt x="1076854" y="4810442"/>
                  <a:pt x="0" y="3733588"/>
                  <a:pt x="0" y="2405221"/>
                </a:cubicBezTo>
                <a:cubicBezTo>
                  <a:pt x="0" y="1076854"/>
                  <a:pt x="1076854" y="0"/>
                  <a:pt x="2405221" y="0"/>
                </a:cubicBezTo>
                <a:close/>
              </a:path>
            </a:pathLst>
          </a:cu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82E1D54-3F9F-B32D-E724-3CDEF4512243}"/>
                  </a:ext>
                </a:extLst>
              </p:cNvPr>
              <p:cNvSpPr txBox="1"/>
              <p:nvPr/>
            </p:nvSpPr>
            <p:spPr>
              <a:xfrm>
                <a:off x="2944232" y="2265298"/>
                <a:ext cx="6612144" cy="9621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𝒄𝒐𝒗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pt-BR" sz="3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pt-BR" sz="3200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  <m:sup>
                              <m:r>
                                <a:rPr lang="pt-BR" sz="3200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  <m:e>
                              <m:r>
                                <m:rPr>
                                  <m:nor/>
                                </m:rPr>
                                <a:rPr lang="en-US" sz="3200" b="1"/>
                                <m:t>(</m:t>
                              </m:r>
                              <m:sSub>
                                <m:sSubPr>
                                  <m:ctrlPr>
                                    <a:rPr lang="en-US" sz="3200" b="1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sz="3200" b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3200" b="1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  <m:r>
                                <m:rPr>
                                  <m:nor/>
                                </m:rPr>
                                <a:rPr lang="en-US" sz="3200" b="1"/>
                                <m:t>)(</m:t>
                              </m:r>
                              <m:sSub>
                                <m:sSubPr>
                                  <m:ctrlPr>
                                    <a:rPr lang="en-US" sz="3200" b="1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sz="3200" b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3200" b="1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acc>
                              <m:r>
                                <m:rPr>
                                  <m:nor/>
                                </m:rPr>
                                <a:rPr lang="en-US" sz="3200" b="1"/>
                                <m:t>)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3200" b="1"/>
                                <m:t>​ </m:t>
                              </m:r>
                            </m:e>
                          </m:nary>
                        </m:num>
                        <m:den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82E1D54-3F9F-B32D-E724-3CDEF45122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4232" y="2265298"/>
                <a:ext cx="6612144" cy="9621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15135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9A7F3BF-8763-4074-AD77-92790AF314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AC8982-B50D-FDAE-9DA7-C8769039A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926" y="640053"/>
            <a:ext cx="6934855" cy="749395"/>
          </a:xfrm>
        </p:spPr>
        <p:txBody>
          <a:bodyPr anchor="b">
            <a:noAutofit/>
          </a:bodyPr>
          <a:lstStyle/>
          <a:p>
            <a:r>
              <a:rPr lang="en-US" sz="4000" dirty="0"/>
              <a:t>Pearson correlation coefficient</a:t>
            </a:r>
          </a:p>
        </p:txBody>
      </p:sp>
      <p:cxnSp>
        <p:nvCxnSpPr>
          <p:cNvPr id="11" name="!!Straight Connector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2" descr="لا يتوفر وصف للصورة.">
            <a:extLst>
              <a:ext uri="{FF2B5EF4-FFF2-40B4-BE49-F238E27FC236}">
                <a16:creationId xmlns:a16="http://schemas.microsoft.com/office/drawing/2014/main" id="{4A48CAA3-1CB7-EC0A-F9D5-7FE7DA3A65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-3"/>
          <a:stretch/>
        </p:blipFill>
        <p:spPr bwMode="auto">
          <a:xfrm>
            <a:off x="0" y="5122103"/>
            <a:ext cx="1837763" cy="1837763"/>
          </a:xfrm>
          <a:custGeom>
            <a:avLst/>
            <a:gdLst/>
            <a:ahLst/>
            <a:cxnLst/>
            <a:rect l="l" t="t" r="r" b="b"/>
            <a:pathLst>
              <a:path w="2242226" h="2242226">
                <a:moveTo>
                  <a:pt x="1121113" y="0"/>
                </a:moveTo>
                <a:cubicBezTo>
                  <a:pt x="1740287" y="0"/>
                  <a:pt x="2242226" y="501939"/>
                  <a:pt x="2242226" y="1121113"/>
                </a:cubicBezTo>
                <a:cubicBezTo>
                  <a:pt x="2242226" y="1740287"/>
                  <a:pt x="1740287" y="2242226"/>
                  <a:pt x="1121113" y="2242226"/>
                </a:cubicBezTo>
                <a:cubicBezTo>
                  <a:pt x="501939" y="2242226"/>
                  <a:pt x="0" y="1740287"/>
                  <a:pt x="0" y="1121113"/>
                </a:cubicBezTo>
                <a:cubicBezTo>
                  <a:pt x="0" y="501939"/>
                  <a:pt x="501939" y="0"/>
                  <a:pt x="1121113" y="0"/>
                </a:cubicBezTo>
                <a:close/>
              </a:path>
            </a:pathLst>
          </a:cu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!!plus graphic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01652" y="1106003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!!dot graphic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44234" y="1388856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!!circle graphic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6781" y="4876208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753AFED-0503-205A-B1E1-FE01888AF664}"/>
                  </a:ext>
                </a:extLst>
              </p:cNvPr>
              <p:cNvSpPr txBox="1"/>
              <p:nvPr/>
            </p:nvSpPr>
            <p:spPr>
              <a:xfrm>
                <a:off x="3168349" y="2406604"/>
                <a:ext cx="5966684" cy="10223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𝒑𝒆𝒂𝒓𝒔𝒐𝒏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pt-BR" sz="3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𝒄𝒐𝒗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sz="3200" b="1" i="1" smtClean="0">
                              <a:latin typeface="Cambria Math" panose="02040503050406030204" pitchFamily="18" charset="0"/>
                            </a:rPr>
                            <m:t>𝝈</m:t>
                          </m:r>
                          <m:d>
                            <m:dPr>
                              <m:ctrlPr>
                                <a:rPr lang="pt-BR" sz="3200" b="1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32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pt-BR" sz="3200" b="1" i="1" smtClean="0">
                              <a:latin typeface="Cambria Math" panose="02040503050406030204" pitchFamily="18" charset="0"/>
                            </a:rPr>
                            <m:t>𝝈</m:t>
                          </m:r>
                          <m:d>
                            <m:dPr>
                              <m:ctrlPr>
                                <a:rPr lang="pt-BR" sz="3200" b="1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32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753AFED-0503-205A-B1E1-FE01888AF6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8349" y="2406604"/>
                <a:ext cx="5966684" cy="10223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54007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لا يتوفر وصف للصورة.">
            <a:extLst>
              <a:ext uri="{FF2B5EF4-FFF2-40B4-BE49-F238E27FC236}">
                <a16:creationId xmlns:a16="http://schemas.microsoft.com/office/drawing/2014/main" id="{B7D86103-1CB2-6812-E6F4-88923A4863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24590" y="1652443"/>
            <a:ext cx="2849586" cy="2849586"/>
          </a:xfrm>
          <a:custGeom>
            <a:avLst/>
            <a:gdLst/>
            <a:ahLst/>
            <a:cxnLst/>
            <a:rect l="l" t="t" r="r" b="b"/>
            <a:pathLst>
              <a:path w="2849586" h="2849586">
                <a:moveTo>
                  <a:pt x="1424793" y="0"/>
                </a:moveTo>
                <a:cubicBezTo>
                  <a:pt x="2211684" y="0"/>
                  <a:pt x="2849586" y="637902"/>
                  <a:pt x="2849586" y="1424793"/>
                </a:cubicBezTo>
                <a:cubicBezTo>
                  <a:pt x="2849586" y="2211684"/>
                  <a:pt x="2211684" y="2849586"/>
                  <a:pt x="1424793" y="2849586"/>
                </a:cubicBezTo>
                <a:cubicBezTo>
                  <a:pt x="637902" y="2849586"/>
                  <a:pt x="0" y="2211684"/>
                  <a:pt x="0" y="1424793"/>
                </a:cubicBezTo>
                <a:cubicBezTo>
                  <a:pt x="0" y="637902"/>
                  <a:pt x="637902" y="0"/>
                  <a:pt x="1424793" y="0"/>
                </a:cubicBezTo>
                <a:close/>
              </a:path>
            </a:pathLst>
          </a:cu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7EB8DEE-FB60-0BCC-2D2A-85BC1129855C}"/>
              </a:ext>
            </a:extLst>
          </p:cNvPr>
          <p:cNvSpPr txBox="1"/>
          <p:nvPr/>
        </p:nvSpPr>
        <p:spPr>
          <a:xfrm>
            <a:off x="1037607" y="507139"/>
            <a:ext cx="50583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Spearman’s Rank Correlation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1647E15-EC99-6882-6AB1-F7605A016DE3}"/>
                  </a:ext>
                </a:extLst>
              </p:cNvPr>
              <p:cNvSpPr txBox="1"/>
              <p:nvPr/>
            </p:nvSpPr>
            <p:spPr>
              <a:xfrm>
                <a:off x="3224463" y="2406604"/>
                <a:ext cx="8742947" cy="8488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:r>
                  <a:rPr lang="en-US" sz="3200" b="1" dirty="0"/>
                  <a:t>(popular formula)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𝒔𝒑𝒆𝒂𝒓𝒎𝒂𝒏</m:t>
                    </m:r>
                    <m:d>
                      <m:d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pt-BR" sz="32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𝟔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sz="3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b="1" i="1" smtClean="0"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  <m:sup>
                                <m:r>
                                  <a:rPr lang="en-US" sz="32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p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3200" b="1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1647E15-EC99-6882-6AB1-F7605A016D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4463" y="2406604"/>
                <a:ext cx="8742947" cy="848822"/>
              </a:xfrm>
              <a:prstGeom prst="rect">
                <a:avLst/>
              </a:prstGeom>
              <a:blipFill>
                <a:blip r:embed="rId4"/>
                <a:stretch>
                  <a:fillRect l="-2859" b="-100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871786A-FD55-0730-F9F3-16AC1D6629E4}"/>
                  </a:ext>
                </a:extLst>
              </p:cNvPr>
              <p:cNvSpPr txBox="1"/>
              <p:nvPr/>
            </p:nvSpPr>
            <p:spPr>
              <a:xfrm>
                <a:off x="3449053" y="4110928"/>
                <a:ext cx="8742947" cy="7822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:r>
                  <a:rPr lang="en-US" sz="3200" b="1" dirty="0"/>
                  <a:t>(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𝒔𝒑𝒆𝒂𝒓𝒎𝒂𝒏</m:t>
                    </m:r>
                    <m:d>
                      <m:d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32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𝒄𝒐𝒗</m:t>
                        </m:r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pt-BR" sz="3200" b="1" i="1">
                            <a:latin typeface="Cambria Math" panose="02040503050406030204" pitchFamily="18" charset="0"/>
                          </a:rPr>
                          <m:t>𝝈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  <m:d>
                          <m:dPr>
                            <m:ctrlPr>
                              <a:rPr lang="pt-BR" sz="3200" b="1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32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pt-BR" sz="3200" b="1" i="1">
                            <a:latin typeface="Cambria Math" panose="02040503050406030204" pitchFamily="18" charset="0"/>
                          </a:rPr>
                          <m:t>𝝈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  <m:d>
                          <m:dPr>
                            <m:ctrlPr>
                              <a:rPr lang="pt-BR" sz="3200" b="1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3200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d>
                      </m:den>
                    </m:f>
                  </m:oMath>
                </a14:m>
                <a:endParaRPr lang="en-US" sz="3200" b="1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871786A-FD55-0730-F9F3-16AC1D6629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9053" y="4110928"/>
                <a:ext cx="8742947" cy="782202"/>
              </a:xfrm>
              <a:prstGeom prst="rect">
                <a:avLst/>
              </a:prstGeom>
              <a:blipFill>
                <a:blip r:embed="rId5"/>
                <a:stretch>
                  <a:fillRect l="-2859" b="-108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05095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D7BFB-60DF-135E-F706-CE13CC9DB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Kinds of Distribution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0416A-77AC-9C57-AE41-1F447C729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13421" cy="4667250"/>
          </a:xfrm>
        </p:spPr>
        <p:txBody>
          <a:bodyPr>
            <a:normAutofit/>
          </a:bodyPr>
          <a:lstStyle/>
          <a:p>
            <a:r>
              <a:rPr lang="en-US" dirty="0"/>
              <a:t>Normal </a:t>
            </a:r>
            <a:r>
              <a:rPr lang="en-US" dirty="0" err="1"/>
              <a:t>Dist</a:t>
            </a:r>
            <a:r>
              <a:rPr lang="en-US" dirty="0"/>
              <a:t> (Gaussian)</a:t>
            </a:r>
          </a:p>
          <a:p>
            <a:r>
              <a:rPr lang="en-US" dirty="0"/>
              <a:t>Binomial</a:t>
            </a:r>
          </a:p>
          <a:p>
            <a:r>
              <a:rPr lang="en-US" dirty="0"/>
              <a:t>Poisson</a:t>
            </a:r>
          </a:p>
          <a:p>
            <a:r>
              <a:rPr lang="en-US" dirty="0"/>
              <a:t>Uniform</a:t>
            </a:r>
          </a:p>
          <a:p>
            <a:r>
              <a:rPr lang="en-US" dirty="0"/>
              <a:t>Exponential </a:t>
            </a:r>
          </a:p>
          <a:p>
            <a:r>
              <a:rPr lang="en-US" dirty="0"/>
              <a:t>Chi-Square</a:t>
            </a:r>
          </a:p>
          <a:p>
            <a:r>
              <a:rPr lang="en-US" dirty="0"/>
              <a:t>Student’s t-</a:t>
            </a:r>
            <a:r>
              <a:rPr lang="en-US" dirty="0" err="1"/>
              <a:t>Dist</a:t>
            </a:r>
            <a:endParaRPr lang="en-US" dirty="0"/>
          </a:p>
          <a:p>
            <a:r>
              <a:rPr lang="en-US" dirty="0"/>
              <a:t>F-</a:t>
            </a:r>
            <a:r>
              <a:rPr lang="en-US" dirty="0" err="1"/>
              <a:t>Dist</a:t>
            </a:r>
            <a:r>
              <a:rPr lang="en-US" dirty="0"/>
              <a:t> </a:t>
            </a:r>
          </a:p>
          <a:p>
            <a:r>
              <a:rPr lang="en-US" dirty="0"/>
              <a:t>Lognormal </a:t>
            </a:r>
          </a:p>
        </p:txBody>
      </p:sp>
      <p:pic>
        <p:nvPicPr>
          <p:cNvPr id="4" name="Picture 2" descr="لا يتوفر وصف للصورة.">
            <a:extLst>
              <a:ext uri="{FF2B5EF4-FFF2-40B4-BE49-F238E27FC236}">
                <a16:creationId xmlns:a16="http://schemas.microsoft.com/office/drawing/2014/main" id="{822AFEA7-E188-7E1D-67D7-9385490C4B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112627" y="1690688"/>
            <a:ext cx="2849586" cy="2849586"/>
          </a:xfrm>
          <a:custGeom>
            <a:avLst/>
            <a:gdLst/>
            <a:ahLst/>
            <a:cxnLst/>
            <a:rect l="l" t="t" r="r" b="b"/>
            <a:pathLst>
              <a:path w="2849586" h="2849586">
                <a:moveTo>
                  <a:pt x="1424793" y="0"/>
                </a:moveTo>
                <a:cubicBezTo>
                  <a:pt x="2211684" y="0"/>
                  <a:pt x="2849586" y="637902"/>
                  <a:pt x="2849586" y="1424793"/>
                </a:cubicBezTo>
                <a:cubicBezTo>
                  <a:pt x="2849586" y="2211684"/>
                  <a:pt x="2211684" y="2849586"/>
                  <a:pt x="1424793" y="2849586"/>
                </a:cubicBezTo>
                <a:cubicBezTo>
                  <a:pt x="637902" y="2849586"/>
                  <a:pt x="0" y="2211684"/>
                  <a:pt x="0" y="1424793"/>
                </a:cubicBezTo>
                <a:cubicBezTo>
                  <a:pt x="0" y="637902"/>
                  <a:pt x="637902" y="0"/>
                  <a:pt x="1424793" y="0"/>
                </a:cubicBezTo>
                <a:close/>
              </a:path>
            </a:pathLst>
          </a:cu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87192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CC4BA0-1298-4DBD-86F1-B51D8C9D3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D43383-80F1-EDBD-A3EC-9FCE192B0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186" y="123439"/>
            <a:ext cx="5427525" cy="852206"/>
          </a:xfrm>
        </p:spPr>
        <p:txBody>
          <a:bodyPr anchor="b">
            <a:normAutofit/>
          </a:bodyPr>
          <a:lstStyle/>
          <a:p>
            <a:r>
              <a:rPr lang="en-US" sz="4000" dirty="0"/>
              <a:t>Type 1 and 2 Errors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DDF30-A80E-C49C-A130-65C92C8EA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8" y="2405467"/>
            <a:ext cx="5427526" cy="3535083"/>
          </a:xfr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Type 1 : we reject the null hypothesis test,  when in reality it’s true (False positive )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Type 2: we accept the null hypothesis test, when in reality it’s false (false negative)</a:t>
            </a:r>
          </a:p>
        </p:txBody>
      </p:sp>
      <p:pic>
        <p:nvPicPr>
          <p:cNvPr id="4" name="Picture 2" descr="لا يتوفر وصف للصورة.">
            <a:extLst>
              <a:ext uri="{FF2B5EF4-FFF2-40B4-BE49-F238E27FC236}">
                <a16:creationId xmlns:a16="http://schemas.microsoft.com/office/drawing/2014/main" id="{1487303E-7891-FA12-C7BC-2928CADB39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3"/>
          <a:stretch/>
        </p:blipFill>
        <p:spPr bwMode="auto">
          <a:xfrm>
            <a:off x="7047513" y="975645"/>
            <a:ext cx="4443447" cy="4443447"/>
          </a:xfrm>
          <a:custGeom>
            <a:avLst/>
            <a:gdLst/>
            <a:ahLst/>
            <a:cxnLst/>
            <a:rect l="l" t="t" r="r" b="b"/>
            <a:pathLst>
              <a:path w="4694238" h="4694238">
                <a:moveTo>
                  <a:pt x="2347119" y="0"/>
                </a:moveTo>
                <a:cubicBezTo>
                  <a:pt x="3643397" y="0"/>
                  <a:pt x="4694238" y="1050841"/>
                  <a:pt x="4694238" y="2347119"/>
                </a:cubicBezTo>
                <a:cubicBezTo>
                  <a:pt x="4694238" y="3643397"/>
                  <a:pt x="3643397" y="4694238"/>
                  <a:pt x="2347119" y="4694238"/>
                </a:cubicBezTo>
                <a:cubicBezTo>
                  <a:pt x="1050841" y="4694238"/>
                  <a:pt x="0" y="3643397"/>
                  <a:pt x="0" y="2347119"/>
                </a:cubicBezTo>
                <a:cubicBezTo>
                  <a:pt x="0" y="1050841"/>
                  <a:pt x="1050841" y="0"/>
                  <a:pt x="2347119" y="0"/>
                </a:cubicBezTo>
                <a:close/>
              </a:path>
            </a:pathLst>
          </a:cu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3352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1DE56-F982-1D8A-8324-E63157B1E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Confidence Interval (CI)</a:t>
            </a:r>
          </a:p>
        </p:txBody>
      </p:sp>
      <p:pic>
        <p:nvPicPr>
          <p:cNvPr id="4" name="Picture 2" descr="لا يتوفر وصف للصورة.">
            <a:extLst>
              <a:ext uri="{FF2B5EF4-FFF2-40B4-BE49-F238E27FC236}">
                <a16:creationId xmlns:a16="http://schemas.microsoft.com/office/drawing/2014/main" id="{352D4127-7270-4160-4589-0664B4BD11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3"/>
          <a:stretch/>
        </p:blipFill>
        <p:spPr bwMode="auto">
          <a:xfrm>
            <a:off x="-70463" y="4431962"/>
            <a:ext cx="2426038" cy="2426038"/>
          </a:xfrm>
          <a:custGeom>
            <a:avLst/>
            <a:gdLst/>
            <a:ahLst/>
            <a:cxnLst/>
            <a:rect l="l" t="t" r="r" b="b"/>
            <a:pathLst>
              <a:path w="4694238" h="4694238">
                <a:moveTo>
                  <a:pt x="2347119" y="0"/>
                </a:moveTo>
                <a:cubicBezTo>
                  <a:pt x="3643397" y="0"/>
                  <a:pt x="4694238" y="1050841"/>
                  <a:pt x="4694238" y="2347119"/>
                </a:cubicBezTo>
                <a:cubicBezTo>
                  <a:pt x="4694238" y="3643397"/>
                  <a:pt x="3643397" y="4694238"/>
                  <a:pt x="2347119" y="4694238"/>
                </a:cubicBezTo>
                <a:cubicBezTo>
                  <a:pt x="1050841" y="4694238"/>
                  <a:pt x="0" y="3643397"/>
                  <a:pt x="0" y="2347119"/>
                </a:cubicBezTo>
                <a:cubicBezTo>
                  <a:pt x="0" y="1050841"/>
                  <a:pt x="1050841" y="0"/>
                  <a:pt x="2347119" y="0"/>
                </a:cubicBezTo>
                <a:close/>
              </a:path>
            </a:pathLst>
          </a:cu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D035080-1A9D-0570-0D0A-228A219E2BE4}"/>
                  </a:ext>
                </a:extLst>
              </p:cNvPr>
              <p:cNvSpPr txBox="1"/>
              <p:nvPr/>
            </p:nvSpPr>
            <p:spPr>
              <a:xfrm>
                <a:off x="413551" y="1757580"/>
                <a:ext cx="1087648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One or two tail test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𝐔𝐩𝐩𝐞𝐫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𝐨𝐫𝐋𝐨𝐰𝐞𝐫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𝐛𝐨𝐮𝐧𝐝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𝐏𝐨𝐢𝐧𝐭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𝐄𝐬𝐭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𝒊𝒎𝒂𝒕𝒆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±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𝑴𝒂𝒓𝒈𝒊𝒏𝒆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𝑶𝒇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𝑬𝒓𝒓𝒐𝒓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𝑴𝑶𝑬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D035080-1A9D-0570-0D0A-228A219E2B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551" y="1757580"/>
                <a:ext cx="10876482" cy="1200329"/>
              </a:xfrm>
              <a:prstGeom prst="rect">
                <a:avLst/>
              </a:prstGeom>
              <a:blipFill>
                <a:blip r:embed="rId4"/>
                <a:stretch>
                  <a:fillRect l="-785" t="-4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2" descr="Difference Between One-tailed and Two-tailed Test (with Comparison Chart) -  Key Differences">
            <a:extLst>
              <a:ext uri="{FF2B5EF4-FFF2-40B4-BE49-F238E27FC236}">
                <a16:creationId xmlns:a16="http://schemas.microsoft.com/office/drawing/2014/main" id="{37F84D0E-0C51-4826-B867-F6845B8AB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0210" y="3024802"/>
            <a:ext cx="7498237" cy="2699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77519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لا يتوفر وصف للصورة.">
            <a:extLst>
              <a:ext uri="{FF2B5EF4-FFF2-40B4-BE49-F238E27FC236}">
                <a16:creationId xmlns:a16="http://schemas.microsoft.com/office/drawing/2014/main" id="{8BEB8C1E-D44E-C6EA-3F31-2FE479D77B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287322" y="4953322"/>
            <a:ext cx="1904678" cy="1904678"/>
          </a:xfrm>
          <a:custGeom>
            <a:avLst/>
            <a:gdLst/>
            <a:ahLst/>
            <a:cxnLst/>
            <a:rect l="l" t="t" r="r" b="b"/>
            <a:pathLst>
              <a:path w="2849586" h="2849586">
                <a:moveTo>
                  <a:pt x="1424793" y="0"/>
                </a:moveTo>
                <a:cubicBezTo>
                  <a:pt x="2211684" y="0"/>
                  <a:pt x="2849586" y="637902"/>
                  <a:pt x="2849586" y="1424793"/>
                </a:cubicBezTo>
                <a:cubicBezTo>
                  <a:pt x="2849586" y="2211684"/>
                  <a:pt x="2211684" y="2849586"/>
                  <a:pt x="1424793" y="2849586"/>
                </a:cubicBezTo>
                <a:cubicBezTo>
                  <a:pt x="637902" y="2849586"/>
                  <a:pt x="0" y="2211684"/>
                  <a:pt x="0" y="1424793"/>
                </a:cubicBezTo>
                <a:cubicBezTo>
                  <a:pt x="0" y="637902"/>
                  <a:pt x="637902" y="0"/>
                  <a:pt x="1424793" y="0"/>
                </a:cubicBezTo>
                <a:close/>
              </a:path>
            </a:pathLst>
          </a:cu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2E054E0-1DDF-C84F-1DB2-16BD5DE288CA}"/>
              </a:ext>
            </a:extLst>
          </p:cNvPr>
          <p:cNvSpPr txBox="1"/>
          <p:nvPr/>
        </p:nvSpPr>
        <p:spPr>
          <a:xfrm>
            <a:off x="593889" y="433633"/>
            <a:ext cx="49773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Z-score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B219257-BDA1-A8E6-EF70-62D22033787E}"/>
                  </a:ext>
                </a:extLst>
              </p:cNvPr>
              <p:cNvSpPr txBox="1"/>
              <p:nvPr/>
            </p:nvSpPr>
            <p:spPr>
              <a:xfrm>
                <a:off x="1037656" y="1870749"/>
                <a:ext cx="1685974" cy="9030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4400" b="1" dirty="0"/>
                  <a:t>Z</a:t>
                </a:r>
                <a14:m>
                  <m:oMath xmlns:m="http://schemas.openxmlformats.org/officeDocument/2006/math">
                    <m:r>
                      <a:rPr lang="en-US" sz="4400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4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4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num>
                      <m:den>
                        <m:r>
                          <a:rPr lang="en-US" sz="4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den>
                    </m:f>
                  </m:oMath>
                </a14:m>
                <a:endParaRPr lang="en-US" sz="4400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B219257-BDA1-A8E6-EF70-62D2203378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656" y="1870749"/>
                <a:ext cx="1685974" cy="903004"/>
              </a:xfrm>
              <a:prstGeom prst="rect">
                <a:avLst/>
              </a:prstGeom>
              <a:blipFill>
                <a:blip r:embed="rId3"/>
                <a:stretch>
                  <a:fillRect l="-19856" t="-8108" b="-222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AutoShape 6" descr="z table positive">
            <a:extLst>
              <a:ext uri="{FF2B5EF4-FFF2-40B4-BE49-F238E27FC236}">
                <a16:creationId xmlns:a16="http://schemas.microsoft.com/office/drawing/2014/main" id="{AE34104D-7134-F243-5280-282D954BE42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2671713" cy="2671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B19E4B0-57BA-9990-4533-CD52265AA9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9032" y="271464"/>
            <a:ext cx="5743458" cy="6010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5984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4900</TotalTime>
  <Words>1065</Words>
  <Application>Microsoft Office PowerPoint</Application>
  <PresentationFormat>Widescreen</PresentationFormat>
  <Paragraphs>167</Paragraphs>
  <Slides>19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0" baseType="lpstr">
      <vt:lpstr>-apple-system</vt:lpstr>
      <vt:lpstr>Aptos</vt:lpstr>
      <vt:lpstr>Aptos Display</vt:lpstr>
      <vt:lpstr>Arial</vt:lpstr>
      <vt:lpstr>Calibri</vt:lpstr>
      <vt:lpstr>Cambria Math</vt:lpstr>
      <vt:lpstr>Consolas</vt:lpstr>
      <vt:lpstr>KaTeX_Main</vt:lpstr>
      <vt:lpstr>KaTeX_Math</vt:lpstr>
      <vt:lpstr>Söhne</vt:lpstr>
      <vt:lpstr>Office Theme</vt:lpstr>
      <vt:lpstr>Stats</vt:lpstr>
      <vt:lpstr>Correlation Analysis</vt:lpstr>
      <vt:lpstr>Co-variance </vt:lpstr>
      <vt:lpstr>Pearson correlation coefficient</vt:lpstr>
      <vt:lpstr>PowerPoint Presentation</vt:lpstr>
      <vt:lpstr>Kinds of Distribution </vt:lpstr>
      <vt:lpstr>Type 1 and 2 Errors </vt:lpstr>
      <vt:lpstr>Confidence Interval (CI)</vt:lpstr>
      <vt:lpstr>PowerPoint Presentation</vt:lpstr>
      <vt:lpstr>Z-test</vt:lpstr>
      <vt:lpstr>Example</vt:lpstr>
      <vt:lpstr>T-test</vt:lpstr>
      <vt:lpstr>Example </vt:lpstr>
      <vt:lpstr>Chi Square test</vt:lpstr>
      <vt:lpstr>PowerPoint Presentation</vt:lpstr>
      <vt:lpstr>Example:</vt:lpstr>
      <vt:lpstr>PowerPoint Presentation</vt:lpstr>
      <vt:lpstr>P-value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Stats</dc:title>
  <dc:creator>محمد شريف عبدالصادق محمد صفا</dc:creator>
  <cp:lastModifiedBy>محمد شريف عبدالصادق محمد صفا</cp:lastModifiedBy>
  <cp:revision>6</cp:revision>
  <dcterms:created xsi:type="dcterms:W3CDTF">2024-02-08T12:14:52Z</dcterms:created>
  <dcterms:modified xsi:type="dcterms:W3CDTF">2024-02-19T12:40:47Z</dcterms:modified>
</cp:coreProperties>
</file>