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 name="Google Shape;1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 name="Google Shape;12;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3"/>
          <p:cNvGrpSpPr/>
          <p:nvPr/>
        </p:nvGrpSpPr>
        <p:grpSpPr>
          <a:xfrm>
            <a:off x="4350279" y="2855377"/>
            <a:ext cx="443589" cy="105632"/>
            <a:chOff x="4137525" y="2915950"/>
            <a:chExt cx="869100" cy="207000"/>
          </a:xfrm>
        </p:grpSpPr>
        <p:sp>
          <p:nvSpPr>
            <p:cNvPr id="15" name="Google Shape;15;p3"/>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3"/>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 name="Google Shape;19;p3"/>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 name="Shape 21"/>
        <p:cNvGrpSpPr/>
        <p:nvPr/>
      </p:nvGrpSpPr>
      <p:grpSpPr>
        <a:xfrm>
          <a:off x="0" y="0"/>
          <a:ext cx="0" cy="0"/>
          <a:chOff x="0" y="0"/>
          <a:chExt cx="0" cy="0"/>
        </a:xfrm>
      </p:grpSpPr>
      <p:sp>
        <p:nvSpPr>
          <p:cNvPr id="22" name="Google Shape;22;p4"/>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 name="Google Shape;23;p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4" name="Google Shape;24;p4"/>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5" name="Google Shape;25;p4"/>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26" name="Google Shape;26;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7" name="Google Shape;27;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6"/>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5" name="Google Shape;35;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 name="Google Shape;38;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 name="Google Shape;41;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3.jpg"/><Relationship Id="rId6" Type="http://schemas.openxmlformats.org/officeDocument/2006/relationships/image" Target="../media/image2.jpg"/><Relationship Id="rId7"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Employee Data Analysis Using Excel</a:t>
            </a:r>
            <a:endParaRPr sz="3200"/>
          </a:p>
          <a:p>
            <a:pPr indent="0" lvl="0" marL="0" rtl="0" algn="l">
              <a:lnSpc>
                <a:spcPct val="100000"/>
              </a:lnSpc>
              <a:spcBef>
                <a:spcPts val="0"/>
              </a:spcBef>
              <a:spcAft>
                <a:spcPts val="0"/>
              </a:spcAft>
              <a:buSzPts val="3000"/>
              <a:buNone/>
            </a:pPr>
            <a:r>
              <a:t/>
            </a:r>
            <a:endParaRPr sz="3200"/>
          </a:p>
        </p:txBody>
      </p:sp>
      <p:sp>
        <p:nvSpPr>
          <p:cNvPr id="60" name="Google Shape;60;p13"/>
          <p:cNvSpPr txBox="1"/>
          <p:nvPr>
            <p:ph idx="1" type="body"/>
          </p:nvPr>
        </p:nvSpPr>
        <p:spPr>
          <a:xfrm>
            <a:off x="311700" y="1325000"/>
            <a:ext cx="10280100" cy="31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200">
                <a:solidFill>
                  <a:schemeClr val="dk1"/>
                </a:solidFill>
              </a:rPr>
              <a:t>STUDENT NAME: R. MOHAMMED SAIFULLAH </a:t>
            </a:r>
            <a:endParaRPr b="1" sz="2200">
              <a:solidFill>
                <a:schemeClr val="dk1"/>
              </a:solidFill>
            </a:endParaRPr>
          </a:p>
          <a:p>
            <a:pPr indent="0" lvl="0" marL="0" rtl="0" algn="l">
              <a:lnSpc>
                <a:spcPct val="115000"/>
              </a:lnSpc>
              <a:spcBef>
                <a:spcPts val="1600"/>
              </a:spcBef>
              <a:spcAft>
                <a:spcPts val="0"/>
              </a:spcAft>
              <a:buSzPts val="1800"/>
              <a:buNone/>
            </a:pPr>
            <a:r>
              <a:rPr b="1" lang="en" sz="2200">
                <a:solidFill>
                  <a:schemeClr val="dk1"/>
                </a:solidFill>
              </a:rPr>
              <a:t>REGISTER NUMBER: 312211643</a:t>
            </a:r>
            <a:endParaRPr b="1" sz="2200">
              <a:solidFill>
                <a:schemeClr val="dk1"/>
              </a:solidFill>
            </a:endParaRPr>
          </a:p>
          <a:p>
            <a:pPr indent="0" lvl="0" marL="0" rtl="0" algn="l">
              <a:lnSpc>
                <a:spcPct val="115000"/>
              </a:lnSpc>
              <a:spcBef>
                <a:spcPts val="1600"/>
              </a:spcBef>
              <a:spcAft>
                <a:spcPts val="0"/>
              </a:spcAft>
              <a:buSzPts val="1800"/>
              <a:buNone/>
            </a:pPr>
            <a:r>
              <a:rPr b="1" lang="en" sz="2200">
                <a:solidFill>
                  <a:schemeClr val="dk1"/>
                </a:solidFill>
              </a:rPr>
              <a:t>DEPARTMENT: BCOM GENERAL</a:t>
            </a:r>
            <a:endParaRPr b="1" sz="2200">
              <a:solidFill>
                <a:schemeClr val="dk1"/>
              </a:solidFill>
            </a:endParaRPr>
          </a:p>
          <a:p>
            <a:pPr indent="0" lvl="0" marL="0" rtl="0" algn="l">
              <a:lnSpc>
                <a:spcPct val="115000"/>
              </a:lnSpc>
              <a:spcBef>
                <a:spcPts val="1600"/>
              </a:spcBef>
              <a:spcAft>
                <a:spcPts val="1600"/>
              </a:spcAft>
              <a:buSzPts val="1800"/>
              <a:buNone/>
            </a:pPr>
            <a:r>
              <a:rPr b="1" lang="en" sz="2200">
                <a:solidFill>
                  <a:schemeClr val="dk1"/>
                </a:solidFill>
              </a:rPr>
              <a:t>COLLEGE: THIRUTHANGAL NADAR COLLAGE </a:t>
            </a:r>
            <a:endParaRPr b="1" sz="2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MODELLING</a:t>
            </a:r>
            <a:endParaRPr/>
          </a:p>
        </p:txBody>
      </p:sp>
      <p:sp>
        <p:nvSpPr>
          <p:cNvPr id="113" name="Google Shape;113;p22"/>
          <p:cNvSpPr txBox="1"/>
          <p:nvPr>
            <p:ph idx="1" type="body"/>
          </p:nvPr>
        </p:nvSpPr>
        <p:spPr>
          <a:xfrm>
            <a:off x="311700" y="1414550"/>
            <a:ext cx="8520600" cy="315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2200"/>
              <a:t>To analyze employee attrition in Excel, first collect and clean your data. Use pivot tables and charts to summarize and visualize trends. Calculate attrition rates and perform trend analysis with functions like `AVERAGE` and `TREND`. Analyze correlations between factors using the `CORREL` function and create dashboards for clear reporting. Use insights to identify retention strategies.</a:t>
            </a:r>
            <a:endParaRPr b="1"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RESULT</a:t>
            </a:r>
            <a:endParaRPr/>
          </a:p>
        </p:txBody>
      </p:sp>
      <p:sp>
        <p:nvSpPr>
          <p:cNvPr id="119" name="Google Shape;119;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sp>
        <p:nvSpPr>
          <p:cNvPr id="120" name="Google Shape;120;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pic>
        <p:nvPicPr>
          <p:cNvPr id="121" name="Google Shape;121;p23"/>
          <p:cNvPicPr preferRelativeResize="0"/>
          <p:nvPr/>
        </p:nvPicPr>
        <p:blipFill rotWithShape="1">
          <a:blip r:embed="rId3">
            <a:alphaModFix/>
          </a:blip>
          <a:srcRect b="0" l="0" r="0" t="0"/>
          <a:stretch/>
        </p:blipFill>
        <p:spPr>
          <a:xfrm>
            <a:off x="311700" y="1152475"/>
            <a:ext cx="3999899" cy="3416400"/>
          </a:xfrm>
          <a:prstGeom prst="rect">
            <a:avLst/>
          </a:prstGeom>
          <a:noFill/>
          <a:ln>
            <a:noFill/>
          </a:ln>
        </p:spPr>
      </p:pic>
      <p:pic>
        <p:nvPicPr>
          <p:cNvPr id="122" name="Google Shape;122;p23"/>
          <p:cNvPicPr preferRelativeResize="0"/>
          <p:nvPr/>
        </p:nvPicPr>
        <p:blipFill rotWithShape="1">
          <a:blip r:embed="rId4">
            <a:alphaModFix/>
          </a:blip>
          <a:srcRect b="0" l="0" r="0" t="0"/>
          <a:stretch/>
        </p:blipFill>
        <p:spPr>
          <a:xfrm>
            <a:off x="4832400" y="1152475"/>
            <a:ext cx="3999899" cy="3416401"/>
          </a:xfrm>
          <a:prstGeom prst="rect">
            <a:avLst/>
          </a:prstGeom>
          <a:noFill/>
          <a:ln>
            <a:noFill/>
          </a:ln>
        </p:spPr>
      </p:pic>
      <p:pic>
        <p:nvPicPr>
          <p:cNvPr id="123" name="Google Shape;123;p23"/>
          <p:cNvPicPr preferRelativeResize="0"/>
          <p:nvPr/>
        </p:nvPicPr>
        <p:blipFill rotWithShape="1">
          <a:blip r:embed="rId5">
            <a:alphaModFix/>
          </a:blip>
          <a:srcRect b="0" l="0" r="0" t="0"/>
          <a:stretch/>
        </p:blipFill>
        <p:spPr>
          <a:xfrm>
            <a:off x="311700" y="1152475"/>
            <a:ext cx="3999899" cy="3416400"/>
          </a:xfrm>
          <a:prstGeom prst="rect">
            <a:avLst/>
          </a:prstGeom>
          <a:noFill/>
          <a:ln>
            <a:noFill/>
          </a:ln>
        </p:spPr>
      </p:pic>
      <p:pic>
        <p:nvPicPr>
          <p:cNvPr id="124" name="Google Shape;124;p23"/>
          <p:cNvPicPr preferRelativeResize="0"/>
          <p:nvPr/>
        </p:nvPicPr>
        <p:blipFill rotWithShape="1">
          <a:blip r:embed="rId6">
            <a:alphaModFix/>
          </a:blip>
          <a:srcRect b="0" l="0" r="0" t="0"/>
          <a:stretch/>
        </p:blipFill>
        <p:spPr>
          <a:xfrm>
            <a:off x="4832400" y="1152475"/>
            <a:ext cx="3999899" cy="3416400"/>
          </a:xfrm>
          <a:prstGeom prst="rect">
            <a:avLst/>
          </a:prstGeom>
          <a:noFill/>
          <a:ln>
            <a:noFill/>
          </a:ln>
        </p:spPr>
      </p:pic>
      <p:pic>
        <p:nvPicPr>
          <p:cNvPr id="125" name="Google Shape;125;p23"/>
          <p:cNvPicPr preferRelativeResize="0"/>
          <p:nvPr/>
        </p:nvPicPr>
        <p:blipFill>
          <a:blip r:embed="rId7">
            <a:alphaModFix/>
          </a:blip>
          <a:stretch>
            <a:fillRect/>
          </a:stretch>
        </p:blipFill>
        <p:spPr>
          <a:xfrm>
            <a:off x="4832400" y="1152475"/>
            <a:ext cx="3999899" cy="3416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conclusion</a:t>
            </a:r>
            <a:endParaRPr/>
          </a:p>
        </p:txBody>
      </p:sp>
      <p:sp>
        <p:nvSpPr>
          <p:cNvPr id="131" name="Google Shape;131;p24"/>
          <p:cNvSpPr txBox="1"/>
          <p:nvPr>
            <p:ph idx="2" type="body"/>
          </p:nvPr>
        </p:nvSpPr>
        <p:spPr>
          <a:xfrm>
            <a:off x="4939500" y="906700"/>
            <a:ext cx="3837000" cy="3512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a:t>Analyzing employee attrition using Excel reveals key patterns and insights into workforce turnover. By examining factors such as tenure, department, and reasons for departure, companies can identify areas for improvement and develop targeted retention strategies. Data visualization tools in Excel help in understanding trends and forecasting future attrition rates.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Employee Performance Analysis Using Excel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AGENDA</a:t>
            </a:r>
            <a:endParaRPr/>
          </a:p>
        </p:txBody>
      </p:sp>
      <p:sp>
        <p:nvSpPr>
          <p:cNvPr id="71" name="Google Shape;7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chemeClr val="dk1"/>
                </a:solidFill>
              </a:rPr>
              <a:t>1) Using pivot tables to summarize data</a:t>
            </a:r>
            <a:endParaRPr b="1">
              <a:solidFill>
                <a:schemeClr val="dk1"/>
              </a:solidFill>
            </a:endParaRPr>
          </a:p>
          <a:p>
            <a:pPr indent="0" lvl="0" marL="0" rtl="0" algn="l">
              <a:lnSpc>
                <a:spcPct val="115000"/>
              </a:lnSpc>
              <a:spcBef>
                <a:spcPts val="1600"/>
              </a:spcBef>
              <a:spcAft>
                <a:spcPts val="0"/>
              </a:spcAft>
              <a:buSzPts val="1800"/>
              <a:buNone/>
            </a:pPr>
            <a:r>
              <a:rPr b="1" lang="en">
                <a:solidFill>
                  <a:schemeClr val="dk1"/>
                </a:solidFill>
              </a:rPr>
              <a:t>2) Types of data required (e.g., employee demographics, tenure, exit reasons)</a:t>
            </a:r>
            <a:endParaRPr b="1">
              <a:solidFill>
                <a:schemeClr val="dk1"/>
              </a:solidFill>
            </a:endParaRPr>
          </a:p>
          <a:p>
            <a:pPr indent="0" lvl="0" marL="0" rtl="0" algn="l">
              <a:lnSpc>
                <a:spcPct val="115000"/>
              </a:lnSpc>
              <a:spcBef>
                <a:spcPts val="1600"/>
              </a:spcBef>
              <a:spcAft>
                <a:spcPts val="0"/>
              </a:spcAft>
              <a:buSzPts val="1800"/>
              <a:buNone/>
            </a:pPr>
            <a:r>
              <a:rPr b="1" lang="en">
                <a:solidFill>
                  <a:schemeClr val="dk1"/>
                </a:solidFill>
              </a:rPr>
              <a:t>3) Applying filters and conditional formatting</a:t>
            </a:r>
            <a:endParaRPr b="1">
              <a:solidFill>
                <a:schemeClr val="dk1"/>
              </a:solidFill>
            </a:endParaRPr>
          </a:p>
          <a:p>
            <a:pPr indent="0" lvl="0" marL="0" rtl="0" algn="l">
              <a:lnSpc>
                <a:spcPct val="115000"/>
              </a:lnSpc>
              <a:spcBef>
                <a:spcPts val="1600"/>
              </a:spcBef>
              <a:spcAft>
                <a:spcPts val="0"/>
              </a:spcAft>
              <a:buSzPts val="1800"/>
              <a:buNone/>
            </a:pPr>
            <a:r>
              <a:rPr b="1" lang="en">
                <a:solidFill>
                  <a:schemeClr val="dk1"/>
                </a:solidFill>
              </a:rPr>
              <a:t>4)Introduction to regression analysis (if applicable)</a:t>
            </a:r>
            <a:endParaRPr b="1">
              <a:solidFill>
                <a:schemeClr val="dk1"/>
              </a:solidFill>
            </a:endParaRPr>
          </a:p>
          <a:p>
            <a:pPr indent="0" lvl="0" marL="0" rtl="0" algn="l">
              <a:lnSpc>
                <a:spcPct val="115000"/>
              </a:lnSpc>
              <a:spcBef>
                <a:spcPts val="1600"/>
              </a:spcBef>
              <a:spcAft>
                <a:spcPts val="0"/>
              </a:spcAft>
              <a:buSzPts val="1800"/>
              <a:buNone/>
            </a:pPr>
            <a:r>
              <a:rPr b="1" lang="en">
                <a:solidFill>
                  <a:schemeClr val="dk1"/>
                </a:solidFill>
              </a:rPr>
              <a:t>5) Drawing insights from the analysis</a:t>
            </a:r>
            <a:endParaRPr b="1">
              <a:solidFill>
                <a:schemeClr val="dk1"/>
              </a:solidFill>
            </a:endParaRPr>
          </a:p>
          <a:p>
            <a:pPr indent="0" lvl="0" marL="0" rtl="0" algn="l">
              <a:lnSpc>
                <a:spcPct val="115000"/>
              </a:lnSpc>
              <a:spcBef>
                <a:spcPts val="1600"/>
              </a:spcBef>
              <a:spcAft>
                <a:spcPts val="1600"/>
              </a:spcAft>
              <a:buSzPts val="1800"/>
              <a:buNone/>
            </a:pPr>
            <a:r>
              <a:rPr b="1" lang="en">
                <a:solidFill>
                  <a:schemeClr val="dk1"/>
                </a:solidFill>
              </a:rPr>
              <a:t>6) Designing an executive summary report</a:t>
            </a:r>
            <a:endParaRPr b="1">
              <a:solidFill>
                <a:schemeClr val="dk1"/>
              </a:solidFill>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265500" y="1081400"/>
            <a:ext cx="4045200" cy="2169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PROBLEM STATEMENT </a:t>
            </a:r>
            <a:endParaRPr/>
          </a:p>
        </p:txBody>
      </p:sp>
      <p:sp>
        <p:nvSpPr>
          <p:cNvPr id="77" name="Google Shape;77;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 company is experiencing a concerning level of employee turnover, and management needs to understand the underlying factors contributing to this issue. Specifically, there is a need 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130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PROJECT OVERVIEW </a:t>
            </a:r>
            <a:endParaRPr/>
          </a:p>
          <a:p>
            <a:pPr indent="0" lvl="0" marL="0" rtl="0" algn="l">
              <a:lnSpc>
                <a:spcPct val="100000"/>
              </a:lnSpc>
              <a:spcBef>
                <a:spcPts val="0"/>
              </a:spcBef>
              <a:spcAft>
                <a:spcPts val="0"/>
              </a:spcAft>
              <a:buSzPts val="3000"/>
              <a:buNone/>
            </a:pPr>
            <a:r>
              <a:t/>
            </a:r>
            <a:endParaRPr/>
          </a:p>
        </p:txBody>
      </p:sp>
      <p:sp>
        <p:nvSpPr>
          <p:cNvPr id="83" name="Google Shape;83;p17"/>
          <p:cNvSpPr txBox="1"/>
          <p:nvPr>
            <p:ph idx="1" type="body"/>
          </p:nvPr>
        </p:nvSpPr>
        <p:spPr>
          <a:xfrm>
            <a:off x="311700" y="1497875"/>
            <a:ext cx="8520600" cy="266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2000">
                <a:solidFill>
                  <a:schemeClr val="dk1"/>
                </a:solidFill>
              </a:rPr>
              <a:t>An Employee Attrition Analysis project using Excel involves collecting and organizing data on employee turnover, analyzing patterns and trends, and creating visualizations to identify key factors contributing to attrition. The goal is to uncover insights that can inform strategies to improve retention and address underlying issues. Key steps include data cleaning, descriptive and statistical analysis, and presenting findings with actionable recommendations.</a:t>
            </a:r>
            <a:endParaRPr b="1"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265500" y="1081400"/>
            <a:ext cx="4045200" cy="223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Who are the end users?</a:t>
            </a:r>
            <a:endParaRPr/>
          </a:p>
        </p:txBody>
      </p:sp>
      <p:sp>
        <p:nvSpPr>
          <p:cNvPr id="89" name="Google Shape;89;p1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AutoNum type="arabicParenR"/>
            </a:pPr>
            <a:r>
              <a:rPr lang="en"/>
              <a:t>HR Managers</a:t>
            </a:r>
            <a:endParaRPr/>
          </a:p>
          <a:p>
            <a:pPr indent="-342900" lvl="0" marL="457200" rtl="0" algn="l">
              <a:lnSpc>
                <a:spcPct val="115000"/>
              </a:lnSpc>
              <a:spcBef>
                <a:spcPts val="0"/>
              </a:spcBef>
              <a:spcAft>
                <a:spcPts val="0"/>
              </a:spcAft>
              <a:buSzPts val="1800"/>
              <a:buAutoNum type="arabicParenR"/>
            </a:pPr>
            <a:r>
              <a:rPr lang="en"/>
              <a:t>Senior Leadership</a:t>
            </a:r>
            <a:endParaRPr/>
          </a:p>
          <a:p>
            <a:pPr indent="-342900" lvl="0" marL="457200" rtl="0" algn="l">
              <a:lnSpc>
                <a:spcPct val="115000"/>
              </a:lnSpc>
              <a:spcBef>
                <a:spcPts val="0"/>
              </a:spcBef>
              <a:spcAft>
                <a:spcPts val="0"/>
              </a:spcAft>
              <a:buSzPts val="1800"/>
              <a:buAutoNum type="arabicParenR"/>
            </a:pPr>
            <a:r>
              <a:rPr lang="en"/>
              <a:t>Recruitment Teams</a:t>
            </a:r>
            <a:endParaRPr/>
          </a:p>
          <a:p>
            <a:pPr indent="-342900" lvl="0" marL="457200" rtl="0" algn="l">
              <a:lnSpc>
                <a:spcPct val="115000"/>
              </a:lnSpc>
              <a:spcBef>
                <a:spcPts val="0"/>
              </a:spcBef>
              <a:spcAft>
                <a:spcPts val="0"/>
              </a:spcAft>
              <a:buSzPts val="1800"/>
              <a:buAutoNum type="arabicParenR"/>
            </a:pPr>
            <a:r>
              <a:rPr lang="en"/>
              <a:t>Department Heads</a:t>
            </a:r>
            <a:endParaRPr/>
          </a:p>
          <a:p>
            <a:pPr indent="-342900" lvl="0" marL="457200" rtl="0" algn="l">
              <a:lnSpc>
                <a:spcPct val="115000"/>
              </a:lnSpc>
              <a:spcBef>
                <a:spcPts val="0"/>
              </a:spcBef>
              <a:spcAft>
                <a:spcPts val="0"/>
              </a:spcAft>
              <a:buSzPts val="1800"/>
              <a:buAutoNum type="arabicParenR"/>
            </a:pPr>
            <a:r>
              <a:rPr lang="en"/>
              <a:t>Data Analysts: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OUR SOLUTION AND ITS VALUE PROPOSITION</a:t>
            </a:r>
            <a:endParaRPr/>
          </a:p>
        </p:txBody>
      </p:sp>
      <p:sp>
        <p:nvSpPr>
          <p:cNvPr id="95" name="Google Shape;95;p19"/>
          <p:cNvSpPr txBox="1"/>
          <p:nvPr>
            <p:ph idx="1" type="body"/>
          </p:nvPr>
        </p:nvSpPr>
        <p:spPr>
          <a:xfrm>
            <a:off x="311700" y="1353975"/>
            <a:ext cx="8520600" cy="21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2000">
                <a:solidFill>
                  <a:schemeClr val="dk1"/>
                </a:solidFill>
              </a:rPr>
              <a:t>Our Employee Attrition Analysis using Excel helps organizations identify patterns and trends in employee turnover. By leveraging Excel’s data analysis tools, we provide insights into key factors influencing attrition and actionable recommendations to reduce it. This solution enhances decision-making, improves retention strategies, and ultimately boosts organizational stability and performance.</a:t>
            </a:r>
            <a:endParaRPr b="1"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SET DESCRIPTION </a:t>
            </a:r>
            <a:endParaRPr/>
          </a:p>
        </p:txBody>
      </p:sp>
      <p:sp>
        <p:nvSpPr>
          <p:cNvPr id="101" name="Google Shape;101;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2400">
                <a:solidFill>
                  <a:schemeClr val="dk1"/>
                </a:solidFill>
              </a:rPr>
              <a:t>The dataset includes records of employees with variables such as Employee ID, Hire Date, Termination Date, Reason for Leaving, Department, Job Title, Tenure, Performance Rating, Age, and Salary. It captures detailed information to analyze employee attrition and its contributing factors. Data types vary from dates and text to numeric values.</a:t>
            </a:r>
            <a:endParaRPr b="1"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THE "WOW" IN OUR SOLUTION</a:t>
            </a:r>
            <a:endParaRPr/>
          </a:p>
        </p:txBody>
      </p:sp>
      <p:sp>
        <p:nvSpPr>
          <p:cNvPr id="107" name="Google Shape;107;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 "wow" in our solution lies in its ability to transform complex data into clear, actionable insights effortlessly. With intuitive dashboards, predictive modeling, and visual analytics, it empowers you to proactively address attrition and enhance employee retention strategies effectively.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