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0" d="100"/>
          <a:sy n="70" d="100"/>
        </p:scale>
        <p:origin x="654"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9085-586F-21F4-4935-6A310F78D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48802C-7447-DE9B-62E6-6A9CDFA1B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B4E0AA-1F6D-EBA5-DD82-A285A5BCEE4A}"/>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5" name="Footer Placeholder 4">
            <a:extLst>
              <a:ext uri="{FF2B5EF4-FFF2-40B4-BE49-F238E27FC236}">
                <a16:creationId xmlns:a16="http://schemas.microsoft.com/office/drawing/2014/main" id="{169D0FB3-6C08-DB55-8F48-BEF1E7B94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5F73F-2ACA-3693-5FC9-65CCC56AA073}"/>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177306428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470D-D4ED-E84D-FF32-E12D44AB0B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77D75C-E19D-0E0F-ABEA-2E2B01990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073B4-B68D-E7F4-ECF6-B8F05BDC09CA}"/>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5" name="Footer Placeholder 4">
            <a:extLst>
              <a:ext uri="{FF2B5EF4-FFF2-40B4-BE49-F238E27FC236}">
                <a16:creationId xmlns:a16="http://schemas.microsoft.com/office/drawing/2014/main" id="{A73EF512-719D-687B-2563-E5C3C5BAB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7EEB14-301F-1213-E5FB-E729A5EDFCE8}"/>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137208625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061E7-4E42-815B-5817-E400DAF001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7144C-3D25-4631-30CD-E0D64222B0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DD6EB3-1E02-98D6-0EE1-6CF57203BF6E}"/>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5" name="Footer Placeholder 4">
            <a:extLst>
              <a:ext uri="{FF2B5EF4-FFF2-40B4-BE49-F238E27FC236}">
                <a16:creationId xmlns:a16="http://schemas.microsoft.com/office/drawing/2014/main" id="{DB2246C7-6925-1277-D0F0-D3AD83071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9DB1F-8925-9FD2-CF90-94DBF4FA16FE}"/>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163747617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3B21-0B53-E24F-FCAD-FE71BE0DB6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F7E6CF-078A-9062-7ACB-FC8B5A285F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25A0D9-0C98-5116-A934-D7484DBF03FA}"/>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5" name="Footer Placeholder 4">
            <a:extLst>
              <a:ext uri="{FF2B5EF4-FFF2-40B4-BE49-F238E27FC236}">
                <a16:creationId xmlns:a16="http://schemas.microsoft.com/office/drawing/2014/main" id="{629552A9-1C63-C5FB-25C0-6440C52DC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B7831-5280-88C3-D006-B5C4CB9E42CD}"/>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292369089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D515-5424-2EF0-A0E4-7E0E580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5770EC-707D-FBC1-FBA9-F5D5D5E890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B47608-7D72-9E45-3F6E-B3A79907C04B}"/>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5" name="Footer Placeholder 4">
            <a:extLst>
              <a:ext uri="{FF2B5EF4-FFF2-40B4-BE49-F238E27FC236}">
                <a16:creationId xmlns:a16="http://schemas.microsoft.com/office/drawing/2014/main" id="{880CCCAA-35EF-E87E-AE27-9E99E1FCC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1FAAB-05A1-7583-D9B1-D07E00871192}"/>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160440620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53C4-6161-2C3C-2EC4-8837B33D11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0AEA37-8AD6-78C7-23A2-74DC326658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6D8F54-F175-89FA-4C13-D3862B7E97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F95BBA-562A-D444-4176-757C7E0C31B0}"/>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6" name="Footer Placeholder 5">
            <a:extLst>
              <a:ext uri="{FF2B5EF4-FFF2-40B4-BE49-F238E27FC236}">
                <a16:creationId xmlns:a16="http://schemas.microsoft.com/office/drawing/2014/main" id="{A7D341EB-1312-51A9-DFA9-B99A9BF33A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2F387-82AF-562C-B9E1-1E6D3B44A477}"/>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4213495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0FA6-51A9-8541-564E-2CBB12DEEE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57F36-D439-8942-A390-78A680B68F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B6238-93E2-660C-8756-88EF7CA0F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8F1675-2DFB-62D7-ED51-1198D8152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BA6BA9-E882-B85E-5979-CBC830D5C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8E24FE-59BE-FFB5-DAD0-208CE3316842}"/>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8" name="Footer Placeholder 7">
            <a:extLst>
              <a:ext uri="{FF2B5EF4-FFF2-40B4-BE49-F238E27FC236}">
                <a16:creationId xmlns:a16="http://schemas.microsoft.com/office/drawing/2014/main" id="{E7E891AB-9079-A748-AEAF-B7662C00EC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36804D-E9F2-E298-74FB-623354421147}"/>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4132652936"/>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D7E6-8C1C-28A9-4D56-A780129175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FDAD15-187C-7B55-1466-AAEB74507278}"/>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4" name="Footer Placeholder 3">
            <a:extLst>
              <a:ext uri="{FF2B5EF4-FFF2-40B4-BE49-F238E27FC236}">
                <a16:creationId xmlns:a16="http://schemas.microsoft.com/office/drawing/2014/main" id="{435F1A28-4EA6-EE7F-F0CD-33445BF0FF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69FC5A-02D7-A54B-1D24-CFC20D5F86D7}"/>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287560706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043ED-7C3B-3A4A-2182-544F855DAFD9}"/>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3" name="Footer Placeholder 2">
            <a:extLst>
              <a:ext uri="{FF2B5EF4-FFF2-40B4-BE49-F238E27FC236}">
                <a16:creationId xmlns:a16="http://schemas.microsoft.com/office/drawing/2014/main" id="{7D65D603-F2EC-4B0E-4E75-76D69F2D8B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6F636C-E4D7-5A22-D957-491476CE2DF3}"/>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160991865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D27E-6AD0-4C55-D515-602BCF5BD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E02D0B-3C62-8E1C-B447-1DB822C74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54AD0A-866B-A350-7548-DD6444524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A8C84-F9C1-C22B-AE5B-0B09636427D9}"/>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6" name="Footer Placeholder 5">
            <a:extLst>
              <a:ext uri="{FF2B5EF4-FFF2-40B4-BE49-F238E27FC236}">
                <a16:creationId xmlns:a16="http://schemas.microsoft.com/office/drawing/2014/main" id="{1C60F660-8DBC-D5FF-D10A-B94D88051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294490-5C0B-A2D5-3F0E-D80C17E077F5}"/>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428327186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B5D3-0855-08BF-7D00-F0B8018A5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3DE231-1BDC-1A6A-DF07-0D5F9AB62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A91264-9EA7-E4CC-2B0E-D00FC8E13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EFA75-2946-5C44-ADAC-07284CFE8353}"/>
              </a:ext>
            </a:extLst>
          </p:cNvPr>
          <p:cNvSpPr>
            <a:spLocks noGrp="1"/>
          </p:cNvSpPr>
          <p:nvPr>
            <p:ph type="dt" sz="half" idx="10"/>
          </p:nvPr>
        </p:nvSpPr>
        <p:spPr/>
        <p:txBody>
          <a:bodyPr/>
          <a:lstStyle/>
          <a:p>
            <a:fld id="{7E7B8B84-41E9-4025-8DF5-91233D0CF2B2}" type="datetimeFigureOut">
              <a:rPr lang="en-IN" smtClean="0"/>
              <a:t>13/05/24</a:t>
            </a:fld>
            <a:endParaRPr lang="en-IN"/>
          </a:p>
        </p:txBody>
      </p:sp>
      <p:sp>
        <p:nvSpPr>
          <p:cNvPr id="6" name="Footer Placeholder 5">
            <a:extLst>
              <a:ext uri="{FF2B5EF4-FFF2-40B4-BE49-F238E27FC236}">
                <a16:creationId xmlns:a16="http://schemas.microsoft.com/office/drawing/2014/main" id="{6AE9EB79-35D9-7FBE-70E3-A9F1E9388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2E843-ADAE-2711-179A-5CE8776E01DE}"/>
              </a:ext>
            </a:extLst>
          </p:cNvPr>
          <p:cNvSpPr>
            <a:spLocks noGrp="1"/>
          </p:cNvSpPr>
          <p:nvPr>
            <p:ph type="sldNum" sz="quarter" idx="12"/>
          </p:nvPr>
        </p:nvSpPr>
        <p:spPr/>
        <p:txBody>
          <a:bodyPr/>
          <a:lstStyle/>
          <a:p>
            <a:fld id="{37119A00-F633-42BE-8C10-2A4B32967B42}" type="slidenum">
              <a:rPr lang="en-IN" smtClean="0"/>
              <a:t>‹#›</a:t>
            </a:fld>
            <a:endParaRPr lang="en-IN"/>
          </a:p>
        </p:txBody>
      </p:sp>
    </p:spTree>
    <p:extLst>
      <p:ext uri="{BB962C8B-B14F-4D97-AF65-F5344CB8AC3E}">
        <p14:creationId xmlns:p14="http://schemas.microsoft.com/office/powerpoint/2010/main" val="290757400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94C0-23AF-FEFD-7FED-D2D274681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403D61-2489-A314-5217-670D490A0A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2D431E-CAAB-939A-86A7-E373905C1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B8B84-41E9-4025-8DF5-91233D0CF2B2}" type="datetimeFigureOut">
              <a:rPr lang="en-IN" smtClean="0"/>
              <a:t>13/05/24</a:t>
            </a:fld>
            <a:endParaRPr lang="en-IN"/>
          </a:p>
        </p:txBody>
      </p:sp>
      <p:sp>
        <p:nvSpPr>
          <p:cNvPr id="5" name="Footer Placeholder 4">
            <a:extLst>
              <a:ext uri="{FF2B5EF4-FFF2-40B4-BE49-F238E27FC236}">
                <a16:creationId xmlns:a16="http://schemas.microsoft.com/office/drawing/2014/main" id="{84993131-B29C-8BEF-8B4E-6F503B1E0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EBA939-F742-67BC-4090-9612574834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19A00-F633-42BE-8C10-2A4B32967B42}" type="slidenum">
              <a:rPr lang="en-IN" smtClean="0"/>
              <a:t>‹#›</a:t>
            </a:fld>
            <a:endParaRPr lang="en-IN"/>
          </a:p>
        </p:txBody>
      </p:sp>
    </p:spTree>
    <p:extLst>
      <p:ext uri="{BB962C8B-B14F-4D97-AF65-F5344CB8AC3E}">
        <p14:creationId xmlns:p14="http://schemas.microsoft.com/office/powerpoint/2010/main" val="428552474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ata_mining" TargetMode="External"/><Relationship Id="rId2" Type="http://schemas.openxmlformats.org/officeDocument/2006/relationships/hyperlink" Target="https://en.wikipedia.org/wiki/Academic_discipline" TargetMode="External"/><Relationship Id="rId1" Type="http://schemas.openxmlformats.org/officeDocument/2006/relationships/slideLayout" Target="../slideLayouts/slideLayout2.xml"/><Relationship Id="rId5" Type="http://schemas.openxmlformats.org/officeDocument/2006/relationships/hyperlink" Target="https://en.wikipedia.org/wiki/Data_analysis" TargetMode="External"/><Relationship Id="rId4" Type="http://schemas.openxmlformats.org/officeDocument/2006/relationships/hyperlink" Target="https://en.wikipedia.org/wiki/Bioinforma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DC4-C168-F3F6-C8EE-6034083665D7}"/>
              </a:ext>
            </a:extLst>
          </p:cNvPr>
          <p:cNvSpPr>
            <a:spLocks noGrp="1"/>
          </p:cNvSpPr>
          <p:nvPr>
            <p:ph type="ctrTitle"/>
          </p:nvPr>
        </p:nvSpPr>
        <p:spPr>
          <a:xfrm>
            <a:off x="1520457" y="645831"/>
            <a:ext cx="10490274" cy="2421464"/>
          </a:xfrm>
        </p:spPr>
        <p:txBody>
          <a:bodyPr>
            <a:normAutofit/>
          </a:bodyPr>
          <a:lstStyle/>
          <a:p>
            <a:pPr algn="l"/>
            <a:r>
              <a:rPr lang="en-IN" sz="8000" b="1" u="sng" dirty="0"/>
              <a:t>DATA VISUALIZATION</a:t>
            </a:r>
          </a:p>
        </p:txBody>
      </p:sp>
      <p:sp>
        <p:nvSpPr>
          <p:cNvPr id="3" name="Subtitle 2">
            <a:extLst>
              <a:ext uri="{FF2B5EF4-FFF2-40B4-BE49-F238E27FC236}">
                <a16:creationId xmlns:a16="http://schemas.microsoft.com/office/drawing/2014/main" id="{0E778359-D3D3-3F07-F163-F6A1101E2255}"/>
              </a:ext>
            </a:extLst>
          </p:cNvPr>
          <p:cNvSpPr>
            <a:spLocks noGrp="1"/>
          </p:cNvSpPr>
          <p:nvPr>
            <p:ph type="subTitle" idx="1"/>
          </p:nvPr>
        </p:nvSpPr>
        <p:spPr>
          <a:xfrm>
            <a:off x="446567" y="3971063"/>
            <a:ext cx="11064433" cy="1405467"/>
          </a:xfrm>
        </p:spPr>
        <p:txBody>
          <a:bodyPr>
            <a:normAutofit lnSpcReduction="10000"/>
          </a:bodyPr>
          <a:lstStyle/>
          <a:p>
            <a:pPr algn="ctr"/>
            <a:r>
              <a:rPr lang="en-IN" sz="4800" b="1" dirty="0">
                <a:solidFill>
                  <a:schemeClr val="accent2"/>
                </a:solidFill>
              </a:rPr>
              <a:t>R  PROGRAMMING SELF LEARNING EVALUATION</a:t>
            </a:r>
          </a:p>
        </p:txBody>
      </p:sp>
    </p:spTree>
    <p:extLst>
      <p:ext uri="{BB962C8B-B14F-4D97-AF65-F5344CB8AC3E}">
        <p14:creationId xmlns:p14="http://schemas.microsoft.com/office/powerpoint/2010/main" val="264447060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6618-B573-B42B-17B2-2F0E8094007A}"/>
              </a:ext>
            </a:extLst>
          </p:cNvPr>
          <p:cNvSpPr>
            <a:spLocks noGrp="1"/>
          </p:cNvSpPr>
          <p:nvPr>
            <p:ph type="title"/>
          </p:nvPr>
        </p:nvSpPr>
        <p:spPr>
          <a:xfrm>
            <a:off x="106326" y="-166503"/>
            <a:ext cx="11279372" cy="1325563"/>
          </a:xfrm>
        </p:spPr>
        <p:txBody>
          <a:bodyPr/>
          <a:lstStyle/>
          <a:p>
            <a:r>
              <a:rPr lang="en-IN" sz="1800" b="1" u="sng" dirty="0">
                <a:solidFill>
                  <a:srgbClr val="CC0099"/>
                </a:solidFill>
                <a:latin typeface="Castellar" panose="020A0402060406010301" pitchFamily="18" charset="0"/>
                <a:ea typeface="Calibri" panose="020F0502020204030204" pitchFamily="34" charset="0"/>
                <a:cs typeface="Times New Roman" panose="02020603050405020304" pitchFamily="18" charset="0"/>
              </a:rPr>
              <a:t>4 . </a:t>
            </a:r>
            <a:r>
              <a:rPr lang="en-IN" sz="1800" b="1" u="sng" dirty="0">
                <a:solidFill>
                  <a:srgbClr val="CC0099"/>
                </a:solidFill>
                <a:effectLst/>
                <a:latin typeface="Castellar" panose="020A0402060406010301" pitchFamily="18" charset="0"/>
                <a:ea typeface="Calibri" panose="020F0502020204030204" pitchFamily="34" charset="0"/>
                <a:cs typeface="Times New Roman" panose="02020603050405020304" pitchFamily="18" charset="0"/>
              </a:rPr>
              <a:t>area chart of job placement by roll no and </a:t>
            </a:r>
            <a:r>
              <a:rPr lang="en-IN" sz="1800" b="1" u="sng" dirty="0" err="1">
                <a:solidFill>
                  <a:srgbClr val="CC0099"/>
                </a:solidFill>
                <a:effectLst/>
                <a:latin typeface="Castellar" panose="020A0402060406010301" pitchFamily="18" charset="0"/>
                <a:ea typeface="Calibri" panose="020F0502020204030204" pitchFamily="34" charset="0"/>
                <a:cs typeface="Times New Roman" panose="02020603050405020304" pitchFamily="18" charset="0"/>
              </a:rPr>
              <a:t>cgpa</a:t>
            </a:r>
            <a:endParaRPr lang="en-IN" dirty="0"/>
          </a:p>
        </p:txBody>
      </p:sp>
      <p:sp>
        <p:nvSpPr>
          <p:cNvPr id="4" name="TextBox 3">
            <a:extLst>
              <a:ext uri="{FF2B5EF4-FFF2-40B4-BE49-F238E27FC236}">
                <a16:creationId xmlns:a16="http://schemas.microsoft.com/office/drawing/2014/main" id="{A48E95B3-9204-87CE-DD65-9E7486BB6D34}"/>
              </a:ext>
            </a:extLst>
          </p:cNvPr>
          <p:cNvSpPr txBox="1"/>
          <p:nvPr/>
        </p:nvSpPr>
        <p:spPr>
          <a:xfrm>
            <a:off x="212652" y="895694"/>
            <a:ext cx="11979348" cy="1968231"/>
          </a:xfrm>
          <a:prstGeom prst="rect">
            <a:avLst/>
          </a:prstGeom>
          <a:noFill/>
        </p:spPr>
        <p:txBody>
          <a:bodyPr wrap="square">
            <a:spAutoFit/>
          </a:bodyPr>
          <a:lstStyle/>
          <a:p>
            <a:pPr>
              <a:lnSpc>
                <a:spcPct val="107000"/>
              </a:lnSpc>
              <a:spcAft>
                <a:spcPts val="800"/>
              </a:spcAft>
            </a:pPr>
            <a:r>
              <a:rPr lang="en-US" b="1" i="1" dirty="0"/>
              <a:t>&gt;</a:t>
            </a:r>
            <a:r>
              <a:rPr lang="en-US" b="1" i="1" dirty="0" err="1"/>
              <a:t>ggplot</a:t>
            </a:r>
            <a:r>
              <a:rPr lang="en-US" b="1" i="1" dirty="0"/>
              <a:t>(</a:t>
            </a:r>
            <a:r>
              <a:rPr lang="en-US" b="1" i="1" dirty="0" err="1"/>
              <a:t>a,aes</a:t>
            </a:r>
            <a:r>
              <a:rPr lang="en-US" b="1" i="1" dirty="0"/>
              <a:t>(x=</a:t>
            </a:r>
            <a:r>
              <a:rPr lang="en-US" b="1" i="1" dirty="0" err="1"/>
              <a:t>Roll.No.,y</a:t>
            </a:r>
            <a:r>
              <a:rPr lang="en-US" b="1" i="1" dirty="0"/>
              <a:t>=</a:t>
            </a:r>
            <a:r>
              <a:rPr lang="en-US" b="1" i="1" dirty="0" err="1"/>
              <a:t>CGPA,fill</a:t>
            </a:r>
            <a:r>
              <a:rPr lang="en-US" b="1" i="1" dirty="0"/>
              <a:t>=</a:t>
            </a:r>
            <a:r>
              <a:rPr lang="en-US" b="1" i="1" dirty="0" err="1"/>
              <a:t>Branch.of.Engineering</a:t>
            </a:r>
            <a:r>
              <a:rPr lang="en-US" b="1" i="1" dirty="0"/>
              <a:t>))+</a:t>
            </a:r>
            <a:r>
              <a:rPr lang="en-US" b="1" i="1" dirty="0" err="1"/>
              <a:t>geom_area</a:t>
            </a:r>
            <a:r>
              <a:rPr lang="en-US" b="1" i="1" dirty="0"/>
              <a:t>()+</a:t>
            </a:r>
            <a:r>
              <a:rPr lang="en-US" b="1" i="1" dirty="0" err="1"/>
              <a:t>scale_fill_manual</a:t>
            </a:r>
            <a:r>
              <a:rPr lang="en-US" b="1" i="1" dirty="0"/>
              <a:t>(values=c("</a:t>
            </a:r>
            <a:r>
              <a:rPr lang="en-US" b="1" i="1" dirty="0" err="1"/>
              <a:t>green","blue","red","yellow</a:t>
            </a:r>
            <a:r>
              <a:rPr lang="en-US" b="1" i="1" dirty="0"/>
              <a:t>"))+theme(</a:t>
            </a:r>
            <a:r>
              <a:rPr lang="en-US" b="1" i="1" dirty="0" err="1"/>
              <a:t>legend.position</a:t>
            </a:r>
            <a:r>
              <a:rPr lang="en-US" b="1" i="1" dirty="0"/>
              <a:t>="top",</a:t>
            </a:r>
            <a:r>
              <a:rPr lang="en-US" b="1" i="1" dirty="0" err="1"/>
              <a:t>legend.text</a:t>
            </a:r>
            <a:r>
              <a:rPr lang="en-US" b="1" i="1" dirty="0"/>
              <a:t>=</a:t>
            </a:r>
            <a:r>
              <a:rPr lang="en-US" b="1" i="1" dirty="0" err="1"/>
              <a:t>element_text</a:t>
            </a:r>
            <a:r>
              <a:rPr lang="en-US" b="1" i="1" dirty="0"/>
              <a:t>(size=10,color="brown"),</a:t>
            </a:r>
            <a:r>
              <a:rPr lang="en-US" b="1" i="1" dirty="0" err="1"/>
              <a:t>legend.title</a:t>
            </a:r>
            <a:r>
              <a:rPr lang="en-US" b="1" i="1" dirty="0"/>
              <a:t>=</a:t>
            </a:r>
            <a:r>
              <a:rPr lang="en-US" b="1" i="1" dirty="0" err="1"/>
              <a:t>element_text</a:t>
            </a:r>
            <a:r>
              <a:rPr lang="en-US" b="1" i="1" dirty="0"/>
              <a:t>(face="bold"))+labs(title="AREA CHART OF JOB PLACEMENT BY ROLL NO AND PLACEMENT </a:t>
            </a:r>
            <a:r>
              <a:rPr lang="en-US" b="1" i="1" dirty="0" err="1"/>
              <a:t>PACKAGE",x</a:t>
            </a:r>
            <a:r>
              <a:rPr lang="en-US" b="1" i="1" dirty="0"/>
              <a:t>="</a:t>
            </a:r>
            <a:r>
              <a:rPr lang="en-US" b="1" i="1" dirty="0" err="1"/>
              <a:t>Roll.No.",y</a:t>
            </a:r>
            <a:r>
              <a:rPr lang="en-US" b="1" i="1" dirty="0"/>
              <a:t>="</a:t>
            </a:r>
            <a:r>
              <a:rPr lang="en-US" b="1" i="1" dirty="0" err="1"/>
              <a:t>CGPA",fill</a:t>
            </a:r>
            <a:r>
              <a:rPr lang="en-US" b="1" i="1" dirty="0"/>
              <a:t>="</a:t>
            </a:r>
            <a:r>
              <a:rPr lang="en-US" b="1" i="1" dirty="0" err="1"/>
              <a:t>Branch.of.Engineering</a:t>
            </a:r>
            <a:r>
              <a:rPr lang="en-US" b="1" i="1" dirty="0"/>
              <a:t>")</a:t>
            </a:r>
          </a:p>
          <a:p>
            <a:pPr>
              <a:lnSpc>
                <a:spcPct val="107000"/>
              </a:lnSpc>
              <a:spcAft>
                <a:spcPts val="800"/>
              </a:spcAft>
            </a:pPr>
            <a:endParaRPr lang="en-US" b="1" i="1" dirty="0"/>
          </a:p>
          <a:p>
            <a:pPr>
              <a:lnSpc>
                <a:spcPct val="107000"/>
              </a:lnSpc>
              <a:spcAft>
                <a:spcPts val="800"/>
              </a:spcAft>
            </a:pP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13899" y="2221257"/>
            <a:ext cx="11627892" cy="4452498"/>
          </a:xfrm>
          <a:prstGeom prst="rect">
            <a:avLst/>
          </a:prstGeom>
          <a:noFill/>
          <a:ln>
            <a:noFill/>
          </a:ln>
        </p:spPr>
      </p:pic>
    </p:spTree>
    <p:extLst>
      <p:ext uri="{BB962C8B-B14F-4D97-AF65-F5344CB8AC3E}">
        <p14:creationId xmlns:p14="http://schemas.microsoft.com/office/powerpoint/2010/main" val="350789477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6419-6FB9-C428-6F2D-71CB1AAA60D8}"/>
              </a:ext>
            </a:extLst>
          </p:cNvPr>
          <p:cNvSpPr>
            <a:spLocks noGrp="1"/>
          </p:cNvSpPr>
          <p:nvPr>
            <p:ph type="title"/>
          </p:nvPr>
        </p:nvSpPr>
        <p:spPr>
          <a:xfrm>
            <a:off x="838200" y="365125"/>
            <a:ext cx="10515600" cy="4972419"/>
          </a:xfrm>
        </p:spPr>
        <p:txBody>
          <a:bodyPr>
            <a:normAutofit/>
          </a:bodyPr>
          <a:lstStyle/>
          <a:p>
            <a:pPr>
              <a:lnSpc>
                <a:spcPct val="107000"/>
              </a:lnSpc>
              <a:spcAft>
                <a:spcPts val="800"/>
              </a:spcAft>
            </a:pPr>
            <a:r>
              <a:rPr lang="en-IN" sz="2800" kern="100"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The  above Area Chart represents the Job placement of students roll.no and their CGPA . The x axis represents the Roll.no of the students and the y axis represents the CGPA of the students. The different colours in the chart represents the various branches of Engineering such as Computer Science, Civil Engineering, </a:t>
            </a:r>
            <a:r>
              <a:rPr lang="en-IN" sz="2800" kern="100" dirty="0" err="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Electrixal</a:t>
            </a:r>
            <a:r>
              <a:rPr lang="en-IN" sz="2800" kern="100"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engineering and Mechanical engineering. The graphical representation simply gives us the information of each student and his/her CGPA in different branches.</a:t>
            </a:r>
            <a:br>
              <a:rPr lang="en-IN" sz="2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r>
              <a:rPr lang="en-IN" sz="2800" kern="100"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a:t>
            </a:r>
            <a:br>
              <a:rPr lang="en-IN" sz="2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r>
              <a:rPr lang="en-IN" sz="2800" kern="100" dirty="0">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a:t> </a:t>
            </a:r>
            <a:endParaRPr lang="en-IN" sz="6000" dirty="0">
              <a:solidFill>
                <a:srgbClr val="00B050"/>
              </a:solidFill>
            </a:endParaRPr>
          </a:p>
        </p:txBody>
      </p:sp>
    </p:spTree>
    <p:extLst>
      <p:ext uri="{BB962C8B-B14F-4D97-AF65-F5344CB8AC3E}">
        <p14:creationId xmlns:p14="http://schemas.microsoft.com/office/powerpoint/2010/main" val="237878923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254F-0F66-51FC-0649-B513BB1DE04E}"/>
              </a:ext>
            </a:extLst>
          </p:cNvPr>
          <p:cNvSpPr>
            <a:spLocks noGrp="1"/>
          </p:cNvSpPr>
          <p:nvPr>
            <p:ph type="title"/>
          </p:nvPr>
        </p:nvSpPr>
        <p:spPr>
          <a:xfrm>
            <a:off x="2813199" y="269432"/>
            <a:ext cx="8221624" cy="1325563"/>
          </a:xfrm>
        </p:spPr>
        <p:txBody>
          <a:bodyPr>
            <a:normAutofit/>
          </a:bodyPr>
          <a:lstStyle/>
          <a:p>
            <a:r>
              <a:rPr lang="en-IN" sz="4800" b="1" dirty="0">
                <a:solidFill>
                  <a:srgbClr val="FF0000"/>
                </a:solidFill>
              </a:rPr>
              <a:t>THANK YOU!</a:t>
            </a:r>
          </a:p>
        </p:txBody>
      </p:sp>
    </p:spTree>
    <p:extLst>
      <p:ext uri="{BB962C8B-B14F-4D97-AF65-F5344CB8AC3E}">
        <p14:creationId xmlns:p14="http://schemas.microsoft.com/office/powerpoint/2010/main" val="190355037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1EF1-3C06-2579-FB30-5F171FF88C51}"/>
              </a:ext>
            </a:extLst>
          </p:cNvPr>
          <p:cNvSpPr>
            <a:spLocks noGrp="1"/>
          </p:cNvSpPr>
          <p:nvPr>
            <p:ph type="title"/>
          </p:nvPr>
        </p:nvSpPr>
        <p:spPr>
          <a:xfrm>
            <a:off x="2134340" y="231960"/>
            <a:ext cx="10515600" cy="1325563"/>
          </a:xfrm>
        </p:spPr>
        <p:txBody>
          <a:bodyPr/>
          <a:lstStyle/>
          <a:p>
            <a:r>
              <a:rPr lang="en-IN" sz="4400" b="1" dirty="0"/>
              <a:t>WHAT IS R PROGRAMMING</a:t>
            </a:r>
            <a:r>
              <a:rPr lang="en-IN" dirty="0"/>
              <a:t>?</a:t>
            </a:r>
          </a:p>
        </p:txBody>
      </p:sp>
      <p:sp>
        <p:nvSpPr>
          <p:cNvPr id="3" name="Content Placeholder 2">
            <a:extLst>
              <a:ext uri="{FF2B5EF4-FFF2-40B4-BE49-F238E27FC236}">
                <a16:creationId xmlns:a16="http://schemas.microsoft.com/office/drawing/2014/main" id="{06440D6E-BE73-5B38-6F64-0E5B49DCD0E0}"/>
              </a:ext>
            </a:extLst>
          </p:cNvPr>
          <p:cNvSpPr>
            <a:spLocks noGrp="1"/>
          </p:cNvSpPr>
          <p:nvPr>
            <p:ph idx="1"/>
          </p:nvPr>
        </p:nvSpPr>
        <p:spPr/>
        <p:txBody>
          <a:bodyPr/>
          <a:lstStyle/>
          <a:p>
            <a:r>
              <a:rPr lang="en-US" sz="2400" b="1" i="0" dirty="0">
                <a:solidFill>
                  <a:srgbClr val="FF0000"/>
                </a:solidFill>
                <a:effectLst>
                  <a:outerShdw blurRad="38100" dist="38100" dir="2700000" algn="tl">
                    <a:srgbClr val="000000">
                      <a:alpha val="43137"/>
                    </a:srgbClr>
                  </a:outerShdw>
                </a:effectLst>
                <a:latin typeface="Roboto" panose="020F0502020204030204" pitchFamily="2" charset="0"/>
              </a:rPr>
              <a:t>R is an open-source programming language that is widely used as a statistical software and data analysis tool. R generally comes with the Command-line interface. R is available across widely used platforms like Windows, macOS</a:t>
            </a:r>
            <a:r>
              <a:rPr lang="en-US" sz="2400" b="1" i="0" dirty="0">
                <a:effectLst>
                  <a:outerShdw blurRad="38100" dist="38100" dir="2700000" algn="tl">
                    <a:srgbClr val="000000">
                      <a:alpha val="43137"/>
                    </a:srgbClr>
                  </a:outerShdw>
                </a:effectLst>
                <a:latin typeface="Roboto" panose="020F0502020204030204" pitchFamily="2" charset="0"/>
              </a:rPr>
              <a:t>.</a:t>
            </a:r>
          </a:p>
          <a:p>
            <a:r>
              <a:rPr lang="en-US" sz="2400" b="1" i="0" dirty="0">
                <a:solidFill>
                  <a:srgbClr val="FF0000"/>
                </a:solidFill>
                <a:effectLst>
                  <a:outerShdw blurRad="38100" dist="38100" dir="2700000" algn="tl">
                    <a:srgbClr val="000000">
                      <a:alpha val="43137"/>
                    </a:srgbClr>
                  </a:outerShdw>
                </a:effectLst>
                <a:latin typeface="Arial" panose="020B0604020202020204" pitchFamily="34" charset="0"/>
              </a:rPr>
              <a:t>It has been adopted in the </a:t>
            </a:r>
            <a:r>
              <a:rPr lang="en-US" sz="2400" b="1" i="0" u="none" strike="noStrike" dirty="0">
                <a:solidFill>
                  <a:srgbClr val="FF0000"/>
                </a:solidFill>
                <a:effectLst>
                  <a:outerShdw blurRad="38100" dist="38100" dir="2700000" algn="tl">
                    <a:srgbClr val="000000">
                      <a:alpha val="43137"/>
                    </a:srgbClr>
                  </a:outerShdw>
                </a:effectLst>
                <a:latin typeface="Arial" panose="020B0604020202020204" pitchFamily="34" charset="0"/>
                <a:hlinkClick r:id="rId2" tooltip="Academic discipline">
                  <a:extLst>
                    <a:ext uri="{A12FA001-AC4F-418D-AE19-62706E023703}">
                      <ahyp:hlinkClr xmlns:ahyp="http://schemas.microsoft.com/office/drawing/2018/hyperlinkcolor" val="tx"/>
                    </a:ext>
                  </a:extLst>
                </a:hlinkClick>
              </a:rPr>
              <a:t>fields</a:t>
            </a:r>
            <a:r>
              <a:rPr lang="en-US" sz="2400" b="1" i="0" dirty="0">
                <a:solidFill>
                  <a:srgbClr val="FF0000"/>
                </a:solidFill>
                <a:effectLst>
                  <a:outerShdw blurRad="38100" dist="38100" dir="2700000" algn="tl">
                    <a:srgbClr val="000000">
                      <a:alpha val="43137"/>
                    </a:srgbClr>
                  </a:outerShdw>
                </a:effectLst>
                <a:latin typeface="Arial" panose="020B0604020202020204" pitchFamily="34" charset="0"/>
              </a:rPr>
              <a:t> of </a:t>
            </a:r>
            <a:r>
              <a:rPr lang="en-US" sz="2400" b="1" i="0" u="none" strike="noStrike" dirty="0">
                <a:solidFill>
                  <a:srgbClr val="FF0000"/>
                </a:solidFill>
                <a:effectLst>
                  <a:outerShdw blurRad="38100" dist="38100" dir="2700000" algn="tl">
                    <a:srgbClr val="000000">
                      <a:alpha val="43137"/>
                    </a:srgbClr>
                  </a:outerShdw>
                </a:effectLst>
                <a:latin typeface="Arial" panose="020B0604020202020204" pitchFamily="34" charset="0"/>
                <a:hlinkClick r:id="rId3" tooltip="Data mining">
                  <a:extLst>
                    <a:ext uri="{A12FA001-AC4F-418D-AE19-62706E023703}">
                      <ahyp:hlinkClr xmlns:ahyp="http://schemas.microsoft.com/office/drawing/2018/hyperlinkcolor" val="tx"/>
                    </a:ext>
                  </a:extLst>
                </a:hlinkClick>
              </a:rPr>
              <a:t>data mining</a:t>
            </a:r>
            <a:r>
              <a:rPr lang="en-US" sz="2400" b="1" i="0" dirty="0">
                <a:solidFill>
                  <a:srgbClr val="FF0000"/>
                </a:solidFill>
                <a:effectLst>
                  <a:outerShdw blurRad="38100" dist="38100" dir="2700000" algn="tl">
                    <a:srgbClr val="000000">
                      <a:alpha val="43137"/>
                    </a:srgbClr>
                  </a:outerShdw>
                </a:effectLst>
                <a:latin typeface="Arial" panose="020B0604020202020204" pitchFamily="34" charset="0"/>
              </a:rPr>
              <a:t>, </a:t>
            </a:r>
            <a:r>
              <a:rPr lang="en-US" sz="2400" b="1" i="0" u="none" strike="noStrike" dirty="0">
                <a:solidFill>
                  <a:srgbClr val="FF0000"/>
                </a:solidFill>
                <a:effectLst>
                  <a:outerShdw blurRad="38100" dist="38100" dir="2700000" algn="tl">
                    <a:srgbClr val="000000">
                      <a:alpha val="43137"/>
                    </a:srgbClr>
                  </a:outerShdw>
                </a:effectLst>
                <a:latin typeface="Arial" panose="020B0604020202020204" pitchFamily="34" charset="0"/>
                <a:hlinkClick r:id="rId4" tooltip="Bioinformatics">
                  <a:extLst>
                    <a:ext uri="{A12FA001-AC4F-418D-AE19-62706E023703}">
                      <ahyp:hlinkClr xmlns:ahyp="http://schemas.microsoft.com/office/drawing/2018/hyperlinkcolor" val="tx"/>
                    </a:ext>
                  </a:extLst>
                </a:hlinkClick>
              </a:rPr>
              <a:t>bioinformatics</a:t>
            </a:r>
            <a:r>
              <a:rPr lang="en-US" sz="2400" b="1" i="0" dirty="0">
                <a:solidFill>
                  <a:srgbClr val="FF0000"/>
                </a:solidFill>
                <a:effectLst>
                  <a:outerShdw blurRad="38100" dist="38100" dir="2700000" algn="tl">
                    <a:srgbClr val="000000">
                      <a:alpha val="43137"/>
                    </a:srgbClr>
                  </a:outerShdw>
                </a:effectLst>
                <a:latin typeface="Arial" panose="020B0604020202020204" pitchFamily="34" charset="0"/>
              </a:rPr>
              <a:t>, and </a:t>
            </a:r>
            <a:r>
              <a:rPr lang="en-US" sz="2400" b="1" i="0" u="none" strike="noStrike" dirty="0">
                <a:solidFill>
                  <a:srgbClr val="FF0000"/>
                </a:solidFill>
                <a:effectLst>
                  <a:outerShdw blurRad="38100" dist="38100" dir="2700000" algn="tl">
                    <a:srgbClr val="000000">
                      <a:alpha val="43137"/>
                    </a:srgbClr>
                  </a:outerShdw>
                </a:effectLst>
                <a:latin typeface="Arial" panose="020B0604020202020204" pitchFamily="34" charset="0"/>
                <a:hlinkClick r:id="rId5" tooltip="Data analysis">
                  <a:extLst>
                    <a:ext uri="{A12FA001-AC4F-418D-AE19-62706E023703}">
                      <ahyp:hlinkClr xmlns:ahyp="http://schemas.microsoft.com/office/drawing/2018/hyperlinkcolor" val="tx"/>
                    </a:ext>
                  </a:extLst>
                </a:hlinkClick>
              </a:rPr>
              <a:t>data analysis</a:t>
            </a:r>
            <a:r>
              <a:rPr lang="en-US" sz="2400" b="1" i="0" dirty="0">
                <a:solidFill>
                  <a:srgbClr val="FF0000"/>
                </a:solidFill>
                <a:effectLst>
                  <a:outerShdw blurRad="38100" dist="38100" dir="2700000" algn="tl">
                    <a:srgbClr val="000000">
                      <a:alpha val="43137"/>
                    </a:srgbClr>
                  </a:outerShdw>
                </a:effectLst>
                <a:latin typeface="Arial" panose="020B0604020202020204" pitchFamily="34" charset="0"/>
              </a:rPr>
              <a:t>.</a:t>
            </a:r>
          </a:p>
          <a:p>
            <a:endParaRPr lang="en-IN" dirty="0"/>
          </a:p>
        </p:txBody>
      </p:sp>
    </p:spTree>
    <p:extLst>
      <p:ext uri="{BB962C8B-B14F-4D97-AF65-F5344CB8AC3E}">
        <p14:creationId xmlns:p14="http://schemas.microsoft.com/office/powerpoint/2010/main" val="219321759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86D0-5C7B-2926-A433-D7742F07298A}"/>
              </a:ext>
            </a:extLst>
          </p:cNvPr>
          <p:cNvSpPr>
            <a:spLocks noGrp="1"/>
          </p:cNvSpPr>
          <p:nvPr>
            <p:ph type="title" idx="4294967295"/>
          </p:nvPr>
        </p:nvSpPr>
        <p:spPr>
          <a:xfrm>
            <a:off x="0" y="365125"/>
            <a:ext cx="10515600" cy="1325563"/>
          </a:xfrm>
        </p:spPr>
        <p:txBody>
          <a:bodyPr>
            <a:noAutofit/>
          </a:bodyPr>
          <a:lstStyle/>
          <a:p>
            <a:pPr marL="457200">
              <a:lnSpc>
                <a:spcPct val="107000"/>
              </a:lnSpc>
            </a:pPr>
            <a:br>
              <a:rPr lang="en-IN" sz="2400" kern="100" dirty="0">
                <a:effectLst/>
                <a:latin typeface="Aptos Display" panose="020B000402020202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IMPORTING DATA</a:t>
            </a:r>
            <a:br>
              <a:rPr lang="en-IN" sz="3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br>
              <a:rPr lang="en-IN" sz="3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br>
            <a:r>
              <a:rPr lang="en-IN" sz="3600" kern="100" dirty="0">
                <a:effectLst/>
                <a:latin typeface="Aptos Display" panose="020B0004020202020204" pitchFamily="34" charset="0"/>
                <a:ea typeface="Calibri" panose="020F0502020204030204" pitchFamily="34" charset="0"/>
                <a:cs typeface="Arial" panose="020B0604020202020204" pitchFamily="34" charset="0"/>
              </a:rPr>
              <a:t>&gt;placement=read.csv("C:/Users/SWAR/OneDrive/Desktop/r.csv",header=TRUE)</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r>
              <a:rPr lang="en-IN" sz="3600" kern="100" dirty="0">
                <a:effectLst/>
                <a:latin typeface="Aptos Display" panose="020B0004020202020204" pitchFamily="34" charset="0"/>
                <a:ea typeface="Calibri" panose="020F0502020204030204" pitchFamily="34" charset="0"/>
                <a:cs typeface="Arial" panose="020B0604020202020204" pitchFamily="34" charset="0"/>
              </a:rPr>
              <a:t>&gt;placement</a:t>
            </a:r>
            <a:br>
              <a:rPr lang="en-IN" sz="3600" kern="100" dirty="0">
                <a:effectLst/>
                <a:latin typeface="Aptos Display" panose="020B0004020202020204" pitchFamily="34" charset="0"/>
                <a:ea typeface="Calibri" panose="020F0502020204030204" pitchFamily="34" charset="0"/>
                <a:cs typeface="Arial" panose="020B0604020202020204" pitchFamily="34" charset="0"/>
              </a:rPr>
            </a:br>
            <a:br>
              <a:rPr lang="en-IN" sz="3600" kern="100" dirty="0">
                <a:latin typeface="Aptos Display" panose="020B0004020202020204" pitchFamily="34" charset="0"/>
                <a:ea typeface="Calibri" panose="020F0502020204030204" pitchFamily="34" charset="0"/>
                <a:cs typeface="Arial" panose="020B0604020202020204" pitchFamily="34"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Tree>
    <p:extLst>
      <p:ext uri="{BB962C8B-B14F-4D97-AF65-F5344CB8AC3E}">
        <p14:creationId xmlns:p14="http://schemas.microsoft.com/office/powerpoint/2010/main" val="304930578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AF34-B1BD-CBBD-2525-23F31471CF5E}"/>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9FE084BF-24F9-381C-71AC-B2172DCC82C6}"/>
              </a:ext>
            </a:extLst>
          </p:cNvPr>
          <p:cNvPicPr>
            <a:picLocks noChangeAspect="1"/>
          </p:cNvPicPr>
          <p:nvPr/>
        </p:nvPicPr>
        <p:blipFill>
          <a:blip r:embed="rId2"/>
          <a:stretch>
            <a:fillRect/>
          </a:stretch>
        </p:blipFill>
        <p:spPr>
          <a:xfrm>
            <a:off x="612492" y="181155"/>
            <a:ext cx="11455863" cy="6521570"/>
          </a:xfrm>
          <a:prstGeom prst="rect">
            <a:avLst/>
          </a:prstGeom>
        </p:spPr>
      </p:pic>
    </p:spTree>
    <p:extLst>
      <p:ext uri="{BB962C8B-B14F-4D97-AF65-F5344CB8AC3E}">
        <p14:creationId xmlns:p14="http://schemas.microsoft.com/office/powerpoint/2010/main" val="217766222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4BE30-87D6-6A4F-0A05-061D6581DAF9}"/>
              </a:ext>
            </a:extLst>
          </p:cNvPr>
          <p:cNvSpPr>
            <a:spLocks noGrp="1"/>
          </p:cNvSpPr>
          <p:nvPr>
            <p:ph type="title"/>
          </p:nvPr>
        </p:nvSpPr>
        <p:spPr>
          <a:xfrm>
            <a:off x="386255" y="314864"/>
            <a:ext cx="6098628" cy="6325235"/>
          </a:xfrm>
        </p:spPr>
        <p:txBody>
          <a:bodyPr>
            <a:noAutofit/>
          </a:bodyPr>
          <a:lstStyle/>
          <a:p>
            <a:pPr marL="457200">
              <a:lnSpc>
                <a:spcPct val="100000"/>
              </a:lnSpc>
            </a:pPr>
            <a:br>
              <a:rPr lang="en-IN" sz="1800" kern="100" dirty="0">
                <a:ln>
                  <a:noFill/>
                </a:ln>
                <a:solidFill>
                  <a:srgbClr val="000000"/>
                </a:solidFill>
                <a:latin typeface="Aptos Display" panose="020B0004020202020204" pitchFamily="34" charset="0"/>
                <a:ea typeface="Calibri" panose="020F0502020204030204" pitchFamily="34" charset="0"/>
                <a:cs typeface="Arial" panose="020B0604020202020204" pitchFamily="34" charset="0"/>
              </a:rPr>
            </a:br>
            <a:r>
              <a:rPr lang="en-IN" sz="1800" kern="100" dirty="0">
                <a:ln>
                  <a:noFill/>
                </a:ln>
                <a:solidFill>
                  <a:srgbClr val="000000"/>
                </a:solidFill>
                <a:latin typeface="Aptos Display" panose="020B0004020202020204" pitchFamily="34" charset="0"/>
                <a:ea typeface="Calibri" panose="020F0502020204030204" pitchFamily="34" charset="0"/>
                <a:cs typeface="Arial" panose="020B0604020202020204" pitchFamily="34" charset="0"/>
              </a:rPr>
              <a:t> </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sz="1800" dirty="0"/>
          </a:p>
        </p:txBody>
      </p:sp>
      <p:sp>
        <p:nvSpPr>
          <p:cNvPr id="5" name="TextBox 4">
            <a:extLst>
              <a:ext uri="{FF2B5EF4-FFF2-40B4-BE49-F238E27FC236}">
                <a16:creationId xmlns:a16="http://schemas.microsoft.com/office/drawing/2014/main" id="{0A0AF89B-7CC6-2F41-A0EA-D011ED58EC28}"/>
              </a:ext>
            </a:extLst>
          </p:cNvPr>
          <p:cNvSpPr txBox="1"/>
          <p:nvPr/>
        </p:nvSpPr>
        <p:spPr>
          <a:xfrm>
            <a:off x="6791864" y="314864"/>
            <a:ext cx="5400136" cy="6186309"/>
          </a:xfrm>
          <a:prstGeom prst="rect">
            <a:avLst/>
          </a:prstGeom>
          <a:noFill/>
        </p:spPr>
        <p:txBody>
          <a:bodyPr wrap="square" rtlCol="0">
            <a:spAutoFit/>
          </a:bodyPr>
          <a:lstStyle/>
          <a:p>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Knows Python:</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Description: Whether the student knows Python programming language or not.</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Data Type: String (Yes/No)</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No. of backlogs</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Description: Number of backlogs the student has.</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Data Type: Integer</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Age of Candidate:</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Description: Age of the student.</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Data Type: Integer</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Branch of Engineering:</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Description: The branch of engineering the student belongs to.</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Data Type: String</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Placement Package:</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Description: The package offered to the student during placement, in lakhs per annum.</a:t>
            </a:r>
            <a:br>
              <a:rPr lang="en-IN" b="1" kern="100" dirty="0">
                <a:effectLst/>
                <a:latin typeface="Calibri" panose="020F0502020204030204" pitchFamily="34" charset="0"/>
                <a:ea typeface="Calibri" panose="020F0502020204030204" pitchFamily="34" charset="0"/>
                <a:cs typeface="Times New Roman" panose="02020603050405020304" pitchFamily="18" charset="0"/>
              </a:rPr>
            </a:br>
            <a:r>
              <a:rPr lang="en-IN" b="1" kern="100" dirty="0">
                <a:ln>
                  <a:noFill/>
                </a:ln>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Data Type: Float</a:t>
            </a:r>
            <a:endParaRPr lang="en-IN" b="1" dirty="0"/>
          </a:p>
        </p:txBody>
      </p:sp>
      <p:sp>
        <p:nvSpPr>
          <p:cNvPr id="8" name="TextBox 7">
            <a:extLst>
              <a:ext uri="{FF2B5EF4-FFF2-40B4-BE49-F238E27FC236}">
                <a16:creationId xmlns:a16="http://schemas.microsoft.com/office/drawing/2014/main" id="{2DBACD36-C193-AF20-4111-A287D7C3F388}"/>
              </a:ext>
            </a:extLst>
          </p:cNvPr>
          <p:cNvSpPr txBox="1"/>
          <p:nvPr/>
        </p:nvSpPr>
        <p:spPr>
          <a:xfrm>
            <a:off x="-119299" y="-425302"/>
            <a:ext cx="6921795" cy="7490577"/>
          </a:xfrm>
          <a:prstGeom prst="rect">
            <a:avLst/>
          </a:prstGeom>
          <a:noFill/>
        </p:spPr>
        <p:txBody>
          <a:bodyPr wrap="square" rtlCol="0">
            <a:spAutoFit/>
          </a:bodyPr>
          <a:lstStyle/>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Columns : </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 </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Name of Student:</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Description: The name of the student.</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Data Type: String</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 </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Roll number:</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Description: Roll number of the student.</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Data Type: Integer</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 </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No. of DSA questions:</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Description: The number of Data Structures and Algorithms (DSA) questions attempted by the student.</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Data Type: Integer</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 </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CGPA:</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Description: Cumulative Grade Point Average (CGPA) of the student.</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Data Type: Float</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 </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Knows </a:t>
            </a:r>
            <a:r>
              <a:rPr lang="en-IN" b="1" kern="100" dirty="0" err="1">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Ml</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Description: Whether the student knows Machine Learning (ML) or not.</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Data Type: String (Yes/No)</a:t>
            </a:r>
            <a:endParaRPr lang="en-IN"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b="1" kern="100" dirty="0">
                <a:ln>
                  <a:noFill/>
                </a:ln>
                <a:effectLst>
                  <a:outerShdw blurRad="38100" dist="38100" dir="2700000" algn="tl">
                    <a:srgbClr val="000000">
                      <a:alpha val="43137"/>
                    </a:srgbClr>
                  </a:outerShdw>
                </a:effectLst>
                <a:latin typeface="Aptos Display" panose="020B0004020202020204" pitchFamily="34" charset="0"/>
                <a:ea typeface="Calibri" panose="020F0502020204030204" pitchFamily="34" charset="0"/>
                <a:cs typeface="Arial" panose="020B0604020202020204" pitchFamily="34" charset="0"/>
              </a:rPr>
              <a:t> </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636743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DF58-81FE-C684-295A-9DEEC85E9FEC}"/>
              </a:ext>
            </a:extLst>
          </p:cNvPr>
          <p:cNvSpPr>
            <a:spLocks noGrp="1"/>
          </p:cNvSpPr>
          <p:nvPr>
            <p:ph type="title"/>
          </p:nvPr>
        </p:nvSpPr>
        <p:spPr>
          <a:xfrm>
            <a:off x="202019" y="0"/>
            <a:ext cx="11897832" cy="3428999"/>
          </a:xfrm>
        </p:spPr>
        <p:txBody>
          <a:bodyPr>
            <a:normAutofit fontScale="90000"/>
          </a:bodyPr>
          <a:lstStyle/>
          <a:p>
            <a:pPr marL="457200">
              <a:lnSpc>
                <a:spcPct val="107000"/>
              </a:lnSpc>
            </a:pPr>
            <a:br>
              <a:rPr lang="en-IN" sz="2800" b="1" u="sng" kern="100" dirty="0">
                <a:ln>
                  <a:noFill/>
                </a:ln>
                <a:solidFill>
                  <a:srgbClr val="FF0000"/>
                </a:solidFill>
                <a:effectLst>
                  <a:outerShdw blurRad="38100" dist="19050" dir="2700000" algn="tl">
                    <a:schemeClr val="dk1">
                      <a:alpha val="40000"/>
                    </a:schemeClr>
                  </a:outerShdw>
                </a:effectLst>
                <a:latin typeface="Castellar" panose="020A0402060406010301" pitchFamily="18" charset="0"/>
                <a:ea typeface="Calibri" panose="020F0502020204030204" pitchFamily="34" charset="0"/>
                <a:cs typeface="Arial" panose="020B0604020202020204" pitchFamily="34" charset="0"/>
              </a:rPr>
            </a:br>
            <a:r>
              <a:rPr lang="en-IN" sz="2700" b="1" u="sng" kern="100" dirty="0">
                <a:solidFill>
                  <a:srgbClr val="33CC33"/>
                </a:solidFill>
                <a:effectLst>
                  <a:outerShdw blurRad="38100" dist="19050" dir="2700000" algn="tl">
                    <a:schemeClr val="dk1">
                      <a:alpha val="40000"/>
                    </a:schemeClr>
                  </a:outerShdw>
                </a:effectLst>
                <a:latin typeface="Castellar" panose="020A0402060406010301" pitchFamily="18" charset="0"/>
                <a:ea typeface="Calibri" panose="020F0502020204030204" pitchFamily="34" charset="0"/>
                <a:cs typeface="Arial" panose="020B0604020202020204" pitchFamily="34" charset="0"/>
              </a:rPr>
              <a:t>1 . </a:t>
            </a:r>
            <a:r>
              <a:rPr lang="en-IN" sz="2700" b="1" u="sng" kern="100" dirty="0">
                <a:ln>
                  <a:noFill/>
                </a:ln>
                <a:solidFill>
                  <a:srgbClr val="33CC33"/>
                </a:solidFill>
                <a:effectLst>
                  <a:outerShdw blurRad="38100" dist="19050" dir="2700000" algn="tl">
                    <a:schemeClr val="dk1">
                      <a:alpha val="40000"/>
                    </a:schemeClr>
                  </a:outerShdw>
                </a:effectLst>
                <a:latin typeface="Castellar" panose="020A0402060406010301" pitchFamily="18" charset="0"/>
                <a:ea typeface="Calibri" panose="020F0502020204030204" pitchFamily="34" charset="0"/>
                <a:cs typeface="Arial" panose="020B0604020202020204" pitchFamily="34" charset="0"/>
              </a:rPr>
              <a:t>Box plot graph of placement packages according to different branches of engineering</a:t>
            </a:r>
            <a:r>
              <a:rPr lang="en-IN" sz="2700" b="1" u="sng" kern="100" dirty="0">
                <a:solidFill>
                  <a:srgbClr val="33CC33"/>
                </a:solidFill>
                <a:effectLst/>
                <a:latin typeface="Castellar" panose="020A0402060406010301" pitchFamily="18" charset="0"/>
                <a:ea typeface="Calibri" panose="020F0502020204030204" pitchFamily="34" charset="0"/>
                <a:cs typeface="Arial" panose="020B0604020202020204" pitchFamily="34" charset="0"/>
              </a:rPr>
              <a:t>.</a:t>
            </a:r>
            <a:br>
              <a:rPr lang="en-IN" sz="27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7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b="1" i="1" dirty="0">
                <a:latin typeface="Calibri" panose="020F0502020204030204" pitchFamily="34" charset="0"/>
                <a:cs typeface="Calibri" panose="020F0502020204030204" pitchFamily="34" charset="0"/>
              </a:rPr>
              <a:t>&gt;</a:t>
            </a:r>
            <a:r>
              <a:rPr lang="en-US" sz="2000" b="1" i="1" dirty="0" err="1">
                <a:latin typeface="Calibri" panose="020F0502020204030204" pitchFamily="34" charset="0"/>
                <a:cs typeface="Calibri" panose="020F0502020204030204" pitchFamily="34" charset="0"/>
              </a:rPr>
              <a:t>ggplot</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a,aes</a:t>
            </a:r>
            <a:r>
              <a:rPr lang="en-US" sz="2000" b="1" i="1" dirty="0">
                <a:latin typeface="Calibri" panose="020F0502020204030204" pitchFamily="34" charset="0"/>
                <a:cs typeface="Calibri" panose="020F0502020204030204" pitchFamily="34" charset="0"/>
              </a:rPr>
              <a:t>(x=</a:t>
            </a:r>
            <a:r>
              <a:rPr lang="en-US" sz="2000" b="1" i="1" dirty="0" err="1">
                <a:latin typeface="Calibri" panose="020F0502020204030204" pitchFamily="34" charset="0"/>
                <a:cs typeface="Calibri" panose="020F0502020204030204" pitchFamily="34" charset="0"/>
              </a:rPr>
              <a:t>Branch.of.Engineering,y</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Placement.Package,fill</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Branch.of.Engineering</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geom_boxplot</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scale_fill_manual</a:t>
            </a:r>
            <a:r>
              <a:rPr lang="en-US" sz="2000" b="1" i="1" dirty="0">
                <a:latin typeface="Calibri" panose="020F0502020204030204" pitchFamily="34" charset="0"/>
                <a:cs typeface="Calibri" panose="020F0502020204030204" pitchFamily="34" charset="0"/>
              </a:rPr>
              <a:t>(values=c("dark </a:t>
            </a:r>
            <a:r>
              <a:rPr lang="en-US" sz="2000" b="1" i="1" dirty="0" err="1">
                <a:latin typeface="Calibri" panose="020F0502020204030204" pitchFamily="34" charset="0"/>
                <a:cs typeface="Calibri" panose="020F0502020204030204" pitchFamily="34" charset="0"/>
              </a:rPr>
              <a:t>blue","red","orange","pink</a:t>
            </a:r>
            <a:r>
              <a:rPr lang="en-US" sz="2000" b="1" i="1" dirty="0">
                <a:latin typeface="Calibri" panose="020F0502020204030204" pitchFamily="34" charset="0"/>
                <a:cs typeface="Calibri" panose="020F0502020204030204" pitchFamily="34" charset="0"/>
              </a:rPr>
              <a:t>"))+theme(</a:t>
            </a:r>
            <a:r>
              <a:rPr lang="en-US" sz="2000" b="1" i="1" dirty="0" err="1">
                <a:latin typeface="Calibri" panose="020F0502020204030204" pitchFamily="34" charset="0"/>
                <a:cs typeface="Calibri" panose="020F0502020204030204" pitchFamily="34" charset="0"/>
              </a:rPr>
              <a:t>legend.text.position</a:t>
            </a:r>
            <a:r>
              <a:rPr lang="en-US" sz="2000" b="1" i="1" dirty="0">
                <a:latin typeface="Calibri" panose="020F0502020204030204" pitchFamily="34" charset="0"/>
                <a:cs typeface="Calibri" panose="020F0502020204030204" pitchFamily="34" charset="0"/>
              </a:rPr>
              <a:t>="top",</a:t>
            </a:r>
            <a:r>
              <a:rPr lang="en-US" sz="2000" b="1" i="1" dirty="0" err="1">
                <a:latin typeface="Calibri" panose="020F0502020204030204" pitchFamily="34" charset="0"/>
                <a:cs typeface="Calibri" panose="020F0502020204030204" pitchFamily="34" charset="0"/>
              </a:rPr>
              <a:t>plot.background</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element_rect</a:t>
            </a:r>
            <a:r>
              <a:rPr lang="en-US" sz="2000" b="1" i="1" dirty="0">
                <a:latin typeface="Calibri" panose="020F0502020204030204" pitchFamily="34" charset="0"/>
                <a:cs typeface="Calibri" panose="020F0502020204030204" pitchFamily="34" charset="0"/>
              </a:rPr>
              <a:t>(fill="yellow"))+labs(title="BOX PLOT OF PLACEMENT PACKAGES BY </a:t>
            </a:r>
            <a:r>
              <a:rPr lang="en-US" sz="2000" b="1" i="1" dirty="0" err="1">
                <a:latin typeface="Calibri" panose="020F0502020204030204" pitchFamily="34" charset="0"/>
                <a:cs typeface="Calibri" panose="020F0502020204030204" pitchFamily="34" charset="0"/>
              </a:rPr>
              <a:t>ENGINEERING",x</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Branch.of.Engineering",y</a:t>
            </a:r>
            <a:r>
              <a:rPr lang="en-US" sz="2000" b="1" i="1" dirty="0">
                <a:latin typeface="Calibri" panose="020F0502020204030204" pitchFamily="34" charset="0"/>
                <a:cs typeface="Calibri" panose="020F0502020204030204" pitchFamily="34" charset="0"/>
              </a:rPr>
              <a:t>="</a:t>
            </a:r>
            <a:r>
              <a:rPr lang="en-US" sz="2000" b="1" i="1" dirty="0" err="1">
                <a:latin typeface="Calibri" panose="020F0502020204030204" pitchFamily="34" charset="0"/>
                <a:cs typeface="Calibri" panose="020F0502020204030204" pitchFamily="34" charset="0"/>
              </a:rPr>
              <a:t>Placement.Package</a:t>
            </a:r>
            <a:r>
              <a:rPr lang="en-US" sz="2000" b="1" i="1" dirty="0">
                <a:latin typeface="Calibri" panose="020F0502020204030204" pitchFamily="34" charset="0"/>
                <a:cs typeface="Calibri" panose="020F0502020204030204" pitchFamily="34" charset="0"/>
              </a:rPr>
              <a:t>")</a:t>
            </a:r>
            <a:br>
              <a:rPr lang="en-US" sz="2000" b="1" i="1" dirty="0">
                <a:latin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ln>
                  <a:noFill/>
                </a:ln>
                <a:solidFill>
                  <a:srgbClr val="FF000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6000" dirty="0"/>
          </a:p>
        </p:txBody>
      </p:sp>
      <p:sp>
        <p:nvSpPr>
          <p:cNvPr id="6" name="TextBox 5">
            <a:extLst>
              <a:ext uri="{FF2B5EF4-FFF2-40B4-BE49-F238E27FC236}">
                <a16:creationId xmlns:a16="http://schemas.microsoft.com/office/drawing/2014/main" id="{AC4AC531-1C8A-9872-CB4A-DB1D6D79C112}"/>
              </a:ext>
            </a:extLst>
          </p:cNvPr>
          <p:cNvSpPr txBox="1"/>
          <p:nvPr/>
        </p:nvSpPr>
        <p:spPr>
          <a:xfrm>
            <a:off x="5892209" y="2055291"/>
            <a:ext cx="6097772" cy="5624745"/>
          </a:xfrm>
          <a:prstGeom prst="rect">
            <a:avLst/>
          </a:prstGeom>
          <a:noFill/>
        </p:spPr>
        <p:txBody>
          <a:bodyPr wrap="square">
            <a:spAutoFit/>
          </a:bodyPr>
          <a:lstStyle/>
          <a:p>
            <a:pPr marL="457200">
              <a:lnSpc>
                <a:spcPct val="107000"/>
              </a:lnSpc>
            </a:pPr>
            <a:r>
              <a:rPr lang="en-IN" sz="2400" kern="100" dirty="0">
                <a:ln>
                  <a:noFill/>
                </a:ln>
                <a:solidFill>
                  <a:srgbClr val="FF0000"/>
                </a:solidFill>
                <a:effectLst>
                  <a:outerShdw blurRad="38100" dist="19050" dir="2700000" algn="tl">
                    <a:schemeClr val="dk1">
                      <a:alpha val="40000"/>
                    </a:schemeClr>
                  </a:outerShdw>
                </a:effectLst>
                <a:latin typeface="Castellar" panose="020A0402060406010301" pitchFamily="18" charset="0"/>
                <a:ea typeface="Calibri" panose="020F0502020204030204" pitchFamily="34" charset="0"/>
                <a:cs typeface="Arial" panose="020B0604020202020204" pitchFamily="34" charset="0"/>
              </a:rPr>
              <a:t> </a:t>
            </a:r>
          </a:p>
          <a:p>
            <a:pPr marL="457200">
              <a:lnSpc>
                <a:spcPct val="107000"/>
              </a:lnSpc>
            </a:pPr>
            <a:r>
              <a:rPr lang="en-IN" sz="2400" kern="100" dirty="0">
                <a:ln>
                  <a:noFill/>
                </a:ln>
                <a:solidFill>
                  <a:srgbClr val="4472C4"/>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The </a:t>
            </a:r>
            <a:r>
              <a:rPr lang="en-IN" sz="2400" kern="100" dirty="0">
                <a:solidFill>
                  <a:srgbClr val="4472C4"/>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Box </a:t>
            </a:r>
            <a:r>
              <a:rPr lang="en-IN" sz="2400" kern="100" dirty="0">
                <a:ln>
                  <a:noFill/>
                </a:ln>
                <a:solidFill>
                  <a:srgbClr val="4472C4"/>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Plot graph shown above represents the Placement packages according to the Branch of Engineering. The Bar plot shows the ratio of these to variables as in which branch has the highest package and which has the lowest package. We can easily observe that the branch of Electrical Engineering students have the highest placement package whereas the Computer science branch has lower placement package.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kern="100" dirty="0">
                <a:ln>
                  <a:noFill/>
                </a:ln>
                <a:solidFill>
                  <a:srgbClr val="4472C4"/>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kern="100" dirty="0">
                <a:ln>
                  <a:noFill/>
                </a:ln>
                <a:solidFill>
                  <a:srgbClr val="4472C4"/>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5314" y="2265529"/>
            <a:ext cx="5943600" cy="4299045"/>
          </a:xfrm>
          <a:prstGeom prst="rect">
            <a:avLst/>
          </a:prstGeom>
          <a:noFill/>
          <a:ln>
            <a:noFill/>
          </a:ln>
        </p:spPr>
      </p:pic>
    </p:spTree>
    <p:extLst>
      <p:ext uri="{BB962C8B-B14F-4D97-AF65-F5344CB8AC3E}">
        <p14:creationId xmlns:p14="http://schemas.microsoft.com/office/powerpoint/2010/main" val="2471392088"/>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A4B6-BFC1-B5CC-6B74-B186A0BF12BC}"/>
              </a:ext>
            </a:extLst>
          </p:cNvPr>
          <p:cNvSpPr>
            <a:spLocks noGrp="1"/>
          </p:cNvSpPr>
          <p:nvPr>
            <p:ph type="title"/>
          </p:nvPr>
        </p:nvSpPr>
        <p:spPr>
          <a:xfrm>
            <a:off x="-138223" y="365125"/>
            <a:ext cx="11492023" cy="2580094"/>
          </a:xfrm>
        </p:spPr>
        <p:txBody>
          <a:bodyPr>
            <a:noAutofit/>
          </a:bodyPr>
          <a:lstStyle/>
          <a:p>
            <a:pPr marL="457200">
              <a:lnSpc>
                <a:spcPct val="107000"/>
              </a:lnSpc>
            </a:pPr>
            <a:r>
              <a:rPr lang="en-IN" sz="2000" b="1" u="sng" kern="100" dirty="0">
                <a:solidFill>
                  <a:srgbClr val="FF0000"/>
                </a:solidFill>
                <a:effectLst>
                  <a:outerShdw blurRad="38100" dist="19050" dir="2700000" algn="tl">
                    <a:schemeClr val="dk1">
                      <a:alpha val="40000"/>
                    </a:schemeClr>
                  </a:outerShdw>
                </a:effectLst>
                <a:latin typeface="Castellar" panose="020A0402060406010301" pitchFamily="18" charset="0"/>
                <a:ea typeface="Calibri" panose="020F0502020204030204" pitchFamily="34" charset="0"/>
                <a:cs typeface="Arial" panose="020B0604020202020204" pitchFamily="34" charset="0"/>
              </a:rPr>
              <a:t>2 </a:t>
            </a:r>
            <a:r>
              <a:rPr lang="en-IN" sz="2000" b="1" u="sng" kern="100" dirty="0">
                <a:ln>
                  <a:noFill/>
                </a:ln>
                <a:solidFill>
                  <a:srgbClr val="FF0000"/>
                </a:solidFill>
                <a:effectLst>
                  <a:outerShdw blurRad="38100" dist="19050" dir="2700000" algn="tl">
                    <a:schemeClr val="dk1">
                      <a:alpha val="40000"/>
                    </a:schemeClr>
                  </a:outerShdw>
                </a:effectLst>
                <a:latin typeface="Castellar" panose="020A0402060406010301" pitchFamily="18" charset="0"/>
                <a:ea typeface="Calibri" panose="020F0502020204030204" pitchFamily="34" charset="0"/>
                <a:cs typeface="Arial" panose="020B0604020202020204" pitchFamily="34" charset="0"/>
              </a:rPr>
              <a:t>.BAR PLOT ACCORDING TO THE KNOWLEDGE OF STUDENT REGARDING MACHINE LEARNING AND PYHTON.</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b="1" u="none" strike="noStrike" kern="100" dirty="0">
                <a:ln>
                  <a:noFill/>
                </a:ln>
                <a:solidFill>
                  <a:srgbClr val="FF000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br>
              <a:rPr lang="en-IN" sz="2000" b="1" u="none" strike="noStrike" kern="100" dirty="0">
                <a:ln>
                  <a:noFill/>
                </a:ln>
                <a:solidFill>
                  <a:srgbClr val="FF000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br>
            <a:br>
              <a:rPr lang="en-IN" sz="2000" b="1" u="none" strike="noStrike" kern="100" dirty="0">
                <a:ln>
                  <a:noFill/>
                </a:ln>
                <a:solidFill>
                  <a:srgbClr val="FF000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sp>
        <p:nvSpPr>
          <p:cNvPr id="4" name="TextBox 3">
            <a:extLst>
              <a:ext uri="{FF2B5EF4-FFF2-40B4-BE49-F238E27FC236}">
                <a16:creationId xmlns:a16="http://schemas.microsoft.com/office/drawing/2014/main" id="{A335126C-EC6B-FB2C-34A6-3D5904F5BB8A}"/>
              </a:ext>
            </a:extLst>
          </p:cNvPr>
          <p:cNvSpPr txBox="1"/>
          <p:nvPr/>
        </p:nvSpPr>
        <p:spPr>
          <a:xfrm>
            <a:off x="-347279" y="1436276"/>
            <a:ext cx="12886557" cy="916148"/>
          </a:xfrm>
          <a:prstGeom prst="rect">
            <a:avLst/>
          </a:prstGeom>
          <a:noFill/>
        </p:spPr>
        <p:txBody>
          <a:bodyPr wrap="square">
            <a:spAutoFit/>
          </a:bodyPr>
          <a:lstStyle/>
          <a:p>
            <a:pPr marL="457200">
              <a:lnSpc>
                <a:spcPct val="107000"/>
              </a:lnSpc>
            </a:pP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&gt; </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ggplot</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a,aes</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(x=</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Knows.ML,fill</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=Knows.ML))+</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geom_bar</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scale_fill_manual</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(values=c("dark </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green","cyan</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"))+labs(title="JOB PLACEMENT ACCORDING TO THEIR KNOWLEDGE OF ML ",x="</a:t>
            </a:r>
            <a:r>
              <a:rPr lang="en-US" sz="20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Knows.ML",y</a:t>
            </a:r>
            <a:r>
              <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="count")</a:t>
            </a:r>
            <a:endParaRPr lang="en-IN"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44E7F98-8A0E-DECA-F4B2-93E78537A9BE}"/>
              </a:ext>
            </a:extLst>
          </p:cNvPr>
          <p:cNvSpPr txBox="1"/>
          <p:nvPr/>
        </p:nvSpPr>
        <p:spPr>
          <a:xfrm>
            <a:off x="357513" y="1076058"/>
            <a:ext cx="6166882" cy="373757"/>
          </a:xfrm>
          <a:prstGeom prst="rect">
            <a:avLst/>
          </a:prstGeom>
          <a:noFill/>
        </p:spPr>
        <p:txBody>
          <a:bodyPr wrap="square">
            <a:spAutoFit/>
          </a:bodyPr>
          <a:lstStyle/>
          <a:p>
            <a:pPr marL="342900" lvl="0" indent="-342900">
              <a:lnSpc>
                <a:spcPct val="107000"/>
              </a:lnSpc>
              <a:spcAft>
                <a:spcPts val="800"/>
              </a:spcAft>
              <a:buFont typeface="+mj-lt"/>
              <a:buAutoNum type="arabicPeriod"/>
            </a:pPr>
            <a:r>
              <a:rPr lang="en-IN" sz="1800" kern="1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for machine learning</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89C9505-3FA0-41C1-D1CF-D4E91E2BC038}"/>
              </a:ext>
            </a:extLst>
          </p:cNvPr>
          <p:cNvSpPr txBox="1"/>
          <p:nvPr/>
        </p:nvSpPr>
        <p:spPr>
          <a:xfrm>
            <a:off x="7091916" y="2352424"/>
            <a:ext cx="4498443" cy="4526945"/>
          </a:xfrm>
          <a:prstGeom prst="rect">
            <a:avLst/>
          </a:prstGeom>
          <a:noFill/>
        </p:spPr>
        <p:txBody>
          <a:bodyPr wrap="square">
            <a:spAutoFit/>
          </a:bodyPr>
          <a:lstStyle/>
          <a:p>
            <a:pPr marL="457200">
              <a:lnSpc>
                <a:spcPct val="107000"/>
              </a:lnSpc>
            </a:pP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The above Bar Plot displays the job placement of students according to their knowledge in </a:t>
            </a:r>
            <a:r>
              <a:rPr lang="en-IN" sz="1800" kern="100" dirty="0" err="1">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Ml</a:t>
            </a: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r>
              <a:rPr lang="en-IN" sz="1800" kern="100" dirty="0" err="1">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i.e</a:t>
            </a: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Machine Learning . The X -axis represents the whether one knows </a:t>
            </a:r>
            <a:r>
              <a:rPr lang="en-IN" sz="1800" kern="100" dirty="0" err="1">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Ml</a:t>
            </a: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or not . And the Y-axis represents the count of </a:t>
            </a:r>
            <a:r>
              <a:rPr lang="en-IN" sz="1800" kern="100" dirty="0" err="1">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te</a:t>
            </a: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same . The colour Green represents the count of students  not knowing </a:t>
            </a:r>
            <a:r>
              <a:rPr lang="en-IN" sz="1800" kern="100" dirty="0" err="1">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Ml</a:t>
            </a: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and the colour Blue represents the count of the students knowing Ml. We can observe that the students knowing </a:t>
            </a:r>
            <a:r>
              <a:rPr lang="en-IN" sz="1800" kern="100" dirty="0" err="1">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Ml</a:t>
            </a: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are slightly more than the students not </a:t>
            </a:r>
            <a:r>
              <a:rPr lang="en-IN" sz="1800" kern="100" dirty="0" err="1">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nowing</a:t>
            </a: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ML. Bar Plots are easy to understand and easy to analyse any data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ln>
                  <a:noFill/>
                </a:ln>
                <a:solidFill>
                  <a:srgbClr val="00B050"/>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EA97D92-5F4C-B452-A146-CBE82D6EAD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0795" y="2712642"/>
            <a:ext cx="5943600" cy="4211566"/>
          </a:xfrm>
          <a:prstGeom prst="rect">
            <a:avLst/>
          </a:prstGeom>
          <a:noFill/>
          <a:ln>
            <a:noFill/>
          </a:ln>
        </p:spPr>
      </p:pic>
    </p:spTree>
    <p:extLst>
      <p:ext uri="{BB962C8B-B14F-4D97-AF65-F5344CB8AC3E}">
        <p14:creationId xmlns:p14="http://schemas.microsoft.com/office/powerpoint/2010/main" val="227739829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F643-505B-5066-FBCB-4F315E7C7164}"/>
              </a:ext>
            </a:extLst>
          </p:cNvPr>
          <p:cNvSpPr>
            <a:spLocks noGrp="1"/>
          </p:cNvSpPr>
          <p:nvPr>
            <p:ph type="title"/>
          </p:nvPr>
        </p:nvSpPr>
        <p:spPr>
          <a:xfrm>
            <a:off x="242776" y="790186"/>
            <a:ext cx="11949224" cy="1325563"/>
          </a:xfrm>
        </p:spPr>
        <p:txBody>
          <a:bodyPr>
            <a:normAutofit fontScale="90000"/>
          </a:bodyPr>
          <a:lstStyle/>
          <a:p>
            <a:pPr>
              <a:lnSpc>
                <a:spcPct val="107000"/>
              </a:lnSpc>
              <a:spcAft>
                <a:spcPts val="800"/>
              </a:spcAft>
            </a:pP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&gt;</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ggplot</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a,aes</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(x=</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Knows.Python,fill</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Knows.Python</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geom_bar</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scale_fill_manual</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(values=c("</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red","green</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"))+labs(title="JOB PLACEMENT ACCORDING TO THEIR KNOWLEDGE OF PYTHON ",x="</a:t>
            </a:r>
            <a:r>
              <a:rPr lang="en-US" sz="22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Knows.Python",y</a:t>
            </a:r>
            <a:r>
              <a:rPr lang="en-US"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="count")</a:t>
            </a:r>
            <a:br>
              <a:rPr lang="en-IN" sz="22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ln>
                  <a:noFill/>
                </a:ln>
                <a:solidFill>
                  <a:srgbClr val="CC0099"/>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 </a:t>
            </a:r>
            <a:endParaRPr lang="en-IN" sz="5400" dirty="0"/>
          </a:p>
        </p:txBody>
      </p:sp>
      <p:sp>
        <p:nvSpPr>
          <p:cNvPr id="4" name="TextBox 3">
            <a:extLst>
              <a:ext uri="{FF2B5EF4-FFF2-40B4-BE49-F238E27FC236}">
                <a16:creationId xmlns:a16="http://schemas.microsoft.com/office/drawing/2014/main" id="{10F8B98F-7897-2737-1B3D-D0F0F3E722EA}"/>
              </a:ext>
            </a:extLst>
          </p:cNvPr>
          <p:cNvSpPr txBox="1"/>
          <p:nvPr/>
        </p:nvSpPr>
        <p:spPr>
          <a:xfrm>
            <a:off x="-247206" y="145996"/>
            <a:ext cx="6097772" cy="409599"/>
          </a:xfrm>
          <a:prstGeom prst="rect">
            <a:avLst/>
          </a:prstGeom>
          <a:noFill/>
        </p:spPr>
        <p:txBody>
          <a:bodyPr wrap="square">
            <a:spAutoFit/>
          </a:bodyPr>
          <a:lstStyle/>
          <a:p>
            <a:pPr marL="457200">
              <a:lnSpc>
                <a:spcPct val="107000"/>
              </a:lnSpc>
              <a:spcAft>
                <a:spcPts val="800"/>
              </a:spcAft>
            </a:pPr>
            <a:r>
              <a:rPr lang="en-IN" sz="2000" kern="100" dirty="0">
                <a:ln>
                  <a:noFill/>
                </a:ln>
                <a:solidFill>
                  <a:srgbClr val="CC0099"/>
                </a:solidFill>
                <a:effectLst>
                  <a:outerShdw blurRad="38100" dist="19050" dir="2700000" algn="tl">
                    <a:schemeClr val="dk1">
                      <a:alpha val="40000"/>
                    </a:schemeClr>
                  </a:outerShdw>
                </a:effectLst>
                <a:latin typeface="Aptos Display" panose="020B0004020202020204" pitchFamily="34" charset="0"/>
                <a:ea typeface="Calibri" panose="020F0502020204030204" pitchFamily="34" charset="0"/>
                <a:cs typeface="Arial" panose="020B0604020202020204" pitchFamily="34" charset="0"/>
              </a:rPr>
              <a:t>2. for python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944C277-BA22-5E98-C8B9-E6AC32A846AE}"/>
              </a:ext>
            </a:extLst>
          </p:cNvPr>
          <p:cNvSpPr txBox="1"/>
          <p:nvPr/>
        </p:nvSpPr>
        <p:spPr>
          <a:xfrm>
            <a:off x="6866860" y="1711320"/>
            <a:ext cx="5209068" cy="4998548"/>
          </a:xfrm>
          <a:prstGeom prst="rect">
            <a:avLst/>
          </a:prstGeom>
          <a:noFill/>
        </p:spPr>
        <p:txBody>
          <a:bodyPr wrap="square">
            <a:spAutoFit/>
          </a:bodyPr>
          <a:lstStyle/>
          <a:p>
            <a:pPr algn="just">
              <a:lnSpc>
                <a:spcPct val="107000"/>
              </a:lnSpc>
              <a:spcAft>
                <a:spcPts val="800"/>
              </a:spcAft>
            </a:pPr>
            <a:r>
              <a:rPr lang="en-IN" sz="20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The</a:t>
            </a:r>
            <a:r>
              <a:rPr lang="en-IN" sz="12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 </a:t>
            </a:r>
            <a:r>
              <a:rPr lang="en-IN" sz="20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 Bar Plot </a:t>
            </a:r>
            <a:r>
              <a:rPr lang="en-IN" sz="2000" kern="100" dirty="0" err="1">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garph</a:t>
            </a:r>
            <a:r>
              <a:rPr lang="en-IN" sz="20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 shown above displays the count of the job placement on the basis of whether the candidate knows Python or not. The X-axis represents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       Whether the candidates know Python or not and the Y-axis represents the count for the same . As we can see that the colour Green represents the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       Students not knowing Python and the colour Blue represents the students knowing Python . According to the analysis we can conclude that the count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      Of students knowing Python and not </a:t>
            </a:r>
            <a:r>
              <a:rPr lang="en-IN" sz="2000" kern="100" dirty="0" err="1">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knowimg</a:t>
            </a:r>
            <a:r>
              <a:rPr lang="en-IN" sz="2000" kern="100" dirty="0">
                <a:solidFill>
                  <a:srgbClr val="ED7D31"/>
                </a:solidFill>
                <a:effectLst/>
                <a:latin typeface="Aptos Display" panose="020B0004020202020204" pitchFamily="34" charset="0"/>
                <a:ea typeface="Calibri" panose="020F0502020204030204" pitchFamily="34" charset="0"/>
                <a:cs typeface="Times New Roman" panose="02020603050405020304" pitchFamily="18" charset="0"/>
              </a:rPr>
              <a:t> Python are almost equal.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4FC9530-1094-CDCE-B79B-2A077EF780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018" y="1711320"/>
            <a:ext cx="5943600" cy="4822645"/>
          </a:xfrm>
          <a:prstGeom prst="rect">
            <a:avLst/>
          </a:prstGeom>
          <a:noFill/>
          <a:ln>
            <a:noFill/>
          </a:ln>
        </p:spPr>
      </p:pic>
    </p:spTree>
    <p:extLst>
      <p:ext uri="{BB962C8B-B14F-4D97-AF65-F5344CB8AC3E}">
        <p14:creationId xmlns:p14="http://schemas.microsoft.com/office/powerpoint/2010/main" val="341894020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E07F-2F06-410D-0426-BE0DFCDFA705}"/>
              </a:ext>
            </a:extLst>
          </p:cNvPr>
          <p:cNvSpPr>
            <a:spLocks noGrp="1"/>
          </p:cNvSpPr>
          <p:nvPr>
            <p:ph type="title"/>
          </p:nvPr>
        </p:nvSpPr>
        <p:spPr>
          <a:xfrm>
            <a:off x="212651" y="-113340"/>
            <a:ext cx="10896600" cy="1325563"/>
          </a:xfrm>
        </p:spPr>
        <p:txBody>
          <a:bodyPr>
            <a:normAutofit/>
          </a:bodyPr>
          <a:lstStyle/>
          <a:p>
            <a:r>
              <a:rPr lang="en-IN" sz="2800" b="1" u="sng" dirty="0">
                <a:solidFill>
                  <a:srgbClr val="1F3864"/>
                </a:solidFill>
                <a:latin typeface="Castellar" panose="020A0402060406010301" pitchFamily="18" charset="0"/>
                <a:ea typeface="Calibri" panose="020F0502020204030204" pitchFamily="34" charset="0"/>
                <a:cs typeface="Times New Roman" panose="02020603050405020304" pitchFamily="18" charset="0"/>
              </a:rPr>
              <a:t>3 .</a:t>
            </a:r>
            <a:r>
              <a:rPr lang="en-IN" sz="2800" b="1" u="sng" dirty="0">
                <a:solidFill>
                  <a:srgbClr val="1F3864"/>
                </a:solidFill>
                <a:effectLst/>
                <a:latin typeface="Castellar" panose="020A0402060406010301" pitchFamily="18" charset="0"/>
                <a:ea typeface="Calibri" panose="020F0502020204030204" pitchFamily="34" charset="0"/>
                <a:cs typeface="Times New Roman" panose="02020603050405020304" pitchFamily="18" charset="0"/>
              </a:rPr>
              <a:t> Pie chart of branches of engineering</a:t>
            </a:r>
            <a:endParaRPr lang="en-IN" sz="6000" dirty="0"/>
          </a:p>
        </p:txBody>
      </p:sp>
      <p:sp>
        <p:nvSpPr>
          <p:cNvPr id="4" name="TextBox 3">
            <a:extLst>
              <a:ext uri="{FF2B5EF4-FFF2-40B4-BE49-F238E27FC236}">
                <a16:creationId xmlns:a16="http://schemas.microsoft.com/office/drawing/2014/main" id="{B3CA2363-535D-F5E0-1024-0FA32C639902}"/>
              </a:ext>
            </a:extLst>
          </p:cNvPr>
          <p:cNvSpPr txBox="1"/>
          <p:nvPr/>
        </p:nvSpPr>
        <p:spPr>
          <a:xfrm>
            <a:off x="212650" y="652910"/>
            <a:ext cx="11773786" cy="1865639"/>
          </a:xfrm>
          <a:prstGeom prst="rect">
            <a:avLst/>
          </a:prstGeom>
          <a:noFill/>
        </p:spPr>
        <p:txBody>
          <a:bodyPr wrap="square">
            <a:spAutoFit/>
          </a:bodyPr>
          <a:lstStyle/>
          <a:p>
            <a:pPr>
              <a:lnSpc>
                <a:spcPct val="107000"/>
              </a:lnSpc>
              <a:spcAft>
                <a:spcPts val="800"/>
              </a:spcAft>
            </a:pP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ggplot</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a,aes</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(x="",fill=</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Branch.of.Engineering</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geom_bar</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(width=1,color="black")+</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coord_polar</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y",start</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=0)+labs(title="PIE CHART OF BRANCHES OF </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ENGINERING",fill</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Branch.of.Engineering</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theme_void</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scale_fill_manual</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(values=c("</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purple","dark</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green","maroon","cyan</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"))+theme(</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legend.text</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element_text</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(size=10,color="brown"),</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legend.title</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element_text</a:t>
            </a:r>
            <a:r>
              <a:rPr lang="en-US"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(face="bold"))</a:t>
            </a:r>
            <a:endParaRPr lang="en-IN" sz="1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4709429-CB0A-981A-AB62-B4381F25D34C}"/>
              </a:ext>
            </a:extLst>
          </p:cNvPr>
          <p:cNvSpPr txBox="1"/>
          <p:nvPr/>
        </p:nvSpPr>
        <p:spPr>
          <a:xfrm>
            <a:off x="5610688" y="2064095"/>
            <a:ext cx="6368662" cy="4732578"/>
          </a:xfrm>
          <a:prstGeom prst="rect">
            <a:avLst/>
          </a:prstGeom>
          <a:noFill/>
        </p:spPr>
        <p:txBody>
          <a:bodyPr wrap="square">
            <a:spAutoFit/>
          </a:bodyPr>
          <a:lstStyle/>
          <a:p>
            <a:pPr algn="just">
              <a:lnSpc>
                <a:spcPct val="107000"/>
              </a:lnSpc>
              <a:spcAft>
                <a:spcPts val="800"/>
              </a:spcAft>
            </a:pPr>
            <a:r>
              <a:rPr lang="en-IN" sz="2000" kern="100" dirty="0">
                <a:solidFill>
                  <a:schemeClr val="accent6">
                    <a:lumMod val="50000"/>
                  </a:schemeClr>
                </a:solidFill>
                <a:effectLst/>
                <a:latin typeface="Aptos Display" panose="020B0004020202020204" pitchFamily="34" charset="0"/>
                <a:ea typeface="Calibri" panose="020F0502020204030204" pitchFamily="34" charset="0"/>
                <a:cs typeface="Times New Roman" panose="02020603050405020304" pitchFamily="18" charset="0"/>
              </a:rPr>
              <a:t> </a:t>
            </a:r>
            <a:r>
              <a:rPr lang="en-IN" sz="2400" kern="100" dirty="0">
                <a:solidFill>
                  <a:schemeClr val="accent6">
                    <a:lumMod val="50000"/>
                  </a:schemeClr>
                </a:solidFill>
                <a:effectLst/>
                <a:latin typeface="Aptos Display" panose="020B0004020202020204" pitchFamily="34" charset="0"/>
                <a:ea typeface="Calibri" panose="020F0502020204030204" pitchFamily="34" charset="0"/>
                <a:cs typeface="Times New Roman" panose="02020603050405020304" pitchFamily="18" charset="0"/>
              </a:rPr>
              <a:t>The graph shown above is a Pie Chart of Branches of Engineering.</a:t>
            </a:r>
            <a:endParaRPr lang="en-IN" sz="1200"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solidFill>
                  <a:schemeClr val="accent6">
                    <a:lumMod val="50000"/>
                  </a:schemeClr>
                </a:solidFill>
                <a:effectLst/>
                <a:latin typeface="Aptos Display" panose="020B0004020202020204" pitchFamily="34" charset="0"/>
                <a:ea typeface="Calibri" panose="020F0502020204030204" pitchFamily="34" charset="0"/>
                <a:cs typeface="Times New Roman" panose="02020603050405020304" pitchFamily="18" charset="0"/>
              </a:rPr>
              <a:t>          The Pie Chart shown above gives us information about the proportion of the branches of the engineering. There are 4 branches in total ,namely Computer </a:t>
            </a:r>
            <a:endParaRPr lang="en-IN" sz="1200"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solidFill>
                  <a:schemeClr val="accent6">
                    <a:lumMod val="50000"/>
                  </a:schemeClr>
                </a:solidFill>
                <a:effectLst/>
                <a:latin typeface="Aptos Display" panose="020B0004020202020204" pitchFamily="34" charset="0"/>
                <a:ea typeface="Calibri" panose="020F0502020204030204" pitchFamily="34" charset="0"/>
                <a:cs typeface="Times New Roman" panose="02020603050405020304" pitchFamily="18" charset="0"/>
              </a:rPr>
              <a:t>           Science , Civil ,Electrical and Mechanical . The proportion is almost equal of all the four branches . Civil engineering and Mechanical engineering are </a:t>
            </a:r>
            <a:endParaRPr lang="en-IN" sz="1200"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solidFill>
                  <a:schemeClr val="accent6">
                    <a:lumMod val="50000"/>
                  </a:schemeClr>
                </a:solidFill>
                <a:effectLst/>
                <a:latin typeface="Aptos Display" panose="020B0004020202020204" pitchFamily="34" charset="0"/>
                <a:ea typeface="Calibri" panose="020F0502020204030204" pitchFamily="34" charset="0"/>
                <a:cs typeface="Times New Roman" panose="02020603050405020304" pitchFamily="18" charset="0"/>
              </a:rPr>
              <a:t>          Slightly more as compared to the other two.</a:t>
            </a:r>
            <a:endParaRPr lang="en-IN" sz="2400" dirty="0">
              <a:solidFill>
                <a:schemeClr val="accent6">
                  <a:lumMod val="50000"/>
                </a:schemeClr>
              </a:solidFill>
            </a:endParaRPr>
          </a:p>
        </p:txBody>
      </p:sp>
      <p:pic>
        <p:nvPicPr>
          <p:cNvPr id="3" name="Picture 2">
            <a:extLst>
              <a:ext uri="{FF2B5EF4-FFF2-40B4-BE49-F238E27FC236}">
                <a16:creationId xmlns:a16="http://schemas.microsoft.com/office/drawing/2014/main" id="{C86B859D-2952-32DA-3C68-3B6990037A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6240" y="1959236"/>
            <a:ext cx="8149701" cy="4605250"/>
          </a:xfrm>
          <a:prstGeom prst="rect">
            <a:avLst/>
          </a:prstGeom>
          <a:noFill/>
          <a:ln>
            <a:noFill/>
          </a:ln>
        </p:spPr>
      </p:pic>
    </p:spTree>
    <p:extLst>
      <p:ext uri="{BB962C8B-B14F-4D97-AF65-F5344CB8AC3E}">
        <p14:creationId xmlns:p14="http://schemas.microsoft.com/office/powerpoint/2010/main" val="47609711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TotalTime>
  <Words>1064</Words>
  <Application>Microsoft Office PowerPoint</Application>
  <PresentationFormat>Widescreen</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DATA VISUALIZATION</vt:lpstr>
      <vt:lpstr>WHAT IS R PROGRAMMING?</vt:lpstr>
      <vt:lpstr>           IMPORTING DATA  &gt;placement=read.csv("C:/Users/SWAR/OneDrive/Desktop/r.csv",header=TRUE) &gt;placement      </vt:lpstr>
      <vt:lpstr>PowerPoint Presentation</vt:lpstr>
      <vt:lpstr>   </vt:lpstr>
      <vt:lpstr> 1 . Box plot graph of placement packages according to different branches of engineering.  &gt;ggplot(a,aes(x=Branch.of.Engineering,y=Placement.Package,fill=Branch.of.Engineering))+geom_boxplot()+scale_fill_manual(values=c("dark blue","red","orange","pink"))+theme(legend.text.position="top",plot.background=element_rect(fill="yellow"))+labs(title="BOX PLOT OF PLACEMENT PACKAGES BY ENGINEERING",x="Branch.of.Engineering",y="Placement.Package")    </vt:lpstr>
      <vt:lpstr>2 .BAR PLOT ACCORDING TO THE KNOWLEDGE OF STUDENT REGARDING MACHINE LEARNING AND PYHTON.      </vt:lpstr>
      <vt:lpstr>&gt;ggplot(a,aes(x=Knows.Python,fill=Knows.Python))+geom_bar()+scale_fill_manual(values=c("red","green"))+labs(title="JOB PLACEMENT ACCORDING TO THEIR KNOWLEDGE OF PYTHON ",x="Knows.Python",y="count")   </vt:lpstr>
      <vt:lpstr>3 . Pie chart of branches of engineering</vt:lpstr>
      <vt:lpstr>4 . area chart of job placement by roll no and cgpa</vt:lpstr>
      <vt:lpstr>The  above Area Chart represents the Job placement of students roll.no and their CGPA . The x axis represents the Roll.no of the students and the y axis represents the CGPA of the students. The different colours in the chart represents the various branches of Engineering such as Computer Science, Civil Engineering, Electrixal engineering and Mechanical engineering. The graphical representation simply gives us the information of each student and his/her CGPA in different branches.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Krisha Jain</dc:creator>
  <cp:lastModifiedBy>Mohammed Sigdiwala</cp:lastModifiedBy>
  <cp:revision>8</cp:revision>
  <dcterms:created xsi:type="dcterms:W3CDTF">2024-03-13T07:12:07Z</dcterms:created>
  <dcterms:modified xsi:type="dcterms:W3CDTF">2024-05-13T13:35:25Z</dcterms:modified>
</cp:coreProperties>
</file>