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79"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p:cViewPr varScale="1">
        <p:scale>
          <a:sx n="78" d="100"/>
          <a:sy n="78" d="100"/>
        </p:scale>
        <p:origin x="878" y="67"/>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3/19/2025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3/19/2025</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3/19/2025</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3/19/2025</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3/19/2025</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3/19/2025</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B9B9059-F1D6-41D0-95CF-D21CAA096B3A}" type="datetimeFigureOut">
              <a:rPr lang="en-US"/>
              <a:t>3/19/2025</a:t>
            </a:fld>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B9B9059-F1D6-41D0-95CF-D21CAA096B3A}" type="datetimeFigureOut">
              <a:rPr lang="en-US"/>
              <a:t>3/19/2025</a:t>
            </a:fld>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B9B9059-F1D6-41D0-95CF-D21CAA096B3A}" type="datetimeFigureOut">
              <a:rPr lang="en-US"/>
              <a:t>3/19/2025</a:t>
            </a:fld>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a:pPr/>
              <a:t>3/19/2025</a:t>
            </a:fld>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wallpaperflare.com/gray-laptop-computer-lights-glow-blur-wallpaper-hi-tech-wallpaper-vpgs"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DD1D91-F9D7-6039-1F2B-60E6CFA0A829}"/>
              </a:ext>
            </a:extLst>
          </p:cNvPr>
          <p:cNvPicPr>
            <a:picLocks noChangeAspect="1"/>
          </p:cNvPicPr>
          <p:nvPr/>
        </p:nvPicPr>
        <p:blipFill>
          <a:blip r:embed="rId2">
            <a:alphaModFix amt="20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8725" y="116632"/>
            <a:ext cx="12031375" cy="6624736"/>
          </a:xfrm>
          <a:prstGeom prst="rect">
            <a:avLst/>
          </a:prstGeom>
          <a:ln>
            <a:noFill/>
          </a:ln>
          <a:effectLst>
            <a:softEdge rad="112500"/>
          </a:effectLst>
        </p:spPr>
      </p:pic>
      <p:sp>
        <p:nvSpPr>
          <p:cNvPr id="3" name="Title 2"/>
          <p:cNvSpPr>
            <a:spLocks noGrp="1"/>
          </p:cNvSpPr>
          <p:nvPr>
            <p:ph type="ctrTitle"/>
          </p:nvPr>
        </p:nvSpPr>
        <p:spPr/>
        <p:txBody>
          <a:bodyPr>
            <a:normAutofit/>
          </a:bodyPr>
          <a:lstStyle/>
          <a:p>
            <a:r>
              <a:rPr lang="en-US" dirty="0"/>
              <a:t>Sql project</a:t>
            </a:r>
            <a:br>
              <a:rPr lang="en-US" dirty="0"/>
            </a:br>
            <a:br>
              <a:rPr lang="en-US" dirty="0"/>
            </a:br>
            <a:r>
              <a:rPr lang="en-US" dirty="0"/>
              <a:t>Imbd dataset</a:t>
            </a:r>
          </a:p>
        </p:txBody>
      </p:sp>
      <p:sp>
        <p:nvSpPr>
          <p:cNvPr id="2" name="Subtitle 1"/>
          <p:cNvSpPr>
            <a:spLocks noGrp="1"/>
          </p:cNvSpPr>
          <p:nvPr>
            <p:ph type="subTitle" idx="1"/>
          </p:nvPr>
        </p:nvSpPr>
        <p:spPr>
          <a:xfrm>
            <a:off x="1218883" y="4140200"/>
            <a:ext cx="9751060" cy="2147926"/>
          </a:xfrm>
        </p:spPr>
        <p:txBody>
          <a:bodyPr>
            <a:normAutofit/>
          </a:bodyPr>
          <a:lstStyle/>
          <a:p>
            <a:r>
              <a:rPr lang="en-US" b="1" u="sng" dirty="0">
                <a:latin typeface="Times New Roman" panose="02020603050405020304" pitchFamily="18" charset="0"/>
                <a:cs typeface="Times New Roman" panose="02020603050405020304" pitchFamily="18" charset="0"/>
              </a:rPr>
              <a:t>DA/DS, Reinforcement Project (Advanced SQL) </a:t>
            </a:r>
          </a:p>
          <a:p>
            <a:r>
              <a:rPr lang="en-US" u="sng" dirty="0">
                <a:latin typeface="Times New Roman" panose="02020603050405020304" pitchFamily="18" charset="0"/>
                <a:cs typeface="Times New Roman" panose="02020603050405020304" pitchFamily="18" charset="0"/>
              </a:rPr>
              <a:t>KGISL micro college </a:t>
            </a:r>
          </a:p>
          <a:p>
            <a:r>
              <a:rPr lang="en-US" u="sng" dirty="0">
                <a:latin typeface="Times New Roman" panose="02020603050405020304" pitchFamily="18" charset="0"/>
                <a:cs typeface="Times New Roman" panose="02020603050405020304" pitchFamily="18" charset="0"/>
              </a:rPr>
              <a:t>BY</a:t>
            </a:r>
          </a:p>
          <a:p>
            <a:r>
              <a:rPr lang="en-US" u="sng" dirty="0">
                <a:latin typeface="Times New Roman" panose="02020603050405020304" pitchFamily="18" charset="0"/>
                <a:cs typeface="Times New Roman" panose="02020603050405020304" pitchFamily="18" charset="0"/>
              </a:rPr>
              <a:t>Mohammed Suhail M R</a:t>
            </a:r>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44DC0-08A6-116D-214A-37DA4DB145C4}"/>
              </a:ext>
            </a:extLst>
          </p:cNvPr>
          <p:cNvSpPr>
            <a:spLocks noGrp="1"/>
          </p:cNvSpPr>
          <p:nvPr>
            <p:ph type="title"/>
          </p:nvPr>
        </p:nvSpPr>
        <p:spPr>
          <a:xfrm>
            <a:off x="914162" y="116632"/>
            <a:ext cx="10360501" cy="1585168"/>
          </a:xfrm>
        </p:spPr>
        <p:txBody>
          <a:bodyPr>
            <a:normAutofit fontScale="90000"/>
          </a:bodyPr>
          <a:lstStyle/>
          <a:p>
            <a:pPr marL="342900" marR="5715" lvl="0" indent="-342900" algn="ctr" fontAlgn="base">
              <a:lnSpc>
                <a:spcPct val="165000"/>
              </a:lnSpc>
              <a:spcAft>
                <a:spcPts val="565"/>
              </a:spcAft>
            </a:pP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13. Find movies from each genre that begin with the word “The” and have an average rating greater than 8. </a:t>
            </a:r>
            <a:b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14. Of the movies released between April 1, 2018, and April 1, 2019, how many received a median rating of 8? </a:t>
            </a:r>
            <a:endParaRPr lang="en-IN" dirty="0"/>
          </a:p>
        </p:txBody>
      </p:sp>
      <p:pic>
        <p:nvPicPr>
          <p:cNvPr id="5" name="Picture 4">
            <a:extLst>
              <a:ext uri="{FF2B5EF4-FFF2-40B4-BE49-F238E27FC236}">
                <a16:creationId xmlns:a16="http://schemas.microsoft.com/office/drawing/2014/main" id="{3875FF6A-1B76-FEDD-5232-2BDADDB978BC}"/>
              </a:ext>
            </a:extLst>
          </p:cNvPr>
          <p:cNvPicPr>
            <a:picLocks noChangeAspect="1"/>
          </p:cNvPicPr>
          <p:nvPr/>
        </p:nvPicPr>
        <p:blipFill>
          <a:blip r:embed="rId2">
            <a:alphaModFix amt="85000"/>
            <a:extLst>
              <a:ext uri="{28A0092B-C50C-407E-A947-70E740481C1C}">
                <a14:useLocalDpi xmlns:a14="http://schemas.microsoft.com/office/drawing/2010/main" val="0"/>
              </a:ext>
            </a:extLst>
          </a:blip>
          <a:srcRect r="34049"/>
          <a:stretch/>
        </p:blipFill>
        <p:spPr>
          <a:xfrm>
            <a:off x="0" y="1701801"/>
            <a:ext cx="6094412" cy="5156200"/>
          </a:xfrm>
          <a:prstGeom prst="rect">
            <a:avLst/>
          </a:prstGeom>
          <a:ln w="12700">
            <a:solidFill>
              <a:srgbClr val="FFFF00"/>
            </a:solidFill>
          </a:ln>
        </p:spPr>
      </p:pic>
      <p:pic>
        <p:nvPicPr>
          <p:cNvPr id="7" name="Picture 6">
            <a:extLst>
              <a:ext uri="{FF2B5EF4-FFF2-40B4-BE49-F238E27FC236}">
                <a16:creationId xmlns:a16="http://schemas.microsoft.com/office/drawing/2014/main" id="{EC66BF10-F98C-D394-47B1-7E5575965A3A}"/>
              </a:ext>
            </a:extLst>
          </p:cNvPr>
          <p:cNvPicPr>
            <a:picLocks noChangeAspect="1"/>
          </p:cNvPicPr>
          <p:nvPr/>
        </p:nvPicPr>
        <p:blipFill>
          <a:blip r:embed="rId3">
            <a:alphaModFix amt="85000"/>
            <a:extLst>
              <a:ext uri="{28A0092B-C50C-407E-A947-70E740481C1C}">
                <a14:useLocalDpi xmlns:a14="http://schemas.microsoft.com/office/drawing/2010/main" val="0"/>
              </a:ext>
            </a:extLst>
          </a:blip>
          <a:srcRect r="47686"/>
          <a:stretch/>
        </p:blipFill>
        <p:spPr>
          <a:xfrm>
            <a:off x="6094412" y="1701800"/>
            <a:ext cx="6094413" cy="5156200"/>
          </a:xfrm>
          <a:prstGeom prst="rect">
            <a:avLst/>
          </a:prstGeom>
          <a:ln w="12700">
            <a:solidFill>
              <a:srgbClr val="FFFF00"/>
            </a:solidFill>
          </a:ln>
        </p:spPr>
      </p:pic>
    </p:spTree>
    <p:extLst>
      <p:ext uri="{BB962C8B-B14F-4D97-AF65-F5344CB8AC3E}">
        <p14:creationId xmlns:p14="http://schemas.microsoft.com/office/powerpoint/2010/main" val="183727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999B5-CD02-063C-BE81-CB3BD62F2460}"/>
              </a:ext>
            </a:extLst>
          </p:cNvPr>
          <p:cNvSpPr>
            <a:spLocks noGrp="1"/>
          </p:cNvSpPr>
          <p:nvPr>
            <p:ph type="title"/>
          </p:nvPr>
        </p:nvSpPr>
        <p:spPr>
          <a:xfrm>
            <a:off x="914161" y="116632"/>
            <a:ext cx="10360501" cy="786160"/>
          </a:xfrm>
        </p:spPr>
        <p:txBody>
          <a:bodyPr>
            <a:normAutofit/>
          </a:bodyPr>
          <a:lstStyle/>
          <a:p>
            <a:pPr marL="342900" marR="5715" lvl="0" indent="-342900" algn="ctr" fontAlgn="base">
              <a:lnSpc>
                <a:spcPct val="107000"/>
              </a:lnSpc>
              <a:spcAft>
                <a:spcPts val="1615"/>
              </a:spcAft>
            </a:pP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15. Do German movies receive more votes on average than Italian movies? </a:t>
            </a:r>
            <a:b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16. Identify the columns in the names table that contain null values. </a:t>
            </a:r>
            <a:endParaRPr lang="en-IN" dirty="0"/>
          </a:p>
        </p:txBody>
      </p:sp>
      <p:pic>
        <p:nvPicPr>
          <p:cNvPr id="5" name="Picture 4">
            <a:extLst>
              <a:ext uri="{FF2B5EF4-FFF2-40B4-BE49-F238E27FC236}">
                <a16:creationId xmlns:a16="http://schemas.microsoft.com/office/drawing/2014/main" id="{F24B387C-4518-9BF5-3B54-4498E6C7FDE8}"/>
              </a:ext>
            </a:extLst>
          </p:cNvPr>
          <p:cNvPicPr>
            <a:picLocks noChangeAspect="1"/>
          </p:cNvPicPr>
          <p:nvPr/>
        </p:nvPicPr>
        <p:blipFill>
          <a:blip r:embed="rId2">
            <a:alphaModFix amt="85000"/>
            <a:extLst>
              <a:ext uri="{28A0092B-C50C-407E-A947-70E740481C1C}">
                <a14:useLocalDpi xmlns:a14="http://schemas.microsoft.com/office/drawing/2010/main" val="0"/>
              </a:ext>
            </a:extLst>
          </a:blip>
          <a:srcRect r="47046"/>
          <a:stretch/>
        </p:blipFill>
        <p:spPr>
          <a:xfrm>
            <a:off x="0" y="902792"/>
            <a:ext cx="5518347" cy="5955208"/>
          </a:xfrm>
          <a:prstGeom prst="rect">
            <a:avLst/>
          </a:prstGeom>
          <a:ln w="12700">
            <a:solidFill>
              <a:srgbClr val="FFFF00"/>
            </a:solidFill>
          </a:ln>
        </p:spPr>
      </p:pic>
      <p:pic>
        <p:nvPicPr>
          <p:cNvPr id="7" name="Picture 6">
            <a:extLst>
              <a:ext uri="{FF2B5EF4-FFF2-40B4-BE49-F238E27FC236}">
                <a16:creationId xmlns:a16="http://schemas.microsoft.com/office/drawing/2014/main" id="{3C4B75AD-377B-47A9-9366-CE6645AE026B}"/>
              </a:ext>
            </a:extLst>
          </p:cNvPr>
          <p:cNvPicPr>
            <a:picLocks noChangeAspect="1"/>
          </p:cNvPicPr>
          <p:nvPr/>
        </p:nvPicPr>
        <p:blipFill>
          <a:blip r:embed="rId3">
            <a:alphaModFix amt="85000"/>
            <a:extLst>
              <a:ext uri="{28A0092B-C50C-407E-A947-70E740481C1C}">
                <a14:useLocalDpi xmlns:a14="http://schemas.microsoft.com/office/drawing/2010/main" val="0"/>
              </a:ext>
            </a:extLst>
          </a:blip>
          <a:srcRect r="39122"/>
          <a:stretch/>
        </p:blipFill>
        <p:spPr>
          <a:xfrm>
            <a:off x="5518348" y="902792"/>
            <a:ext cx="6670476" cy="5955207"/>
          </a:xfrm>
          <a:prstGeom prst="rect">
            <a:avLst/>
          </a:prstGeom>
          <a:ln w="12700">
            <a:solidFill>
              <a:srgbClr val="FFFF00"/>
            </a:solidFill>
          </a:ln>
        </p:spPr>
      </p:pic>
    </p:spTree>
    <p:extLst>
      <p:ext uri="{BB962C8B-B14F-4D97-AF65-F5344CB8AC3E}">
        <p14:creationId xmlns:p14="http://schemas.microsoft.com/office/powerpoint/2010/main" val="294929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2AB0A-D93A-AA0D-7888-90976D176E04}"/>
              </a:ext>
            </a:extLst>
          </p:cNvPr>
          <p:cNvSpPr>
            <a:spLocks noGrp="1"/>
          </p:cNvSpPr>
          <p:nvPr>
            <p:ph type="title"/>
          </p:nvPr>
        </p:nvSpPr>
        <p:spPr>
          <a:xfrm>
            <a:off x="837828" y="116632"/>
            <a:ext cx="10360501" cy="1002184"/>
          </a:xfrm>
        </p:spPr>
        <p:txBody>
          <a:bodyPr>
            <a:normAutofit fontScale="90000"/>
          </a:bodyPr>
          <a:lstStyle/>
          <a:p>
            <a:pPr marL="342900" marR="5715" lvl="0" indent="-342900" algn="ctr" fontAlgn="base">
              <a:lnSpc>
                <a:spcPct val="107000"/>
              </a:lnSpc>
              <a:spcAft>
                <a:spcPts val="1365"/>
              </a:spcAft>
            </a:pP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17. Who are the top two actors whose movies have a median rating of 8 or higher? </a:t>
            </a:r>
            <a:b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18. Which are the top three production companies based on the total number of votes their movies received? </a:t>
            </a:r>
            <a:endParaRPr lang="en-IN" dirty="0"/>
          </a:p>
        </p:txBody>
      </p:sp>
      <p:pic>
        <p:nvPicPr>
          <p:cNvPr id="5" name="Picture 4">
            <a:extLst>
              <a:ext uri="{FF2B5EF4-FFF2-40B4-BE49-F238E27FC236}">
                <a16:creationId xmlns:a16="http://schemas.microsoft.com/office/drawing/2014/main" id="{0AFB5291-4171-99FB-3E64-A70CB1BC373C}"/>
              </a:ext>
            </a:extLst>
          </p:cNvPr>
          <p:cNvPicPr>
            <a:picLocks noChangeAspect="1"/>
          </p:cNvPicPr>
          <p:nvPr/>
        </p:nvPicPr>
        <p:blipFill>
          <a:blip r:embed="rId2">
            <a:alphaModFix amt="85000"/>
            <a:extLst>
              <a:ext uri="{28A0092B-C50C-407E-A947-70E740481C1C}">
                <a14:useLocalDpi xmlns:a14="http://schemas.microsoft.com/office/drawing/2010/main" val="0"/>
              </a:ext>
            </a:extLst>
          </a:blip>
          <a:srcRect r="43551"/>
          <a:stretch/>
        </p:blipFill>
        <p:spPr>
          <a:xfrm>
            <a:off x="1" y="1118815"/>
            <a:ext cx="5878387" cy="5739185"/>
          </a:xfrm>
          <a:prstGeom prst="rect">
            <a:avLst/>
          </a:prstGeom>
          <a:ln w="12700">
            <a:solidFill>
              <a:srgbClr val="FFFF00"/>
            </a:solidFill>
          </a:ln>
        </p:spPr>
      </p:pic>
      <p:pic>
        <p:nvPicPr>
          <p:cNvPr id="7" name="Picture 6">
            <a:extLst>
              <a:ext uri="{FF2B5EF4-FFF2-40B4-BE49-F238E27FC236}">
                <a16:creationId xmlns:a16="http://schemas.microsoft.com/office/drawing/2014/main" id="{6AEBA9BC-EF9C-9E02-2425-571D76A659EC}"/>
              </a:ext>
            </a:extLst>
          </p:cNvPr>
          <p:cNvPicPr>
            <a:picLocks noChangeAspect="1"/>
          </p:cNvPicPr>
          <p:nvPr/>
        </p:nvPicPr>
        <p:blipFill>
          <a:blip r:embed="rId3">
            <a:alphaModFix amt="85000"/>
            <a:extLst>
              <a:ext uri="{28A0092B-C50C-407E-A947-70E740481C1C}">
                <a14:useLocalDpi xmlns:a14="http://schemas.microsoft.com/office/drawing/2010/main" val="0"/>
              </a:ext>
            </a:extLst>
          </a:blip>
          <a:srcRect r="43551"/>
          <a:stretch/>
        </p:blipFill>
        <p:spPr>
          <a:xfrm>
            <a:off x="5878387" y="1118814"/>
            <a:ext cx="6310438" cy="5739186"/>
          </a:xfrm>
          <a:prstGeom prst="rect">
            <a:avLst/>
          </a:prstGeom>
          <a:ln w="12700">
            <a:solidFill>
              <a:srgbClr val="FFFF00"/>
            </a:solidFill>
          </a:ln>
        </p:spPr>
      </p:pic>
    </p:spTree>
    <p:extLst>
      <p:ext uri="{BB962C8B-B14F-4D97-AF65-F5344CB8AC3E}">
        <p14:creationId xmlns:p14="http://schemas.microsoft.com/office/powerpoint/2010/main" val="327817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5078F-7C9E-E74E-F85A-23C34E63647D}"/>
              </a:ext>
            </a:extLst>
          </p:cNvPr>
          <p:cNvSpPr>
            <a:spLocks noGrp="1"/>
          </p:cNvSpPr>
          <p:nvPr>
            <p:ph type="title"/>
          </p:nvPr>
        </p:nvSpPr>
        <p:spPr>
          <a:xfrm>
            <a:off x="914161" y="188640"/>
            <a:ext cx="10360501" cy="714152"/>
          </a:xfrm>
        </p:spPr>
        <p:txBody>
          <a:bodyPr>
            <a:normAutofit/>
          </a:bodyPr>
          <a:lstStyle/>
          <a:p>
            <a:pPr marL="342900" marR="5715" lvl="0" indent="-342900" algn="ctr" fontAlgn="base">
              <a:lnSpc>
                <a:spcPct val="107000"/>
              </a:lnSpc>
              <a:spcAft>
                <a:spcPts val="1615"/>
              </a:spcAft>
            </a:pP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19. How many directors have worked on more than three movies? </a:t>
            </a:r>
            <a:b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20. Calculate the average height of actors and actresses separately. </a:t>
            </a:r>
            <a:endParaRPr lang="en-IN" dirty="0"/>
          </a:p>
        </p:txBody>
      </p:sp>
      <p:pic>
        <p:nvPicPr>
          <p:cNvPr id="5" name="Picture 4">
            <a:extLst>
              <a:ext uri="{FF2B5EF4-FFF2-40B4-BE49-F238E27FC236}">
                <a16:creationId xmlns:a16="http://schemas.microsoft.com/office/drawing/2014/main" id="{A7EF2A73-D9ED-28EC-FABA-6F610AC208E5}"/>
              </a:ext>
            </a:extLst>
          </p:cNvPr>
          <p:cNvPicPr>
            <a:picLocks noChangeAspect="1"/>
          </p:cNvPicPr>
          <p:nvPr/>
        </p:nvPicPr>
        <p:blipFill>
          <a:blip r:embed="rId2">
            <a:alphaModFix amt="85000"/>
            <a:extLst>
              <a:ext uri="{28A0092B-C50C-407E-A947-70E740481C1C}">
                <a14:useLocalDpi xmlns:a14="http://schemas.microsoft.com/office/drawing/2010/main" val="0"/>
              </a:ext>
            </a:extLst>
          </a:blip>
          <a:srcRect r="45274"/>
          <a:stretch/>
        </p:blipFill>
        <p:spPr>
          <a:xfrm>
            <a:off x="0" y="1239174"/>
            <a:ext cx="5878387" cy="5618826"/>
          </a:xfrm>
          <a:prstGeom prst="rect">
            <a:avLst/>
          </a:prstGeom>
          <a:ln w="12700">
            <a:solidFill>
              <a:srgbClr val="FFFF00"/>
            </a:solidFill>
          </a:ln>
        </p:spPr>
      </p:pic>
      <p:pic>
        <p:nvPicPr>
          <p:cNvPr id="7" name="Picture 6">
            <a:extLst>
              <a:ext uri="{FF2B5EF4-FFF2-40B4-BE49-F238E27FC236}">
                <a16:creationId xmlns:a16="http://schemas.microsoft.com/office/drawing/2014/main" id="{6C85FCF4-19A6-403E-13FF-DD22262C50C4}"/>
              </a:ext>
            </a:extLst>
          </p:cNvPr>
          <p:cNvPicPr>
            <a:picLocks noChangeAspect="1"/>
          </p:cNvPicPr>
          <p:nvPr/>
        </p:nvPicPr>
        <p:blipFill>
          <a:blip r:embed="rId3">
            <a:alphaModFix amt="85000"/>
            <a:extLst>
              <a:ext uri="{28A0092B-C50C-407E-A947-70E740481C1C}">
                <a14:useLocalDpi xmlns:a14="http://schemas.microsoft.com/office/drawing/2010/main" val="0"/>
              </a:ext>
            </a:extLst>
          </a:blip>
          <a:srcRect r="46505"/>
          <a:stretch/>
        </p:blipFill>
        <p:spPr>
          <a:xfrm>
            <a:off x="5878387" y="1239174"/>
            <a:ext cx="6310438" cy="5618826"/>
          </a:xfrm>
          <a:prstGeom prst="rect">
            <a:avLst/>
          </a:prstGeom>
          <a:ln w="12700">
            <a:solidFill>
              <a:srgbClr val="FFFF00"/>
            </a:solidFill>
          </a:ln>
        </p:spPr>
      </p:pic>
    </p:spTree>
    <p:extLst>
      <p:ext uri="{BB962C8B-B14F-4D97-AF65-F5344CB8AC3E}">
        <p14:creationId xmlns:p14="http://schemas.microsoft.com/office/powerpoint/2010/main" val="3240312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4DD0D-4369-7097-472F-2859C7D84D13}"/>
              </a:ext>
            </a:extLst>
          </p:cNvPr>
          <p:cNvSpPr>
            <a:spLocks noGrp="1"/>
          </p:cNvSpPr>
          <p:nvPr>
            <p:ph type="title"/>
          </p:nvPr>
        </p:nvSpPr>
        <p:spPr>
          <a:xfrm>
            <a:off x="837828" y="116632"/>
            <a:ext cx="10360501" cy="570136"/>
          </a:xfrm>
        </p:spPr>
        <p:txBody>
          <a:bodyPr>
            <a:normAutofit fontScale="90000"/>
          </a:bodyPr>
          <a:lstStyle/>
          <a:p>
            <a:pPr marL="342900" marR="5715" lvl="0" indent="-342900" algn="ctr" fontAlgn="base">
              <a:lnSpc>
                <a:spcPct val="107000"/>
              </a:lnSpc>
              <a:spcAft>
                <a:spcPts val="1615"/>
              </a:spcAft>
            </a:pP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21. List the 10 oldest movies in the dataset along with their title, country, and director. </a:t>
            </a:r>
            <a:b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22. List the top 5 movies with the highest total votes, along with their genres. </a:t>
            </a:r>
            <a:endParaRPr lang="en-IN" dirty="0"/>
          </a:p>
        </p:txBody>
      </p:sp>
      <p:pic>
        <p:nvPicPr>
          <p:cNvPr id="5" name="Picture 4">
            <a:extLst>
              <a:ext uri="{FF2B5EF4-FFF2-40B4-BE49-F238E27FC236}">
                <a16:creationId xmlns:a16="http://schemas.microsoft.com/office/drawing/2014/main" id="{05BD2F71-F771-E6BA-F5DF-F378D8F889FF}"/>
              </a:ext>
            </a:extLst>
          </p:cNvPr>
          <p:cNvPicPr>
            <a:picLocks noChangeAspect="1"/>
          </p:cNvPicPr>
          <p:nvPr/>
        </p:nvPicPr>
        <p:blipFill>
          <a:blip r:embed="rId2">
            <a:alphaModFix amt="85000"/>
            <a:extLst>
              <a:ext uri="{28A0092B-C50C-407E-A947-70E740481C1C}">
                <a14:useLocalDpi xmlns:a14="http://schemas.microsoft.com/office/drawing/2010/main" val="0"/>
              </a:ext>
            </a:extLst>
          </a:blip>
          <a:srcRect r="39957"/>
          <a:stretch/>
        </p:blipFill>
        <p:spPr>
          <a:xfrm>
            <a:off x="0" y="852896"/>
            <a:ext cx="5878388" cy="6005104"/>
          </a:xfrm>
          <a:prstGeom prst="rect">
            <a:avLst/>
          </a:prstGeom>
          <a:ln w="12700">
            <a:solidFill>
              <a:srgbClr val="FFFF00"/>
            </a:solidFill>
          </a:ln>
        </p:spPr>
      </p:pic>
      <p:pic>
        <p:nvPicPr>
          <p:cNvPr id="7" name="Picture 6">
            <a:extLst>
              <a:ext uri="{FF2B5EF4-FFF2-40B4-BE49-F238E27FC236}">
                <a16:creationId xmlns:a16="http://schemas.microsoft.com/office/drawing/2014/main" id="{9375477E-4CE9-B54D-5240-99194D864AC4}"/>
              </a:ext>
            </a:extLst>
          </p:cNvPr>
          <p:cNvPicPr>
            <a:picLocks noChangeAspect="1"/>
          </p:cNvPicPr>
          <p:nvPr/>
        </p:nvPicPr>
        <p:blipFill>
          <a:blip r:embed="rId3">
            <a:alphaModFix amt="85000"/>
            <a:extLst>
              <a:ext uri="{28A0092B-C50C-407E-A947-70E740481C1C}">
                <a14:useLocalDpi xmlns:a14="http://schemas.microsoft.com/office/drawing/2010/main" val="0"/>
              </a:ext>
            </a:extLst>
          </a:blip>
          <a:srcRect r="44142"/>
          <a:stretch/>
        </p:blipFill>
        <p:spPr>
          <a:xfrm>
            <a:off x="5878387" y="852896"/>
            <a:ext cx="6299587" cy="6005104"/>
          </a:xfrm>
          <a:prstGeom prst="rect">
            <a:avLst/>
          </a:prstGeom>
          <a:ln w="12700">
            <a:solidFill>
              <a:srgbClr val="FFFF00"/>
            </a:solidFill>
          </a:ln>
        </p:spPr>
      </p:pic>
    </p:spTree>
    <p:extLst>
      <p:ext uri="{BB962C8B-B14F-4D97-AF65-F5344CB8AC3E}">
        <p14:creationId xmlns:p14="http://schemas.microsoft.com/office/powerpoint/2010/main" val="176794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22235-D807-7D8B-EC47-B0669EEC602D}"/>
              </a:ext>
            </a:extLst>
          </p:cNvPr>
          <p:cNvSpPr>
            <a:spLocks noGrp="1"/>
          </p:cNvSpPr>
          <p:nvPr>
            <p:ph type="title"/>
          </p:nvPr>
        </p:nvSpPr>
        <p:spPr>
          <a:xfrm>
            <a:off x="914161" y="116632"/>
            <a:ext cx="10360501" cy="792088"/>
          </a:xfrm>
        </p:spPr>
        <p:txBody>
          <a:bodyPr>
            <a:normAutofit/>
          </a:bodyPr>
          <a:lstStyle/>
          <a:p>
            <a:pPr marL="342900" marR="5715" lvl="0" indent="-342900" algn="ctr" fontAlgn="base">
              <a:lnSpc>
                <a:spcPct val="107000"/>
              </a:lnSpc>
              <a:spcAft>
                <a:spcPts val="1615"/>
              </a:spcAft>
            </a:pPr>
            <a:r>
              <a:rPr lang="en-IN" sz="14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23. Identify the movie with the longest duration, along with its genre and production company. </a:t>
            </a:r>
            <a:br>
              <a:rPr lang="en-IN" sz="14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r>
              <a:rPr lang="en-IN" sz="14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24. Determine the total number of votes for each movie released in 2018. </a:t>
            </a:r>
            <a:br>
              <a:rPr lang="en-IN" sz="14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r>
              <a:rPr lang="en-IN" sz="14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25. What is the most common language in which movies were produced? </a:t>
            </a:r>
            <a:endParaRPr lang="en-IN" sz="2800" dirty="0"/>
          </a:p>
        </p:txBody>
      </p:sp>
      <p:pic>
        <p:nvPicPr>
          <p:cNvPr id="5" name="Picture 4">
            <a:extLst>
              <a:ext uri="{FF2B5EF4-FFF2-40B4-BE49-F238E27FC236}">
                <a16:creationId xmlns:a16="http://schemas.microsoft.com/office/drawing/2014/main" id="{BCE64385-B2F9-D6F7-A493-2E43A6C46A39}"/>
              </a:ext>
            </a:extLst>
          </p:cNvPr>
          <p:cNvPicPr>
            <a:picLocks noChangeAspect="1"/>
          </p:cNvPicPr>
          <p:nvPr/>
        </p:nvPicPr>
        <p:blipFill>
          <a:blip r:embed="rId2">
            <a:alphaModFix amt="85000"/>
            <a:extLst>
              <a:ext uri="{28A0092B-C50C-407E-A947-70E740481C1C}">
                <a14:useLocalDpi xmlns:a14="http://schemas.microsoft.com/office/drawing/2010/main" val="0"/>
              </a:ext>
            </a:extLst>
          </a:blip>
          <a:srcRect t="38070" r="45274"/>
          <a:stretch/>
        </p:blipFill>
        <p:spPr>
          <a:xfrm>
            <a:off x="1" y="1052736"/>
            <a:ext cx="12180170" cy="2548461"/>
          </a:xfrm>
          <a:prstGeom prst="rect">
            <a:avLst/>
          </a:prstGeom>
          <a:ln w="38100">
            <a:solidFill>
              <a:srgbClr val="FFFF00"/>
            </a:solidFill>
          </a:ln>
        </p:spPr>
      </p:pic>
      <p:pic>
        <p:nvPicPr>
          <p:cNvPr id="7" name="Picture 6">
            <a:extLst>
              <a:ext uri="{FF2B5EF4-FFF2-40B4-BE49-F238E27FC236}">
                <a16:creationId xmlns:a16="http://schemas.microsoft.com/office/drawing/2014/main" id="{B8A631BB-2FAB-D85E-49A5-5FD66CB422FF}"/>
              </a:ext>
            </a:extLst>
          </p:cNvPr>
          <p:cNvPicPr>
            <a:picLocks noChangeAspect="1"/>
          </p:cNvPicPr>
          <p:nvPr/>
        </p:nvPicPr>
        <p:blipFill>
          <a:blip r:embed="rId3">
            <a:alphaModFix amt="85000"/>
            <a:extLst>
              <a:ext uri="{28A0092B-C50C-407E-A947-70E740481C1C}">
                <a14:useLocalDpi xmlns:a14="http://schemas.microsoft.com/office/drawing/2010/main" val="0"/>
              </a:ext>
            </a:extLst>
          </a:blip>
          <a:srcRect r="46505"/>
          <a:stretch/>
        </p:blipFill>
        <p:spPr>
          <a:xfrm>
            <a:off x="0" y="3601197"/>
            <a:ext cx="7144507" cy="3286147"/>
          </a:xfrm>
          <a:prstGeom prst="rect">
            <a:avLst/>
          </a:prstGeom>
          <a:ln w="38100">
            <a:solidFill>
              <a:srgbClr val="FFFF00"/>
            </a:solidFill>
          </a:ln>
        </p:spPr>
      </p:pic>
      <p:pic>
        <p:nvPicPr>
          <p:cNvPr id="9" name="Picture 8">
            <a:extLst>
              <a:ext uri="{FF2B5EF4-FFF2-40B4-BE49-F238E27FC236}">
                <a16:creationId xmlns:a16="http://schemas.microsoft.com/office/drawing/2014/main" id="{39A9353A-A92E-6A2D-31F7-11C3CFF49026}"/>
              </a:ext>
            </a:extLst>
          </p:cNvPr>
          <p:cNvPicPr>
            <a:picLocks noChangeAspect="1"/>
          </p:cNvPicPr>
          <p:nvPr/>
        </p:nvPicPr>
        <p:blipFill>
          <a:blip r:embed="rId4">
            <a:alphaModFix amt="85000"/>
            <a:extLst>
              <a:ext uri="{28A0092B-C50C-407E-A947-70E740481C1C}">
                <a14:useLocalDpi xmlns:a14="http://schemas.microsoft.com/office/drawing/2010/main" val="0"/>
              </a:ext>
            </a:extLst>
          </a:blip>
          <a:srcRect r="48910"/>
          <a:stretch/>
        </p:blipFill>
        <p:spPr>
          <a:xfrm>
            <a:off x="7153162" y="3602752"/>
            <a:ext cx="5035663" cy="3255247"/>
          </a:xfrm>
          <a:prstGeom prst="rect">
            <a:avLst/>
          </a:prstGeom>
          <a:ln w="38100">
            <a:solidFill>
              <a:srgbClr val="FFFF00"/>
            </a:solidFill>
          </a:ln>
        </p:spPr>
      </p:pic>
    </p:spTree>
    <p:extLst>
      <p:ext uri="{BB962C8B-B14F-4D97-AF65-F5344CB8AC3E}">
        <p14:creationId xmlns:p14="http://schemas.microsoft.com/office/powerpoint/2010/main" val="2556456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9529B2-A9FD-173F-17BC-49D77C0B1AA6}"/>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artisticGlowEdges/>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0" y="4832"/>
            <a:ext cx="12188825" cy="6848337"/>
          </a:xfrm>
          <a:prstGeom prst="rect">
            <a:avLst/>
          </a:prstGeom>
          <a:ln>
            <a:noFill/>
          </a:ln>
          <a:effectLst>
            <a:softEdge rad="112500"/>
          </a:effectLst>
        </p:spPr>
      </p:pic>
    </p:spTree>
    <p:extLst>
      <p:ext uri="{BB962C8B-B14F-4D97-AF65-F5344CB8AC3E}">
        <p14:creationId xmlns:p14="http://schemas.microsoft.com/office/powerpoint/2010/main" val="1254229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E3C9D-BC1F-6240-F872-C1CE04B55D12}"/>
              </a:ext>
            </a:extLst>
          </p:cNvPr>
          <p:cNvSpPr>
            <a:spLocks noGrp="1"/>
          </p:cNvSpPr>
          <p:nvPr>
            <p:ph type="title"/>
          </p:nvPr>
        </p:nvSpPr>
        <p:spPr>
          <a:xfrm>
            <a:off x="914162" y="482600"/>
            <a:ext cx="10360501" cy="1002184"/>
          </a:xfrm>
        </p:spPr>
        <p:txBody>
          <a:bodyPr/>
          <a:lstStyle/>
          <a:p>
            <a:r>
              <a:rPr lang="en-US" dirty="0"/>
              <a:t>Introduction </a:t>
            </a:r>
            <a:endParaRPr lang="en-IN" dirty="0"/>
          </a:p>
        </p:txBody>
      </p:sp>
      <p:sp>
        <p:nvSpPr>
          <p:cNvPr id="3" name="Content Placeholder 2">
            <a:extLst>
              <a:ext uri="{FF2B5EF4-FFF2-40B4-BE49-F238E27FC236}">
                <a16:creationId xmlns:a16="http://schemas.microsoft.com/office/drawing/2014/main" id="{4E6B7FE9-8C6C-2894-9816-C37680318D19}"/>
              </a:ext>
            </a:extLst>
          </p:cNvPr>
          <p:cNvSpPr>
            <a:spLocks noGrp="1"/>
          </p:cNvSpPr>
          <p:nvPr>
            <p:ph idx="1"/>
          </p:nvPr>
        </p:nvSpPr>
        <p:spPr/>
        <p:txBody>
          <a:bodyPr/>
          <a:lstStyle/>
          <a:p>
            <a:r>
              <a:rPr lang="en-IN" sz="2400" kern="100" dirty="0">
                <a:effectLst/>
                <a:latin typeface="Times New Roman" panose="02020603050405020304" pitchFamily="18" charset="0"/>
                <a:ea typeface="Times New Roman" panose="02020603050405020304" pitchFamily="18" charset="0"/>
              </a:rPr>
              <a:t>The dataset provided is a simplified version of the IMDb database, structured to capture essential information about movies, their genres, actors, directors, ratings, and more. This database consists of several tables that contain various details such as Movie, Genre, Director Mapping, Role Mapping, Names, Rating.</a:t>
            </a:r>
          </a:p>
          <a:p>
            <a:pPr marR="5715" lvl="0" fontAlgn="base">
              <a:spcAft>
                <a:spcPts val="1615"/>
              </a:spcAft>
            </a:pPr>
            <a:r>
              <a:rPr lang="en-IN" sz="2400" kern="100" dirty="0">
                <a:latin typeface="Times New Roman" panose="02020603050405020304" pitchFamily="18" charset="0"/>
              </a:rPr>
              <a:t>Reinforce key SQL concepts such as joins, aggregation, filtering, and grouping. </a:t>
            </a:r>
          </a:p>
          <a:p>
            <a:pPr marR="5715" lvl="0" fontAlgn="base">
              <a:spcAft>
                <a:spcPts val="1440"/>
              </a:spcAft>
            </a:pPr>
            <a:r>
              <a:rPr lang="en-IN" sz="2400" kern="100" dirty="0">
                <a:latin typeface="Times New Roman" panose="02020603050405020304" pitchFamily="18" charset="0"/>
              </a:rPr>
              <a:t>Analyse and extract meaningful insights from a real-world movie dataset. </a:t>
            </a:r>
          </a:p>
          <a:p>
            <a:pPr marR="5715" lvl="0" fontAlgn="base">
              <a:spcAft>
                <a:spcPts val="565"/>
              </a:spcAft>
            </a:pPr>
            <a:r>
              <a:rPr lang="en-IN" sz="2400" kern="100" dirty="0">
                <a:latin typeface="Times New Roman" panose="02020603050405020304" pitchFamily="18" charset="0"/>
              </a:rPr>
              <a:t>Document, present, and improve communication skills by creating a detailed report and a presentation of findings.</a:t>
            </a:r>
            <a:r>
              <a:rPr lang="en-IN" sz="1800" kern="100" dirty="0">
                <a:latin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36322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6D6EA-243D-5F15-E167-ED0D08856D55}"/>
              </a:ext>
            </a:extLst>
          </p:cNvPr>
          <p:cNvSpPr>
            <a:spLocks noGrp="1"/>
          </p:cNvSpPr>
          <p:nvPr>
            <p:ph type="title"/>
          </p:nvPr>
        </p:nvSpPr>
        <p:spPr/>
        <p:txBody>
          <a:bodyPr/>
          <a:lstStyle/>
          <a:p>
            <a:r>
              <a:rPr lang="en-US" dirty="0"/>
              <a:t>Tables description </a:t>
            </a:r>
            <a:endParaRPr lang="en-IN" dirty="0"/>
          </a:p>
        </p:txBody>
      </p:sp>
      <p:sp>
        <p:nvSpPr>
          <p:cNvPr id="3" name="Content Placeholder 2">
            <a:extLst>
              <a:ext uri="{FF2B5EF4-FFF2-40B4-BE49-F238E27FC236}">
                <a16:creationId xmlns:a16="http://schemas.microsoft.com/office/drawing/2014/main" id="{95107616-A7D6-C15C-184F-13D8E162BCE6}"/>
              </a:ext>
            </a:extLst>
          </p:cNvPr>
          <p:cNvSpPr>
            <a:spLocks noGrp="1"/>
          </p:cNvSpPr>
          <p:nvPr>
            <p:ph idx="1"/>
          </p:nvPr>
        </p:nvSpPr>
        <p:spPr/>
        <p:txBody>
          <a:bodyPr>
            <a:normAutofit/>
          </a:bodyPr>
          <a:lstStyle/>
          <a:p>
            <a:pPr marL="342900" marR="5715" lvl="0" indent="-342900" algn="just" fontAlgn="base">
              <a:lnSpc>
                <a:spcPct val="165000"/>
              </a:lnSpc>
              <a:spcAft>
                <a:spcPts val="820"/>
              </a:spcAft>
              <a:buClr>
                <a:srgbClr val="000000"/>
              </a:buClr>
              <a:buSzPts val="1200"/>
              <a:buFont typeface="+mj-lt"/>
              <a:buAutoNum type="arabicPeriod"/>
            </a:pPr>
            <a:r>
              <a:rPr lang="en-IN" sz="1600" b="1"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Movie</a:t>
            </a:r>
            <a:r>
              <a:rPr lang="en-IN" sz="16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Contains basic information about each movie, including title, release year, duration, country, income, languages, and production companies. </a:t>
            </a:r>
          </a:p>
          <a:p>
            <a:pPr marL="342900" marR="5715" lvl="0" indent="-342900" algn="just" fontAlgn="base">
              <a:lnSpc>
                <a:spcPct val="107000"/>
              </a:lnSpc>
              <a:spcAft>
                <a:spcPts val="1615"/>
              </a:spcAft>
              <a:buClr>
                <a:srgbClr val="000000"/>
              </a:buClr>
              <a:buSzPts val="1200"/>
              <a:buFont typeface="+mj-lt"/>
              <a:buAutoNum type="arabicPeriod"/>
            </a:pPr>
            <a:r>
              <a:rPr lang="en-IN" sz="1600" b="1"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Genre</a:t>
            </a:r>
            <a:r>
              <a:rPr lang="en-IN" sz="16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Describes the genres associated with each movie. </a:t>
            </a:r>
          </a:p>
          <a:p>
            <a:pPr marL="342900" marR="5715" lvl="0" indent="-342900" algn="just" fontAlgn="base">
              <a:lnSpc>
                <a:spcPct val="107000"/>
              </a:lnSpc>
              <a:spcAft>
                <a:spcPts val="1615"/>
              </a:spcAft>
              <a:buClr>
                <a:srgbClr val="000000"/>
              </a:buClr>
              <a:buSzPts val="1200"/>
              <a:buFont typeface="+mj-lt"/>
              <a:buAutoNum type="arabicPeriod"/>
            </a:pPr>
            <a:r>
              <a:rPr lang="en-IN" sz="1600" b="1"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Director Mapping</a:t>
            </a:r>
            <a:r>
              <a:rPr lang="en-IN" sz="16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Maps movies to their directors. </a:t>
            </a:r>
          </a:p>
          <a:p>
            <a:pPr marL="342900" marR="5715" lvl="0" indent="-342900" algn="just" fontAlgn="base">
              <a:lnSpc>
                <a:spcPct val="165000"/>
              </a:lnSpc>
              <a:spcAft>
                <a:spcPts val="825"/>
              </a:spcAft>
              <a:buClr>
                <a:srgbClr val="000000"/>
              </a:buClr>
              <a:buSzPts val="1200"/>
              <a:buFont typeface="+mj-lt"/>
              <a:buAutoNum type="arabicPeriod"/>
            </a:pPr>
            <a:r>
              <a:rPr lang="en-IN" sz="1600" b="1"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Role Mapping</a:t>
            </a:r>
            <a:r>
              <a:rPr lang="en-IN" sz="16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Maps actors/actresses to movies and specifies the role category (e.g., actor, director, producer). </a:t>
            </a:r>
          </a:p>
          <a:p>
            <a:pPr marL="342900" marR="5715" lvl="0" indent="-342900" algn="just" fontAlgn="base">
              <a:lnSpc>
                <a:spcPct val="166000"/>
              </a:lnSpc>
              <a:spcAft>
                <a:spcPts val="810"/>
              </a:spcAft>
              <a:buClr>
                <a:srgbClr val="000000"/>
              </a:buClr>
              <a:buSzPts val="1200"/>
              <a:buFont typeface="+mj-lt"/>
              <a:buAutoNum type="arabicPeriod"/>
            </a:pPr>
            <a:r>
              <a:rPr lang="en-IN" sz="1600" b="1"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Names</a:t>
            </a:r>
            <a:r>
              <a:rPr lang="en-IN" sz="16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Stores information about people (actors, directors, etc.), including their birthdates, heights, and known movies. </a:t>
            </a:r>
          </a:p>
          <a:p>
            <a:pPr marL="342900" marR="5715" lvl="0" indent="-342900" algn="just" fontAlgn="base">
              <a:lnSpc>
                <a:spcPct val="165000"/>
              </a:lnSpc>
              <a:spcAft>
                <a:spcPts val="585"/>
              </a:spcAft>
              <a:buClr>
                <a:srgbClr val="000000"/>
              </a:buClr>
              <a:buSzPts val="1200"/>
              <a:buFont typeface="+mj-lt"/>
              <a:buAutoNum type="arabicPeriod"/>
            </a:pPr>
            <a:r>
              <a:rPr lang="en-IN" sz="1600" b="1"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Ratings</a:t>
            </a:r>
            <a:r>
              <a:rPr lang="en-IN" sz="16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Contains ratings information for movies, including the average rating, total votes, and median rating. </a:t>
            </a:r>
          </a:p>
        </p:txBody>
      </p:sp>
    </p:spTree>
    <p:extLst>
      <p:ext uri="{BB962C8B-B14F-4D97-AF65-F5344CB8AC3E}">
        <p14:creationId xmlns:p14="http://schemas.microsoft.com/office/powerpoint/2010/main" val="2031553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7B26E-FE56-A7E2-2225-39446DE2FCD8}"/>
              </a:ext>
            </a:extLst>
          </p:cNvPr>
          <p:cNvSpPr>
            <a:spLocks noGrp="1"/>
          </p:cNvSpPr>
          <p:nvPr>
            <p:ph type="title"/>
          </p:nvPr>
        </p:nvSpPr>
        <p:spPr>
          <a:xfrm>
            <a:off x="765820" y="116632"/>
            <a:ext cx="10360501" cy="1374405"/>
          </a:xfrm>
        </p:spPr>
        <p:txBody>
          <a:bodyPr>
            <a:noAutofit/>
          </a:bodyPr>
          <a:lstStyle/>
          <a:p>
            <a:pPr marL="6350" indent="-6350" algn="ctr">
              <a:lnSpc>
                <a:spcPct val="107000"/>
              </a:lnSpc>
              <a:spcAft>
                <a:spcPts val="1600"/>
              </a:spcAft>
            </a:pPr>
            <a:r>
              <a:rPr lang="en-IN" sz="1800" b="1" kern="100" dirty="0">
                <a:effectLst/>
                <a:latin typeface="Times New Roman" panose="02020603050405020304" pitchFamily="18" charset="0"/>
                <a:ea typeface="Times New Roman" panose="02020603050405020304" pitchFamily="18" charset="0"/>
              </a:rPr>
              <a:t>Queries to be Performed </a:t>
            </a:r>
            <a:br>
              <a:rPr lang="en-IN" sz="1800" b="1" kern="100" dirty="0">
                <a:effectLst/>
                <a:latin typeface="Times New Roman" panose="02020603050405020304" pitchFamily="18" charset="0"/>
                <a:ea typeface="Times New Roman" panose="02020603050405020304" pitchFamily="18" charset="0"/>
              </a:rPr>
            </a:br>
            <a:br>
              <a:rPr lang="en-IN" sz="1800" b="1" kern="100" dirty="0">
                <a:effectLst/>
                <a:latin typeface="Times New Roman" panose="02020603050405020304" pitchFamily="18" charset="0"/>
                <a:ea typeface="Times New Roman" panose="02020603050405020304" pitchFamily="18" charset="0"/>
              </a:rPr>
            </a:br>
            <a:r>
              <a:rPr lang="en-IN" sz="1800" b="1" kern="100" dirty="0">
                <a:effectLst/>
                <a:latin typeface="Times New Roman" panose="02020603050405020304" pitchFamily="18" charset="0"/>
                <a:ea typeface="Times New Roman" panose="02020603050405020304" pitchFamily="18" charset="0"/>
              </a:rPr>
              <a:t>1. </a:t>
            </a: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Count the total number of records in each </a:t>
            </a:r>
            <a:r>
              <a:rPr lang="en-IN" sz="1800" kern="100" dirty="0">
                <a:uFill>
                  <a:solidFill>
                    <a:srgbClr val="000000"/>
                  </a:solidFill>
                </a:uFill>
                <a:latin typeface="Times New Roman" panose="02020603050405020304" pitchFamily="18" charset="0"/>
                <a:cs typeface="Times New Roman" panose="02020603050405020304" pitchFamily="18" charset="0"/>
              </a:rPr>
              <a:t>table</a:t>
            </a: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of the database.</a:t>
            </a:r>
            <a:b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a:t>
            </a:r>
            <a:r>
              <a:rPr lang="en-IN" sz="1800" kern="100" dirty="0">
                <a:uFill>
                  <a:solidFill>
                    <a:srgbClr val="000000"/>
                  </a:solidFill>
                </a:uFill>
                <a:latin typeface="Times New Roman" panose="02020603050405020304" pitchFamily="18" charset="0"/>
                <a:cs typeface="Times New Roman" panose="02020603050405020304" pitchFamily="18" charset="0"/>
              </a:rPr>
              <a:t>Identify which columns in the movie table contain null values.</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p>
        </p:txBody>
      </p:sp>
      <p:pic>
        <p:nvPicPr>
          <p:cNvPr id="5" name="Picture 4">
            <a:extLst>
              <a:ext uri="{FF2B5EF4-FFF2-40B4-BE49-F238E27FC236}">
                <a16:creationId xmlns:a16="http://schemas.microsoft.com/office/drawing/2014/main" id="{F3190FC7-13EB-DF8C-D300-568A810457C4}"/>
              </a:ext>
            </a:extLst>
          </p:cNvPr>
          <p:cNvPicPr>
            <a:picLocks noChangeAspect="1"/>
          </p:cNvPicPr>
          <p:nvPr/>
        </p:nvPicPr>
        <p:blipFill>
          <a:blip r:embed="rId2">
            <a:alphaModFix amt="85000"/>
            <a:extLst>
              <a:ext uri="{28A0092B-C50C-407E-A947-70E740481C1C}">
                <a14:useLocalDpi xmlns:a14="http://schemas.microsoft.com/office/drawing/2010/main" val="0"/>
              </a:ext>
            </a:extLst>
          </a:blip>
          <a:srcRect r="34140"/>
          <a:stretch/>
        </p:blipFill>
        <p:spPr>
          <a:xfrm>
            <a:off x="5395" y="1556793"/>
            <a:ext cx="5656970" cy="5301208"/>
          </a:xfrm>
          <a:prstGeom prst="rect">
            <a:avLst/>
          </a:prstGeom>
          <a:ln w="12700">
            <a:solidFill>
              <a:srgbClr val="FFFF00"/>
            </a:solidFill>
          </a:ln>
        </p:spPr>
      </p:pic>
      <p:pic>
        <p:nvPicPr>
          <p:cNvPr id="7" name="Picture 6">
            <a:extLst>
              <a:ext uri="{FF2B5EF4-FFF2-40B4-BE49-F238E27FC236}">
                <a16:creationId xmlns:a16="http://schemas.microsoft.com/office/drawing/2014/main" id="{C5BE1108-665E-0494-8DF9-248F51A9784B}"/>
              </a:ext>
            </a:extLst>
          </p:cNvPr>
          <p:cNvPicPr>
            <a:picLocks noChangeAspect="1"/>
          </p:cNvPicPr>
          <p:nvPr/>
        </p:nvPicPr>
        <p:blipFill>
          <a:blip r:embed="rId3">
            <a:alphaModFix amt="85000"/>
            <a:extLst>
              <a:ext uri="{28A0092B-C50C-407E-A947-70E740481C1C}">
                <a14:useLocalDpi xmlns:a14="http://schemas.microsoft.com/office/drawing/2010/main" val="0"/>
              </a:ext>
            </a:extLst>
          </a:blip>
          <a:srcRect r="34904"/>
          <a:stretch/>
        </p:blipFill>
        <p:spPr>
          <a:xfrm>
            <a:off x="5662364" y="1556792"/>
            <a:ext cx="6521065" cy="5301207"/>
          </a:xfrm>
          <a:prstGeom prst="rect">
            <a:avLst/>
          </a:prstGeom>
          <a:ln w="12700">
            <a:solidFill>
              <a:srgbClr val="FFFF00"/>
            </a:solidFill>
          </a:ln>
        </p:spPr>
      </p:pic>
    </p:spTree>
    <p:extLst>
      <p:ext uri="{BB962C8B-B14F-4D97-AF65-F5344CB8AC3E}">
        <p14:creationId xmlns:p14="http://schemas.microsoft.com/office/powerpoint/2010/main" val="294991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CF2DE-98E0-EAFA-5DB2-5ECB8840F0B3}"/>
              </a:ext>
            </a:extLst>
          </p:cNvPr>
          <p:cNvSpPr>
            <a:spLocks noGrp="1"/>
          </p:cNvSpPr>
          <p:nvPr>
            <p:ph type="title"/>
          </p:nvPr>
        </p:nvSpPr>
        <p:spPr>
          <a:xfrm>
            <a:off x="914161" y="332656"/>
            <a:ext cx="10360501" cy="1219200"/>
          </a:xfrm>
        </p:spPr>
        <p:txBody>
          <a:bodyPr>
            <a:normAutofit fontScale="90000"/>
          </a:bodyPr>
          <a:lstStyle/>
          <a:p>
            <a:pPr marL="342900" marR="5715" lvl="0" indent="-342900" algn="ctr" fontAlgn="base">
              <a:lnSpc>
                <a:spcPct val="165000"/>
              </a:lnSpc>
              <a:spcAft>
                <a:spcPts val="800"/>
              </a:spcAft>
            </a:pP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3. Determine the total number of movies released each year, and analyse how the trend changes month-wise. </a:t>
            </a:r>
            <a:b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4. How many movies were produced in either the USA or India in the year 2019? </a:t>
            </a:r>
            <a:endParaRPr lang="en-IN" dirty="0"/>
          </a:p>
        </p:txBody>
      </p:sp>
      <p:pic>
        <p:nvPicPr>
          <p:cNvPr id="5" name="Picture 4">
            <a:extLst>
              <a:ext uri="{FF2B5EF4-FFF2-40B4-BE49-F238E27FC236}">
                <a16:creationId xmlns:a16="http://schemas.microsoft.com/office/drawing/2014/main" id="{45070651-B4BB-A657-4832-CC0851AA57DD}"/>
              </a:ext>
            </a:extLst>
          </p:cNvPr>
          <p:cNvPicPr>
            <a:picLocks noChangeAspect="1"/>
          </p:cNvPicPr>
          <p:nvPr/>
        </p:nvPicPr>
        <p:blipFill>
          <a:blip r:embed="rId2">
            <a:alphaModFix amt="85000"/>
            <a:extLst>
              <a:ext uri="{28A0092B-C50C-407E-A947-70E740481C1C}">
                <a14:useLocalDpi xmlns:a14="http://schemas.microsoft.com/office/drawing/2010/main" val="0"/>
              </a:ext>
            </a:extLst>
          </a:blip>
          <a:srcRect r="44030"/>
          <a:stretch/>
        </p:blipFill>
        <p:spPr>
          <a:xfrm>
            <a:off x="13752" y="1680145"/>
            <a:ext cx="7016764" cy="5177855"/>
          </a:xfrm>
          <a:prstGeom prst="rect">
            <a:avLst/>
          </a:prstGeom>
          <a:ln w="19050">
            <a:solidFill>
              <a:srgbClr val="FFFF00"/>
            </a:solidFill>
          </a:ln>
        </p:spPr>
      </p:pic>
      <p:pic>
        <p:nvPicPr>
          <p:cNvPr id="7" name="Picture 6">
            <a:extLst>
              <a:ext uri="{FF2B5EF4-FFF2-40B4-BE49-F238E27FC236}">
                <a16:creationId xmlns:a16="http://schemas.microsoft.com/office/drawing/2014/main" id="{0E702CB5-8010-780C-A11E-9D757A5E7974}"/>
              </a:ext>
            </a:extLst>
          </p:cNvPr>
          <p:cNvPicPr>
            <a:picLocks noChangeAspect="1"/>
          </p:cNvPicPr>
          <p:nvPr/>
        </p:nvPicPr>
        <p:blipFill>
          <a:blip r:embed="rId3">
            <a:alphaModFix amt="85000"/>
            <a:extLst>
              <a:ext uri="{28A0092B-C50C-407E-A947-70E740481C1C}">
                <a14:useLocalDpi xmlns:a14="http://schemas.microsoft.com/office/drawing/2010/main" val="0"/>
              </a:ext>
            </a:extLst>
          </a:blip>
          <a:srcRect r="56460"/>
          <a:stretch/>
        </p:blipFill>
        <p:spPr>
          <a:xfrm>
            <a:off x="7030515" y="1680144"/>
            <a:ext cx="5158309" cy="5177856"/>
          </a:xfrm>
          <a:prstGeom prst="rect">
            <a:avLst/>
          </a:prstGeom>
          <a:ln w="19050">
            <a:solidFill>
              <a:srgbClr val="FFFF00"/>
            </a:solidFill>
          </a:ln>
        </p:spPr>
      </p:pic>
    </p:spTree>
    <p:extLst>
      <p:ext uri="{BB962C8B-B14F-4D97-AF65-F5344CB8AC3E}">
        <p14:creationId xmlns:p14="http://schemas.microsoft.com/office/powerpoint/2010/main" val="287325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820A-C897-4DC5-0133-CF7B0009F6AA}"/>
              </a:ext>
            </a:extLst>
          </p:cNvPr>
          <p:cNvSpPr>
            <a:spLocks noGrp="1"/>
          </p:cNvSpPr>
          <p:nvPr>
            <p:ph type="title"/>
          </p:nvPr>
        </p:nvSpPr>
        <p:spPr>
          <a:xfrm>
            <a:off x="914161" y="188640"/>
            <a:ext cx="10360501" cy="1219200"/>
          </a:xfrm>
        </p:spPr>
        <p:txBody>
          <a:bodyPr>
            <a:normAutofit fontScale="90000"/>
          </a:bodyPr>
          <a:lstStyle/>
          <a:p>
            <a:pPr marL="342900" marR="5715" lvl="0" indent="-342900" algn="ctr" fontAlgn="base">
              <a:lnSpc>
                <a:spcPct val="165000"/>
              </a:lnSpc>
              <a:spcAft>
                <a:spcPts val="810"/>
              </a:spcAft>
            </a:pP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5. List the unique genres in the dataset, and count how many movies belong exclusively to one genre. </a:t>
            </a:r>
            <a:b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6. Which genre has the highest total number of movies produced? </a:t>
            </a:r>
            <a:endParaRPr lang="en-IN" dirty="0"/>
          </a:p>
        </p:txBody>
      </p:sp>
      <p:pic>
        <p:nvPicPr>
          <p:cNvPr id="5" name="Picture 4">
            <a:extLst>
              <a:ext uri="{FF2B5EF4-FFF2-40B4-BE49-F238E27FC236}">
                <a16:creationId xmlns:a16="http://schemas.microsoft.com/office/drawing/2014/main" id="{EEC896F7-85A1-38CE-6214-7AF1D66FCE79}"/>
              </a:ext>
            </a:extLst>
          </p:cNvPr>
          <p:cNvPicPr>
            <a:picLocks noChangeAspect="1"/>
          </p:cNvPicPr>
          <p:nvPr/>
        </p:nvPicPr>
        <p:blipFill>
          <a:blip r:embed="rId2">
            <a:alphaModFix amt="85000"/>
            <a:extLst>
              <a:ext uri="{28A0092B-C50C-407E-A947-70E740481C1C}">
                <a14:useLocalDpi xmlns:a14="http://schemas.microsoft.com/office/drawing/2010/main" val="0"/>
              </a:ext>
            </a:extLst>
          </a:blip>
          <a:srcRect r="52148"/>
          <a:stretch/>
        </p:blipFill>
        <p:spPr>
          <a:xfrm>
            <a:off x="0" y="1551856"/>
            <a:ext cx="5846359" cy="5306144"/>
          </a:xfrm>
          <a:prstGeom prst="rect">
            <a:avLst/>
          </a:prstGeom>
          <a:ln w="12700">
            <a:solidFill>
              <a:srgbClr val="FFFF00"/>
            </a:solidFill>
          </a:ln>
        </p:spPr>
      </p:pic>
      <p:pic>
        <p:nvPicPr>
          <p:cNvPr id="7" name="Picture 6">
            <a:extLst>
              <a:ext uri="{FF2B5EF4-FFF2-40B4-BE49-F238E27FC236}">
                <a16:creationId xmlns:a16="http://schemas.microsoft.com/office/drawing/2014/main" id="{0C6355AD-709F-416B-ED65-66798AB19048}"/>
              </a:ext>
            </a:extLst>
          </p:cNvPr>
          <p:cNvPicPr>
            <a:picLocks noChangeAspect="1"/>
          </p:cNvPicPr>
          <p:nvPr/>
        </p:nvPicPr>
        <p:blipFill>
          <a:blip r:embed="rId3">
            <a:alphaModFix amt="85000"/>
            <a:extLst>
              <a:ext uri="{28A0092B-C50C-407E-A947-70E740481C1C}">
                <a14:useLocalDpi xmlns:a14="http://schemas.microsoft.com/office/drawing/2010/main" val="0"/>
              </a:ext>
            </a:extLst>
          </a:blip>
          <a:srcRect r="44467"/>
          <a:stretch/>
        </p:blipFill>
        <p:spPr>
          <a:xfrm>
            <a:off x="5846360" y="1551856"/>
            <a:ext cx="6342466" cy="5306144"/>
          </a:xfrm>
          <a:prstGeom prst="rect">
            <a:avLst/>
          </a:prstGeom>
          <a:ln w="12700">
            <a:solidFill>
              <a:srgbClr val="FFFF00"/>
            </a:solidFill>
          </a:ln>
        </p:spPr>
      </p:pic>
    </p:spTree>
    <p:extLst>
      <p:ext uri="{BB962C8B-B14F-4D97-AF65-F5344CB8AC3E}">
        <p14:creationId xmlns:p14="http://schemas.microsoft.com/office/powerpoint/2010/main" val="322972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DFE4C-2E6B-CF4B-923C-A652FAFA03F3}"/>
              </a:ext>
            </a:extLst>
          </p:cNvPr>
          <p:cNvSpPr>
            <a:spLocks noGrp="1"/>
          </p:cNvSpPr>
          <p:nvPr>
            <p:ph type="title"/>
          </p:nvPr>
        </p:nvSpPr>
        <p:spPr>
          <a:xfrm>
            <a:off x="837828" y="0"/>
            <a:ext cx="10360501" cy="1219200"/>
          </a:xfrm>
        </p:spPr>
        <p:txBody>
          <a:bodyPr>
            <a:normAutofit/>
          </a:bodyPr>
          <a:lstStyle/>
          <a:p>
            <a:pPr marL="342900" marR="5715" lvl="0" indent="-342900" algn="ctr" fontAlgn="base">
              <a:lnSpc>
                <a:spcPct val="107000"/>
              </a:lnSpc>
              <a:spcAft>
                <a:spcPts val="1365"/>
              </a:spcAft>
            </a:pP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7. Calculate the average movie duration for each genre. </a:t>
            </a:r>
            <a:b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8. Identify actors or actresses who have appeared in more than three movies with an average rating below 5. </a:t>
            </a:r>
            <a:endParaRPr lang="en-IN" dirty="0"/>
          </a:p>
        </p:txBody>
      </p:sp>
      <p:pic>
        <p:nvPicPr>
          <p:cNvPr id="5" name="Picture 4">
            <a:extLst>
              <a:ext uri="{FF2B5EF4-FFF2-40B4-BE49-F238E27FC236}">
                <a16:creationId xmlns:a16="http://schemas.microsoft.com/office/drawing/2014/main" id="{EBF80B5E-EB87-60B7-B08F-1420AC0115D2}"/>
              </a:ext>
            </a:extLst>
          </p:cNvPr>
          <p:cNvPicPr>
            <a:picLocks noChangeAspect="1"/>
          </p:cNvPicPr>
          <p:nvPr/>
        </p:nvPicPr>
        <p:blipFill>
          <a:blip r:embed="rId2">
            <a:alphaModFix amt="85000"/>
            <a:extLst>
              <a:ext uri="{28A0092B-C50C-407E-A947-70E740481C1C}">
                <a14:useLocalDpi xmlns:a14="http://schemas.microsoft.com/office/drawing/2010/main" val="0"/>
              </a:ext>
            </a:extLst>
          </a:blip>
          <a:srcRect r="47963"/>
          <a:stretch/>
        </p:blipFill>
        <p:spPr>
          <a:xfrm>
            <a:off x="7062" y="1340768"/>
            <a:ext cx="5727310" cy="5517232"/>
          </a:xfrm>
          <a:prstGeom prst="rect">
            <a:avLst/>
          </a:prstGeom>
          <a:ln w="12700">
            <a:solidFill>
              <a:srgbClr val="FFFF00"/>
            </a:solidFill>
          </a:ln>
        </p:spPr>
      </p:pic>
      <p:pic>
        <p:nvPicPr>
          <p:cNvPr id="7" name="Picture 6">
            <a:extLst>
              <a:ext uri="{FF2B5EF4-FFF2-40B4-BE49-F238E27FC236}">
                <a16:creationId xmlns:a16="http://schemas.microsoft.com/office/drawing/2014/main" id="{484E8B22-378B-74EF-5B4D-22C476FCD3D2}"/>
              </a:ext>
            </a:extLst>
          </p:cNvPr>
          <p:cNvPicPr>
            <a:picLocks noChangeAspect="1"/>
          </p:cNvPicPr>
          <p:nvPr/>
        </p:nvPicPr>
        <p:blipFill>
          <a:blip r:embed="rId3">
            <a:alphaModFix amt="85000"/>
            <a:extLst>
              <a:ext uri="{28A0092B-C50C-407E-A947-70E740481C1C}">
                <a14:useLocalDpi xmlns:a14="http://schemas.microsoft.com/office/drawing/2010/main" val="0"/>
              </a:ext>
            </a:extLst>
          </a:blip>
          <a:srcRect r="37969"/>
          <a:stretch/>
        </p:blipFill>
        <p:spPr>
          <a:xfrm>
            <a:off x="5734372" y="1340768"/>
            <a:ext cx="6454453" cy="5517232"/>
          </a:xfrm>
          <a:prstGeom prst="rect">
            <a:avLst/>
          </a:prstGeom>
          <a:ln w="12700">
            <a:solidFill>
              <a:srgbClr val="FFFF00"/>
            </a:solidFill>
          </a:ln>
        </p:spPr>
      </p:pic>
    </p:spTree>
    <p:extLst>
      <p:ext uri="{BB962C8B-B14F-4D97-AF65-F5344CB8AC3E}">
        <p14:creationId xmlns:p14="http://schemas.microsoft.com/office/powerpoint/2010/main" val="2424687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5C551-5818-A332-C969-660CD46A887F}"/>
              </a:ext>
            </a:extLst>
          </p:cNvPr>
          <p:cNvSpPr>
            <a:spLocks noGrp="1"/>
          </p:cNvSpPr>
          <p:nvPr>
            <p:ph type="title"/>
          </p:nvPr>
        </p:nvSpPr>
        <p:spPr>
          <a:xfrm>
            <a:off x="914161" y="116632"/>
            <a:ext cx="10360501" cy="1219200"/>
          </a:xfrm>
        </p:spPr>
        <p:txBody>
          <a:bodyPr>
            <a:normAutofit fontScale="90000"/>
          </a:bodyPr>
          <a:lstStyle/>
          <a:p>
            <a:pPr marL="342900" marR="5715" lvl="0" indent="-342900" algn="ctr" fontAlgn="base">
              <a:lnSpc>
                <a:spcPct val="165000"/>
              </a:lnSpc>
              <a:spcAft>
                <a:spcPts val="810"/>
              </a:spcAft>
            </a:pPr>
            <a:r>
              <a:rPr lang="en-IN" sz="1800" kern="1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9. </a:t>
            </a: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Find the minimum and maximum values for each column in the ratings table, excluding the </a:t>
            </a:r>
            <a:r>
              <a:rPr lang="en-IN" sz="1800" u="none" strike="noStrike" kern="100"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movie_id</a:t>
            </a: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column. </a:t>
            </a:r>
            <a:b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10. Which are the top 10 movies based on their average rating? </a:t>
            </a:r>
            <a:endParaRPr lang="en-IN" dirty="0"/>
          </a:p>
        </p:txBody>
      </p:sp>
      <p:pic>
        <p:nvPicPr>
          <p:cNvPr id="5" name="Picture 4">
            <a:extLst>
              <a:ext uri="{FF2B5EF4-FFF2-40B4-BE49-F238E27FC236}">
                <a16:creationId xmlns:a16="http://schemas.microsoft.com/office/drawing/2014/main" id="{AF9AC3AC-A72D-5F25-0DE7-CAC909ACA75C}"/>
              </a:ext>
            </a:extLst>
          </p:cNvPr>
          <p:cNvPicPr>
            <a:picLocks noChangeAspect="1"/>
          </p:cNvPicPr>
          <p:nvPr/>
        </p:nvPicPr>
        <p:blipFill>
          <a:blip r:embed="rId2">
            <a:alphaModFix amt="85000"/>
            <a:extLst>
              <a:ext uri="{28A0092B-C50C-407E-A947-70E740481C1C}">
                <a14:useLocalDpi xmlns:a14="http://schemas.microsoft.com/office/drawing/2010/main" val="0"/>
              </a:ext>
            </a:extLst>
          </a:blip>
          <a:srcRect r="34049"/>
          <a:stretch/>
        </p:blipFill>
        <p:spPr>
          <a:xfrm>
            <a:off x="0" y="1412776"/>
            <a:ext cx="5634706" cy="5445224"/>
          </a:xfrm>
          <a:prstGeom prst="rect">
            <a:avLst/>
          </a:prstGeom>
          <a:ln w="12700">
            <a:solidFill>
              <a:srgbClr val="FFFF00"/>
            </a:solidFill>
          </a:ln>
        </p:spPr>
      </p:pic>
      <p:pic>
        <p:nvPicPr>
          <p:cNvPr id="7" name="Picture 6">
            <a:extLst>
              <a:ext uri="{FF2B5EF4-FFF2-40B4-BE49-F238E27FC236}">
                <a16:creationId xmlns:a16="http://schemas.microsoft.com/office/drawing/2014/main" id="{949BE216-6840-836A-37E6-EE4EB797A4FD}"/>
              </a:ext>
            </a:extLst>
          </p:cNvPr>
          <p:cNvPicPr>
            <a:picLocks noChangeAspect="1"/>
          </p:cNvPicPr>
          <p:nvPr/>
        </p:nvPicPr>
        <p:blipFill>
          <a:blip r:embed="rId3">
            <a:alphaModFix amt="85000"/>
            <a:extLst>
              <a:ext uri="{28A0092B-C50C-407E-A947-70E740481C1C}">
                <a14:useLocalDpi xmlns:a14="http://schemas.microsoft.com/office/drawing/2010/main" val="0"/>
              </a:ext>
            </a:extLst>
          </a:blip>
          <a:srcRect r="37643"/>
          <a:stretch/>
        </p:blipFill>
        <p:spPr>
          <a:xfrm>
            <a:off x="5634706" y="1412777"/>
            <a:ext cx="6554116" cy="5445224"/>
          </a:xfrm>
          <a:prstGeom prst="rect">
            <a:avLst/>
          </a:prstGeom>
          <a:ln w="12700">
            <a:solidFill>
              <a:srgbClr val="FFFF00"/>
            </a:solidFill>
          </a:ln>
        </p:spPr>
      </p:pic>
    </p:spTree>
    <p:extLst>
      <p:ext uri="{BB962C8B-B14F-4D97-AF65-F5344CB8AC3E}">
        <p14:creationId xmlns:p14="http://schemas.microsoft.com/office/powerpoint/2010/main" val="2104211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8CD9E-7519-66D7-8C82-F79A81014818}"/>
              </a:ext>
            </a:extLst>
          </p:cNvPr>
          <p:cNvSpPr>
            <a:spLocks noGrp="1"/>
          </p:cNvSpPr>
          <p:nvPr>
            <p:ph type="title"/>
          </p:nvPr>
        </p:nvSpPr>
        <p:spPr>
          <a:xfrm>
            <a:off x="693812" y="4724"/>
            <a:ext cx="10360501" cy="1048012"/>
          </a:xfrm>
        </p:spPr>
        <p:txBody>
          <a:bodyPr>
            <a:normAutofit fontScale="90000"/>
          </a:bodyPr>
          <a:lstStyle/>
          <a:p>
            <a:pPr marL="342900" marR="5715" lvl="0" indent="-342900" algn="ctr" fontAlgn="base">
              <a:lnSpc>
                <a:spcPct val="107000"/>
              </a:lnSpc>
              <a:spcAft>
                <a:spcPts val="1365"/>
              </a:spcAft>
            </a:pP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11. Summarize the ratings table by grouping movies based on their median ratings. </a:t>
            </a:r>
            <a:b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12. How many movies, released in March 2017 in the USA within a specific genre, had more than 1,000 votes? </a:t>
            </a:r>
            <a:endParaRPr lang="en-IN" dirty="0"/>
          </a:p>
        </p:txBody>
      </p:sp>
      <p:pic>
        <p:nvPicPr>
          <p:cNvPr id="5" name="Picture 4">
            <a:extLst>
              <a:ext uri="{FF2B5EF4-FFF2-40B4-BE49-F238E27FC236}">
                <a16:creationId xmlns:a16="http://schemas.microsoft.com/office/drawing/2014/main" id="{1FA65566-ADE3-897E-67BD-189E26C95B10}"/>
              </a:ext>
            </a:extLst>
          </p:cNvPr>
          <p:cNvPicPr>
            <a:picLocks noChangeAspect="1"/>
          </p:cNvPicPr>
          <p:nvPr/>
        </p:nvPicPr>
        <p:blipFill>
          <a:blip r:embed="rId2">
            <a:alphaModFix amt="85000"/>
            <a:extLst>
              <a:ext uri="{28A0092B-C50C-407E-A947-70E740481C1C}">
                <a14:useLocalDpi xmlns:a14="http://schemas.microsoft.com/office/drawing/2010/main" val="0"/>
              </a:ext>
            </a:extLst>
          </a:blip>
          <a:srcRect r="47046"/>
          <a:stretch/>
        </p:blipFill>
        <p:spPr>
          <a:xfrm>
            <a:off x="0" y="1196751"/>
            <a:ext cx="5950395" cy="5656525"/>
          </a:xfrm>
          <a:prstGeom prst="rect">
            <a:avLst/>
          </a:prstGeom>
          <a:ln w="12700">
            <a:solidFill>
              <a:srgbClr val="FFFF00"/>
            </a:solidFill>
          </a:ln>
        </p:spPr>
      </p:pic>
      <p:pic>
        <p:nvPicPr>
          <p:cNvPr id="7" name="Picture 6">
            <a:extLst>
              <a:ext uri="{FF2B5EF4-FFF2-40B4-BE49-F238E27FC236}">
                <a16:creationId xmlns:a16="http://schemas.microsoft.com/office/drawing/2014/main" id="{ABD6B535-C18D-24E3-4073-53419F64B4C9}"/>
              </a:ext>
            </a:extLst>
          </p:cNvPr>
          <p:cNvPicPr>
            <a:picLocks noChangeAspect="1"/>
          </p:cNvPicPr>
          <p:nvPr/>
        </p:nvPicPr>
        <p:blipFill>
          <a:blip r:embed="rId3">
            <a:alphaModFix amt="85000"/>
            <a:extLst>
              <a:ext uri="{28A0092B-C50C-407E-A947-70E740481C1C}">
                <a14:useLocalDpi xmlns:a14="http://schemas.microsoft.com/office/drawing/2010/main" val="0"/>
              </a:ext>
            </a:extLst>
          </a:blip>
          <a:srcRect r="47046"/>
          <a:stretch/>
        </p:blipFill>
        <p:spPr>
          <a:xfrm>
            <a:off x="5950395" y="1196752"/>
            <a:ext cx="6238430" cy="5656524"/>
          </a:xfrm>
          <a:prstGeom prst="rect">
            <a:avLst/>
          </a:prstGeom>
          <a:ln w="12700">
            <a:solidFill>
              <a:srgbClr val="FFFF00"/>
            </a:solidFill>
          </a:ln>
        </p:spPr>
      </p:pic>
    </p:spTree>
    <p:extLst>
      <p:ext uri="{BB962C8B-B14F-4D97-AF65-F5344CB8AC3E}">
        <p14:creationId xmlns:p14="http://schemas.microsoft.com/office/powerpoint/2010/main" val="2531947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potx" id="{50B211C3-0308-4A23-B662-EA2AE6F4DF70}" vid="{1581190B-70AB-4E5E-B6DA-D42AF0078983}"/>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99</TotalTime>
  <Words>699</Words>
  <Application>Microsoft Office PowerPoint</Application>
  <PresentationFormat>Custom</PresentationFormat>
  <Paragraphs>29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Cambria</vt:lpstr>
      <vt:lpstr>Times New Roman</vt:lpstr>
      <vt:lpstr>Red Radial 16x9</vt:lpstr>
      <vt:lpstr>Sql project  Imbd dataset</vt:lpstr>
      <vt:lpstr>Introduction </vt:lpstr>
      <vt:lpstr>Tables description </vt:lpstr>
      <vt:lpstr>Queries to be Performed   1. Count the total number of records in each table of the database. 2. Identify which columns in the movie table contain null values.  </vt:lpstr>
      <vt:lpstr>3. Determine the total number of movies released each year, and analyse how the trend changes month-wise.  4. How many movies were produced in either the USA or India in the year 2019? </vt:lpstr>
      <vt:lpstr>5. List the unique genres in the dataset, and count how many movies belong exclusively to one genre.  6. Which genre has the highest total number of movies produced? </vt:lpstr>
      <vt:lpstr>7. Calculate the average movie duration for each genre.  8. Identify actors or actresses who have appeared in more than three movies with an average rating below 5. </vt:lpstr>
      <vt:lpstr>9. Find the minimum and maximum values for each column in the ratings table, excluding the movie_id column.  10. Which are the top 10 movies based on their average rating? </vt:lpstr>
      <vt:lpstr>11. Summarize the ratings table by grouping movies based on their median ratings.  12. How many movies, released in March 2017 in the USA within a specific genre, had more than 1,000 votes? </vt:lpstr>
      <vt:lpstr>13. Find movies from each genre that begin with the word “The” and have an average rating greater than 8.  14. Of the movies released between April 1, 2018, and April 1, 2019, how many received a median rating of 8? </vt:lpstr>
      <vt:lpstr>15. Do German movies receive more votes on average than Italian movies?  16. Identify the columns in the names table that contain null values. </vt:lpstr>
      <vt:lpstr>17. Who are the top two actors whose movies have a median rating of 8 or higher?  18. Which are the top three production companies based on the total number of votes their movies received? </vt:lpstr>
      <vt:lpstr>19. How many directors have worked on more than three movies?  20. Calculate the average height of actors and actresses separately. </vt:lpstr>
      <vt:lpstr>21. List the 10 oldest movies in the dataset along with their title, country, and director.  22. List the top 5 movies with the highest total votes, along with their genres. </vt:lpstr>
      <vt:lpstr>23. Identify the movie with the longest duration, along with its genre and production company.  24. Determine the total number of votes for each movie released in 2018.  25. What is the most common language in which movies were produced?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MOHAMMED SUHAIL MR</dc:creator>
  <cp:lastModifiedBy>MOHAMMED SUHAIL MR</cp:lastModifiedBy>
  <cp:revision>9</cp:revision>
  <dcterms:created xsi:type="dcterms:W3CDTF">2025-03-18T18:34:05Z</dcterms:created>
  <dcterms:modified xsi:type="dcterms:W3CDTF">2025-03-18T20:15:07Z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