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75" d="100"/>
          <a:sy n="75" d="100"/>
        </p:scale>
        <p:origin x="974"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1/20/2025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77020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1/20/2025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1740310"/>
            <a:ext cx="10993549" cy="2340077"/>
          </a:xfrm>
        </p:spPr>
        <p:txBody>
          <a:bodyPr>
            <a:noAutofit/>
          </a:bodyPr>
          <a:lstStyle/>
          <a:p>
            <a:pPr algn="ctr"/>
            <a:r>
              <a:rPr lang="en-IN" sz="9600" b="1" dirty="0">
                <a:solidFill>
                  <a:schemeClr val="accent5">
                    <a:lumMod val="60000"/>
                    <a:lumOff val="40000"/>
                  </a:schemeClr>
                </a:solidFill>
                <a:latin typeface="Times New Roman" panose="02020603050405020304" pitchFamily="18" charset="0"/>
                <a:cs typeface="Times New Roman" panose="02020603050405020304" pitchFamily="18" charset="0"/>
              </a:rPr>
              <a:t>Laptop Data Analysis</a:t>
            </a:r>
            <a:endParaRPr lang="en-US" sz="6000"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424509"/>
            <a:ext cx="10993546" cy="1962497"/>
          </a:xfrm>
        </p:spPr>
        <p:txBody>
          <a:bodyPr>
            <a:normAutofit lnSpcReduction="10000"/>
          </a:body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3600" b="0" i="0" u="none" strike="noStrike" kern="1200" cap="all" spc="0" normalizeH="0" baseline="0" noProof="0" dirty="0">
                <a:ln>
                  <a:noFill/>
                </a:ln>
                <a:solidFill>
                  <a:srgbClr val="1E5155">
                    <a:lumMod val="40000"/>
                    <a:lumOff val="60000"/>
                  </a:srgbClr>
                </a:solidFill>
                <a:effectLst/>
                <a:uLnTx/>
                <a:uFillTx/>
                <a:latin typeface="Century Gothic" panose="020B0502020202020204"/>
                <a:ea typeface="+mj-ea"/>
                <a:cs typeface="+mj-cs"/>
              </a:rPr>
              <a:t>By</a:t>
            </a: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en-US" sz="3600" b="0" i="0" u="none" strike="noStrike" kern="1200" cap="all" spc="0" normalizeH="0" baseline="0" noProof="0" dirty="0">
              <a:ln>
                <a:noFill/>
              </a:ln>
              <a:solidFill>
                <a:srgbClr val="1E5155">
                  <a:lumMod val="40000"/>
                  <a:lumOff val="60000"/>
                </a:srgbClr>
              </a:solidFill>
              <a:effectLst/>
              <a:uLnTx/>
              <a:uFillTx/>
              <a:latin typeface="Century Gothic" panose="020B0502020202020204"/>
              <a:ea typeface="+mj-ea"/>
              <a:cs typeface="+mj-cs"/>
            </a:endParaRPr>
          </a:p>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3600" b="0" i="0" u="none" strike="noStrike" kern="1200" cap="all" spc="0" normalizeH="0" baseline="0" noProof="0" dirty="0">
                <a:ln>
                  <a:noFill/>
                </a:ln>
                <a:solidFill>
                  <a:srgbClr val="1E5155">
                    <a:lumMod val="40000"/>
                    <a:lumOff val="60000"/>
                  </a:srgbClr>
                </a:solidFill>
                <a:effectLst/>
                <a:uLnTx/>
                <a:uFillTx/>
                <a:latin typeface="Century Gothic" panose="020B0502020202020204"/>
                <a:ea typeface="+mj-ea"/>
                <a:cs typeface="+mj-cs"/>
              </a:rPr>
              <a:t>MOHAMMED SUHAIL M R </a:t>
            </a:r>
            <a:endParaRPr kumimoji="0" lang="en-IN" sz="3600" b="0" i="0" u="none" strike="noStrike" kern="1200" cap="all" spc="0" normalizeH="0" baseline="0" noProof="0" dirty="0">
              <a:ln>
                <a:noFill/>
              </a:ln>
              <a:solidFill>
                <a:srgbClr val="1E5155">
                  <a:lumMod val="40000"/>
                  <a:lumOff val="60000"/>
                </a:srgbClr>
              </a:solidFill>
              <a:effectLst/>
              <a:uLnTx/>
              <a:uFillTx/>
              <a:latin typeface="Century Gothic" panose="020B0502020202020204"/>
              <a:ea typeface="+mj-ea"/>
              <a:cs typeface="+mj-cs"/>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4C87-AA5C-9454-79A2-0A1127E44A8B}"/>
              </a:ext>
            </a:extLst>
          </p:cNvPr>
          <p:cNvSpPr>
            <a:spLocks noGrp="1"/>
          </p:cNvSpPr>
          <p:nvPr>
            <p:ph type="title"/>
          </p:nvPr>
        </p:nvSpPr>
        <p:spPr/>
        <p:txBody>
          <a:bodyPr>
            <a:normAutofit/>
          </a:bodyPr>
          <a:lstStyle/>
          <a:p>
            <a:r>
              <a:rPr lang="en-US" sz="3200" dirty="0">
                <a:solidFill>
                  <a:srgbClr val="FFC000"/>
                </a:solidFill>
              </a:rPr>
              <a:t>Data cleaning process :</a:t>
            </a:r>
            <a:endParaRPr lang="en-IN" sz="3200" dirty="0">
              <a:solidFill>
                <a:srgbClr val="FFC000"/>
              </a:solidFill>
            </a:endParaRPr>
          </a:p>
        </p:txBody>
      </p:sp>
      <p:pic>
        <p:nvPicPr>
          <p:cNvPr id="4" name="Picture 3">
            <a:extLst>
              <a:ext uri="{FF2B5EF4-FFF2-40B4-BE49-F238E27FC236}">
                <a16:creationId xmlns:a16="http://schemas.microsoft.com/office/drawing/2014/main" id="{E58DACD0-E771-415E-79B5-99BECE6D0642}"/>
              </a:ext>
            </a:extLst>
          </p:cNvPr>
          <p:cNvPicPr>
            <a:picLocks noChangeAspect="1"/>
          </p:cNvPicPr>
          <p:nvPr/>
        </p:nvPicPr>
        <p:blipFill>
          <a:blip r:embed="rId2"/>
          <a:stretch>
            <a:fillRect/>
          </a:stretch>
        </p:blipFill>
        <p:spPr>
          <a:xfrm>
            <a:off x="6174658" y="729658"/>
            <a:ext cx="5309420" cy="6059516"/>
          </a:xfrm>
          <a:prstGeom prst="rect">
            <a:avLst/>
          </a:prstGeom>
        </p:spPr>
      </p:pic>
      <p:sp>
        <p:nvSpPr>
          <p:cNvPr id="5" name="Rectangle 4">
            <a:extLst>
              <a:ext uri="{FF2B5EF4-FFF2-40B4-BE49-F238E27FC236}">
                <a16:creationId xmlns:a16="http://schemas.microsoft.com/office/drawing/2014/main" id="{DAF7C12E-5F30-D028-4225-803ACFC616B4}"/>
              </a:ext>
            </a:extLst>
          </p:cNvPr>
          <p:cNvSpPr/>
          <p:nvPr/>
        </p:nvSpPr>
        <p:spPr>
          <a:xfrm>
            <a:off x="575894" y="1982330"/>
            <a:ext cx="5309419" cy="4806844"/>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accent1">
                    <a:lumMod val="75000"/>
                  </a:schemeClr>
                </a:solidFill>
              </a:rPr>
              <a:t>Missing Values Handling :</a:t>
            </a:r>
          </a:p>
          <a:p>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Detection of missing values:</a:t>
            </a:r>
          </a:p>
          <a:p>
            <a:pPr marL="800100" lvl="1" indent="-342900">
              <a:buFont typeface="Arial" panose="020B0604020202020204" pitchFamily="34" charset="0"/>
              <a:buChar char="•"/>
            </a:pPr>
            <a:r>
              <a:rPr lang="en-US" dirty="0">
                <a:solidFill>
                  <a:schemeClr val="accent1">
                    <a:lumMod val="75000"/>
                  </a:schemeClr>
                </a:solidFill>
              </a:rPr>
              <a:t>Used the isnull().sum() function to identify missing values in the dataset.</a:t>
            </a:r>
          </a:p>
          <a:p>
            <a:pPr marL="800100" lvl="1" indent="-342900">
              <a:buFont typeface="Arial" panose="020B0604020202020204" pitchFamily="34" charset="0"/>
              <a:buChar char="•"/>
            </a:pPr>
            <a:r>
              <a:rPr lang="en-US" dirty="0">
                <a:solidFill>
                  <a:schemeClr val="accent1">
                    <a:lumMod val="75000"/>
                  </a:schemeClr>
                </a:solidFill>
              </a:rPr>
              <a:t>Columns with missing values were noted, and their impact on analysis was assessed.</a:t>
            </a:r>
          </a:p>
          <a:p>
            <a:pPr marL="342900" indent="-342900">
              <a:buFont typeface="+mj-lt"/>
              <a:buAutoNum type="arabicPeriod"/>
            </a:pPr>
            <a:r>
              <a:rPr lang="en-US" dirty="0">
                <a:solidFill>
                  <a:schemeClr val="accent1">
                    <a:lumMod val="75000"/>
                  </a:schemeClr>
                </a:solidFill>
              </a:rPr>
              <a:t>Handling missing values :</a:t>
            </a:r>
          </a:p>
          <a:p>
            <a:pPr marL="800100" lvl="1" indent="-342900">
              <a:buFont typeface="Arial" panose="020B0604020202020204" pitchFamily="34" charset="0"/>
              <a:buChar char="•"/>
            </a:pPr>
            <a:r>
              <a:rPr lang="en-US" dirty="0">
                <a:solidFill>
                  <a:schemeClr val="accent1">
                    <a:lumMod val="75000"/>
                  </a:schemeClr>
                </a:solidFill>
              </a:rPr>
              <a:t>Rows with missing data were removed using dropna() to ensure a clean dataset.</a:t>
            </a:r>
          </a:p>
          <a:p>
            <a:pPr marL="342900" indent="-342900">
              <a:buFont typeface="+mj-lt"/>
              <a:buAutoNum type="arabicPeriod"/>
            </a:pPr>
            <a:r>
              <a:rPr lang="en-US" dirty="0">
                <a:solidFill>
                  <a:schemeClr val="accent1">
                    <a:lumMod val="75000"/>
                  </a:schemeClr>
                </a:solidFill>
              </a:rPr>
              <a:t>BEFORE:</a:t>
            </a:r>
          </a:p>
          <a:p>
            <a:pPr marL="800100" lvl="1" indent="-342900">
              <a:buFont typeface="+mj-lt"/>
              <a:buAutoNum type="arabicPeriod"/>
            </a:pPr>
            <a:r>
              <a:rPr lang="en-US" dirty="0">
                <a:solidFill>
                  <a:schemeClr val="accent1">
                    <a:lumMod val="75000"/>
                  </a:schemeClr>
                </a:solidFill>
              </a:rPr>
              <a:t>Number of rows: 1303 (initial dataset size).</a:t>
            </a:r>
          </a:p>
          <a:p>
            <a:pPr marL="800100" lvl="1" indent="-342900">
              <a:buFont typeface="+mj-lt"/>
              <a:buAutoNum type="arabicPeriod"/>
            </a:pPr>
            <a:r>
              <a:rPr lang="en-US" dirty="0">
                <a:solidFill>
                  <a:schemeClr val="accent1">
                    <a:lumMod val="75000"/>
                  </a:schemeClr>
                </a:solidFill>
              </a:rPr>
              <a:t>Missing values were present in key columns.</a:t>
            </a:r>
          </a:p>
          <a:p>
            <a:pPr marL="342900" indent="-342900">
              <a:buFont typeface="+mj-lt"/>
              <a:buAutoNum type="arabicPeriod"/>
            </a:pPr>
            <a:r>
              <a:rPr lang="en-IN" dirty="0">
                <a:solidFill>
                  <a:schemeClr val="accent1">
                    <a:lumMod val="75000"/>
                  </a:schemeClr>
                </a:solidFill>
              </a:rPr>
              <a:t>AFTER:</a:t>
            </a:r>
          </a:p>
          <a:p>
            <a:pPr marL="800100" lvl="1" indent="-342900">
              <a:buFont typeface="+mj-lt"/>
              <a:buAutoNum type="arabicPeriod"/>
            </a:pPr>
            <a:r>
              <a:rPr lang="en-US" dirty="0">
                <a:solidFill>
                  <a:schemeClr val="accent1">
                    <a:lumMod val="75000"/>
                  </a:schemeClr>
                </a:solidFill>
              </a:rPr>
              <a:t>Number of rows: 1173 (after removing incomplete rows).</a:t>
            </a:r>
          </a:p>
          <a:p>
            <a:pPr marL="800100" lvl="1" indent="-342900">
              <a:buFont typeface="+mj-lt"/>
              <a:buAutoNum type="arabicPeriod"/>
            </a:pPr>
            <a:r>
              <a:rPr lang="en-US" dirty="0">
                <a:solidFill>
                  <a:schemeClr val="accent1">
                    <a:lumMod val="75000"/>
                  </a:schemeClr>
                </a:solidFill>
              </a:rPr>
              <a:t>Dataset cleaned, ready for further analysis.</a:t>
            </a:r>
            <a:endParaRPr lang="en-IN" dirty="0">
              <a:solidFill>
                <a:schemeClr val="accent1">
                  <a:lumMod val="75000"/>
                </a:schemeClr>
              </a:solidFill>
            </a:endParaRPr>
          </a:p>
        </p:txBody>
      </p:sp>
    </p:spTree>
    <p:extLst>
      <p:ext uri="{BB962C8B-B14F-4D97-AF65-F5344CB8AC3E}">
        <p14:creationId xmlns:p14="http://schemas.microsoft.com/office/powerpoint/2010/main" val="24946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992E-0295-8A0D-5A7E-FA9974C7C086}"/>
              </a:ext>
            </a:extLst>
          </p:cNvPr>
          <p:cNvSpPr>
            <a:spLocks noGrp="1"/>
          </p:cNvSpPr>
          <p:nvPr>
            <p:ph type="title"/>
          </p:nvPr>
        </p:nvSpPr>
        <p:spPr>
          <a:xfrm>
            <a:off x="581192" y="621503"/>
            <a:ext cx="11029616" cy="988332"/>
          </a:xfrm>
        </p:spPr>
        <p:txBody>
          <a:bodyPr anchor="t">
            <a:normAutofit fontScale="90000"/>
          </a:bodyPr>
          <a:lstStyle/>
          <a:p>
            <a:r>
              <a:rPr lang="en-US" dirty="0">
                <a:solidFill>
                  <a:srgbClr val="FFC000"/>
                </a:solidFill>
              </a:rPr>
              <a:t>univariate analysis :</a:t>
            </a:r>
            <a:br>
              <a:rPr lang="en-US" dirty="0"/>
            </a:br>
            <a:br>
              <a:rPr lang="en-US" dirty="0"/>
            </a:br>
            <a:r>
              <a:rPr lang="en-US" dirty="0"/>
              <a:t>Explored individual features using histograms : </a:t>
            </a:r>
            <a:endParaRPr lang="en-IN" dirty="0"/>
          </a:p>
        </p:txBody>
      </p:sp>
      <p:pic>
        <p:nvPicPr>
          <p:cNvPr id="1026" name="Picture 2">
            <a:extLst>
              <a:ext uri="{FF2B5EF4-FFF2-40B4-BE49-F238E27FC236}">
                <a16:creationId xmlns:a16="http://schemas.microsoft.com/office/drawing/2014/main" id="{41F80413-6721-1C6B-83E8-1160C6B01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872920"/>
            <a:ext cx="4552546" cy="3078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995299-A798-9FE7-543D-C5D526FE8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910" y="1877962"/>
            <a:ext cx="6407898" cy="407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1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FB83-1F79-C641-291C-6C012E503F8E}"/>
              </a:ext>
            </a:extLst>
          </p:cNvPr>
          <p:cNvSpPr>
            <a:spLocks noGrp="1"/>
          </p:cNvSpPr>
          <p:nvPr>
            <p:ph type="title"/>
          </p:nvPr>
        </p:nvSpPr>
        <p:spPr>
          <a:xfrm>
            <a:off x="575894" y="619760"/>
            <a:ext cx="11029616" cy="1179510"/>
          </a:xfrm>
        </p:spPr>
        <p:txBody>
          <a:bodyPr anchor="t">
            <a:noAutofit/>
          </a:bodyPr>
          <a:lstStyle/>
          <a:p>
            <a:r>
              <a:rPr lang="en-IN" sz="2400" dirty="0">
                <a:solidFill>
                  <a:srgbClr val="FFC000"/>
                </a:solidFill>
              </a:rPr>
              <a:t>Bivariate Analysis :</a:t>
            </a:r>
            <a:br>
              <a:rPr lang="en-IN" sz="2000" dirty="0"/>
            </a:br>
            <a:br>
              <a:rPr lang="en-IN" sz="2000" dirty="0"/>
            </a:br>
            <a:r>
              <a:rPr lang="en-US" sz="2000" dirty="0"/>
              <a:t>Investigated relationships between two variables with scatter plots</a:t>
            </a:r>
            <a:endParaRPr lang="en-IN" sz="2000" dirty="0"/>
          </a:p>
        </p:txBody>
      </p:sp>
      <p:pic>
        <p:nvPicPr>
          <p:cNvPr id="2050" name="Picture 2">
            <a:extLst>
              <a:ext uri="{FF2B5EF4-FFF2-40B4-BE49-F238E27FC236}">
                <a16:creationId xmlns:a16="http://schemas.microsoft.com/office/drawing/2014/main" id="{BB1EAB2E-8002-A61A-451E-5A6CA41DB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94" y="1899920"/>
            <a:ext cx="10447706" cy="2219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C8C057F-85EA-322E-EEB2-B1B2E9F08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894" y="4079464"/>
            <a:ext cx="10447706" cy="27785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33955E1-3B8D-07ED-C939-02F2E21CCFAE}"/>
              </a:ext>
            </a:extLst>
          </p:cNvPr>
          <p:cNvCxnSpPr>
            <a:cxnSpLocks/>
          </p:cNvCxnSpPr>
          <p:nvPr/>
        </p:nvCxnSpPr>
        <p:spPr>
          <a:xfrm flipV="1">
            <a:off x="441742" y="4093968"/>
            <a:ext cx="11297920" cy="396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34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057-BB67-16D0-5A31-D265488B01CA}"/>
              </a:ext>
            </a:extLst>
          </p:cNvPr>
          <p:cNvSpPr>
            <a:spLocks noGrp="1"/>
          </p:cNvSpPr>
          <p:nvPr>
            <p:ph type="title"/>
          </p:nvPr>
        </p:nvSpPr>
        <p:spPr/>
        <p:txBody>
          <a:bodyPr anchor="t">
            <a:normAutofit fontScale="90000"/>
          </a:bodyPr>
          <a:lstStyle/>
          <a:p>
            <a:r>
              <a:rPr lang="en-US" sz="2800" dirty="0">
                <a:solidFill>
                  <a:srgbClr val="FFC000"/>
                </a:solidFill>
              </a:rPr>
              <a:t>Multivariate Analysis:</a:t>
            </a:r>
            <a:r>
              <a:rPr lang="en-US" sz="2800" dirty="0"/>
              <a:t> </a:t>
            </a:r>
            <a:br>
              <a:rPr lang="en-US" sz="2800" dirty="0"/>
            </a:br>
            <a:r>
              <a:rPr lang="en-US" sz="2800" dirty="0"/>
              <a:t>Explored interactions among variables using heatmaps and pair plots. </a:t>
            </a:r>
            <a:br>
              <a:rPr lang="en-US" sz="2800" dirty="0"/>
            </a:br>
            <a:endParaRPr lang="en-IN" dirty="0"/>
          </a:p>
        </p:txBody>
      </p:sp>
      <p:pic>
        <p:nvPicPr>
          <p:cNvPr id="3074" name="Picture 2">
            <a:extLst>
              <a:ext uri="{FF2B5EF4-FFF2-40B4-BE49-F238E27FC236}">
                <a16:creationId xmlns:a16="http://schemas.microsoft.com/office/drawing/2014/main" id="{20D886B3-3C1A-5531-8DFE-6A6CCA317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94" y="1930400"/>
            <a:ext cx="11029616"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938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DFE2-6530-AA86-7E5B-E72F46CAFA46}"/>
              </a:ext>
            </a:extLst>
          </p:cNvPr>
          <p:cNvSpPr>
            <a:spLocks noGrp="1"/>
          </p:cNvSpPr>
          <p:nvPr>
            <p:ph type="title" idx="4294967295"/>
          </p:nvPr>
        </p:nvSpPr>
        <p:spPr>
          <a:xfrm>
            <a:off x="0" y="730250"/>
            <a:ext cx="11029950" cy="987425"/>
          </a:xfrm>
        </p:spPr>
        <p:txBody>
          <a:bodyPr anchor="t"/>
          <a:lstStyle/>
          <a:p>
            <a:r>
              <a:rPr lang="en-US" dirty="0"/>
              <a:t>Pair plot’s :</a:t>
            </a:r>
            <a:endParaRPr lang="en-IN" dirty="0"/>
          </a:p>
        </p:txBody>
      </p:sp>
      <p:pic>
        <p:nvPicPr>
          <p:cNvPr id="4098" name="Picture 2">
            <a:extLst>
              <a:ext uri="{FF2B5EF4-FFF2-40B4-BE49-F238E27FC236}">
                <a16:creationId xmlns:a16="http://schemas.microsoft.com/office/drawing/2014/main" id="{46C313C8-4DCA-D166-5CD1-ADD848F57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 y="1056640"/>
            <a:ext cx="11257279" cy="5801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9A8566D-41AB-DBE4-88B1-540352859E4D}"/>
              </a:ext>
            </a:extLst>
          </p:cNvPr>
          <p:cNvSpPr/>
          <p:nvPr/>
        </p:nvSpPr>
        <p:spPr>
          <a:xfrm>
            <a:off x="782320" y="588010"/>
            <a:ext cx="4358640" cy="468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PAIR PLOT’S</a:t>
            </a:r>
            <a:endParaRPr lang="en-IN" dirty="0"/>
          </a:p>
        </p:txBody>
      </p:sp>
    </p:spTree>
    <p:extLst>
      <p:ext uri="{BB962C8B-B14F-4D97-AF65-F5344CB8AC3E}">
        <p14:creationId xmlns:p14="http://schemas.microsoft.com/office/powerpoint/2010/main" val="276646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C513-37FB-FCDC-46C2-BAB2B6507F52}"/>
              </a:ext>
            </a:extLst>
          </p:cNvPr>
          <p:cNvSpPr>
            <a:spLocks noGrp="1"/>
          </p:cNvSpPr>
          <p:nvPr>
            <p:ph type="title"/>
          </p:nvPr>
        </p:nvSpPr>
        <p:spPr>
          <a:xfrm>
            <a:off x="306873" y="819076"/>
            <a:ext cx="11029615" cy="1497507"/>
          </a:xfrm>
        </p:spPr>
        <p:txBody>
          <a:bodyPr anchor="t"/>
          <a:lstStyle/>
          <a:p>
            <a:r>
              <a:rPr lang="en-US" dirty="0"/>
              <a:t>CONCLUSION :</a:t>
            </a:r>
            <a:endParaRPr lang="en-IN" dirty="0"/>
          </a:p>
        </p:txBody>
      </p:sp>
      <p:sp>
        <p:nvSpPr>
          <p:cNvPr id="3" name="Text Placeholder 2">
            <a:extLst>
              <a:ext uri="{FF2B5EF4-FFF2-40B4-BE49-F238E27FC236}">
                <a16:creationId xmlns:a16="http://schemas.microsoft.com/office/drawing/2014/main" id="{626ADC43-5FAA-9EF9-99FC-860D1B052524}"/>
              </a:ext>
            </a:extLst>
          </p:cNvPr>
          <p:cNvSpPr>
            <a:spLocks noGrp="1"/>
          </p:cNvSpPr>
          <p:nvPr>
            <p:ph type="body" idx="1"/>
          </p:nvPr>
        </p:nvSpPr>
        <p:spPr>
          <a:xfrm>
            <a:off x="581192" y="1402080"/>
            <a:ext cx="11029615" cy="3739893"/>
          </a:xfrm>
        </p:spPr>
        <p:txBody>
          <a:bodyPr/>
          <a:lstStyle/>
          <a:p>
            <a:endParaRPr lang="en-US" dirty="0"/>
          </a:p>
          <a:p>
            <a:r>
              <a:rPr lang="en-US" dirty="0"/>
              <a:t>the </a:t>
            </a:r>
            <a:r>
              <a:rPr lang="en-US" dirty="0" err="1"/>
              <a:t>eda</a:t>
            </a:r>
            <a:r>
              <a:rPr lang="en-US" dirty="0"/>
              <a:t> reveals clear trends in pricing, brand dominance, and feature correlations. laptops priced under 1lakh’s dominate the market, with strong preferences for specific brands. feature relationships, such as higher ram correlating with increased price, can guide product positioning.  value-for-money laptops (mid-price, high ratings) are key drivers of customer satisfaction.</a:t>
            </a:r>
          </a:p>
          <a:p>
            <a:endParaRPr lang="en-US" dirty="0"/>
          </a:p>
          <a:p>
            <a:r>
              <a:rPr lang="en-US" dirty="0"/>
              <a:t>data analysis reveals several key trends and insights that can guide both consumers and manufacturers. high-performance laptops, especially those with strong </a:t>
            </a:r>
            <a:r>
              <a:rPr lang="en-US" dirty="0" err="1"/>
              <a:t>cpu</a:t>
            </a:r>
            <a:r>
              <a:rPr lang="en-US" dirty="0"/>
              <a:t> and battery life, continue to dominate the market, with brands like model apple ,hp ,acer ,</a:t>
            </a:r>
            <a:r>
              <a:rPr lang="en-US" dirty="0" err="1"/>
              <a:t>etc</a:t>
            </a:r>
            <a:r>
              <a:rPr lang="en-US" dirty="0"/>
              <a:t> leading in overall performance.</a:t>
            </a:r>
          </a:p>
          <a:p>
            <a:endParaRPr lang="en-IN" dirty="0"/>
          </a:p>
        </p:txBody>
      </p:sp>
      <p:sp>
        <p:nvSpPr>
          <p:cNvPr id="4" name="TextBox 3">
            <a:extLst>
              <a:ext uri="{FF2B5EF4-FFF2-40B4-BE49-F238E27FC236}">
                <a16:creationId xmlns:a16="http://schemas.microsoft.com/office/drawing/2014/main" id="{8114A099-2E1D-F1BC-4725-E15FF660C33A}"/>
              </a:ext>
            </a:extLst>
          </p:cNvPr>
          <p:cNvSpPr txBox="1"/>
          <p:nvPr/>
        </p:nvSpPr>
        <p:spPr>
          <a:xfrm>
            <a:off x="3444240" y="5271254"/>
            <a:ext cx="4775200" cy="830997"/>
          </a:xfrm>
          <a:prstGeom prst="rect">
            <a:avLst/>
          </a:prstGeom>
          <a:noFill/>
        </p:spPr>
        <p:txBody>
          <a:bodyPr wrap="square" rtlCol="0">
            <a:spAutoFit/>
          </a:bodyPr>
          <a:lstStyle/>
          <a:p>
            <a:pPr algn="ctr"/>
            <a:r>
              <a:rPr lang="en-US" sz="4800" dirty="0">
                <a:solidFill>
                  <a:srgbClr val="FFC000"/>
                </a:solidFill>
                <a:latin typeface="Algerian" panose="04020705040A02060702" pitchFamily="82" charset="0"/>
              </a:rPr>
              <a:t>THANK YOU !!!</a:t>
            </a:r>
            <a:endParaRPr lang="en-IN" sz="4800"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67584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4D41-0DBA-DE3F-C330-1796D9018D5F}"/>
              </a:ext>
            </a:extLst>
          </p:cNvPr>
          <p:cNvSpPr>
            <a:spLocks noGrp="1"/>
          </p:cNvSpPr>
          <p:nvPr>
            <p:ph type="ctrTitle"/>
          </p:nvPr>
        </p:nvSpPr>
        <p:spPr>
          <a:xfrm>
            <a:off x="581191" y="555523"/>
            <a:ext cx="10993549" cy="585019"/>
          </a:xfrm>
        </p:spPr>
        <p:txBody>
          <a:bodyPr>
            <a:normAutofit fontScale="90000"/>
          </a:bodyPr>
          <a:lstStyle/>
          <a:p>
            <a:r>
              <a:rPr lang="en-US" sz="3600" dirty="0"/>
              <a:t>Introduction :</a:t>
            </a:r>
            <a:endParaRPr lang="en-IN" sz="3600" dirty="0"/>
          </a:p>
        </p:txBody>
      </p:sp>
      <p:sp>
        <p:nvSpPr>
          <p:cNvPr id="4" name="Subtitle 3">
            <a:extLst>
              <a:ext uri="{FF2B5EF4-FFF2-40B4-BE49-F238E27FC236}">
                <a16:creationId xmlns:a16="http://schemas.microsoft.com/office/drawing/2014/main" id="{FF75D585-EDC5-CF36-7345-1244CBB52AAC}"/>
              </a:ext>
            </a:extLst>
          </p:cNvPr>
          <p:cNvSpPr>
            <a:spLocks noGrp="1"/>
          </p:cNvSpPr>
          <p:nvPr>
            <p:ph type="subTitle" idx="1"/>
          </p:nvPr>
        </p:nvSpPr>
        <p:spPr>
          <a:xfrm>
            <a:off x="581194" y="1563329"/>
            <a:ext cx="10993546" cy="4739148"/>
          </a:xfrm>
        </p:spPr>
        <p:txBody>
          <a:bodyPr>
            <a:normAutofit/>
          </a:bodyPr>
          <a:lstStyle/>
          <a:p>
            <a:r>
              <a:rPr lang="en-US" dirty="0">
                <a:latin typeface="Berlin Sans FB" panose="020E0602020502020306" pitchFamily="34" charset="0"/>
              </a:rPr>
              <a:t>The laptop dataset comprises various attributes related to laptops, including manufacturer,</a:t>
            </a:r>
          </a:p>
          <a:p>
            <a:r>
              <a:rPr lang="en-US" dirty="0">
                <a:latin typeface="Berlin Sans FB" panose="020E0602020502020306" pitchFamily="34" charset="0"/>
              </a:rPr>
              <a:t>specifications, and pricing information. The goal of this project is to conduct a comprehensive</a:t>
            </a:r>
          </a:p>
          <a:p>
            <a:r>
              <a:rPr lang="en-US" dirty="0">
                <a:latin typeface="Berlin Sans FB" panose="020E0602020502020306" pitchFamily="34" charset="0"/>
              </a:rPr>
              <a:t>analysis of the dataset to derive insights into laptop characteristics, performance, and pricing,</a:t>
            </a:r>
          </a:p>
          <a:p>
            <a:r>
              <a:rPr lang="en-US" dirty="0">
                <a:latin typeface="Berlin Sans FB" panose="020E0602020502020306" pitchFamily="34" charset="0"/>
              </a:rPr>
              <a:t>catering to both consumers and manufacturers in the computer industry.</a:t>
            </a:r>
          </a:p>
          <a:p>
            <a:endParaRPr lang="en-US" dirty="0">
              <a:solidFill>
                <a:schemeClr val="accent5">
                  <a:lumMod val="60000"/>
                  <a:lumOff val="40000"/>
                </a:schemeClr>
              </a:solidFill>
              <a:latin typeface="Berlin Sans FB" panose="020E0602020502020306" pitchFamily="34" charset="0"/>
            </a:endParaRPr>
          </a:p>
          <a:p>
            <a:r>
              <a:rPr lang="en-US" dirty="0">
                <a:solidFill>
                  <a:schemeClr val="accent5">
                    <a:lumMod val="60000"/>
                    <a:lumOff val="40000"/>
                  </a:schemeClr>
                </a:solidFill>
                <a:latin typeface="Berlin Sans FB" panose="020E0602020502020306" pitchFamily="34" charset="0"/>
              </a:rPr>
              <a:t>Importance of Data Understanding In Laptop Dataset: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Company Name &amp; Type Name</a:t>
            </a: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Helps categorize laptops by brand (e.g., Dell, HP) and type (e.g., Ultrabook, Notebook).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a:t>
            </a:r>
            <a:r>
              <a:rPr kumimoji="0" lang="en-US" altLang="en-US" sz="1600" b="1"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Screen Size &amp; Resolution</a:t>
            </a: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Crucial for usability and visual quality (e.g., 15.6 inches, Full HD).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a:t>
            </a:r>
            <a:r>
              <a:rPr kumimoji="0" lang="en-US" altLang="en-US" sz="1600" b="1"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CPU, RAM, GPU</a:t>
            </a: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Key performance indicators (e.g., Intel i5, 16GB RAM, NVIDIA GTX 1650).</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a:t>
            </a:r>
            <a:r>
              <a:rPr kumimoji="0" lang="en-US" altLang="en-US" sz="1600" b="1"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Memory &amp; Weight: </a:t>
            </a: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Storage and portability factors (e.g., 512GB SSD, 1.2 kg).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 </a:t>
            </a:r>
            <a:r>
              <a:rPr kumimoji="0" lang="en-US" altLang="en-US" sz="1600" b="1"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Price (INR): </a:t>
            </a:r>
            <a:r>
              <a:rPr kumimoji="0" lang="en-US" altLang="en-US" sz="1600" b="0" i="0" u="none" strike="noStrike" cap="none" normalizeH="0" baseline="0" dirty="0">
                <a:ln>
                  <a:noFill/>
                </a:ln>
                <a:solidFill>
                  <a:schemeClr val="accent5">
                    <a:lumMod val="60000"/>
                    <a:lumOff val="40000"/>
                  </a:schemeClr>
                </a:solidFill>
                <a:effectLst/>
                <a:latin typeface="Berlin Sans FB" panose="020E0602020502020306" pitchFamily="34" charset="0"/>
                <a:cs typeface="Times New Roman" panose="02020603050405020304" pitchFamily="18" charset="0"/>
              </a:rPr>
              <a:t>Primary customer decision factor (e.g., ₹75,000). Understanding these features aids analysis and insights.</a:t>
            </a:r>
          </a:p>
          <a:p>
            <a:endParaRPr lang="en-IN" dirty="0">
              <a:latin typeface="Berlin Sans FB" panose="020E0602020502020306" pitchFamily="34" charset="0"/>
            </a:endParaRPr>
          </a:p>
        </p:txBody>
      </p:sp>
    </p:spTree>
    <p:extLst>
      <p:ext uri="{BB962C8B-B14F-4D97-AF65-F5344CB8AC3E}">
        <p14:creationId xmlns:p14="http://schemas.microsoft.com/office/powerpoint/2010/main" val="2472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9205-A125-5C9D-3F81-B8258044A5AF}"/>
              </a:ext>
            </a:extLst>
          </p:cNvPr>
          <p:cNvSpPr>
            <a:spLocks noGrp="1"/>
          </p:cNvSpPr>
          <p:nvPr>
            <p:ph type="ctrTitle"/>
          </p:nvPr>
        </p:nvSpPr>
        <p:spPr>
          <a:xfrm>
            <a:off x="581191" y="599768"/>
            <a:ext cx="10993549" cy="511277"/>
          </a:xfrm>
        </p:spPr>
        <p:txBody>
          <a:bodyPr>
            <a:normAutofit fontScale="90000"/>
          </a:bodyPr>
          <a:lstStyle/>
          <a:p>
            <a:r>
              <a:rPr lang="en-US" b="1" dirty="0">
                <a:cs typeface="Times New Roman" panose="02020603050405020304" pitchFamily="18" charset="0"/>
              </a:rPr>
              <a:t>Work flow :</a:t>
            </a:r>
            <a:endParaRPr lang="en-IN" dirty="0"/>
          </a:p>
        </p:txBody>
      </p:sp>
      <p:sp>
        <p:nvSpPr>
          <p:cNvPr id="4" name="Subtitle 3">
            <a:extLst>
              <a:ext uri="{FF2B5EF4-FFF2-40B4-BE49-F238E27FC236}">
                <a16:creationId xmlns:a16="http://schemas.microsoft.com/office/drawing/2014/main" id="{17F9195C-6C5E-F9F6-E269-23CE21822D5E}"/>
              </a:ext>
            </a:extLst>
          </p:cNvPr>
          <p:cNvSpPr>
            <a:spLocks noGrp="1"/>
          </p:cNvSpPr>
          <p:nvPr>
            <p:ph type="subTitle" idx="1"/>
          </p:nvPr>
        </p:nvSpPr>
        <p:spPr>
          <a:xfrm>
            <a:off x="465376" y="1133168"/>
            <a:ext cx="11109364" cy="4591664"/>
          </a:xfrm>
        </p:spPr>
        <p:txBody>
          <a:bodyPr>
            <a:noAutofit/>
          </a:bodyPr>
          <a:lstStyle/>
          <a:p>
            <a:pPr algn="ctr"/>
            <a:r>
              <a:rPr lang="en-US" sz="1400" dirty="0">
                <a:latin typeface="Berlin Sans FB" panose="020E0602020502020306" pitchFamily="34" charset="0"/>
                <a:cs typeface="Times New Roman" panose="02020603050405020304" pitchFamily="18" charset="0"/>
              </a:rPr>
              <a:t>DATA IMPORT AND INITIAL CHECK</a:t>
            </a:r>
          </a:p>
          <a:p>
            <a:pPr algn="ctr"/>
            <a:r>
              <a:rPr lang="en-US" sz="1400" dirty="0">
                <a:latin typeface="Berlin Sans FB" panose="020E0602020502020306" pitchFamily="34" charset="0"/>
                <a:cs typeface="Times New Roman" panose="02020603050405020304" pitchFamily="18" charset="0"/>
              </a:rPr>
              <a:t>DATA CLEANING</a:t>
            </a:r>
          </a:p>
          <a:p>
            <a:pPr algn="ctr"/>
            <a:r>
              <a:rPr lang="en-US" sz="1400" dirty="0">
                <a:latin typeface="Berlin Sans FB" panose="020E0602020502020306" pitchFamily="34" charset="0"/>
                <a:cs typeface="Times New Roman" panose="02020603050405020304" pitchFamily="18" charset="0"/>
              </a:rPr>
              <a:t>EXPLORATORY DATA ANALYSIS [EDA]</a:t>
            </a:r>
          </a:p>
          <a:p>
            <a:r>
              <a:rPr lang="en-US" sz="1400" dirty="0">
                <a:solidFill>
                  <a:srgbClr val="FF0000"/>
                </a:solidFill>
                <a:latin typeface="+mj-lt"/>
                <a:cs typeface="Times New Roman" panose="02020603050405020304" pitchFamily="18" charset="0"/>
              </a:rPr>
              <a:t>INITIAL EXPLORATION:</a:t>
            </a:r>
          </a:p>
          <a:p>
            <a:pPr marL="0" marR="0" lvl="0" indent="0" algn="l" defTabSz="914400" rtl="0" eaLnBrk="0" fontAlgn="base" latinLnBrk="0" hangingPunct="0">
              <a:lnSpc>
                <a:spcPct val="150000"/>
              </a:lnSpc>
              <a:spcBef>
                <a:spcPct val="0"/>
              </a:spcBef>
              <a:spcAft>
                <a:spcPct val="0"/>
              </a:spcAft>
              <a:buClrTx/>
              <a:buSzTx/>
              <a:buFontTx/>
              <a:buAutoNum type="arabicPeriod"/>
              <a:tabLst/>
              <a:defRPr/>
            </a:pPr>
            <a:r>
              <a:rPr kumimoji="0" lang="en-US" altLang="en-US" sz="1400" b="1" i="0" u="none" strike="noStrike" kern="1200" cap="none" spc="0" normalizeH="0" baseline="0" noProof="0" dirty="0">
                <a:ln>
                  <a:noFill/>
                </a:ln>
                <a:solidFill>
                  <a:prstClr val="black"/>
                </a:solidFill>
                <a:effectLst/>
                <a:uLnTx/>
                <a:uFillTx/>
                <a:latin typeface="Berlin Sans FB" panose="020E0602020502020306" pitchFamily="34" charset="0"/>
                <a:cs typeface="Times New Roman" panose="02020603050405020304" pitchFamily="18" charset="0"/>
              </a:rPr>
              <a:t>Insights from Initial Exploration:</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1" i="0" u="none" strike="noStrike" kern="1200" cap="none" spc="0" normalizeH="0" baseline="0" noProof="0" dirty="0">
                <a:ln>
                  <a:noFill/>
                </a:ln>
                <a:solidFill>
                  <a:prstClr val="black"/>
                </a:solidFill>
                <a:effectLst/>
                <a:uLnTx/>
                <a:uFillTx/>
                <a:latin typeface="Berlin Sans FB" panose="020E0602020502020306" pitchFamily="34" charset="0"/>
                <a:cs typeface="Times New Roman" panose="02020603050405020304" pitchFamily="18" charset="0"/>
              </a:rPr>
              <a:t>Missing Values</a:t>
            </a:r>
            <a:r>
              <a:rPr kumimoji="0" lang="en-US" altLang="en-US" sz="1400" b="0" i="0" u="none" strike="noStrike" kern="1200" cap="none" spc="0" normalizeH="0" baseline="0" noProof="0" dirty="0">
                <a:ln>
                  <a:noFill/>
                </a:ln>
                <a:solidFill>
                  <a:prstClr val="black"/>
                </a:solidFill>
                <a:effectLst/>
                <a:uLnTx/>
                <a:uFillTx/>
                <a:latin typeface="Berlin Sans FB" panose="020E0602020502020306" pitchFamily="34" charset="0"/>
                <a:cs typeface="Times New Roman" panose="02020603050405020304" pitchFamily="18" charset="0"/>
              </a:rPr>
              <a:t>:</a:t>
            </a:r>
          </a:p>
          <a:p>
            <a:pPr marL="914400" marR="0" lvl="2" indent="0" algn="l" defTabSz="914400" rtl="0" eaLnBrk="0" fontAlgn="base" latinLnBrk="0" hangingPunct="0">
              <a:lnSpc>
                <a:spcPct val="150000"/>
              </a:lnSpc>
              <a:spcBef>
                <a:spcPct val="0"/>
              </a:spcBef>
              <a:spcAft>
                <a:spcPct val="0"/>
              </a:spcAft>
              <a:buClrTx/>
              <a:buSzTx/>
              <a:buFontTx/>
              <a:buChar char="•"/>
              <a:tabLst/>
              <a:defRPr/>
            </a:pPr>
            <a:r>
              <a:rPr kumimoji="0" lang="en-US" altLang="en-US"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Identified columns with missing values during the initial analysis.</a:t>
            </a:r>
          </a:p>
          <a:p>
            <a:pPr marL="914400" marR="0" lvl="2" indent="0" algn="l" defTabSz="914400" rtl="0" eaLnBrk="0" fontAlgn="base" latinLnBrk="0" hangingPunct="0">
              <a:lnSpc>
                <a:spcPct val="150000"/>
              </a:lnSpc>
              <a:spcBef>
                <a:spcPct val="0"/>
              </a:spcBef>
              <a:spcAft>
                <a:spcPct val="0"/>
              </a:spcAft>
              <a:buClrTx/>
              <a:buSzTx/>
              <a:buFontTx/>
              <a:buChar char="•"/>
              <a:tabLst/>
              <a:defRPr/>
            </a:pPr>
            <a:r>
              <a:rPr kumimoji="0" lang="en-US" altLang="en-US"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Missing values were addressed by removing rows with incomplete data.</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Duplicates</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a:t>
            </a:r>
          </a:p>
          <a:p>
            <a:pPr marL="914400" marR="0" lvl="2" indent="0" algn="l" defTabSz="914400" rtl="0" eaLnBrk="0" fontAlgn="base" latinLnBrk="0" hangingPunct="0">
              <a:lnSpc>
                <a:spcPct val="150000"/>
              </a:lnSpc>
              <a:spcBef>
                <a:spcPct val="0"/>
              </a:spcBef>
              <a:spcAft>
                <a:spcPct val="0"/>
              </a:spcAft>
              <a:buClrTx/>
              <a:buSzTx/>
              <a:buFontTx/>
              <a:buChar char="•"/>
              <a:tabLst/>
              <a:defRPr/>
            </a:pPr>
            <a:r>
              <a:rPr kumimoji="0" lang="en-US" altLang="en-US"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Duplicate records were detected and removed to ensure data integrity.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defRPr/>
            </a:pP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Outliers</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Observed unusual data points in features like </a:t>
            </a: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Weight</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 and </a:t>
            </a: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Price</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 during statistical analysis.</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Weight ranged from 1 kg to 4.5 kg, and prices varied widely between $500 and $5000.</a:t>
            </a:r>
          </a:p>
          <a:p>
            <a:pPr marL="0" marR="0" lvl="0" indent="0" algn="l" defTabSz="914400" rtl="0" eaLnBrk="0" fontAlgn="base" latinLnBrk="0" hangingPunct="0">
              <a:lnSpc>
                <a:spcPct val="150000"/>
              </a:lnSpc>
              <a:spcBef>
                <a:spcPct val="0"/>
              </a:spcBef>
              <a:spcAft>
                <a:spcPct val="0"/>
              </a:spcAft>
              <a:buClrTx/>
              <a:buSzTx/>
              <a:buFontTx/>
              <a:buAutoNum type="arabicPeriod" startAt="3"/>
              <a:tabLst/>
              <a:defRPr/>
            </a:pP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Patterns</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RAM &amp; Storage</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 The majority of laptops had 16 GB RAM and 512 GB storage.</a:t>
            </a:r>
          </a:p>
          <a:p>
            <a:pPr marL="457200" marR="0" lvl="1" indent="0" algn="l" defTabSz="914400" rtl="0" eaLnBrk="0" fontAlgn="base" latinLnBrk="0" hangingPunct="0">
              <a:lnSpc>
                <a:spcPct val="150000"/>
              </a:lnSpc>
              <a:spcBef>
                <a:spcPct val="0"/>
              </a:spcBef>
              <a:spcAft>
                <a:spcPct val="0"/>
              </a:spcAft>
              <a:buClrTx/>
              <a:buSzTx/>
              <a:buFontTx/>
              <a:buChar char="•"/>
              <a:tabLst/>
              <a:defRPr/>
            </a:pPr>
            <a:r>
              <a:rPr kumimoji="0" lang="en-US" altLang="en-US" sz="1400" b="1"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Price Trends</a:t>
            </a:r>
            <a:r>
              <a:rPr kumimoji="0" lang="en-US" altLang="en-US" sz="1400" b="0" i="0" u="none" strike="noStrike" kern="1200" cap="none" spc="0" normalizeH="0" baseline="0" noProof="0" dirty="0">
                <a:ln>
                  <a:noFill/>
                </a:ln>
                <a:solidFill>
                  <a:schemeClr val="accent4">
                    <a:lumMod val="20000"/>
                    <a:lumOff val="80000"/>
                  </a:schemeClr>
                </a:solidFill>
                <a:effectLst/>
                <a:uLnTx/>
                <a:uFillTx/>
                <a:latin typeface="Berlin Sans FB" panose="020E0602020502020306" pitchFamily="34" charset="0"/>
                <a:cs typeface="Times New Roman" panose="02020603050405020304" pitchFamily="18" charset="0"/>
              </a:rPr>
              <a:t>: Higher specifications correlated with increased prices, as expected.</a:t>
            </a:r>
          </a:p>
        </p:txBody>
      </p:sp>
    </p:spTree>
    <p:extLst>
      <p:ext uri="{BB962C8B-B14F-4D97-AF65-F5344CB8AC3E}">
        <p14:creationId xmlns:p14="http://schemas.microsoft.com/office/powerpoint/2010/main" val="49166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649577-2325-E693-AF9D-9C149BE10DA6}"/>
              </a:ext>
            </a:extLst>
          </p:cNvPr>
          <p:cNvSpPr>
            <a:spLocks noGrp="1"/>
          </p:cNvSpPr>
          <p:nvPr>
            <p:ph type="title"/>
          </p:nvPr>
        </p:nvSpPr>
        <p:spPr>
          <a:xfrm>
            <a:off x="575894" y="729658"/>
            <a:ext cx="11029616" cy="666523"/>
          </a:xfrm>
        </p:spPr>
        <p:txBody>
          <a:bodyPr>
            <a:normAutofit/>
          </a:bodyPr>
          <a:lstStyle/>
          <a:p>
            <a:r>
              <a:rPr lang="en-US" b="1" dirty="0">
                <a:solidFill>
                  <a:srgbClr val="FFC000"/>
                </a:solidFill>
                <a:cs typeface="Times New Roman" panose="02020603050405020304" pitchFamily="18" charset="0"/>
              </a:rPr>
              <a:t>DATA SET:</a:t>
            </a:r>
            <a:endParaRPr lang="en-IN" dirty="0">
              <a:solidFill>
                <a:srgbClr val="FFC000"/>
              </a:solidFill>
            </a:endParaRPr>
          </a:p>
        </p:txBody>
      </p:sp>
      <p:sp>
        <p:nvSpPr>
          <p:cNvPr id="5" name="Subtitle 4">
            <a:extLst>
              <a:ext uri="{FF2B5EF4-FFF2-40B4-BE49-F238E27FC236}">
                <a16:creationId xmlns:a16="http://schemas.microsoft.com/office/drawing/2014/main" id="{89EC2BBF-B320-575F-8E49-0AF33886DB34}"/>
              </a:ext>
            </a:extLst>
          </p:cNvPr>
          <p:cNvSpPr>
            <a:spLocks noGrp="1"/>
          </p:cNvSpPr>
          <p:nvPr>
            <p:ph type="subTitle" idx="4294967295"/>
          </p:nvPr>
        </p:nvSpPr>
        <p:spPr>
          <a:xfrm>
            <a:off x="432619" y="1315576"/>
            <a:ext cx="10993438" cy="666523"/>
          </a:xfrm>
        </p:spPr>
        <p:txBody>
          <a:bodyPr/>
          <a:lstStyle/>
          <a:p>
            <a:r>
              <a:rPr lang="en-US" dirty="0">
                <a:solidFill>
                  <a:schemeClr val="accent4">
                    <a:lumMod val="20000"/>
                    <a:lumOff val="80000"/>
                  </a:schemeClr>
                </a:solidFill>
                <a:latin typeface="Berlin Sans FB" panose="020E0602020502020306" pitchFamily="34" charset="0"/>
              </a:rPr>
              <a:t>DATA SET FOR LAPTOP DATA ANALYSIS :</a:t>
            </a:r>
            <a:endParaRPr lang="en-IN" dirty="0">
              <a:solidFill>
                <a:schemeClr val="accent4">
                  <a:lumMod val="20000"/>
                  <a:lumOff val="80000"/>
                </a:schemeClr>
              </a:solidFill>
              <a:latin typeface="Berlin Sans FB" panose="020E0602020502020306" pitchFamily="34" charset="0"/>
            </a:endParaRPr>
          </a:p>
        </p:txBody>
      </p:sp>
      <p:pic>
        <p:nvPicPr>
          <p:cNvPr id="9" name="Picture 8">
            <a:extLst>
              <a:ext uri="{FF2B5EF4-FFF2-40B4-BE49-F238E27FC236}">
                <a16:creationId xmlns:a16="http://schemas.microsoft.com/office/drawing/2014/main" id="{7A0224E7-3183-F9C5-15CD-B46F3EB8A249}"/>
              </a:ext>
            </a:extLst>
          </p:cNvPr>
          <p:cNvPicPr>
            <a:picLocks noChangeAspect="1"/>
          </p:cNvPicPr>
          <p:nvPr/>
        </p:nvPicPr>
        <p:blipFill>
          <a:blip r:embed="rId3"/>
          <a:stretch>
            <a:fillRect/>
          </a:stretch>
        </p:blipFill>
        <p:spPr>
          <a:xfrm>
            <a:off x="0" y="2298005"/>
            <a:ext cx="12192000" cy="1772549"/>
          </a:xfrm>
          <a:prstGeom prst="rect">
            <a:avLst/>
          </a:prstGeom>
        </p:spPr>
      </p:pic>
      <p:sp>
        <p:nvSpPr>
          <p:cNvPr id="10" name="Rectangle 9">
            <a:extLst>
              <a:ext uri="{FF2B5EF4-FFF2-40B4-BE49-F238E27FC236}">
                <a16:creationId xmlns:a16="http://schemas.microsoft.com/office/drawing/2014/main" id="{61AC94BF-4485-2151-EDE4-5CE00CFBBD02}"/>
              </a:ext>
            </a:extLst>
          </p:cNvPr>
          <p:cNvSpPr/>
          <p:nvPr/>
        </p:nvSpPr>
        <p:spPr>
          <a:xfrm>
            <a:off x="432619" y="1937258"/>
            <a:ext cx="2664542" cy="309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HEAD :</a:t>
            </a:r>
            <a:endParaRPr lang="en-IN" dirty="0"/>
          </a:p>
        </p:txBody>
      </p:sp>
      <p:pic>
        <p:nvPicPr>
          <p:cNvPr id="12" name="Picture 11">
            <a:extLst>
              <a:ext uri="{FF2B5EF4-FFF2-40B4-BE49-F238E27FC236}">
                <a16:creationId xmlns:a16="http://schemas.microsoft.com/office/drawing/2014/main" id="{5A0AEC24-BA7F-F7DB-CE66-77FC1BD9BE70}"/>
              </a:ext>
            </a:extLst>
          </p:cNvPr>
          <p:cNvPicPr>
            <a:picLocks noChangeAspect="1"/>
          </p:cNvPicPr>
          <p:nvPr/>
        </p:nvPicPr>
        <p:blipFill>
          <a:blip r:embed="rId4"/>
          <a:stretch>
            <a:fillRect/>
          </a:stretch>
        </p:blipFill>
        <p:spPr>
          <a:xfrm>
            <a:off x="0" y="4552335"/>
            <a:ext cx="12192000" cy="2123767"/>
          </a:xfrm>
          <a:prstGeom prst="rect">
            <a:avLst/>
          </a:prstGeom>
        </p:spPr>
      </p:pic>
      <p:sp>
        <p:nvSpPr>
          <p:cNvPr id="13" name="Rectangle 12">
            <a:extLst>
              <a:ext uri="{FF2B5EF4-FFF2-40B4-BE49-F238E27FC236}">
                <a16:creationId xmlns:a16="http://schemas.microsoft.com/office/drawing/2014/main" id="{C89E94BA-C887-AD1F-DAE6-C05E075DB2AB}"/>
              </a:ext>
            </a:extLst>
          </p:cNvPr>
          <p:cNvSpPr/>
          <p:nvPr/>
        </p:nvSpPr>
        <p:spPr>
          <a:xfrm>
            <a:off x="432619" y="4141898"/>
            <a:ext cx="2664542" cy="309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TAIL :</a:t>
            </a:r>
            <a:endParaRPr lang="en-IN" dirty="0"/>
          </a:p>
        </p:txBody>
      </p:sp>
    </p:spTree>
    <p:extLst>
      <p:ext uri="{BB962C8B-B14F-4D97-AF65-F5344CB8AC3E}">
        <p14:creationId xmlns:p14="http://schemas.microsoft.com/office/powerpoint/2010/main" val="348058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5F4-1442-9A54-5897-DFC28582F5FB}"/>
              </a:ext>
            </a:extLst>
          </p:cNvPr>
          <p:cNvSpPr>
            <a:spLocks noGrp="1"/>
          </p:cNvSpPr>
          <p:nvPr>
            <p:ph type="title"/>
          </p:nvPr>
        </p:nvSpPr>
        <p:spPr/>
        <p:txBody>
          <a:bodyPr/>
          <a:lstStyle/>
          <a:p>
            <a:r>
              <a:rPr lang="en-US" sz="2800" dirty="0">
                <a:solidFill>
                  <a:srgbClr val="FFC000"/>
                </a:solidFill>
                <a:cs typeface="Times New Roman" panose="02020603050405020304" pitchFamily="18" charset="0"/>
              </a:rPr>
              <a:t>Data understanding:</a:t>
            </a:r>
            <a:endParaRPr lang="en-IN" dirty="0">
              <a:solidFill>
                <a:srgbClr val="FFC000"/>
              </a:solidFill>
            </a:endParaRPr>
          </a:p>
        </p:txBody>
      </p:sp>
      <p:sp>
        <p:nvSpPr>
          <p:cNvPr id="3" name="Rectangle 2">
            <a:extLst>
              <a:ext uri="{FF2B5EF4-FFF2-40B4-BE49-F238E27FC236}">
                <a16:creationId xmlns:a16="http://schemas.microsoft.com/office/drawing/2014/main" id="{C20A9373-F166-4C58-B367-B6AD5D496F7E}"/>
              </a:ext>
            </a:extLst>
          </p:cNvPr>
          <p:cNvSpPr/>
          <p:nvPr/>
        </p:nvSpPr>
        <p:spPr>
          <a:xfrm>
            <a:off x="575894" y="3426732"/>
            <a:ext cx="11144158" cy="1533832"/>
          </a:xfrm>
          <a:prstGeom prst="rect">
            <a:avLst/>
          </a:prstGeom>
          <a:solidFill>
            <a:schemeClr val="bg1">
              <a:lumMod val="95000"/>
            </a:schemeClr>
          </a:solidFill>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sz="2800" dirty="0">
                <a:solidFill>
                  <a:schemeClr val="accent1">
                    <a:lumMod val="75000"/>
                  </a:schemeClr>
                </a:solidFill>
                <a:latin typeface="Times New Roman" panose="02020603050405020304" pitchFamily="18" charset="0"/>
                <a:cs typeface="Times New Roman" panose="02020603050405020304" pitchFamily="18" charset="0"/>
              </a:rPr>
              <a:t>Number of rows			:</a:t>
            </a:r>
            <a:r>
              <a:rPr lang="en-US" sz="2800" u="sng" dirty="0">
                <a:solidFill>
                  <a:schemeClr val="accent1">
                    <a:lumMod val="75000"/>
                  </a:schemeClr>
                </a:solidFill>
                <a:latin typeface="Times New Roman" panose="02020603050405020304" pitchFamily="18" charset="0"/>
                <a:cs typeface="Times New Roman" panose="02020603050405020304" pitchFamily="18" charset="0"/>
              </a:rPr>
              <a:t>1303</a:t>
            </a:r>
          </a:p>
          <a:p>
            <a:pPr marL="285750" indent="-285750">
              <a:buFont typeface="Arial" panose="020B0604020202020204" pitchFamily="34" charset="0"/>
              <a:buChar char="•"/>
            </a:pPr>
            <a:r>
              <a:rPr lang="en-US" sz="2800" dirty="0">
                <a:solidFill>
                  <a:schemeClr val="accent1">
                    <a:lumMod val="75000"/>
                  </a:schemeClr>
                </a:solidFill>
                <a:latin typeface="Times New Roman" panose="02020603050405020304" pitchFamily="18" charset="0"/>
                <a:cs typeface="Times New Roman" panose="02020603050405020304" pitchFamily="18" charset="0"/>
              </a:rPr>
              <a:t>Number of columns		:</a:t>
            </a:r>
            <a:r>
              <a:rPr lang="en-US" sz="2800" u="sng" dirty="0">
                <a:solidFill>
                  <a:schemeClr val="accent1">
                    <a:lumMod val="75000"/>
                  </a:schemeClr>
                </a:solidFill>
                <a:latin typeface="Times New Roman" panose="02020603050405020304" pitchFamily="18" charset="0"/>
                <a:cs typeface="Times New Roman" panose="02020603050405020304" pitchFamily="18" charset="0"/>
              </a:rPr>
              <a:t>12</a:t>
            </a:r>
          </a:p>
          <a:p>
            <a:pPr marL="285750" indent="-285750">
              <a:buFont typeface="Arial" panose="020B0604020202020204" pitchFamily="34" charset="0"/>
              <a:buChar char="•"/>
            </a:pPr>
            <a:r>
              <a:rPr lang="en-US" sz="2800" dirty="0">
                <a:solidFill>
                  <a:schemeClr val="accent1">
                    <a:lumMod val="75000"/>
                  </a:schemeClr>
                </a:solidFill>
                <a:latin typeface="Times New Roman" panose="02020603050405020304" pitchFamily="18" charset="0"/>
                <a:cs typeface="Times New Roman" panose="02020603050405020304" pitchFamily="18" charset="0"/>
              </a:rPr>
              <a:t>Data type					: </a:t>
            </a:r>
            <a:r>
              <a:rPr lang="en-US" sz="2800" u="sng" dirty="0" err="1">
                <a:solidFill>
                  <a:schemeClr val="accent1">
                    <a:lumMod val="75000"/>
                  </a:schemeClr>
                </a:solidFill>
                <a:latin typeface="Times New Roman" panose="02020603050405020304" pitchFamily="18" charset="0"/>
                <a:cs typeface="Times New Roman" panose="02020603050405020304" pitchFamily="18" charset="0"/>
              </a:rPr>
              <a:t>Int,Float,Object</a:t>
            </a:r>
            <a:r>
              <a:rPr lang="en-US" sz="2800" u="sng" dirty="0">
                <a:solidFill>
                  <a:schemeClr val="accent1">
                    <a:lumMod val="75000"/>
                  </a:schemeClr>
                </a:solidFill>
                <a:latin typeface="Times New Roman" panose="02020603050405020304" pitchFamily="18" charset="0"/>
                <a:cs typeface="Times New Roman" panose="02020603050405020304" pitchFamily="18" charset="0"/>
              </a:rPr>
              <a:t>          </a:t>
            </a:r>
            <a:endParaRPr lang="en-IN" sz="2800" u="sng"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solidFill>
                <a:schemeClr val="accent1">
                  <a:lumMod val="75000"/>
                </a:schemeClr>
              </a:solidFill>
            </a:endParaRPr>
          </a:p>
        </p:txBody>
      </p:sp>
    </p:spTree>
    <p:extLst>
      <p:ext uri="{BB962C8B-B14F-4D97-AF65-F5344CB8AC3E}">
        <p14:creationId xmlns:p14="http://schemas.microsoft.com/office/powerpoint/2010/main" val="326236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8BAD-567B-AC18-9CBC-3A869F26FC91}"/>
              </a:ext>
            </a:extLst>
          </p:cNvPr>
          <p:cNvSpPr>
            <a:spLocks noGrp="1"/>
          </p:cNvSpPr>
          <p:nvPr>
            <p:ph type="title"/>
          </p:nvPr>
        </p:nvSpPr>
        <p:spPr/>
        <p:txBody>
          <a:bodyPr/>
          <a:lstStyle/>
          <a:p>
            <a:r>
              <a:rPr lang="en-US" sz="3200" dirty="0">
                <a:solidFill>
                  <a:srgbClr val="FFC000"/>
                </a:solidFill>
              </a:rPr>
              <a:t>Companies</a:t>
            </a:r>
            <a:r>
              <a:rPr lang="en-US" dirty="0">
                <a:solidFill>
                  <a:srgbClr val="FFC000"/>
                </a:solidFill>
              </a:rPr>
              <a:t> :</a:t>
            </a:r>
            <a:endParaRPr lang="en-IN" dirty="0">
              <a:solidFill>
                <a:srgbClr val="FFC000"/>
              </a:solidFill>
            </a:endParaRPr>
          </a:p>
        </p:txBody>
      </p:sp>
      <p:sp>
        <p:nvSpPr>
          <p:cNvPr id="3" name="Rectangle 2">
            <a:extLst>
              <a:ext uri="{FF2B5EF4-FFF2-40B4-BE49-F238E27FC236}">
                <a16:creationId xmlns:a16="http://schemas.microsoft.com/office/drawing/2014/main" id="{7907C4BC-B850-8555-645F-5EC7DAFFDC29}"/>
              </a:ext>
            </a:extLst>
          </p:cNvPr>
          <p:cNvSpPr/>
          <p:nvPr/>
        </p:nvSpPr>
        <p:spPr>
          <a:xfrm>
            <a:off x="452284" y="2212258"/>
            <a:ext cx="11153226" cy="43556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E29CBCC-E7F5-292D-4063-F5BAF6F7915E}"/>
              </a:ext>
            </a:extLst>
          </p:cNvPr>
          <p:cNvPicPr>
            <a:picLocks noChangeAspect="1"/>
          </p:cNvPicPr>
          <p:nvPr/>
        </p:nvPicPr>
        <p:blipFill>
          <a:blip r:embed="rId2"/>
          <a:stretch>
            <a:fillRect/>
          </a:stretch>
        </p:blipFill>
        <p:spPr>
          <a:xfrm>
            <a:off x="575893" y="2212258"/>
            <a:ext cx="11029615" cy="1448002"/>
          </a:xfrm>
          <a:prstGeom prst="rect">
            <a:avLst/>
          </a:prstGeom>
        </p:spPr>
      </p:pic>
      <p:sp>
        <p:nvSpPr>
          <p:cNvPr id="7" name="Rectangle 6">
            <a:extLst>
              <a:ext uri="{FF2B5EF4-FFF2-40B4-BE49-F238E27FC236}">
                <a16:creationId xmlns:a16="http://schemas.microsoft.com/office/drawing/2014/main" id="{02371723-3FFA-4EC9-6DA7-2E2D262E13AD}"/>
              </a:ext>
            </a:extLst>
          </p:cNvPr>
          <p:cNvSpPr/>
          <p:nvPr/>
        </p:nvSpPr>
        <p:spPr>
          <a:xfrm>
            <a:off x="1268362" y="3932902"/>
            <a:ext cx="4462372" cy="26350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US" dirty="0">
                <a:solidFill>
                  <a:schemeClr val="accent1">
                    <a:lumMod val="75000"/>
                  </a:schemeClr>
                </a:solidFill>
              </a:rPr>
              <a:t>Apple</a:t>
            </a:r>
          </a:p>
          <a:p>
            <a:pPr marL="285750" indent="-285750">
              <a:buFont typeface="Wingdings" panose="05000000000000000000" pitchFamily="2" charset="2"/>
              <a:buChar char="§"/>
            </a:pPr>
            <a:r>
              <a:rPr lang="en-US" dirty="0">
                <a:solidFill>
                  <a:schemeClr val="accent1">
                    <a:lumMod val="75000"/>
                  </a:schemeClr>
                </a:solidFill>
              </a:rPr>
              <a:t>HP</a:t>
            </a:r>
          </a:p>
          <a:p>
            <a:pPr marL="285750" indent="-285750">
              <a:buFont typeface="Wingdings" panose="05000000000000000000" pitchFamily="2" charset="2"/>
              <a:buChar char="§"/>
            </a:pPr>
            <a:r>
              <a:rPr lang="en-US" dirty="0">
                <a:solidFill>
                  <a:schemeClr val="accent1">
                    <a:lumMod val="75000"/>
                  </a:schemeClr>
                </a:solidFill>
              </a:rPr>
              <a:t>Acer</a:t>
            </a:r>
          </a:p>
          <a:p>
            <a:pPr marL="285750" indent="-285750">
              <a:buFont typeface="Wingdings" panose="05000000000000000000" pitchFamily="2" charset="2"/>
              <a:buChar char="§"/>
            </a:pPr>
            <a:r>
              <a:rPr lang="en-US" dirty="0">
                <a:solidFill>
                  <a:schemeClr val="accent1">
                    <a:lumMod val="75000"/>
                  </a:schemeClr>
                </a:solidFill>
              </a:rPr>
              <a:t>Asus</a:t>
            </a:r>
          </a:p>
          <a:p>
            <a:pPr marL="285750" indent="-285750">
              <a:buFont typeface="Wingdings" panose="05000000000000000000" pitchFamily="2" charset="2"/>
              <a:buChar char="§"/>
            </a:pPr>
            <a:r>
              <a:rPr lang="en-US" dirty="0">
                <a:solidFill>
                  <a:schemeClr val="accent1">
                    <a:lumMod val="75000"/>
                  </a:schemeClr>
                </a:solidFill>
              </a:rPr>
              <a:t>Dell</a:t>
            </a:r>
          </a:p>
          <a:p>
            <a:pPr marL="285750" indent="-285750">
              <a:buFont typeface="Wingdings" panose="05000000000000000000" pitchFamily="2" charset="2"/>
              <a:buChar char="§"/>
            </a:pPr>
            <a:r>
              <a:rPr lang="en-US" dirty="0">
                <a:solidFill>
                  <a:schemeClr val="accent1">
                    <a:lumMod val="75000"/>
                  </a:schemeClr>
                </a:solidFill>
              </a:rPr>
              <a:t>Lenovo</a:t>
            </a:r>
          </a:p>
          <a:p>
            <a:pPr marL="285750" indent="-285750">
              <a:buFont typeface="Wingdings" panose="05000000000000000000" pitchFamily="2" charset="2"/>
              <a:buChar char="§"/>
            </a:pPr>
            <a:r>
              <a:rPr lang="en-US" dirty="0" err="1">
                <a:solidFill>
                  <a:schemeClr val="accent1">
                    <a:lumMod val="75000"/>
                  </a:schemeClr>
                </a:solidFill>
              </a:rPr>
              <a:t>Chuwi</a:t>
            </a:r>
            <a:endParaRPr lang="en-US" dirty="0">
              <a:solidFill>
                <a:schemeClr val="accent1">
                  <a:lumMod val="75000"/>
                </a:schemeClr>
              </a:solidFill>
            </a:endParaRPr>
          </a:p>
          <a:p>
            <a:pPr marL="285750" indent="-285750">
              <a:buFont typeface="Wingdings" panose="05000000000000000000" pitchFamily="2" charset="2"/>
              <a:buChar char="§"/>
            </a:pPr>
            <a:r>
              <a:rPr lang="en-US" dirty="0">
                <a:solidFill>
                  <a:schemeClr val="accent1">
                    <a:lumMod val="75000"/>
                  </a:schemeClr>
                </a:solidFill>
              </a:rPr>
              <a:t>MSI</a:t>
            </a:r>
          </a:p>
          <a:p>
            <a:pPr marL="285750" indent="-285750">
              <a:buFont typeface="Wingdings" panose="05000000000000000000" pitchFamily="2" charset="2"/>
              <a:buChar char="§"/>
            </a:pPr>
            <a:r>
              <a:rPr lang="en-US" dirty="0">
                <a:solidFill>
                  <a:schemeClr val="accent1">
                    <a:lumMod val="75000"/>
                  </a:schemeClr>
                </a:solidFill>
              </a:rPr>
              <a:t>LG</a:t>
            </a:r>
            <a:endParaRPr lang="en-IN" dirty="0">
              <a:solidFill>
                <a:schemeClr val="accent1">
                  <a:lumMod val="75000"/>
                </a:schemeClr>
              </a:solidFill>
            </a:endParaRPr>
          </a:p>
        </p:txBody>
      </p:sp>
      <p:sp>
        <p:nvSpPr>
          <p:cNvPr id="8" name="Rectangle 7">
            <a:extLst>
              <a:ext uri="{FF2B5EF4-FFF2-40B4-BE49-F238E27FC236}">
                <a16:creationId xmlns:a16="http://schemas.microsoft.com/office/drawing/2014/main" id="{EFE4674A-2684-95C9-989F-1735CA66C9DF}"/>
              </a:ext>
            </a:extLst>
          </p:cNvPr>
          <p:cNvSpPr/>
          <p:nvPr/>
        </p:nvSpPr>
        <p:spPr>
          <a:xfrm>
            <a:off x="7143134" y="3932902"/>
            <a:ext cx="4462373" cy="26350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US" dirty="0">
                <a:solidFill>
                  <a:schemeClr val="accent1">
                    <a:lumMod val="75000"/>
                  </a:schemeClr>
                </a:solidFill>
              </a:rPr>
              <a:t>Microsoft</a:t>
            </a:r>
          </a:p>
          <a:p>
            <a:pPr marL="285750" indent="-285750">
              <a:buFont typeface="Wingdings" panose="05000000000000000000" pitchFamily="2" charset="2"/>
              <a:buChar char="§"/>
            </a:pPr>
            <a:r>
              <a:rPr lang="en-US" dirty="0">
                <a:solidFill>
                  <a:schemeClr val="accent1">
                    <a:lumMod val="75000"/>
                  </a:schemeClr>
                </a:solidFill>
              </a:rPr>
              <a:t>Toshiba</a:t>
            </a:r>
          </a:p>
          <a:p>
            <a:pPr marL="285750" indent="-285750">
              <a:buFont typeface="Wingdings" panose="05000000000000000000" pitchFamily="2" charset="2"/>
              <a:buChar char="§"/>
            </a:pPr>
            <a:r>
              <a:rPr lang="en-US" dirty="0">
                <a:solidFill>
                  <a:schemeClr val="accent1">
                    <a:lumMod val="75000"/>
                  </a:schemeClr>
                </a:solidFill>
              </a:rPr>
              <a:t>Huawei</a:t>
            </a:r>
          </a:p>
          <a:p>
            <a:pPr marL="285750" indent="-285750">
              <a:buFont typeface="Wingdings" panose="05000000000000000000" pitchFamily="2" charset="2"/>
              <a:buChar char="§"/>
            </a:pPr>
            <a:r>
              <a:rPr lang="en-US" dirty="0">
                <a:solidFill>
                  <a:schemeClr val="accent1">
                    <a:lumMod val="75000"/>
                  </a:schemeClr>
                </a:solidFill>
              </a:rPr>
              <a:t>Xiaomi</a:t>
            </a:r>
          </a:p>
          <a:p>
            <a:pPr marL="285750" indent="-285750">
              <a:buFont typeface="Wingdings" panose="05000000000000000000" pitchFamily="2" charset="2"/>
              <a:buChar char="§"/>
            </a:pPr>
            <a:r>
              <a:rPr lang="en-US" dirty="0">
                <a:solidFill>
                  <a:schemeClr val="accent1">
                    <a:lumMod val="75000"/>
                  </a:schemeClr>
                </a:solidFill>
              </a:rPr>
              <a:t>Vero</a:t>
            </a:r>
          </a:p>
          <a:p>
            <a:pPr marL="285750" indent="-285750">
              <a:buFont typeface="Wingdings" panose="05000000000000000000" pitchFamily="2" charset="2"/>
              <a:buChar char="§"/>
            </a:pPr>
            <a:r>
              <a:rPr lang="en-US" dirty="0">
                <a:solidFill>
                  <a:schemeClr val="accent1">
                    <a:lumMod val="75000"/>
                  </a:schemeClr>
                </a:solidFill>
              </a:rPr>
              <a:t>Razer</a:t>
            </a:r>
          </a:p>
          <a:p>
            <a:pPr marL="285750" indent="-285750">
              <a:buFont typeface="Wingdings" panose="05000000000000000000" pitchFamily="2" charset="2"/>
              <a:buChar char="§"/>
            </a:pPr>
            <a:r>
              <a:rPr lang="en-US" dirty="0">
                <a:solidFill>
                  <a:schemeClr val="accent1">
                    <a:lumMod val="75000"/>
                  </a:schemeClr>
                </a:solidFill>
              </a:rPr>
              <a:t>Mediacom</a:t>
            </a:r>
          </a:p>
          <a:p>
            <a:pPr marL="285750" indent="-285750">
              <a:buFont typeface="Wingdings" panose="05000000000000000000" pitchFamily="2" charset="2"/>
              <a:buChar char="§"/>
            </a:pPr>
            <a:r>
              <a:rPr lang="en-US" dirty="0">
                <a:solidFill>
                  <a:schemeClr val="accent1">
                    <a:lumMod val="75000"/>
                  </a:schemeClr>
                </a:solidFill>
              </a:rPr>
              <a:t>Samsung</a:t>
            </a:r>
          </a:p>
          <a:p>
            <a:pPr marL="285750" indent="-285750">
              <a:buFont typeface="Wingdings" panose="05000000000000000000" pitchFamily="2" charset="2"/>
              <a:buChar char="§"/>
            </a:pPr>
            <a:r>
              <a:rPr lang="en-US" dirty="0">
                <a:solidFill>
                  <a:schemeClr val="accent1">
                    <a:lumMod val="75000"/>
                  </a:schemeClr>
                </a:solidFill>
              </a:rPr>
              <a:t>Google</a:t>
            </a:r>
          </a:p>
        </p:txBody>
      </p:sp>
    </p:spTree>
    <p:extLst>
      <p:ext uri="{BB962C8B-B14F-4D97-AF65-F5344CB8AC3E}">
        <p14:creationId xmlns:p14="http://schemas.microsoft.com/office/powerpoint/2010/main" val="201747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3E07-954B-E615-353E-668B424F7BBE}"/>
              </a:ext>
            </a:extLst>
          </p:cNvPr>
          <p:cNvSpPr>
            <a:spLocks noGrp="1"/>
          </p:cNvSpPr>
          <p:nvPr>
            <p:ph type="title"/>
          </p:nvPr>
        </p:nvSpPr>
        <p:spPr/>
        <p:txBody>
          <a:bodyPr/>
          <a:lstStyle/>
          <a:p>
            <a:r>
              <a:rPr lang="en-US" dirty="0">
                <a:solidFill>
                  <a:srgbClr val="FFC000"/>
                </a:solidFill>
              </a:rPr>
              <a:t>Exploration :</a:t>
            </a:r>
            <a:endParaRPr lang="en-IN" dirty="0">
              <a:solidFill>
                <a:srgbClr val="FFC000"/>
              </a:solidFill>
            </a:endParaRPr>
          </a:p>
        </p:txBody>
      </p:sp>
      <p:pic>
        <p:nvPicPr>
          <p:cNvPr id="4" name="Picture 3">
            <a:extLst>
              <a:ext uri="{FF2B5EF4-FFF2-40B4-BE49-F238E27FC236}">
                <a16:creationId xmlns:a16="http://schemas.microsoft.com/office/drawing/2014/main" id="{5304A7E9-EEF0-ECB2-E9A7-6FAD3F87EC42}"/>
              </a:ext>
            </a:extLst>
          </p:cNvPr>
          <p:cNvPicPr>
            <a:picLocks noChangeAspect="1"/>
          </p:cNvPicPr>
          <p:nvPr/>
        </p:nvPicPr>
        <p:blipFill>
          <a:blip r:embed="rId2"/>
          <a:stretch>
            <a:fillRect/>
          </a:stretch>
        </p:blipFill>
        <p:spPr>
          <a:xfrm>
            <a:off x="2320413" y="1868129"/>
            <a:ext cx="4955458" cy="4989871"/>
          </a:xfrm>
          <a:prstGeom prst="rect">
            <a:avLst/>
          </a:prstGeom>
        </p:spPr>
      </p:pic>
    </p:spTree>
    <p:extLst>
      <p:ext uri="{BB962C8B-B14F-4D97-AF65-F5344CB8AC3E}">
        <p14:creationId xmlns:p14="http://schemas.microsoft.com/office/powerpoint/2010/main" val="183096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F827-813E-231A-F088-B53BB13FE621}"/>
              </a:ext>
            </a:extLst>
          </p:cNvPr>
          <p:cNvSpPr>
            <a:spLocks noGrp="1"/>
          </p:cNvSpPr>
          <p:nvPr>
            <p:ph type="title"/>
          </p:nvPr>
        </p:nvSpPr>
        <p:spPr/>
        <p:txBody>
          <a:bodyPr>
            <a:normAutofit/>
          </a:bodyPr>
          <a:lstStyle/>
          <a:p>
            <a:r>
              <a:rPr lang="en-US" dirty="0">
                <a:solidFill>
                  <a:srgbClr val="FFC000"/>
                </a:solidFill>
              </a:rPr>
              <a:t>Missing values :</a:t>
            </a:r>
            <a:br>
              <a:rPr lang="en-US" dirty="0"/>
            </a:br>
            <a:r>
              <a:rPr lang="en-US" dirty="0"/>
              <a:t>there is a missing values in the data</a:t>
            </a:r>
            <a:endParaRPr lang="en-IN" dirty="0"/>
          </a:p>
        </p:txBody>
      </p:sp>
      <p:pic>
        <p:nvPicPr>
          <p:cNvPr id="4" name="Picture 3">
            <a:extLst>
              <a:ext uri="{FF2B5EF4-FFF2-40B4-BE49-F238E27FC236}">
                <a16:creationId xmlns:a16="http://schemas.microsoft.com/office/drawing/2014/main" id="{D57AC68D-F277-B42F-43CB-7D6105F73587}"/>
              </a:ext>
            </a:extLst>
          </p:cNvPr>
          <p:cNvPicPr>
            <a:picLocks noChangeAspect="1"/>
          </p:cNvPicPr>
          <p:nvPr/>
        </p:nvPicPr>
        <p:blipFill>
          <a:blip r:embed="rId2"/>
          <a:stretch>
            <a:fillRect/>
          </a:stretch>
        </p:blipFill>
        <p:spPr>
          <a:xfrm>
            <a:off x="2762865" y="1818572"/>
            <a:ext cx="5368412" cy="5039428"/>
          </a:xfrm>
          <a:prstGeom prst="rect">
            <a:avLst/>
          </a:prstGeom>
        </p:spPr>
      </p:pic>
    </p:spTree>
    <p:extLst>
      <p:ext uri="{BB962C8B-B14F-4D97-AF65-F5344CB8AC3E}">
        <p14:creationId xmlns:p14="http://schemas.microsoft.com/office/powerpoint/2010/main" val="61172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27CF-9CDB-A264-AC99-F2DE7EDEE9C3}"/>
              </a:ext>
            </a:extLst>
          </p:cNvPr>
          <p:cNvSpPr>
            <a:spLocks noGrp="1"/>
          </p:cNvSpPr>
          <p:nvPr>
            <p:ph type="title"/>
          </p:nvPr>
        </p:nvSpPr>
        <p:spPr>
          <a:xfrm>
            <a:off x="581192" y="680497"/>
            <a:ext cx="11029616" cy="988332"/>
          </a:xfrm>
        </p:spPr>
        <p:txBody>
          <a:bodyPr anchor="t">
            <a:normAutofit fontScale="90000"/>
          </a:bodyPr>
          <a:lstStyle/>
          <a:p>
            <a:r>
              <a:rPr lang="en-US" sz="2700" dirty="0">
                <a:solidFill>
                  <a:srgbClr val="FFC000"/>
                </a:solidFill>
              </a:rPr>
              <a:t>Exploratory data analysis (EDA) :</a:t>
            </a:r>
            <a:br>
              <a:rPr lang="en-US" sz="2700" dirty="0"/>
            </a:br>
            <a:br>
              <a:rPr lang="en-US" sz="2700" dirty="0"/>
            </a:br>
            <a:r>
              <a:rPr lang="en-US" sz="2700" dirty="0"/>
              <a:t>data visualization :</a:t>
            </a:r>
            <a:br>
              <a:rPr lang="en-US" sz="2700" dirty="0"/>
            </a:br>
            <a:br>
              <a:rPr lang="en-US" dirty="0"/>
            </a:br>
            <a:endParaRPr lang="en-IN" dirty="0"/>
          </a:p>
        </p:txBody>
      </p:sp>
      <p:sp>
        <p:nvSpPr>
          <p:cNvPr id="3" name="Rectangle 2">
            <a:extLst>
              <a:ext uri="{FF2B5EF4-FFF2-40B4-BE49-F238E27FC236}">
                <a16:creationId xmlns:a16="http://schemas.microsoft.com/office/drawing/2014/main" id="{75BB64F1-654A-A01D-CFC2-9E7754FDEDC5}"/>
              </a:ext>
            </a:extLst>
          </p:cNvPr>
          <p:cNvSpPr/>
          <p:nvPr/>
        </p:nvSpPr>
        <p:spPr>
          <a:xfrm>
            <a:off x="452284" y="2296160"/>
            <a:ext cx="11277600" cy="4271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400" dirty="0">
              <a:solidFill>
                <a:srgbClr val="FFC000"/>
              </a:solidFill>
            </a:endParaRPr>
          </a:p>
          <a:p>
            <a:r>
              <a:rPr lang="en-US" sz="2400" dirty="0">
                <a:solidFill>
                  <a:srgbClr val="FFC000"/>
                </a:solidFill>
              </a:rPr>
              <a:t>Overview of EDA Techniques:</a:t>
            </a:r>
            <a:endParaRPr lang="en-US" sz="2800" dirty="0">
              <a:solidFill>
                <a:srgbClr val="FFC000"/>
              </a:solidFill>
            </a:endParaRPr>
          </a:p>
          <a:p>
            <a:endParaRPr lang="en-US" dirty="0"/>
          </a:p>
          <a:p>
            <a:pPr marL="285750" indent="-285750">
              <a:buFont typeface="Wingdings" panose="05000000000000000000" pitchFamily="2" charset="2"/>
              <a:buChar char="§"/>
            </a:pPr>
            <a:r>
              <a:rPr lang="en-US" sz="2400" dirty="0">
                <a:solidFill>
                  <a:srgbClr val="FFC000"/>
                </a:solidFill>
              </a:rPr>
              <a:t>Data Cleaning:</a:t>
            </a:r>
            <a:r>
              <a:rPr lang="en-US" sz="2400" dirty="0"/>
              <a:t> Addressed missing values, standardized formats, and resolved inconsistencies. </a:t>
            </a:r>
          </a:p>
          <a:p>
            <a:pPr marL="285750" indent="-285750">
              <a:buFont typeface="Wingdings" panose="05000000000000000000" pitchFamily="2" charset="2"/>
              <a:buChar char="§"/>
            </a:pPr>
            <a:r>
              <a:rPr lang="en-US" sz="2400" dirty="0">
                <a:solidFill>
                  <a:srgbClr val="FFC000"/>
                </a:solidFill>
              </a:rPr>
              <a:t>Univariate Analysis:</a:t>
            </a:r>
            <a:r>
              <a:rPr lang="en-US" sz="2400" dirty="0"/>
              <a:t> Explored individual features using histograms and box plots. </a:t>
            </a:r>
          </a:p>
          <a:p>
            <a:pPr marL="285750" indent="-285750">
              <a:buFont typeface="Wingdings" panose="05000000000000000000" pitchFamily="2" charset="2"/>
              <a:buChar char="§"/>
            </a:pPr>
            <a:r>
              <a:rPr lang="en-US" sz="2400" dirty="0">
                <a:solidFill>
                  <a:srgbClr val="FFC000"/>
                </a:solidFill>
              </a:rPr>
              <a:t>Bivariate Analysis: </a:t>
            </a:r>
            <a:r>
              <a:rPr lang="en-US" sz="2400" dirty="0"/>
              <a:t>Investigated relationships between two variables with scatter plots and bar charts. </a:t>
            </a:r>
          </a:p>
          <a:p>
            <a:pPr marL="285750" indent="-285750">
              <a:buFont typeface="Wingdings" panose="05000000000000000000" pitchFamily="2" charset="2"/>
              <a:buChar char="§"/>
            </a:pPr>
            <a:r>
              <a:rPr lang="en-US" sz="2400" dirty="0">
                <a:solidFill>
                  <a:srgbClr val="FFC000"/>
                </a:solidFill>
              </a:rPr>
              <a:t>Multivariate Analysis:</a:t>
            </a:r>
            <a:r>
              <a:rPr lang="en-US" sz="2400" dirty="0"/>
              <a:t> Explored interactions among variables using heatmaps and pair plots. </a:t>
            </a:r>
          </a:p>
          <a:p>
            <a:endParaRPr lang="en-US" dirty="0"/>
          </a:p>
          <a:p>
            <a:endParaRPr lang="en-IN" dirty="0"/>
          </a:p>
        </p:txBody>
      </p:sp>
    </p:spTree>
    <p:extLst>
      <p:ext uri="{BB962C8B-B14F-4D97-AF65-F5344CB8AC3E}">
        <p14:creationId xmlns:p14="http://schemas.microsoft.com/office/powerpoint/2010/main" val="303663762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71af3243-3dd4-4a8d-8c0d-dd76da1f02a5"/>
    <ds:schemaRef ds:uri="http://purl.org/dc/terms/"/>
    <ds:schemaRef ds:uri="230e9df3-be65-4c73-a93b-d1236ebd677e"/>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http://purl.org/dc/elements/1.1/"/>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design</Template>
  <TotalTime>162</TotalTime>
  <Words>747</Words>
  <Application>Microsoft Office PowerPoint</Application>
  <PresentationFormat>Widescreen</PresentationFormat>
  <Paragraphs>97</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Berlin Sans FB</vt:lpstr>
      <vt:lpstr>Calibri</vt:lpstr>
      <vt:lpstr>Century Gothic</vt:lpstr>
      <vt:lpstr>Gill Sans MT</vt:lpstr>
      <vt:lpstr>Times New Roman</vt:lpstr>
      <vt:lpstr>Wingdings</vt:lpstr>
      <vt:lpstr>Wingdings 2</vt:lpstr>
      <vt:lpstr>Wingdings 3</vt:lpstr>
      <vt:lpstr>Custom</vt:lpstr>
      <vt:lpstr>Laptop Data Analysis</vt:lpstr>
      <vt:lpstr>Introduction :</vt:lpstr>
      <vt:lpstr>Work flow :</vt:lpstr>
      <vt:lpstr>DATA SET:</vt:lpstr>
      <vt:lpstr>Data understanding:</vt:lpstr>
      <vt:lpstr>Companies :</vt:lpstr>
      <vt:lpstr>Exploration :</vt:lpstr>
      <vt:lpstr>Missing values : there is a missing values in the data</vt:lpstr>
      <vt:lpstr>Exploratory data analysis (EDA) :  data visualization :  </vt:lpstr>
      <vt:lpstr>Data cleaning process :</vt:lpstr>
      <vt:lpstr>univariate analysis :  Explored individual features using histograms : </vt:lpstr>
      <vt:lpstr>Bivariate Analysis :  Investigated relationships between two variables with scatter plots</vt:lpstr>
      <vt:lpstr>Multivariate Analysis:  Explored interactions among variables using heatmaps and pair plots.  </vt:lpstr>
      <vt:lpstr>Pair plot’s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SUHAIL MR</dc:creator>
  <cp:lastModifiedBy>MOHAMMED SUHAIL MR</cp:lastModifiedBy>
  <cp:revision>2</cp:revision>
  <dcterms:created xsi:type="dcterms:W3CDTF">2025-01-20T16:59:38Z</dcterms:created>
  <dcterms:modified xsi:type="dcterms:W3CDTF">2025-01-20T19:42:17Z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