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h9W3AR7dLIYShHJH8gwyD8OLV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20D1564-9E97-460C-98E7-56FEC3F64769}">
  <a:tblStyle styleId="{B20D1564-9E97-460C-98E7-56FEC3F6476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1b4d18e7c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1b4d18e7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19"/>
          <p:cNvSpPr/>
          <p:nvPr/>
        </p:nvSpPr>
        <p:spPr>
          <a:xfrm>
            <a:off x="920834" y="1346946"/>
            <a:ext cx="10222992" cy="80683"/>
          </a:xfrm>
          <a:prstGeom prst="rect">
            <a:avLst/>
          </a:prstGeom>
          <a:blipFill rotWithShape="1">
            <a:blip r:embed="rId2">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9"/>
          <p:cNvSpPr/>
          <p:nvPr/>
        </p:nvSpPr>
        <p:spPr>
          <a:xfrm>
            <a:off x="920834" y="4299696"/>
            <a:ext cx="10222992" cy="80683"/>
          </a:xfrm>
          <a:prstGeom prst="rect">
            <a:avLst/>
          </a:prstGeom>
          <a:blipFill rotWithShape="1">
            <a:blip r:embed="rId2">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9"/>
          <p:cNvSpPr/>
          <p:nvPr/>
        </p:nvSpPr>
        <p:spPr>
          <a:xfrm>
            <a:off x="920834" y="1484779"/>
            <a:ext cx="10222992" cy="274320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19"/>
          <p:cNvGrpSpPr/>
          <p:nvPr/>
        </p:nvGrpSpPr>
        <p:grpSpPr>
          <a:xfrm>
            <a:off x="9649215" y="4068923"/>
            <a:ext cx="1080904" cy="1080902"/>
            <a:chOff x="9685338" y="4460675"/>
            <a:chExt cx="1080904" cy="1080902"/>
          </a:xfrm>
        </p:grpSpPr>
        <p:sp>
          <p:nvSpPr>
            <p:cNvPr id="19" name="Google Shape;19;p19"/>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9"/>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9"/>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9"/>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23" name="Google Shape;23;p1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9"/>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Rockwell"/>
                <a:ea typeface="Rockwell"/>
                <a:cs typeface="Rockwell"/>
                <a:sym typeface="Rockwell"/>
              </a:defRPr>
            </a:lvl1pPr>
            <a:lvl2pPr indent="0" lvl="1" marL="0" algn="ctr">
              <a:spcBef>
                <a:spcPts val="0"/>
              </a:spcBef>
              <a:buNone/>
              <a:defRPr b="1" i="0" sz="2800" u="none" cap="none" strike="noStrike">
                <a:solidFill>
                  <a:srgbClr val="FFFFFF"/>
                </a:solidFill>
                <a:latin typeface="Rockwell"/>
                <a:ea typeface="Rockwell"/>
                <a:cs typeface="Rockwell"/>
                <a:sym typeface="Rockwell"/>
              </a:defRPr>
            </a:lvl2pPr>
            <a:lvl3pPr indent="0" lvl="2" marL="0" algn="ctr">
              <a:spcBef>
                <a:spcPts val="0"/>
              </a:spcBef>
              <a:buNone/>
              <a:defRPr b="1" i="0" sz="2800" u="none" cap="none" strike="noStrike">
                <a:solidFill>
                  <a:srgbClr val="FFFFFF"/>
                </a:solidFill>
                <a:latin typeface="Rockwell"/>
                <a:ea typeface="Rockwell"/>
                <a:cs typeface="Rockwell"/>
                <a:sym typeface="Rockwell"/>
              </a:defRPr>
            </a:lvl3pPr>
            <a:lvl4pPr indent="0" lvl="3" marL="0" algn="ctr">
              <a:spcBef>
                <a:spcPts val="0"/>
              </a:spcBef>
              <a:buNone/>
              <a:defRPr b="1" i="0" sz="2800" u="none" cap="none" strike="noStrike">
                <a:solidFill>
                  <a:srgbClr val="FFFFFF"/>
                </a:solidFill>
                <a:latin typeface="Rockwell"/>
                <a:ea typeface="Rockwell"/>
                <a:cs typeface="Rockwell"/>
                <a:sym typeface="Rockwell"/>
              </a:defRPr>
            </a:lvl4pPr>
            <a:lvl5pPr indent="0" lvl="4" marL="0" algn="ctr">
              <a:spcBef>
                <a:spcPts val="0"/>
              </a:spcBef>
              <a:buNone/>
              <a:defRPr b="1" i="0" sz="2800" u="none" cap="none" strike="noStrike">
                <a:solidFill>
                  <a:srgbClr val="FFFFFF"/>
                </a:solidFill>
                <a:latin typeface="Rockwell"/>
                <a:ea typeface="Rockwell"/>
                <a:cs typeface="Rockwell"/>
                <a:sym typeface="Rockwell"/>
              </a:defRPr>
            </a:lvl5pPr>
            <a:lvl6pPr indent="0" lvl="5" marL="0" algn="ctr">
              <a:spcBef>
                <a:spcPts val="0"/>
              </a:spcBef>
              <a:buNone/>
              <a:defRPr b="1" i="0" sz="2800" u="none" cap="none" strike="noStrike">
                <a:solidFill>
                  <a:srgbClr val="FFFFFF"/>
                </a:solidFill>
                <a:latin typeface="Rockwell"/>
                <a:ea typeface="Rockwell"/>
                <a:cs typeface="Rockwell"/>
                <a:sym typeface="Rockwell"/>
              </a:defRPr>
            </a:lvl6pPr>
            <a:lvl7pPr indent="0" lvl="6" marL="0" algn="ctr">
              <a:spcBef>
                <a:spcPts val="0"/>
              </a:spcBef>
              <a:buNone/>
              <a:defRPr b="1" i="0" sz="2800" u="none" cap="none" strike="noStrike">
                <a:solidFill>
                  <a:srgbClr val="FFFFFF"/>
                </a:solidFill>
                <a:latin typeface="Rockwell"/>
                <a:ea typeface="Rockwell"/>
                <a:cs typeface="Rockwell"/>
                <a:sym typeface="Rockwell"/>
              </a:defRPr>
            </a:lvl7pPr>
            <a:lvl8pPr indent="0" lvl="7" marL="0" algn="ctr">
              <a:spcBef>
                <a:spcPts val="0"/>
              </a:spcBef>
              <a:buNone/>
              <a:defRPr b="1" i="0" sz="2800" u="none" cap="none" strike="noStrike">
                <a:solidFill>
                  <a:srgbClr val="FFFFFF"/>
                </a:solidFill>
                <a:latin typeface="Rockwell"/>
                <a:ea typeface="Rockwell"/>
                <a:cs typeface="Rockwell"/>
                <a:sym typeface="Rockwell"/>
              </a:defRPr>
            </a:lvl8pPr>
            <a:lvl9pPr indent="0" lvl="8" marL="0" algn="ctr">
              <a:spcBef>
                <a:spcPts val="0"/>
              </a:spcBef>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2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28"/>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1" name="Google Shape;91;p2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29"/>
          <p:cNvSpPr txBox="1"/>
          <p:nvPr>
            <p:ph type="title"/>
          </p:nvPr>
        </p:nvSpPr>
        <p:spPr>
          <a:xfrm rot="5400000">
            <a:off x="7181850" y="2076450"/>
            <a:ext cx="5638800" cy="255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9"/>
          <p:cNvSpPr txBox="1"/>
          <p:nvPr>
            <p:ph idx="1" type="body"/>
          </p:nvPr>
        </p:nvSpPr>
        <p:spPr>
          <a:xfrm rot="5400000">
            <a:off x="2000250" y="-400050"/>
            <a:ext cx="5638800" cy="75057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7" name="Google Shape;97;p2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20"/>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0"/>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29" name="Google Shape;29;p2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0"/>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21"/>
          <p:cNvSpPr/>
          <p:nvPr/>
        </p:nvSpPr>
        <p:spPr>
          <a:xfrm>
            <a:off x="0" y="4917989"/>
            <a:ext cx="12192000" cy="194001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1"/>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SzPts val="8000"/>
              <a:buFont typeface="Rockwell"/>
              <a:buNone/>
              <a:defRPr b="0"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1"/>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36" name="Google Shape;36;p21"/>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1"/>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38" name="Google Shape;38;p21"/>
          <p:cNvGrpSpPr/>
          <p:nvPr/>
        </p:nvGrpSpPr>
        <p:grpSpPr>
          <a:xfrm>
            <a:off x="897399" y="2325848"/>
            <a:ext cx="1080904" cy="1080902"/>
            <a:chOff x="9685338" y="4460675"/>
            <a:chExt cx="1080904" cy="1080902"/>
          </a:xfrm>
        </p:grpSpPr>
        <p:sp>
          <p:nvSpPr>
            <p:cNvPr id="39" name="Google Shape;39;p21"/>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1"/>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 name="Google Shape;41;p21"/>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Rockwell"/>
                <a:ea typeface="Rockwell"/>
                <a:cs typeface="Rockwell"/>
                <a:sym typeface="Rockwell"/>
              </a:defRPr>
            </a:lvl1pPr>
            <a:lvl2pPr indent="0" lvl="1" marL="0" algn="ctr">
              <a:spcBef>
                <a:spcPts val="0"/>
              </a:spcBef>
              <a:buNone/>
              <a:defRPr b="1" i="0" sz="2800" u="none" cap="none" strike="noStrike">
                <a:solidFill>
                  <a:srgbClr val="FFFFFF"/>
                </a:solidFill>
                <a:latin typeface="Rockwell"/>
                <a:ea typeface="Rockwell"/>
                <a:cs typeface="Rockwell"/>
                <a:sym typeface="Rockwell"/>
              </a:defRPr>
            </a:lvl2pPr>
            <a:lvl3pPr indent="0" lvl="2" marL="0" algn="ctr">
              <a:spcBef>
                <a:spcPts val="0"/>
              </a:spcBef>
              <a:buNone/>
              <a:defRPr b="1" i="0" sz="2800" u="none" cap="none" strike="noStrike">
                <a:solidFill>
                  <a:srgbClr val="FFFFFF"/>
                </a:solidFill>
                <a:latin typeface="Rockwell"/>
                <a:ea typeface="Rockwell"/>
                <a:cs typeface="Rockwell"/>
                <a:sym typeface="Rockwell"/>
              </a:defRPr>
            </a:lvl3pPr>
            <a:lvl4pPr indent="0" lvl="3" marL="0" algn="ctr">
              <a:spcBef>
                <a:spcPts val="0"/>
              </a:spcBef>
              <a:buNone/>
              <a:defRPr b="1" i="0" sz="2800" u="none" cap="none" strike="noStrike">
                <a:solidFill>
                  <a:srgbClr val="FFFFFF"/>
                </a:solidFill>
                <a:latin typeface="Rockwell"/>
                <a:ea typeface="Rockwell"/>
                <a:cs typeface="Rockwell"/>
                <a:sym typeface="Rockwell"/>
              </a:defRPr>
            </a:lvl4pPr>
            <a:lvl5pPr indent="0" lvl="4" marL="0" algn="ctr">
              <a:spcBef>
                <a:spcPts val="0"/>
              </a:spcBef>
              <a:buNone/>
              <a:defRPr b="1" i="0" sz="2800" u="none" cap="none" strike="noStrike">
                <a:solidFill>
                  <a:srgbClr val="FFFFFF"/>
                </a:solidFill>
                <a:latin typeface="Rockwell"/>
                <a:ea typeface="Rockwell"/>
                <a:cs typeface="Rockwell"/>
                <a:sym typeface="Rockwell"/>
              </a:defRPr>
            </a:lvl5pPr>
            <a:lvl6pPr indent="0" lvl="5" marL="0" algn="ctr">
              <a:spcBef>
                <a:spcPts val="0"/>
              </a:spcBef>
              <a:buNone/>
              <a:defRPr b="1" i="0" sz="2800" u="none" cap="none" strike="noStrike">
                <a:solidFill>
                  <a:srgbClr val="FFFFFF"/>
                </a:solidFill>
                <a:latin typeface="Rockwell"/>
                <a:ea typeface="Rockwell"/>
                <a:cs typeface="Rockwell"/>
                <a:sym typeface="Rockwell"/>
              </a:defRPr>
            </a:lvl6pPr>
            <a:lvl7pPr indent="0" lvl="6" marL="0" algn="ctr">
              <a:spcBef>
                <a:spcPts val="0"/>
              </a:spcBef>
              <a:buNone/>
              <a:defRPr b="1" i="0" sz="2800" u="none" cap="none" strike="noStrike">
                <a:solidFill>
                  <a:srgbClr val="FFFFFF"/>
                </a:solidFill>
                <a:latin typeface="Rockwell"/>
                <a:ea typeface="Rockwell"/>
                <a:cs typeface="Rockwell"/>
                <a:sym typeface="Rockwell"/>
              </a:defRPr>
            </a:lvl7pPr>
            <a:lvl8pPr indent="0" lvl="7" marL="0" algn="ctr">
              <a:spcBef>
                <a:spcPts val="0"/>
              </a:spcBef>
              <a:buNone/>
              <a:defRPr b="1" i="0" sz="2800" u="none" cap="none" strike="noStrike">
                <a:solidFill>
                  <a:srgbClr val="FFFFFF"/>
                </a:solidFill>
                <a:latin typeface="Rockwell"/>
                <a:ea typeface="Rockwell"/>
                <a:cs typeface="Rockwell"/>
                <a:sym typeface="Rockwell"/>
              </a:defRPr>
            </a:lvl8pPr>
            <a:lvl9pPr indent="0" lvl="8" marL="0" algn="ctr">
              <a:spcBef>
                <a:spcPts val="0"/>
              </a:spcBef>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2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2"/>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5" name="Google Shape;45;p22"/>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6" name="Google Shape;46;p2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2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3"/>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2" name="Google Shape;52;p23"/>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3" name="Google Shape;53;p23"/>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4" name="Google Shape;54;p23"/>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5" name="Google Shape;55;p2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2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2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5"/>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26"/>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6"/>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6"/>
          <p:cNvSpPr txBox="1"/>
          <p:nvPr>
            <p:ph idx="1" type="body"/>
          </p:nvPr>
        </p:nvSpPr>
        <p:spPr>
          <a:xfrm>
            <a:off x="838200" y="685800"/>
            <a:ext cx="6711696" cy="5020056"/>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1" name="Google Shape;71;p26"/>
          <p:cNvSpPr txBox="1"/>
          <p:nvPr>
            <p:ph idx="2"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72" name="Google Shape;72;p2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74" name="Google Shape;74;p26"/>
          <p:cNvGrpSpPr/>
          <p:nvPr/>
        </p:nvGrpSpPr>
        <p:grpSpPr>
          <a:xfrm>
            <a:off x="11401725" y="6229681"/>
            <a:ext cx="457200" cy="457200"/>
            <a:chOff x="11361456" y="6195813"/>
            <a:chExt cx="548640" cy="548640"/>
          </a:xfrm>
        </p:grpSpPr>
        <p:sp>
          <p:nvSpPr>
            <p:cNvPr id="75" name="Google Shape;75;p26"/>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6"/>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2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27"/>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7"/>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7"/>
          <p:cNvSpPr/>
          <p:nvPr>
            <p:ph idx="2" type="pic"/>
          </p:nvPr>
        </p:nvSpPr>
        <p:spPr>
          <a:xfrm>
            <a:off x="0" y="0"/>
            <a:ext cx="8303740" cy="6858000"/>
          </a:xfrm>
          <a:prstGeom prst="rect">
            <a:avLst/>
          </a:prstGeom>
          <a:solidFill>
            <a:srgbClr val="E1DFDF"/>
          </a:solidFill>
          <a:ln>
            <a:noFill/>
          </a:ln>
        </p:spPr>
      </p:sp>
      <p:sp>
        <p:nvSpPr>
          <p:cNvPr id="82" name="Google Shape;82;p27"/>
          <p:cNvSpPr txBox="1"/>
          <p:nvPr>
            <p:ph idx="1"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83" name="Google Shape;83;p2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84" name="Google Shape;84;p27"/>
          <p:cNvGrpSpPr/>
          <p:nvPr/>
        </p:nvGrpSpPr>
        <p:grpSpPr>
          <a:xfrm>
            <a:off x="11401725" y="6229681"/>
            <a:ext cx="457200" cy="457200"/>
            <a:chOff x="11361456" y="6195813"/>
            <a:chExt cx="548640" cy="548640"/>
          </a:xfrm>
        </p:grpSpPr>
        <p:sp>
          <p:nvSpPr>
            <p:cNvPr id="85" name="Google Shape;85;p27"/>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7"/>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2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mt="32000"/>
          </a:blip>
          <a:tile algn="tl" flip="none" tx="0" sx="100000" ty="0" sy="100000"/>
        </a:blip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5400"/>
              <a:buFont typeface="Rockwell"/>
              <a:buNone/>
              <a:defRPr b="0" i="0" sz="5400" u="none" cap="none" strike="noStrik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8"/>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8" name="Google Shape;8;p1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9" name="Google Shape;9;p1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grpSp>
        <p:nvGrpSpPr>
          <p:cNvPr id="10" name="Google Shape;10;p18"/>
          <p:cNvGrpSpPr/>
          <p:nvPr/>
        </p:nvGrpSpPr>
        <p:grpSpPr>
          <a:xfrm>
            <a:off x="11401725" y="6229681"/>
            <a:ext cx="457200" cy="457200"/>
            <a:chOff x="11361456" y="6195813"/>
            <a:chExt cx="548640" cy="548640"/>
          </a:xfrm>
        </p:grpSpPr>
        <p:sp>
          <p:nvSpPr>
            <p:cNvPr id="11" name="Google Shape;11;p18"/>
            <p:cNvSpPr/>
            <p:nvPr/>
          </p:nvSpPr>
          <p:spPr>
            <a:xfrm>
              <a:off x="11361456" y="6195813"/>
              <a:ext cx="548640" cy="548640"/>
            </a:xfrm>
            <a:prstGeom prst="ellipse">
              <a:avLst/>
            </a:prstGeom>
            <a:blipFill rotWithShape="1">
              <a:blip r:embed="rId2">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8"/>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 name="Google Shape;13;p1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Rockwell"/>
                <a:ea typeface="Rockwell"/>
                <a:cs typeface="Rockwell"/>
                <a:sym typeface="Rockwell"/>
              </a:defRPr>
            </a:lvl1pPr>
            <a:lvl2pPr indent="0" lvl="1" marL="0" marR="0" rtl="0" algn="ctr">
              <a:spcBef>
                <a:spcPts val="0"/>
              </a:spcBef>
              <a:buNone/>
              <a:defRPr b="1" i="0" sz="1400" u="none" cap="none" strike="noStrike">
                <a:solidFill>
                  <a:srgbClr val="FFFFFF"/>
                </a:solidFill>
                <a:latin typeface="Rockwell"/>
                <a:ea typeface="Rockwell"/>
                <a:cs typeface="Rockwell"/>
                <a:sym typeface="Rockwell"/>
              </a:defRPr>
            </a:lvl2pPr>
            <a:lvl3pPr indent="0" lvl="2" marL="0" marR="0" rtl="0" algn="ctr">
              <a:spcBef>
                <a:spcPts val="0"/>
              </a:spcBef>
              <a:buNone/>
              <a:defRPr b="1" i="0" sz="1400" u="none" cap="none" strike="noStrike">
                <a:solidFill>
                  <a:srgbClr val="FFFFFF"/>
                </a:solidFill>
                <a:latin typeface="Rockwell"/>
                <a:ea typeface="Rockwell"/>
                <a:cs typeface="Rockwell"/>
                <a:sym typeface="Rockwell"/>
              </a:defRPr>
            </a:lvl3pPr>
            <a:lvl4pPr indent="0" lvl="3" marL="0" marR="0" rtl="0" algn="ctr">
              <a:spcBef>
                <a:spcPts val="0"/>
              </a:spcBef>
              <a:buNone/>
              <a:defRPr b="1" i="0" sz="1400" u="none" cap="none" strike="noStrike">
                <a:solidFill>
                  <a:srgbClr val="FFFFFF"/>
                </a:solidFill>
                <a:latin typeface="Rockwell"/>
                <a:ea typeface="Rockwell"/>
                <a:cs typeface="Rockwell"/>
                <a:sym typeface="Rockwell"/>
              </a:defRPr>
            </a:lvl4pPr>
            <a:lvl5pPr indent="0" lvl="4" marL="0" marR="0" rtl="0" algn="ctr">
              <a:spcBef>
                <a:spcPts val="0"/>
              </a:spcBef>
              <a:buNone/>
              <a:defRPr b="1" i="0" sz="1400" u="none" cap="none" strike="noStrike">
                <a:solidFill>
                  <a:srgbClr val="FFFFFF"/>
                </a:solidFill>
                <a:latin typeface="Rockwell"/>
                <a:ea typeface="Rockwell"/>
                <a:cs typeface="Rockwell"/>
                <a:sym typeface="Rockwell"/>
              </a:defRPr>
            </a:lvl5pPr>
            <a:lvl6pPr indent="0" lvl="5" marL="0" marR="0" rtl="0" algn="ctr">
              <a:spcBef>
                <a:spcPts val="0"/>
              </a:spcBef>
              <a:buNone/>
              <a:defRPr b="1" i="0" sz="1400" u="none" cap="none" strike="noStrike">
                <a:solidFill>
                  <a:srgbClr val="FFFFFF"/>
                </a:solidFill>
                <a:latin typeface="Rockwell"/>
                <a:ea typeface="Rockwell"/>
                <a:cs typeface="Rockwell"/>
                <a:sym typeface="Rockwell"/>
              </a:defRPr>
            </a:lvl6pPr>
            <a:lvl7pPr indent="0" lvl="6" marL="0" marR="0" rtl="0" algn="ctr">
              <a:spcBef>
                <a:spcPts val="0"/>
              </a:spcBef>
              <a:buNone/>
              <a:defRPr b="1" i="0" sz="1400" u="none" cap="none" strike="noStrike">
                <a:solidFill>
                  <a:srgbClr val="FFFFFF"/>
                </a:solidFill>
                <a:latin typeface="Rockwell"/>
                <a:ea typeface="Rockwell"/>
                <a:cs typeface="Rockwell"/>
                <a:sym typeface="Rockwell"/>
              </a:defRPr>
            </a:lvl7pPr>
            <a:lvl8pPr indent="0" lvl="7" marL="0" marR="0" rtl="0" algn="ctr">
              <a:spcBef>
                <a:spcPts val="0"/>
              </a:spcBef>
              <a:buNone/>
              <a:defRPr b="1" i="0" sz="1400" u="none" cap="none" strike="noStrike">
                <a:solidFill>
                  <a:srgbClr val="FFFFFF"/>
                </a:solidFill>
                <a:latin typeface="Rockwell"/>
                <a:ea typeface="Rockwell"/>
                <a:cs typeface="Rockwell"/>
                <a:sym typeface="Rockwell"/>
              </a:defRPr>
            </a:lvl8pPr>
            <a:lvl9pPr indent="0" lvl="8" marL="0" marR="0" rtl="0" algn="ctr">
              <a:spcBef>
                <a:spcPts val="0"/>
              </a:spcBef>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ph type="ctrTitle"/>
          </p:nvPr>
        </p:nvSpPr>
        <p:spPr>
          <a:xfrm>
            <a:off x="1239520" y="1686560"/>
            <a:ext cx="9834880" cy="2357120"/>
          </a:xfrm>
          <a:prstGeom prst="rect">
            <a:avLst/>
          </a:prstGeom>
          <a:noFill/>
          <a:ln>
            <a:noFill/>
          </a:ln>
        </p:spPr>
        <p:txBody>
          <a:bodyPr anchorCtr="0" anchor="ctr" bIns="45700" lIns="91425" spcFirstLastPara="1" rIns="91425" wrap="square" tIns="45700">
            <a:noAutofit/>
          </a:bodyPr>
          <a:lstStyle/>
          <a:p>
            <a:pPr indent="0" lvl="0" marL="0" rtl="0" algn="ctr">
              <a:lnSpc>
                <a:spcPct val="80000"/>
              </a:lnSpc>
              <a:spcBef>
                <a:spcPts val="0"/>
              </a:spcBef>
              <a:spcAft>
                <a:spcPts val="0"/>
              </a:spcAft>
              <a:buSzPts val="7200"/>
              <a:buFont typeface="Rockwell"/>
              <a:buNone/>
            </a:pPr>
            <a:r>
              <a:rPr lang="en-IN" sz="7200"/>
              <a:t>SLEEP DISORDER PREDICTION BASED ON LIFESTYLE </a:t>
            </a:r>
            <a:endParaRPr sz="7200"/>
          </a:p>
        </p:txBody>
      </p:sp>
      <p:sp>
        <p:nvSpPr>
          <p:cNvPr id="105" name="Google Shape;105;p1"/>
          <p:cNvSpPr txBox="1"/>
          <p:nvPr>
            <p:ph idx="1" type="subTitle"/>
          </p:nvPr>
        </p:nvSpPr>
        <p:spPr>
          <a:xfrm>
            <a:off x="447040" y="4470400"/>
            <a:ext cx="9733280" cy="209296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ctr">
              <a:lnSpc>
                <a:spcPct val="90000"/>
              </a:lnSpc>
              <a:spcBef>
                <a:spcPts val="0"/>
              </a:spcBef>
              <a:spcAft>
                <a:spcPts val="0"/>
              </a:spcAft>
              <a:buSzPct val="85000"/>
              <a:buNone/>
            </a:pPr>
            <a:r>
              <a:rPr lang="en-IN" sz="4000"/>
              <a:t>PRESENTED </a:t>
            </a:r>
            <a:endParaRPr/>
          </a:p>
          <a:p>
            <a:pPr indent="0" lvl="0" marL="0" rtl="0" algn="ctr">
              <a:lnSpc>
                <a:spcPct val="90000"/>
              </a:lnSpc>
              <a:spcBef>
                <a:spcPts val="1200"/>
              </a:spcBef>
              <a:spcAft>
                <a:spcPts val="0"/>
              </a:spcAft>
              <a:buSzPct val="85000"/>
              <a:buNone/>
            </a:pPr>
            <a:r>
              <a:rPr lang="en-IN" sz="4000"/>
              <a:t>BY</a:t>
            </a:r>
            <a:endParaRPr/>
          </a:p>
          <a:p>
            <a:pPr indent="0" lvl="0" marL="0" rtl="0" algn="ctr">
              <a:lnSpc>
                <a:spcPct val="90000"/>
              </a:lnSpc>
              <a:spcBef>
                <a:spcPts val="1200"/>
              </a:spcBef>
              <a:spcAft>
                <a:spcPts val="0"/>
              </a:spcAft>
              <a:buSzPct val="85000"/>
              <a:buNone/>
            </a:pPr>
            <a:r>
              <a:rPr lang="en-IN" sz="4000"/>
              <a:t>MOHAMMED SUHAIL M R</a:t>
            </a:r>
            <a:endParaRPr/>
          </a:p>
          <a:p>
            <a:pPr indent="0" lvl="0" marL="0" rtl="0" algn="ctr">
              <a:lnSpc>
                <a:spcPct val="90000"/>
              </a:lnSpc>
              <a:spcBef>
                <a:spcPts val="1200"/>
              </a:spcBef>
              <a:spcAft>
                <a:spcPts val="0"/>
              </a:spcAft>
              <a:buSzPct val="85000"/>
              <a:buNone/>
            </a:pPr>
            <a:r>
              <a:rPr lang="en-IN" sz="4000"/>
              <a:t>02/12/2024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IN"/>
              <a:t>EXPLORATION:	</a:t>
            </a:r>
            <a:endParaRPr/>
          </a:p>
        </p:txBody>
      </p:sp>
      <p:sp>
        <p:nvSpPr>
          <p:cNvPr id="159" name="Google Shape;159;p10"/>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fontScale="92500" lnSpcReduction="20000"/>
          </a:bodyPr>
          <a:lstStyle/>
          <a:p>
            <a:pPr indent="-83026" lvl="0" marL="182880" rtl="0" algn="l">
              <a:lnSpc>
                <a:spcPct val="90000"/>
              </a:lnSpc>
              <a:spcBef>
                <a:spcPts val="0"/>
              </a:spcBef>
              <a:spcAft>
                <a:spcPts val="0"/>
              </a:spcAft>
              <a:buSzPct val="85000"/>
              <a:buNone/>
            </a:pPr>
            <a:r>
              <a:t/>
            </a:r>
            <a:endParaRPr/>
          </a:p>
          <a:p>
            <a:pPr indent="-83026" lvl="0" marL="182880" rtl="0" algn="l">
              <a:lnSpc>
                <a:spcPct val="90000"/>
              </a:lnSpc>
              <a:spcBef>
                <a:spcPts val="1200"/>
              </a:spcBef>
              <a:spcAft>
                <a:spcPts val="0"/>
              </a:spcAft>
              <a:buSzPct val="85000"/>
              <a:buNone/>
            </a:pPr>
            <a:r>
              <a:t/>
            </a:r>
            <a:endParaRPr/>
          </a:p>
          <a:p>
            <a:pPr indent="-83026" lvl="0" marL="182880" rtl="0" algn="l">
              <a:lnSpc>
                <a:spcPct val="90000"/>
              </a:lnSpc>
              <a:spcBef>
                <a:spcPts val="1200"/>
              </a:spcBef>
              <a:spcAft>
                <a:spcPts val="0"/>
              </a:spcAft>
              <a:buSzPct val="85000"/>
              <a:buNone/>
            </a:pPr>
            <a:r>
              <a:t/>
            </a:r>
            <a:endParaRPr/>
          </a:p>
          <a:p>
            <a:pPr indent="-83026" lvl="0" marL="182880" rtl="0" algn="l">
              <a:lnSpc>
                <a:spcPct val="90000"/>
              </a:lnSpc>
              <a:spcBef>
                <a:spcPts val="1200"/>
              </a:spcBef>
              <a:spcAft>
                <a:spcPts val="0"/>
              </a:spcAft>
              <a:buSzPct val="85000"/>
              <a:buNone/>
            </a:pPr>
            <a:r>
              <a:t/>
            </a:r>
            <a:endParaRPr/>
          </a:p>
          <a:p>
            <a:pPr indent="-83026" lvl="0" marL="182880" rtl="0" algn="l">
              <a:lnSpc>
                <a:spcPct val="90000"/>
              </a:lnSpc>
              <a:spcBef>
                <a:spcPts val="1200"/>
              </a:spcBef>
              <a:spcAft>
                <a:spcPts val="0"/>
              </a:spcAft>
              <a:buSzPct val="85000"/>
              <a:buNone/>
            </a:pPr>
            <a:r>
              <a:t/>
            </a:r>
            <a:endParaRPr/>
          </a:p>
          <a:p>
            <a:pPr indent="-83026" lvl="0" marL="182880" rtl="0" algn="l">
              <a:lnSpc>
                <a:spcPct val="90000"/>
              </a:lnSpc>
              <a:spcBef>
                <a:spcPts val="1200"/>
              </a:spcBef>
              <a:spcAft>
                <a:spcPts val="0"/>
              </a:spcAft>
              <a:buSzPct val="85000"/>
              <a:buNone/>
            </a:pPr>
            <a:r>
              <a:t/>
            </a:r>
            <a:endParaRPr/>
          </a:p>
          <a:p>
            <a:pPr indent="-83026" lvl="0" marL="182880" rtl="0" algn="l">
              <a:lnSpc>
                <a:spcPct val="90000"/>
              </a:lnSpc>
              <a:spcBef>
                <a:spcPts val="1200"/>
              </a:spcBef>
              <a:spcAft>
                <a:spcPts val="0"/>
              </a:spcAft>
              <a:buSzPct val="85000"/>
              <a:buNone/>
            </a:pPr>
            <a:r>
              <a:t/>
            </a:r>
            <a:endParaRPr/>
          </a:p>
          <a:p>
            <a:pPr indent="-83026" lvl="0" marL="182880" rtl="0" algn="l">
              <a:lnSpc>
                <a:spcPct val="90000"/>
              </a:lnSpc>
              <a:spcBef>
                <a:spcPts val="1200"/>
              </a:spcBef>
              <a:spcAft>
                <a:spcPts val="0"/>
              </a:spcAft>
              <a:buSzPct val="85000"/>
              <a:buNone/>
            </a:pPr>
            <a:r>
              <a:t/>
            </a:r>
            <a:endParaRPr/>
          </a:p>
          <a:p>
            <a:pPr indent="-83026" lvl="0" marL="182880" rtl="0" algn="l">
              <a:lnSpc>
                <a:spcPct val="90000"/>
              </a:lnSpc>
              <a:spcBef>
                <a:spcPts val="1200"/>
              </a:spcBef>
              <a:spcAft>
                <a:spcPts val="0"/>
              </a:spcAft>
              <a:buSzPct val="85000"/>
              <a:buNone/>
            </a:pPr>
            <a:r>
              <a:t/>
            </a:r>
            <a:endParaRPr/>
          </a:p>
          <a:p>
            <a:pPr indent="-83026" lvl="0" marL="182880" rtl="0" algn="l">
              <a:lnSpc>
                <a:spcPct val="90000"/>
              </a:lnSpc>
              <a:spcBef>
                <a:spcPts val="1200"/>
              </a:spcBef>
              <a:spcAft>
                <a:spcPts val="0"/>
              </a:spcAft>
              <a:buSzPct val="85000"/>
              <a:buNone/>
            </a:pPr>
            <a:r>
              <a:t/>
            </a:r>
            <a:endParaRPr/>
          </a:p>
          <a:p>
            <a:pPr indent="-182880" lvl="0" marL="182880" rtl="0" algn="l">
              <a:lnSpc>
                <a:spcPct val="90000"/>
              </a:lnSpc>
              <a:spcBef>
                <a:spcPts val="1200"/>
              </a:spcBef>
              <a:spcAft>
                <a:spcPts val="0"/>
              </a:spcAft>
              <a:buSzPct val="85000"/>
              <a:buChar char="▪"/>
            </a:pPr>
            <a:r>
              <a:rPr lang="en-IN"/>
              <a:t>THERE IS NO MISSING VALUES.</a:t>
            </a:r>
            <a:endParaRPr/>
          </a:p>
          <a:p>
            <a:pPr indent="-83026" lvl="0" marL="182880" rtl="0" algn="l">
              <a:lnSpc>
                <a:spcPct val="90000"/>
              </a:lnSpc>
              <a:spcBef>
                <a:spcPts val="1200"/>
              </a:spcBef>
              <a:spcAft>
                <a:spcPts val="0"/>
              </a:spcAft>
              <a:buSzPct val="85000"/>
              <a:buNone/>
            </a:pPr>
            <a:r>
              <a:t/>
            </a:r>
            <a:endParaRPr/>
          </a:p>
        </p:txBody>
      </p:sp>
      <p:pic>
        <p:nvPicPr>
          <p:cNvPr id="160" name="Google Shape;160;p10"/>
          <p:cNvPicPr preferRelativeResize="0"/>
          <p:nvPr/>
        </p:nvPicPr>
        <p:blipFill rotWithShape="1">
          <a:blip r:embed="rId3">
            <a:alphaModFix/>
          </a:blip>
          <a:srcRect b="0" l="0" r="0" t="0"/>
          <a:stretch/>
        </p:blipFill>
        <p:spPr>
          <a:xfrm>
            <a:off x="1442507" y="1652212"/>
            <a:ext cx="3779733" cy="39357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700"/>
              <a:buFont typeface="Rockwell"/>
              <a:buNone/>
            </a:pPr>
            <a:r>
              <a:rPr lang="en-IN" sz="2700"/>
              <a:t>DATA VISUALIZATIONS BASED ON AGE, GENDER, DURATION AND QUALITY OF SLEEP :</a:t>
            </a:r>
            <a:br>
              <a:rPr lang="en-IN" sz="2700"/>
            </a:br>
            <a:endParaRPr sz="2700"/>
          </a:p>
        </p:txBody>
      </p:sp>
      <p:pic>
        <p:nvPicPr>
          <p:cNvPr id="166" name="Google Shape;166;p11"/>
          <p:cNvPicPr preferRelativeResize="0"/>
          <p:nvPr>
            <p:ph idx="1" type="body"/>
          </p:nvPr>
        </p:nvPicPr>
        <p:blipFill rotWithShape="1">
          <a:blip r:embed="rId3">
            <a:alphaModFix/>
          </a:blip>
          <a:srcRect b="0" l="0" r="0" t="0"/>
          <a:stretch/>
        </p:blipFill>
        <p:spPr>
          <a:xfrm>
            <a:off x="1063752" y="1565315"/>
            <a:ext cx="10058400" cy="480805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800"/>
              <a:buFont typeface="Rockwell"/>
              <a:buNone/>
            </a:pPr>
            <a:r>
              <a:rPr lang="en-IN" sz="2800"/>
              <a:t>DATA VISUALIZATIONS BASED ON PHYSICAL ACTIVITY, STRESS, BMI, DAILY STEPS LEVEL:</a:t>
            </a:r>
            <a:endParaRPr sz="2800"/>
          </a:p>
        </p:txBody>
      </p:sp>
      <p:pic>
        <p:nvPicPr>
          <p:cNvPr id="172" name="Google Shape;172;p12"/>
          <p:cNvPicPr preferRelativeResize="0"/>
          <p:nvPr/>
        </p:nvPicPr>
        <p:blipFill>
          <a:blip r:embed="rId3">
            <a:alphaModFix/>
          </a:blip>
          <a:stretch>
            <a:fillRect/>
          </a:stretch>
        </p:blipFill>
        <p:spPr>
          <a:xfrm>
            <a:off x="1069850" y="1790125"/>
            <a:ext cx="10058401" cy="4774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Font typeface="Rockwell"/>
              <a:buNone/>
            </a:pPr>
            <a:r>
              <a:rPr lang="en-IN" sz="4400"/>
              <a:t>DATA VISUALIZATIONS BASED ON SLEEP DISORDER’S:</a:t>
            </a:r>
            <a:endParaRPr sz="4400"/>
          </a:p>
        </p:txBody>
      </p:sp>
      <p:pic>
        <p:nvPicPr>
          <p:cNvPr id="178" name="Google Shape;178;p13"/>
          <p:cNvPicPr preferRelativeResize="0"/>
          <p:nvPr>
            <p:ph idx="1" type="body"/>
          </p:nvPr>
        </p:nvPicPr>
        <p:blipFill rotWithShape="1">
          <a:blip r:embed="rId3">
            <a:alphaModFix/>
          </a:blip>
          <a:srcRect b="0" l="0" r="0" t="0"/>
          <a:stretch/>
        </p:blipFill>
        <p:spPr>
          <a:xfrm>
            <a:off x="1920240" y="1822757"/>
            <a:ext cx="8392160" cy="455061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4"/>
          <p:cNvSpPr txBox="1"/>
          <p:nvPr>
            <p:ph type="title"/>
          </p:nvPr>
        </p:nvSpPr>
        <p:spPr>
          <a:xfrm>
            <a:off x="1069848" y="484632"/>
            <a:ext cx="10058400" cy="124256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200"/>
              <a:buFont typeface="Rockwell"/>
              <a:buNone/>
            </a:pPr>
            <a:r>
              <a:rPr lang="en-IN" sz="5200"/>
              <a:t>GENDER COUNT PLOT OF SLEEP DISORDER :</a:t>
            </a:r>
            <a:endParaRPr sz="5200"/>
          </a:p>
        </p:txBody>
      </p:sp>
      <p:pic>
        <p:nvPicPr>
          <p:cNvPr id="184" name="Google Shape;184;p14"/>
          <p:cNvPicPr preferRelativeResize="0"/>
          <p:nvPr>
            <p:ph idx="1" type="body"/>
          </p:nvPr>
        </p:nvPicPr>
        <p:blipFill rotWithShape="1">
          <a:blip r:embed="rId3">
            <a:alphaModFix/>
          </a:blip>
          <a:srcRect b="0" l="0" r="0" t="0"/>
          <a:stretch/>
        </p:blipFill>
        <p:spPr>
          <a:xfrm>
            <a:off x="1063752" y="1561404"/>
            <a:ext cx="8801608" cy="461079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5"/>
          <p:cNvSpPr txBox="1"/>
          <p:nvPr>
            <p:ph type="title"/>
          </p:nvPr>
        </p:nvSpPr>
        <p:spPr>
          <a:xfrm>
            <a:off x="1069848" y="484632"/>
            <a:ext cx="10058400" cy="144576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800"/>
              <a:buFont typeface="Rockwell"/>
              <a:buNone/>
            </a:pPr>
            <a:r>
              <a:rPr lang="en-IN" sz="4800"/>
              <a:t>EFFECT OF OCCUPATION ON SLEEP DISORDER :</a:t>
            </a:r>
            <a:endParaRPr sz="4800"/>
          </a:p>
        </p:txBody>
      </p:sp>
      <p:pic>
        <p:nvPicPr>
          <p:cNvPr id="190" name="Google Shape;190;p15"/>
          <p:cNvPicPr preferRelativeResize="0"/>
          <p:nvPr>
            <p:ph idx="1" type="body"/>
          </p:nvPr>
        </p:nvPicPr>
        <p:blipFill rotWithShape="1">
          <a:blip r:embed="rId3">
            <a:alphaModFix/>
          </a:blip>
          <a:srcRect b="0" l="0" r="0" t="0"/>
          <a:stretch/>
        </p:blipFill>
        <p:spPr>
          <a:xfrm>
            <a:off x="1069848" y="1625600"/>
            <a:ext cx="10058400" cy="489712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6"/>
          <p:cNvSpPr txBox="1"/>
          <p:nvPr>
            <p:ph type="title"/>
          </p:nvPr>
        </p:nvSpPr>
        <p:spPr>
          <a:xfrm>
            <a:off x="1069848" y="484632"/>
            <a:ext cx="10058400" cy="12222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IN"/>
              <a:t>BMI AND SLEEP DISORDER :</a:t>
            </a:r>
            <a:endParaRPr/>
          </a:p>
        </p:txBody>
      </p:sp>
      <p:pic>
        <p:nvPicPr>
          <p:cNvPr id="196" name="Google Shape;196;p16"/>
          <p:cNvPicPr preferRelativeResize="0"/>
          <p:nvPr>
            <p:ph idx="1" type="body"/>
          </p:nvPr>
        </p:nvPicPr>
        <p:blipFill rotWithShape="1">
          <a:blip r:embed="rId3">
            <a:alphaModFix/>
          </a:blip>
          <a:srcRect b="0" l="0" r="0" t="0"/>
          <a:stretch/>
        </p:blipFill>
        <p:spPr>
          <a:xfrm>
            <a:off x="1069848" y="1615440"/>
            <a:ext cx="9069832" cy="475792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5400"/>
              <a:buFont typeface="Rockwell"/>
              <a:buNone/>
            </a:pPr>
            <a:r>
              <a:rPr lang="en-IN"/>
              <a:t>CONCLUSION</a:t>
            </a:r>
            <a:endParaRPr/>
          </a:p>
        </p:txBody>
      </p:sp>
      <p:sp>
        <p:nvSpPr>
          <p:cNvPr id="202" name="Google Shape;202;p17"/>
          <p:cNvSpPr txBox="1"/>
          <p:nvPr>
            <p:ph idx="1" type="body"/>
          </p:nvPr>
        </p:nvSpPr>
        <p:spPr>
          <a:xfrm>
            <a:off x="1069848" y="1778000"/>
            <a:ext cx="10058400" cy="4394200"/>
          </a:xfrm>
          <a:prstGeom prst="rect">
            <a:avLst/>
          </a:prstGeom>
          <a:noFill/>
          <a:ln>
            <a:noFill/>
          </a:ln>
        </p:spPr>
        <p:txBody>
          <a:bodyPr anchorCtr="0" anchor="t" bIns="45700" lIns="91425" spcFirstLastPara="1" rIns="91425" wrap="square" tIns="45700">
            <a:noAutofit/>
          </a:bodyPr>
          <a:lstStyle/>
          <a:p>
            <a:pPr indent="0" lvl="0" marL="572135" marR="217170" rtl="0" algn="l">
              <a:lnSpc>
                <a:spcPct val="120000"/>
              </a:lnSpc>
              <a:spcBef>
                <a:spcPts val="0"/>
              </a:spcBef>
              <a:spcAft>
                <a:spcPts val="0"/>
              </a:spcAft>
              <a:buSzPts val="2040"/>
              <a:buNone/>
            </a:pPr>
            <a:r>
              <a:rPr lang="en-IN" sz="2400">
                <a:solidFill>
                  <a:srgbClr val="000000"/>
                </a:solidFill>
                <a:latin typeface="Rockwell"/>
                <a:ea typeface="Rockwell"/>
                <a:cs typeface="Rockwell"/>
                <a:sym typeface="Rockwell"/>
              </a:rPr>
              <a:t>FROM THE EXPLORATORY DATA ANALYSIS, I HAVE CONCLUDED THAT THE SLEEP ORDERS DEPENDS UPON THREE MAIN FACTORS THAT ARE GENDER, OCCUPATION AND BMI OF THE PATIENT. THE MALES HAVE MORE INSTANCE OF INSOMIA WHEREAS FEMLAES HAVE MORE INSTANCES OF SLEEP APNEA. IN ADDITION THE THAT PEOPLE WITH OCCUPATION SUCH AS NURSES ARE MORE PRONE TO SLEEP DISORDERS. THE BMI OF THE PATIENT ALSO PLAYS A VITAL ROLE IN THE PREDICTION OF SLEEP DISORDERS. THE PATIENTS WHO ARE EITHER OBESE OR OVERWEIGHT ARE MORE PRONE TO SLEEP DISORDERS.</a:t>
            </a:r>
            <a:endParaRPr/>
          </a:p>
          <a:p>
            <a:pPr indent="0" lvl="0" marL="572135" marR="217170" rtl="0" algn="l">
              <a:lnSpc>
                <a:spcPct val="120000"/>
              </a:lnSpc>
              <a:spcBef>
                <a:spcPts val="2300"/>
              </a:spcBef>
              <a:spcAft>
                <a:spcPts val="0"/>
              </a:spcAft>
              <a:buSzPts val="2040"/>
              <a:buNone/>
            </a:pPr>
            <a:r>
              <a:t/>
            </a:r>
            <a:endParaRPr sz="2400">
              <a:latin typeface="Rockwell"/>
              <a:ea typeface="Rockwell"/>
              <a:cs typeface="Rockwell"/>
              <a:sym typeface="Rockwe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31b4d18e7c0_0_0"/>
          <p:cNvSpPr txBox="1"/>
          <p:nvPr>
            <p:ph type="title"/>
          </p:nvPr>
        </p:nvSpPr>
        <p:spPr>
          <a:xfrm>
            <a:off x="1069848" y="484632"/>
            <a:ext cx="10058400" cy="1609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N"/>
              <a:t>COLAB LINK</a:t>
            </a:r>
            <a:endParaRPr/>
          </a:p>
        </p:txBody>
      </p:sp>
      <p:sp>
        <p:nvSpPr>
          <p:cNvPr id="208" name="Google Shape;208;g31b4d18e7c0_0_0"/>
          <p:cNvSpPr txBox="1"/>
          <p:nvPr>
            <p:ph idx="1" type="body"/>
          </p:nvPr>
        </p:nvSpPr>
        <p:spPr>
          <a:xfrm>
            <a:off x="1069848" y="2121408"/>
            <a:ext cx="10058400" cy="4050900"/>
          </a:xfrm>
          <a:prstGeom prst="rect">
            <a:avLst/>
          </a:prstGeom>
        </p:spPr>
        <p:txBody>
          <a:bodyPr anchorCtr="0" anchor="t" bIns="45700" lIns="91425" spcFirstLastPara="1" rIns="91425" wrap="square" tIns="45700">
            <a:normAutofit/>
          </a:bodyPr>
          <a:lstStyle/>
          <a:p>
            <a:pPr indent="0" lvl="0" marL="0" rtl="0" algn="l">
              <a:spcBef>
                <a:spcPts val="1200"/>
              </a:spcBef>
              <a:spcAft>
                <a:spcPts val="0"/>
              </a:spcAft>
              <a:buNone/>
            </a:pPr>
            <a:r>
              <a:rPr lang="en-IN"/>
              <a:t>https://colab.research.google.com/drive/1bn5mUuLyxFhlcgYltWhnBedXMshplEWd?authuser=1#scrollTo=fipasktBow6e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IN"/>
              <a:t>WHAT IS SLEEP DISORDER :</a:t>
            </a:r>
            <a:endParaRPr/>
          </a:p>
        </p:txBody>
      </p:sp>
      <p:sp>
        <p:nvSpPr>
          <p:cNvPr id="111" name="Google Shape;111;p2"/>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fontScale="92500"/>
          </a:bodyPr>
          <a:lstStyle/>
          <a:p>
            <a:pPr indent="-182880" lvl="0" marL="182880" rtl="0" algn="l">
              <a:lnSpc>
                <a:spcPct val="90000"/>
              </a:lnSpc>
              <a:spcBef>
                <a:spcPts val="0"/>
              </a:spcBef>
              <a:spcAft>
                <a:spcPts val="0"/>
              </a:spcAft>
              <a:buSzPct val="85000"/>
              <a:buChar char="▪"/>
            </a:pPr>
            <a:r>
              <a:rPr lang="en-IN" sz="2400"/>
              <a:t>SLEEP DISORDERS ARE CONDITIONS THAT RESULT IN CHANGES IN THE WAY THAT YOU SLEEP. THEY INVOLVE PROBLEMS WITH THE QUALITY, TIMING, AND AMOUNT OF SLEEP, WHICH RESULT IN DAYTIME DISTRESS AND IMPAIRMENT IN FUNCTIONING. SLEEP DEPRIVATION CAN AFFECT YOUR ABILITY TO DRIVE SAFELY AND INCREASE YOUR RISK OF OTHER HEALTH PROBLEMS.</a:t>
            </a:r>
            <a:endParaRPr/>
          </a:p>
          <a:p>
            <a:pPr indent="-182880" lvl="0" marL="182880" rtl="0" algn="l">
              <a:lnSpc>
                <a:spcPct val="90000"/>
              </a:lnSpc>
              <a:spcBef>
                <a:spcPts val="1200"/>
              </a:spcBef>
              <a:spcAft>
                <a:spcPts val="0"/>
              </a:spcAft>
              <a:buSzPct val="85000"/>
              <a:buChar char="▪"/>
            </a:pPr>
            <a:r>
              <a:rPr lang="en-IN" sz="2400"/>
              <a:t>YOU HAVE TROUBLE FALLING OR REMAINING ASLEEP</a:t>
            </a:r>
            <a:endParaRPr/>
          </a:p>
          <a:p>
            <a:pPr indent="-182880" lvl="0" marL="182880" rtl="0" algn="l">
              <a:lnSpc>
                <a:spcPct val="90000"/>
              </a:lnSpc>
              <a:spcBef>
                <a:spcPts val="1200"/>
              </a:spcBef>
              <a:spcAft>
                <a:spcPts val="0"/>
              </a:spcAft>
              <a:buSzPct val="85000"/>
              <a:buChar char="▪"/>
            </a:pPr>
            <a:r>
              <a:rPr lang="en-IN" sz="2400"/>
              <a:t>YOU FIND IT DIFFICULT TO STAY AWAKE DURING THE DAY</a:t>
            </a:r>
            <a:endParaRPr/>
          </a:p>
          <a:p>
            <a:pPr indent="-182880" lvl="0" marL="182880" rtl="0" algn="l">
              <a:lnSpc>
                <a:spcPct val="90000"/>
              </a:lnSpc>
              <a:spcBef>
                <a:spcPts val="1200"/>
              </a:spcBef>
              <a:spcAft>
                <a:spcPts val="0"/>
              </a:spcAft>
              <a:buSzPct val="85000"/>
              <a:buChar char="▪"/>
            </a:pPr>
            <a:r>
              <a:rPr lang="en-IN" sz="2400"/>
              <a:t>THERE ARE IMBALANCES IN YOUR CIRCADIAN RHYTHM THAT INTERFERE WITH A HEALTHY SLEEP SCHEDULE</a:t>
            </a:r>
            <a:endParaRPr/>
          </a:p>
          <a:p>
            <a:pPr indent="-182880" lvl="0" marL="182880" rtl="0" algn="l">
              <a:lnSpc>
                <a:spcPct val="90000"/>
              </a:lnSpc>
              <a:spcBef>
                <a:spcPts val="1200"/>
              </a:spcBef>
              <a:spcAft>
                <a:spcPts val="0"/>
              </a:spcAft>
              <a:buSzPct val="85000"/>
              <a:buChar char="▪"/>
            </a:pPr>
            <a:r>
              <a:rPr lang="en-IN" sz="2400"/>
              <a:t>YOU ARE PRONE TO UNUSUAL BEHAVIORS THAT DISRUPT YOUR SLEEP</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IN"/>
              <a:t>AIM OF THE PROJECT :</a:t>
            </a:r>
            <a:endParaRPr/>
          </a:p>
        </p:txBody>
      </p:sp>
      <p:sp>
        <p:nvSpPr>
          <p:cNvPr id="117" name="Google Shape;117;p3"/>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2040"/>
              <a:buChar char="▪"/>
            </a:pPr>
            <a:r>
              <a:rPr lang="en-IN" sz="2400"/>
              <a:t>THE AIM OF THE PROJECT IS TO ANALYZE THE PERSON'S LIFESTYLES AND MEDICAL VARIABLES SUCH AS,</a:t>
            </a:r>
            <a:endParaRPr/>
          </a:p>
          <a:p>
            <a:pPr indent="0" lvl="0" marL="0" rtl="0" algn="l">
              <a:lnSpc>
                <a:spcPct val="90000"/>
              </a:lnSpc>
              <a:spcBef>
                <a:spcPts val="1200"/>
              </a:spcBef>
              <a:spcAft>
                <a:spcPts val="0"/>
              </a:spcAft>
              <a:buSzPts val="2040"/>
              <a:buNone/>
            </a:pPr>
            <a:r>
              <a:t/>
            </a:r>
            <a:endParaRPr sz="2400"/>
          </a:p>
          <a:p>
            <a:pPr indent="-182880" lvl="0" marL="182880" rtl="0" algn="l">
              <a:lnSpc>
                <a:spcPct val="90000"/>
              </a:lnSpc>
              <a:spcBef>
                <a:spcPts val="1200"/>
              </a:spcBef>
              <a:spcAft>
                <a:spcPts val="0"/>
              </a:spcAft>
              <a:buSzPts val="2040"/>
              <a:buChar char="▪"/>
            </a:pPr>
            <a:r>
              <a:rPr lang="en-IN" sz="2400"/>
              <a:t>AGE, BMI(BODY MASS INDEX), PHYSICAL ACTIVITY, SLEEP DURATION, BLOOD PRESSURE AND MANY MORE.</a:t>
            </a:r>
            <a:endParaRPr/>
          </a:p>
          <a:p>
            <a:pPr indent="0" lvl="0" marL="0" rtl="0" algn="l">
              <a:lnSpc>
                <a:spcPct val="90000"/>
              </a:lnSpc>
              <a:spcBef>
                <a:spcPts val="1200"/>
              </a:spcBef>
              <a:spcAft>
                <a:spcPts val="0"/>
              </a:spcAft>
              <a:buSzPts val="2040"/>
              <a:buNone/>
            </a:pPr>
            <a:r>
              <a:t/>
            </a:r>
            <a:endParaRPr sz="2400"/>
          </a:p>
          <a:p>
            <a:pPr indent="-182880" lvl="0" marL="182880" rtl="0" algn="l">
              <a:lnSpc>
                <a:spcPct val="90000"/>
              </a:lnSpc>
              <a:spcBef>
                <a:spcPts val="1200"/>
              </a:spcBef>
              <a:spcAft>
                <a:spcPts val="0"/>
              </a:spcAft>
              <a:buSzPts val="2040"/>
              <a:buChar char="▪"/>
            </a:pPr>
            <a:r>
              <a:rPr lang="en-IN" sz="2400"/>
              <a:t>TO PREDICT THE SLEEP DISORDER AND ITS TYPE.</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IN"/>
              <a:t>DATA SET :</a:t>
            </a:r>
            <a:endParaRPr/>
          </a:p>
        </p:txBody>
      </p:sp>
      <p:graphicFrame>
        <p:nvGraphicFramePr>
          <p:cNvPr id="123" name="Google Shape;123;p4"/>
          <p:cNvGraphicFramePr/>
          <p:nvPr/>
        </p:nvGraphicFramePr>
        <p:xfrm>
          <a:off x="1063752" y="1686560"/>
          <a:ext cx="3000000" cy="3000000"/>
        </p:xfrm>
        <a:graphic>
          <a:graphicData uri="http://schemas.openxmlformats.org/drawingml/2006/table">
            <a:tbl>
              <a:tblPr>
                <a:noFill/>
                <a:tableStyleId>{B20D1564-9E97-460C-98E7-56FEC3F64769}</a:tableStyleId>
              </a:tblPr>
              <a:tblGrid>
                <a:gridCol w="574775"/>
                <a:gridCol w="452475"/>
                <a:gridCol w="269050"/>
                <a:gridCol w="1186225"/>
                <a:gridCol w="856050"/>
                <a:gridCol w="917200"/>
                <a:gridCol w="1235150"/>
                <a:gridCol w="684825"/>
                <a:gridCol w="892725"/>
                <a:gridCol w="868275"/>
                <a:gridCol w="648150"/>
                <a:gridCol w="648150"/>
                <a:gridCol w="831575"/>
              </a:tblGrid>
              <a:tr h="401100">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Person ID</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Gender</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Age</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Occupation</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Sleep Duration</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Quality of Sleep</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Physical Activity Level</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Stress Level</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BMI Category</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Blood Pressure</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Heart Rate</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Daily Steps</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Sleep Disorder</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r>
              <a:tr h="206025">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Male</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27</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Software Engineer</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6.1</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6</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42</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6</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Overweight</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126/83</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77</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4200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None</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6025">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2</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Male</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28</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Doctor</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6.2</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6</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60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8</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Normal</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125/80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75</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10000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None</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6025">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3</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Male</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28</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Doctor</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6.2</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6</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60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8</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Normal</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125/80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75</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10000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None</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1100">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4</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Male</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28</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Sales Representative</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5.9</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4</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30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8</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Obese</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140/90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85</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3000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Sleep Apnea</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1100">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5</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Male</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28</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Sales Representative</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5.9</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4</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30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8</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Obese</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140/90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85</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3000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Sleep Apnea</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6025">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6</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Male</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28</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Software Engineer</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5.9</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4</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30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8</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Obese</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140/90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85</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3000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Insomnia</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6025">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7</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Male</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29</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Teacher</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6.3</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6</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40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7</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Obese</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140/90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82</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3500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Insomnia</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6025">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8</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Male</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29</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Doctor</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7.8</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7</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75</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6</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Normal</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120/80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70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8000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None</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6025">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9</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Male</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29</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Doctor</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7.8</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7</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75</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6</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Normal</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120/80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70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8000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None</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6025">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Male</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29</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Doctor</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7.8</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7</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75</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6</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Normal</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120/80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70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8000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None</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6025">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11</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Male</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29</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Doctor</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6.1</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6</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30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8</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Normal</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120/80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70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8000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None</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6025">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12</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Male</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29</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Doctor</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7.8</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7</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75</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6</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Normal</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120/80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70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8000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None</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6025">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13</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Male</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29</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Doctor</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6.1</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6</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30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8</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Normal</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120/80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70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8000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None</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6025">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14</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Male</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29</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Doctor</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6</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6</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30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8</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Normal</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120/80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70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8000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None</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6025">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15</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Male</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29</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Doctor</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6</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6</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30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8</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Normal</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120/80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70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8000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None</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6025">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16</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Male</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29</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Doctor</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6</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6</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30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8</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Normal</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120/80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70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8000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None</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6025">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18</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Male</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29</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Doctor</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6</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6</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30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8</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Normal</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120/80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70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8000</a:t>
                      </a:r>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100" u="none" cap="none" strike="noStrike">
                          <a:solidFill>
                            <a:srgbClr val="000000"/>
                          </a:solidFill>
                          <a:latin typeface="Calibri"/>
                          <a:ea typeface="Calibri"/>
                          <a:cs typeface="Calibri"/>
                          <a:sym typeface="Calibri"/>
                        </a:rPr>
                        <a:t>Sleep Apnea</a:t>
                      </a:r>
                      <a:endParaRPr b="0" i="0" sz="1100" u="none" cap="none" strike="noStrike">
                        <a:solidFill>
                          <a:srgbClr val="000000"/>
                        </a:solidFill>
                        <a:latin typeface="Calibri"/>
                        <a:ea typeface="Calibri"/>
                        <a:cs typeface="Calibri"/>
                        <a:sym typeface="Calibri"/>
                      </a:endParaRPr>
                    </a:p>
                  </a:txBody>
                  <a:tcPr marT="7325" marB="0" marR="7325" marL="73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IN"/>
              <a:t>ABOUT THE DATASET :</a:t>
            </a:r>
            <a:endParaRPr/>
          </a:p>
        </p:txBody>
      </p:sp>
      <p:sp>
        <p:nvSpPr>
          <p:cNvPr id="129" name="Google Shape;129;p5"/>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380"/>
              <a:buNone/>
            </a:pPr>
            <a:r>
              <a:rPr lang="en-IN" sz="2800"/>
              <a:t>THE SLEEP HEALTH AND LIFESTYLE DATASET COMPRISES </a:t>
            </a:r>
            <a:r>
              <a:rPr b="1" lang="en-IN" sz="2800"/>
              <a:t>400 ROWS AND 13 COLUMNS</a:t>
            </a:r>
            <a:r>
              <a:rPr lang="en-IN" sz="2800"/>
              <a:t>, COVERING A WIDE RANGE OF VARIABLES RELATED TO SLEEP AND DAILY HABITS. IT INCLUDES DETAILS SUCH AS GENDER, AGE, OCCUPATION, SLEEP DURATION, QUALITY OF SLEEP, PHYSICAL ACTIVITY LEVEL, STRESS LEVELS, BMI CATEGORY, BLOOD PRESSURE, HEART RATE, DAILY STEPS, AND THE PRESENCE OR ABSENCE OF SLEEP DISORDERS.</a:t>
            </a: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IN"/>
              <a:t>KEY FEATURES OF THE DATASET :</a:t>
            </a:r>
            <a:endParaRPr/>
          </a:p>
        </p:txBody>
      </p:sp>
      <p:sp>
        <p:nvSpPr>
          <p:cNvPr id="135" name="Google Shape;135;p6"/>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2040"/>
              <a:buChar char="▪"/>
            </a:pPr>
            <a:r>
              <a:rPr b="1" lang="en-IN" sz="2400"/>
              <a:t>Comprehensive Sleep Metrics</a:t>
            </a:r>
            <a:r>
              <a:rPr lang="en-IN" sz="2400"/>
              <a:t>: Explore sleep duration, quality, and factors influencing sleep patterns.</a:t>
            </a:r>
            <a:endParaRPr/>
          </a:p>
          <a:p>
            <a:pPr indent="-182880" lvl="0" marL="182880" rtl="0" algn="l">
              <a:lnSpc>
                <a:spcPct val="90000"/>
              </a:lnSpc>
              <a:spcBef>
                <a:spcPts val="1200"/>
              </a:spcBef>
              <a:spcAft>
                <a:spcPts val="0"/>
              </a:spcAft>
              <a:buSzPts val="2040"/>
              <a:buChar char="▪"/>
            </a:pPr>
            <a:r>
              <a:rPr b="1" lang="en-IN" sz="2400"/>
              <a:t>Lifestyle Factors</a:t>
            </a:r>
            <a:r>
              <a:rPr lang="en-IN" sz="2400"/>
              <a:t>: Analyze physical activity levels, stress levels, and BMI categories.</a:t>
            </a:r>
            <a:endParaRPr/>
          </a:p>
          <a:p>
            <a:pPr indent="-182880" lvl="0" marL="182880" rtl="0" algn="l">
              <a:lnSpc>
                <a:spcPct val="90000"/>
              </a:lnSpc>
              <a:spcBef>
                <a:spcPts val="1200"/>
              </a:spcBef>
              <a:spcAft>
                <a:spcPts val="0"/>
              </a:spcAft>
              <a:buSzPts val="2040"/>
              <a:buChar char="▪"/>
            </a:pPr>
            <a:r>
              <a:rPr b="1" lang="en-IN" sz="2400"/>
              <a:t>Cardiovascular Health</a:t>
            </a:r>
            <a:r>
              <a:rPr lang="en-IN" sz="2400"/>
              <a:t>: Examine blood pressure and heart rate measurements Sleep.</a:t>
            </a:r>
            <a:endParaRPr/>
          </a:p>
          <a:p>
            <a:pPr indent="-182880" lvl="0" marL="182880" rtl="0" algn="l">
              <a:lnSpc>
                <a:spcPct val="90000"/>
              </a:lnSpc>
              <a:spcBef>
                <a:spcPts val="1200"/>
              </a:spcBef>
              <a:spcAft>
                <a:spcPts val="0"/>
              </a:spcAft>
              <a:buSzPts val="2040"/>
              <a:buChar char="▪"/>
            </a:pPr>
            <a:r>
              <a:rPr b="1" lang="en-IN" sz="2400"/>
              <a:t>Disorder Analysis</a:t>
            </a:r>
            <a:r>
              <a:rPr lang="en-IN" sz="2400"/>
              <a:t>: Identify the occurrence of sleep disorders such as Insomnia and Sleep Apnea.</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IN"/>
              <a:t>WORK FLOW :	</a:t>
            </a:r>
            <a:endParaRPr/>
          </a:p>
        </p:txBody>
      </p:sp>
      <p:sp>
        <p:nvSpPr>
          <p:cNvPr id="141" name="Google Shape;141;p7"/>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2040"/>
              <a:buChar char="▪"/>
            </a:pPr>
            <a:r>
              <a:rPr lang="en-IN" sz="2400"/>
              <a:t>DATA IMPORT AND INITIAL CHECK</a:t>
            </a:r>
            <a:endParaRPr/>
          </a:p>
          <a:p>
            <a:pPr indent="0" lvl="0" marL="0" rtl="0" algn="l">
              <a:lnSpc>
                <a:spcPct val="90000"/>
              </a:lnSpc>
              <a:spcBef>
                <a:spcPts val="1200"/>
              </a:spcBef>
              <a:spcAft>
                <a:spcPts val="0"/>
              </a:spcAft>
              <a:buSzPts val="2040"/>
              <a:buNone/>
            </a:pPr>
            <a:r>
              <a:t/>
            </a:r>
            <a:endParaRPr sz="2400"/>
          </a:p>
          <a:p>
            <a:pPr indent="-182880" lvl="0" marL="182880" rtl="0" algn="l">
              <a:lnSpc>
                <a:spcPct val="90000"/>
              </a:lnSpc>
              <a:spcBef>
                <a:spcPts val="1200"/>
              </a:spcBef>
              <a:spcAft>
                <a:spcPts val="0"/>
              </a:spcAft>
              <a:buSzPts val="2040"/>
              <a:buChar char="▪"/>
            </a:pPr>
            <a:r>
              <a:rPr lang="en-IN" sz="2400"/>
              <a:t>DATA CLEANING</a:t>
            </a:r>
            <a:endParaRPr/>
          </a:p>
          <a:p>
            <a:pPr indent="0" lvl="0" marL="0" rtl="0" algn="l">
              <a:lnSpc>
                <a:spcPct val="90000"/>
              </a:lnSpc>
              <a:spcBef>
                <a:spcPts val="1200"/>
              </a:spcBef>
              <a:spcAft>
                <a:spcPts val="0"/>
              </a:spcAft>
              <a:buSzPts val="2040"/>
              <a:buNone/>
            </a:pPr>
            <a:r>
              <a:t/>
            </a:r>
            <a:endParaRPr sz="2400"/>
          </a:p>
          <a:p>
            <a:pPr indent="-182880" lvl="0" marL="182880" rtl="0" algn="l">
              <a:lnSpc>
                <a:spcPct val="90000"/>
              </a:lnSpc>
              <a:spcBef>
                <a:spcPts val="1200"/>
              </a:spcBef>
              <a:spcAft>
                <a:spcPts val="0"/>
              </a:spcAft>
              <a:buSzPts val="2040"/>
              <a:buChar char="▪"/>
            </a:pPr>
            <a:r>
              <a:rPr lang="en-IN" sz="2400"/>
              <a:t>OUTLIER DETECTION AND HANDLING</a:t>
            </a:r>
            <a:endParaRPr/>
          </a:p>
          <a:p>
            <a:pPr indent="0" lvl="0" marL="0" rtl="0" algn="l">
              <a:lnSpc>
                <a:spcPct val="90000"/>
              </a:lnSpc>
              <a:spcBef>
                <a:spcPts val="1200"/>
              </a:spcBef>
              <a:spcAft>
                <a:spcPts val="0"/>
              </a:spcAft>
              <a:buSzPts val="2040"/>
              <a:buNone/>
            </a:pPr>
            <a:r>
              <a:t/>
            </a:r>
            <a:endParaRPr sz="2400"/>
          </a:p>
          <a:p>
            <a:pPr indent="-182880" lvl="0" marL="182880" rtl="0" algn="l">
              <a:lnSpc>
                <a:spcPct val="90000"/>
              </a:lnSpc>
              <a:spcBef>
                <a:spcPts val="1200"/>
              </a:spcBef>
              <a:spcAft>
                <a:spcPts val="0"/>
              </a:spcAft>
              <a:buSzPts val="2040"/>
              <a:buChar char="▪"/>
            </a:pPr>
            <a:r>
              <a:rPr lang="en-IN" sz="2400"/>
              <a:t>EXPLORATORY DATA ANALYSIS ( EDA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txBox="1"/>
          <p:nvPr>
            <p:ph type="title"/>
          </p:nvPr>
        </p:nvSpPr>
        <p:spPr>
          <a:xfrm>
            <a:off x="1069848" y="484632"/>
            <a:ext cx="10058400" cy="112064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IN"/>
              <a:t>DATA DICTIONARY</a:t>
            </a:r>
            <a:endParaRPr/>
          </a:p>
        </p:txBody>
      </p:sp>
      <p:graphicFrame>
        <p:nvGraphicFramePr>
          <p:cNvPr id="147" name="Google Shape;147;p8"/>
          <p:cNvGraphicFramePr/>
          <p:nvPr/>
        </p:nvGraphicFramePr>
        <p:xfrm>
          <a:off x="1127760" y="1483360"/>
          <a:ext cx="3000000" cy="3000000"/>
        </p:xfrm>
        <a:graphic>
          <a:graphicData uri="http://schemas.openxmlformats.org/drawingml/2006/table">
            <a:tbl>
              <a:tblPr>
                <a:noFill/>
                <a:tableStyleId>{B20D1564-9E97-460C-98E7-56FEC3F64769}</a:tableStyleId>
              </a:tblPr>
              <a:tblGrid>
                <a:gridCol w="2407100"/>
                <a:gridCol w="7062025"/>
              </a:tblGrid>
              <a:tr h="421075">
                <a:tc>
                  <a:txBody>
                    <a:bodyPr/>
                    <a:lstStyle/>
                    <a:p>
                      <a:pPr indent="0" lvl="0" marL="0" marR="0" rtl="0" algn="ctr">
                        <a:spcBef>
                          <a:spcPts val="0"/>
                        </a:spcBef>
                        <a:spcAft>
                          <a:spcPts val="0"/>
                        </a:spcAft>
                        <a:buNone/>
                      </a:pPr>
                      <a:r>
                        <a:rPr b="1" i="0" lang="en-IN" sz="1800" u="none" cap="none" strike="noStrike">
                          <a:solidFill>
                            <a:srgbClr val="000000"/>
                          </a:solidFill>
                          <a:latin typeface="Rockwell"/>
                          <a:ea typeface="Rockwell"/>
                          <a:cs typeface="Rockwell"/>
                          <a:sym typeface="Rockwell"/>
                        </a:rPr>
                        <a:t>Column Name</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ctr">
                        <a:spcBef>
                          <a:spcPts val="0"/>
                        </a:spcBef>
                        <a:spcAft>
                          <a:spcPts val="0"/>
                        </a:spcAft>
                        <a:buNone/>
                      </a:pPr>
                      <a:r>
                        <a:rPr b="1" i="0" lang="en-IN" sz="1800" u="none" cap="none" strike="noStrike">
                          <a:solidFill>
                            <a:srgbClr val="000000"/>
                          </a:solidFill>
                          <a:latin typeface="Rockwell"/>
                          <a:ea typeface="Rockwell"/>
                          <a:cs typeface="Rockwell"/>
                          <a:sym typeface="Rockwell"/>
                        </a:rPr>
                        <a:t>Description</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r>
              <a:tr h="299150">
                <a:tc>
                  <a:txBody>
                    <a:bodyPr/>
                    <a:lstStyle/>
                    <a:p>
                      <a:pPr indent="0" lvl="0" marL="0" marR="0" rtl="0" algn="l">
                        <a:spcBef>
                          <a:spcPts val="0"/>
                        </a:spcBef>
                        <a:spcAft>
                          <a:spcPts val="0"/>
                        </a:spcAft>
                        <a:buNone/>
                      </a:pPr>
                      <a:r>
                        <a:rPr b="1" i="0" lang="en-IN" sz="1800" u="none" cap="none" strike="noStrike">
                          <a:solidFill>
                            <a:srgbClr val="000000"/>
                          </a:solidFill>
                          <a:latin typeface="Rockwell"/>
                          <a:ea typeface="Rockwell"/>
                          <a:cs typeface="Rockwell"/>
                          <a:sym typeface="Rockwell"/>
                        </a:rPr>
                        <a:t>  PERSON ID</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800" u="none" cap="none" strike="noStrike">
                          <a:solidFill>
                            <a:srgbClr val="000000"/>
                          </a:solidFill>
                          <a:latin typeface="Rockwell"/>
                          <a:ea typeface="Rockwell"/>
                          <a:cs typeface="Rockwell"/>
                          <a:sym typeface="Rockwell"/>
                        </a:rPr>
                        <a:t>Unique ID assigned to each person</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9150">
                <a:tc>
                  <a:txBody>
                    <a:bodyPr/>
                    <a:lstStyle/>
                    <a:p>
                      <a:pPr indent="0" lvl="0" marL="0" marR="0" rtl="0" algn="l">
                        <a:spcBef>
                          <a:spcPts val="0"/>
                        </a:spcBef>
                        <a:spcAft>
                          <a:spcPts val="0"/>
                        </a:spcAft>
                        <a:buNone/>
                      </a:pPr>
                      <a:r>
                        <a:rPr b="1" i="0" lang="en-IN" sz="1800" u="none" cap="none" strike="noStrike">
                          <a:solidFill>
                            <a:srgbClr val="000000"/>
                          </a:solidFill>
                          <a:latin typeface="Rockwell"/>
                          <a:ea typeface="Rockwell"/>
                          <a:cs typeface="Rockwell"/>
                          <a:sym typeface="Rockwell"/>
                        </a:rPr>
                        <a:t> GENDER</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800" u="none" cap="none" strike="noStrike">
                          <a:solidFill>
                            <a:srgbClr val="000000"/>
                          </a:solidFill>
                          <a:latin typeface="Rockwell"/>
                          <a:ea typeface="Rockwell"/>
                          <a:cs typeface="Rockwell"/>
                          <a:sym typeface="Rockwell"/>
                        </a:rPr>
                        <a:t>The gender of the person (Male/Female)</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9150">
                <a:tc>
                  <a:txBody>
                    <a:bodyPr/>
                    <a:lstStyle/>
                    <a:p>
                      <a:pPr indent="0" lvl="0" marL="0" marR="0" rtl="0" algn="l">
                        <a:spcBef>
                          <a:spcPts val="0"/>
                        </a:spcBef>
                        <a:spcAft>
                          <a:spcPts val="0"/>
                        </a:spcAft>
                        <a:buNone/>
                      </a:pPr>
                      <a:r>
                        <a:rPr b="1" i="0" lang="en-IN" sz="1800" u="none" cap="none" strike="noStrike">
                          <a:solidFill>
                            <a:srgbClr val="000000"/>
                          </a:solidFill>
                          <a:latin typeface="Rockwell"/>
                          <a:ea typeface="Rockwell"/>
                          <a:cs typeface="Rockwell"/>
                          <a:sym typeface="Rockwell"/>
                        </a:rPr>
                        <a:t> AGE</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800" u="none" cap="none" strike="noStrike">
                          <a:solidFill>
                            <a:srgbClr val="000000"/>
                          </a:solidFill>
                          <a:latin typeface="Rockwell"/>
                          <a:ea typeface="Rockwell"/>
                          <a:cs typeface="Rockwell"/>
                          <a:sym typeface="Rockwell"/>
                        </a:rPr>
                        <a:t>Age of the person in years</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9150">
                <a:tc>
                  <a:txBody>
                    <a:bodyPr/>
                    <a:lstStyle/>
                    <a:p>
                      <a:pPr indent="0" lvl="0" marL="0" marR="0" rtl="0" algn="l">
                        <a:spcBef>
                          <a:spcPts val="0"/>
                        </a:spcBef>
                        <a:spcAft>
                          <a:spcPts val="0"/>
                        </a:spcAft>
                        <a:buNone/>
                      </a:pPr>
                      <a:r>
                        <a:rPr b="1" i="0" lang="en-IN" sz="1800" u="none" cap="none" strike="noStrike">
                          <a:solidFill>
                            <a:srgbClr val="000000"/>
                          </a:solidFill>
                          <a:latin typeface="Rockwell"/>
                          <a:ea typeface="Rockwell"/>
                          <a:cs typeface="Rockwell"/>
                          <a:sym typeface="Rockwell"/>
                        </a:rPr>
                        <a:t> OCCUPATION</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800" u="none" cap="none" strike="noStrike">
                          <a:solidFill>
                            <a:srgbClr val="000000"/>
                          </a:solidFill>
                          <a:latin typeface="Rockwell"/>
                          <a:ea typeface="Rockwell"/>
                          <a:cs typeface="Rockwell"/>
                          <a:sym typeface="Rockwell"/>
                        </a:rPr>
                        <a:t>The occupation of the person</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9150">
                <a:tc>
                  <a:txBody>
                    <a:bodyPr/>
                    <a:lstStyle/>
                    <a:p>
                      <a:pPr indent="0" lvl="0" marL="0" marR="0" rtl="0" algn="l">
                        <a:spcBef>
                          <a:spcPts val="0"/>
                        </a:spcBef>
                        <a:spcAft>
                          <a:spcPts val="0"/>
                        </a:spcAft>
                        <a:buNone/>
                      </a:pPr>
                      <a:r>
                        <a:rPr b="1" i="0" lang="en-IN" sz="1800" u="none" cap="none" strike="noStrike">
                          <a:solidFill>
                            <a:srgbClr val="000000"/>
                          </a:solidFill>
                          <a:latin typeface="Rockwell"/>
                          <a:ea typeface="Rockwell"/>
                          <a:cs typeface="Rockwell"/>
                          <a:sym typeface="Rockwell"/>
                        </a:rPr>
                        <a:t> SLEEP DURATION</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800" u="none" cap="none" strike="noStrike">
                          <a:solidFill>
                            <a:srgbClr val="000000"/>
                          </a:solidFill>
                          <a:latin typeface="Rockwell"/>
                          <a:ea typeface="Rockwell"/>
                          <a:cs typeface="Rockwell"/>
                          <a:sym typeface="Rockwell"/>
                        </a:rPr>
                        <a:t>The duration of sleep of the person in hours</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9150">
                <a:tc>
                  <a:txBody>
                    <a:bodyPr/>
                    <a:lstStyle/>
                    <a:p>
                      <a:pPr indent="0" lvl="0" marL="0" marR="0" rtl="0" algn="l">
                        <a:spcBef>
                          <a:spcPts val="0"/>
                        </a:spcBef>
                        <a:spcAft>
                          <a:spcPts val="0"/>
                        </a:spcAft>
                        <a:buNone/>
                      </a:pPr>
                      <a:r>
                        <a:rPr b="1" i="0" lang="en-IN" sz="1800" u="none" cap="none" strike="noStrike">
                          <a:solidFill>
                            <a:srgbClr val="000000"/>
                          </a:solidFill>
                          <a:latin typeface="Rockwell"/>
                          <a:ea typeface="Rockwell"/>
                          <a:cs typeface="Rockwell"/>
                          <a:sym typeface="Rockwell"/>
                        </a:rPr>
                        <a:t> QUALITY OF SLEEP</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800" u="none" cap="none" strike="noStrike">
                          <a:solidFill>
                            <a:srgbClr val="000000"/>
                          </a:solidFill>
                          <a:latin typeface="Rockwell"/>
                          <a:ea typeface="Rockwell"/>
                          <a:cs typeface="Rockwell"/>
                          <a:sym typeface="Rockwell"/>
                        </a:rPr>
                        <a:t>A subjective rating of the quality of sleep, ranging from 1 to 10</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9150">
                <a:tc>
                  <a:txBody>
                    <a:bodyPr/>
                    <a:lstStyle/>
                    <a:p>
                      <a:pPr indent="0" lvl="0" marL="0" marR="0" rtl="0" algn="l">
                        <a:spcBef>
                          <a:spcPts val="0"/>
                        </a:spcBef>
                        <a:spcAft>
                          <a:spcPts val="0"/>
                        </a:spcAft>
                        <a:buNone/>
                      </a:pPr>
                      <a:r>
                        <a:rPr b="1" i="0" lang="en-IN" sz="1800" u="none" cap="none" strike="noStrike">
                          <a:solidFill>
                            <a:srgbClr val="000000"/>
                          </a:solidFill>
                          <a:latin typeface="Rockwell"/>
                          <a:ea typeface="Rockwell"/>
                          <a:cs typeface="Rockwell"/>
                          <a:sym typeface="Rockwell"/>
                        </a:rPr>
                        <a:t>  PHYSICAL      ACTIVITY</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800" u="none" cap="none" strike="noStrike">
                          <a:solidFill>
                            <a:srgbClr val="000000"/>
                          </a:solidFill>
                          <a:latin typeface="Rockwell"/>
                          <a:ea typeface="Rockwell"/>
                          <a:cs typeface="Rockwell"/>
                          <a:sym typeface="Rockwell"/>
                        </a:rPr>
                        <a:t>The level of physical activity of the person (Low/Medium/High)</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9150">
                <a:tc>
                  <a:txBody>
                    <a:bodyPr/>
                    <a:lstStyle/>
                    <a:p>
                      <a:pPr indent="0" lvl="0" marL="0" marR="0" rtl="0" algn="l">
                        <a:spcBef>
                          <a:spcPts val="0"/>
                        </a:spcBef>
                        <a:spcAft>
                          <a:spcPts val="0"/>
                        </a:spcAft>
                        <a:buNone/>
                      </a:pPr>
                      <a:r>
                        <a:rPr b="1" i="0" lang="en-IN" sz="1800" u="none" cap="none" strike="noStrike">
                          <a:solidFill>
                            <a:srgbClr val="000000"/>
                          </a:solidFill>
                          <a:latin typeface="Rockwell"/>
                          <a:ea typeface="Rockwell"/>
                          <a:cs typeface="Rockwell"/>
                          <a:sym typeface="Rockwell"/>
                        </a:rPr>
                        <a:t> STRESS LEVEL</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800" u="none" cap="none" strike="noStrike">
                          <a:solidFill>
                            <a:srgbClr val="000000"/>
                          </a:solidFill>
                          <a:latin typeface="Rockwell"/>
                          <a:ea typeface="Rockwell"/>
                          <a:cs typeface="Rockwell"/>
                          <a:sym typeface="Rockwell"/>
                        </a:rPr>
                        <a:t>A subjective rating of the stress level, ranging from 1 to 10</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0200">
                <a:tc>
                  <a:txBody>
                    <a:bodyPr/>
                    <a:lstStyle/>
                    <a:p>
                      <a:pPr indent="0" lvl="0" marL="0" marR="0" rtl="0" algn="l">
                        <a:spcBef>
                          <a:spcPts val="0"/>
                        </a:spcBef>
                        <a:spcAft>
                          <a:spcPts val="0"/>
                        </a:spcAft>
                        <a:buNone/>
                      </a:pPr>
                      <a:r>
                        <a:rPr b="1" i="0" lang="en-IN" sz="1800" u="none" cap="none" strike="noStrike">
                          <a:solidFill>
                            <a:srgbClr val="000000"/>
                          </a:solidFill>
                          <a:latin typeface="Rockwell"/>
                          <a:ea typeface="Rockwell"/>
                          <a:cs typeface="Rockwell"/>
                          <a:sym typeface="Rockwell"/>
                        </a:rPr>
                        <a:t> BMI CATEGORY</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800" u="none" cap="none" strike="noStrike">
                          <a:solidFill>
                            <a:srgbClr val="000000"/>
                          </a:solidFill>
                          <a:latin typeface="Rockwell"/>
                          <a:ea typeface="Rockwell"/>
                          <a:cs typeface="Rockwell"/>
                          <a:sym typeface="Rockwell"/>
                        </a:rPr>
                        <a:t>The BMI category of the person(Underweight/Normal/Overweight/Obesity)</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9150">
                <a:tc>
                  <a:txBody>
                    <a:bodyPr/>
                    <a:lstStyle/>
                    <a:p>
                      <a:pPr indent="0" lvl="0" marL="0" marR="0" rtl="0" algn="l">
                        <a:spcBef>
                          <a:spcPts val="0"/>
                        </a:spcBef>
                        <a:spcAft>
                          <a:spcPts val="0"/>
                        </a:spcAft>
                        <a:buNone/>
                      </a:pPr>
                      <a:r>
                        <a:rPr b="1" i="0" lang="en-IN" sz="1800" u="none" cap="none" strike="noStrike">
                          <a:solidFill>
                            <a:srgbClr val="000000"/>
                          </a:solidFill>
                          <a:latin typeface="Rockwell"/>
                          <a:ea typeface="Rockwell"/>
                          <a:cs typeface="Rockwell"/>
                          <a:sym typeface="Rockwell"/>
                        </a:rPr>
                        <a:t> BLOOD PRESSURE</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800" u="none" cap="none" strike="noStrike">
                          <a:solidFill>
                            <a:srgbClr val="000000"/>
                          </a:solidFill>
                          <a:latin typeface="Rockwell"/>
                          <a:ea typeface="Rockwell"/>
                          <a:cs typeface="Rockwell"/>
                          <a:sym typeface="Rockwell"/>
                        </a:rPr>
                        <a:t>The blood pressure of the person in mmHg</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9150">
                <a:tc>
                  <a:txBody>
                    <a:bodyPr/>
                    <a:lstStyle/>
                    <a:p>
                      <a:pPr indent="0" lvl="0" marL="0" marR="0" rtl="0" algn="l">
                        <a:spcBef>
                          <a:spcPts val="0"/>
                        </a:spcBef>
                        <a:spcAft>
                          <a:spcPts val="0"/>
                        </a:spcAft>
                        <a:buNone/>
                      </a:pPr>
                      <a:r>
                        <a:rPr b="1" i="0" lang="en-IN" sz="1800" u="none" cap="none" strike="noStrike">
                          <a:solidFill>
                            <a:srgbClr val="000000"/>
                          </a:solidFill>
                          <a:latin typeface="Rockwell"/>
                          <a:ea typeface="Rockwell"/>
                          <a:cs typeface="Rockwell"/>
                          <a:sym typeface="Rockwell"/>
                        </a:rPr>
                        <a:t> HEART RATE</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800" u="none" cap="none" strike="noStrike">
                          <a:solidFill>
                            <a:srgbClr val="000000"/>
                          </a:solidFill>
                          <a:latin typeface="Rockwell"/>
                          <a:ea typeface="Rockwell"/>
                          <a:cs typeface="Rockwell"/>
                          <a:sym typeface="Rockwell"/>
                        </a:rPr>
                        <a:t>The heart rate of the person in beats per minute</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9150">
                <a:tc>
                  <a:txBody>
                    <a:bodyPr/>
                    <a:lstStyle/>
                    <a:p>
                      <a:pPr indent="0" lvl="0" marL="0" marR="0" rtl="0" algn="l">
                        <a:spcBef>
                          <a:spcPts val="0"/>
                        </a:spcBef>
                        <a:spcAft>
                          <a:spcPts val="0"/>
                        </a:spcAft>
                        <a:buNone/>
                      </a:pPr>
                      <a:r>
                        <a:rPr b="1" i="0" lang="en-IN" sz="1800" u="none" cap="none" strike="noStrike">
                          <a:solidFill>
                            <a:srgbClr val="000000"/>
                          </a:solidFill>
                          <a:latin typeface="Rockwell"/>
                          <a:ea typeface="Rockwell"/>
                          <a:cs typeface="Rockwell"/>
                          <a:sym typeface="Rockwell"/>
                        </a:rPr>
                        <a:t> DAILY STEPS</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800" u="none" cap="none" strike="noStrike">
                          <a:solidFill>
                            <a:srgbClr val="000000"/>
                          </a:solidFill>
                          <a:latin typeface="Rockwell"/>
                          <a:ea typeface="Rockwell"/>
                          <a:cs typeface="Rockwell"/>
                          <a:sym typeface="Rockwell"/>
                        </a:rPr>
                        <a:t>The number of steps taken by the person per day</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0200">
                <a:tc>
                  <a:txBody>
                    <a:bodyPr/>
                    <a:lstStyle/>
                    <a:p>
                      <a:pPr indent="0" lvl="0" marL="0" marR="0" rtl="0" algn="l">
                        <a:spcBef>
                          <a:spcPts val="0"/>
                        </a:spcBef>
                        <a:spcAft>
                          <a:spcPts val="0"/>
                        </a:spcAft>
                        <a:buNone/>
                      </a:pPr>
                      <a:r>
                        <a:rPr b="1" i="0" lang="en-IN" sz="1800" u="none" cap="none" strike="noStrike">
                          <a:solidFill>
                            <a:srgbClr val="000000"/>
                          </a:solidFill>
                          <a:latin typeface="Rockwell"/>
                          <a:ea typeface="Rockwell"/>
                          <a:cs typeface="Rockwell"/>
                          <a:sym typeface="Rockwell"/>
                        </a:rPr>
                        <a:t> SLEEP DISORDER</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b="0" i="0" lang="en-IN" sz="1800" u="none" cap="none" strike="noStrike">
                          <a:solidFill>
                            <a:srgbClr val="000000"/>
                          </a:solidFill>
                          <a:latin typeface="Rockwell"/>
                          <a:ea typeface="Rockwell"/>
                          <a:cs typeface="Rockwell"/>
                          <a:sym typeface="Rockwell"/>
                        </a:rPr>
                        <a:t>The presence or absence of a sleep disorder in the person (None, Insomnia, Sleep Apnea)</a:t>
                      </a:r>
                      <a:endParaRPr/>
                    </a:p>
                  </a:txBody>
                  <a:tcPr marT="7625" marB="0" marR="7625" marL="76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IN"/>
              <a:t>DETAILS ABOUT SLEEP DISORDER COLUMN:</a:t>
            </a:r>
            <a:endParaRPr/>
          </a:p>
        </p:txBody>
      </p:sp>
      <p:sp>
        <p:nvSpPr>
          <p:cNvPr id="153" name="Google Shape;153;p9"/>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2040"/>
              <a:buChar char="▪"/>
            </a:pPr>
            <a:r>
              <a:rPr b="1" lang="en-IN" sz="2400"/>
              <a:t>None</a:t>
            </a:r>
            <a:r>
              <a:rPr lang="en-IN" sz="2400"/>
              <a:t>: The individual does not exhibit any specific sleep disorder.</a:t>
            </a:r>
            <a:endParaRPr/>
          </a:p>
          <a:p>
            <a:pPr indent="0" lvl="0" marL="0" rtl="0" algn="l">
              <a:lnSpc>
                <a:spcPct val="90000"/>
              </a:lnSpc>
              <a:spcBef>
                <a:spcPts val="1200"/>
              </a:spcBef>
              <a:spcAft>
                <a:spcPts val="0"/>
              </a:spcAft>
              <a:buSzPts val="2040"/>
              <a:buNone/>
            </a:pPr>
            <a:r>
              <a:t/>
            </a:r>
            <a:endParaRPr sz="2400"/>
          </a:p>
          <a:p>
            <a:pPr indent="-182880" lvl="0" marL="182880" rtl="0" algn="l">
              <a:lnSpc>
                <a:spcPct val="90000"/>
              </a:lnSpc>
              <a:spcBef>
                <a:spcPts val="1200"/>
              </a:spcBef>
              <a:spcAft>
                <a:spcPts val="0"/>
              </a:spcAft>
              <a:buSzPts val="2040"/>
              <a:buChar char="▪"/>
            </a:pPr>
            <a:r>
              <a:rPr b="1" lang="en-IN" sz="2400"/>
              <a:t>Insomnia</a:t>
            </a:r>
            <a:r>
              <a:rPr lang="en-IN" sz="2400"/>
              <a:t>: The individual experiences difficulty falling asleep or staying asleep, leading to inadequate or poor-quality sleep.</a:t>
            </a:r>
            <a:endParaRPr/>
          </a:p>
          <a:p>
            <a:pPr indent="0" lvl="0" marL="0" rtl="0" algn="l">
              <a:lnSpc>
                <a:spcPct val="90000"/>
              </a:lnSpc>
              <a:spcBef>
                <a:spcPts val="1200"/>
              </a:spcBef>
              <a:spcAft>
                <a:spcPts val="0"/>
              </a:spcAft>
              <a:buSzPts val="2040"/>
              <a:buNone/>
            </a:pPr>
            <a:r>
              <a:t/>
            </a:r>
            <a:endParaRPr sz="2400"/>
          </a:p>
          <a:p>
            <a:pPr indent="-182880" lvl="0" marL="182880" rtl="0" algn="l">
              <a:lnSpc>
                <a:spcPct val="90000"/>
              </a:lnSpc>
              <a:spcBef>
                <a:spcPts val="1200"/>
              </a:spcBef>
              <a:spcAft>
                <a:spcPts val="0"/>
              </a:spcAft>
              <a:buSzPts val="2040"/>
              <a:buChar char="▪"/>
            </a:pPr>
            <a:r>
              <a:rPr b="1" lang="en-IN" sz="2400"/>
              <a:t>Sleep Apnea</a:t>
            </a:r>
            <a:r>
              <a:rPr lang="en-IN" sz="2400"/>
              <a:t>: The individual suffers from pauses in breathing during sleep, resulting in disrupted sleep patterns and potential health risks.</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2024-11-30T17:39:49Z</dcterms:created>
  <dc:creator>MOHAMMED SUHAIL MR</dc:creator>
</cp:coreProperties>
</file>