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76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4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51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6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7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9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9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9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0D7D-1442-46DA-A621-5B40A5AE5D3B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73FFA-2C12-411C-98D6-0C54651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625C-07C2-4785-AF30-C508684A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3" y="567000"/>
            <a:ext cx="9592081" cy="13223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Health insurance Fraud Detection Solution </a:t>
            </a:r>
            <a:br>
              <a:rPr lang="en-US" sz="3600" dirty="0">
                <a:latin typeface="Arial Rounded MT Bold" panose="020F0704030504030204" pitchFamily="34" charset="0"/>
              </a:rPr>
            </a:br>
            <a:br>
              <a:rPr lang="en-US" sz="3600" dirty="0">
                <a:latin typeface="Arial Rounded MT Bold" panose="020F0704030504030204" pitchFamily="34" charset="0"/>
              </a:rPr>
            </a:b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195F-90E6-41EA-AE69-A483D171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69" y="1836549"/>
            <a:ext cx="6841968" cy="442496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34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2" y="300823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717192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Elbow Method </a:t>
            </a:r>
            <a:r>
              <a:rPr lang="en-US" sz="1600" b="1" dirty="0">
                <a:solidFill>
                  <a:schemeClr val="tx2"/>
                </a:solidFill>
              </a:rPr>
              <a:t>  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C0C2C-8196-4224-8DB2-A185DD7E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2" y="1470492"/>
            <a:ext cx="5563626" cy="4683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600D4-3C4A-43BD-9143-EE37FEF0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60" y="1470492"/>
            <a:ext cx="5038799" cy="46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3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0" y="378908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508521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Create Model and Save </a:t>
            </a:r>
            <a:r>
              <a:rPr lang="en-US" sz="1600" b="1" dirty="0">
                <a:solidFill>
                  <a:schemeClr val="tx2"/>
                </a:solidFill>
              </a:rPr>
              <a:t>  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011A-A00E-46E6-AE06-CCA63A67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2" y="1848267"/>
            <a:ext cx="9071577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4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0" y="378908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508521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Create Model and Save </a:t>
            </a:r>
            <a:r>
              <a:rPr lang="en-US" sz="1600" b="1" dirty="0">
                <a:solidFill>
                  <a:schemeClr val="tx2"/>
                </a:solidFill>
              </a:rPr>
              <a:t>  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267D4-F16B-403F-9B87-37CEB543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2" y="1590360"/>
            <a:ext cx="7721079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8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0" y="378908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508521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Insert Data to Oracle Table 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41023-CCDB-4C76-98EC-4D913FA3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" y="1770182"/>
            <a:ext cx="10182925" cy="4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0" y="378908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508521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User Interface to the end user 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2"/>
              </a:solidFill>
            </a:endParaRP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25998-C6B1-4C9B-8A88-8A228C22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2" y="1770182"/>
            <a:ext cx="9015306" cy="44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0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0" y="378908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508521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User Interface to the end user </a:t>
            </a: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3109F-A079-47CD-97CC-82AC926E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1" y="1848267"/>
            <a:ext cx="11116837" cy="48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0" y="378908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Testing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508521" y="1074545"/>
            <a:ext cx="8596668" cy="44399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In this Part we repeat the process for the new data as following :  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Cleaning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Data 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Predict the new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Insert new result to another table ( SUBSCRIBERS_CLUSTER_TEMP_TB).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Compare the data between tow table based on the id num , if record is exist then update on it else insert the new record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We created </a:t>
            </a:r>
            <a:r>
              <a:rPr lang="en-US" sz="1600" b="1" dirty="0">
                <a:solidFill>
                  <a:schemeClr val="tx1"/>
                </a:solidFill>
              </a:rPr>
              <a:t>a batch file to run our script daily </a:t>
            </a:r>
            <a:r>
              <a:rPr lang="en-US" sz="1600" b="1">
                <a:solidFill>
                  <a:schemeClr val="tx1"/>
                </a:solidFill>
              </a:rPr>
              <a:t>at 10:00 clock .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2"/>
              </a:solidFill>
            </a:endParaRP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5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75AE42-EA23-425F-8BC9-741F5C6E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6437" y="2308394"/>
            <a:ext cx="12192000" cy="52812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chemeClr val="tx2"/>
                </a:solidFill>
              </a:rPr>
              <a:t>Q</a:t>
            </a:r>
            <a:r>
              <a:rPr lang="en-US" sz="11500" i="1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&amp;</a:t>
            </a:r>
            <a:r>
              <a:rPr lang="en-US" sz="11500" dirty="0">
                <a:solidFill>
                  <a:schemeClr val="tx2"/>
                </a:solidFill>
              </a:rPr>
              <a:t>A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8437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902F-AFA5-48C3-B50C-9AB5F605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1" y="214531"/>
            <a:ext cx="8454683" cy="365760"/>
          </a:xfrm>
        </p:spPr>
        <p:txBody>
          <a:bodyPr>
            <a:no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5D175-4457-4CF4-9959-65BCE248F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499" y="1375112"/>
            <a:ext cx="10217834" cy="246536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Get Data from Database</a:t>
            </a:r>
          </a:p>
          <a:p>
            <a:pPr marL="457200" indent="-457200" algn="l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Cleaning Data </a:t>
            </a:r>
          </a:p>
          <a:p>
            <a:pPr marL="457200" indent="-457200" algn="l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Data Processing</a:t>
            </a:r>
          </a:p>
          <a:p>
            <a:pPr marL="457200" indent="-457200" algn="l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Normalization</a:t>
            </a:r>
          </a:p>
          <a:p>
            <a:pPr marL="457200" indent="-457200" algn="l">
              <a:buFont typeface="Wingdings 3" charset="2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Calculate the k value by using elbow method</a:t>
            </a:r>
          </a:p>
          <a:p>
            <a:pPr marL="457200" indent="-457200" algn="l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Create and Save a model (KMeans Clustering Algorithm) and export result to csv files </a:t>
            </a:r>
          </a:p>
          <a:p>
            <a:pPr marL="457200" indent="-457200" algn="l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Insert the data(result) to oracle database after testing from domain experts.</a:t>
            </a:r>
          </a:p>
          <a:p>
            <a:pPr marL="457200" indent="-457200" algn="l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Display the data on web application </a:t>
            </a:r>
          </a:p>
          <a:p>
            <a:pPr marL="457200" indent="-457200" algn="l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39FF14-A9B0-4BB1-BA23-51BC0ABA2EE7}"/>
              </a:ext>
            </a:extLst>
          </p:cNvPr>
          <p:cNvSpPr txBox="1">
            <a:spLocks/>
          </p:cNvSpPr>
          <p:nvPr/>
        </p:nvSpPr>
        <p:spPr>
          <a:xfrm>
            <a:off x="935500" y="687557"/>
            <a:ext cx="8454683" cy="36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EFD038-EE42-4CCF-BF5E-9BD80522E2CE}"/>
              </a:ext>
            </a:extLst>
          </p:cNvPr>
          <p:cNvSpPr txBox="1">
            <a:spLocks/>
          </p:cNvSpPr>
          <p:nvPr/>
        </p:nvSpPr>
        <p:spPr>
          <a:xfrm>
            <a:off x="935499" y="3840476"/>
            <a:ext cx="8454683" cy="36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Testing Data Stage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8380487-C8CF-41CC-9173-1325313F26EA}"/>
              </a:ext>
            </a:extLst>
          </p:cNvPr>
          <p:cNvSpPr txBox="1">
            <a:spLocks/>
          </p:cNvSpPr>
          <p:nvPr/>
        </p:nvSpPr>
        <p:spPr>
          <a:xfrm>
            <a:off x="935499" y="4206236"/>
            <a:ext cx="10217834" cy="22824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 3" charset="2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Get Data (Historical data related to subscribers new claims - Today) </a:t>
            </a:r>
          </a:p>
          <a:p>
            <a:pPr marL="457200" indent="-457200" algn="l">
              <a:buFont typeface="Wingdings 3" charset="2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Cleaning Data </a:t>
            </a:r>
          </a:p>
          <a:p>
            <a:pPr marL="457200" indent="-457200" algn="l">
              <a:buFont typeface="Wingdings 3" charset="2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Data Processing</a:t>
            </a:r>
          </a:p>
          <a:p>
            <a:pPr marL="457200" indent="-457200" algn="l">
              <a:buFont typeface="Wingdings 3" charset="2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Normalization</a:t>
            </a:r>
          </a:p>
          <a:p>
            <a:pPr marL="457200" indent="-457200" algn="l">
              <a:buFont typeface="Wingdings 3" charset="2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Predict new data and export result to csv files </a:t>
            </a:r>
          </a:p>
          <a:p>
            <a:pPr marL="457200" indent="-457200" algn="l">
              <a:buFont typeface="Wingdings 3" charset="2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Insert the result to oracle different table</a:t>
            </a:r>
          </a:p>
          <a:p>
            <a:pPr marL="457200" indent="-457200" algn="l">
              <a:buFont typeface="Wingdings 3" charset="2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Update the data 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marL="457200" indent="-457200" algn="l">
              <a:buFont typeface="Wingdings 3" charset="2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9D8002-8022-4561-A1EA-7B19228F260D}"/>
              </a:ext>
            </a:extLst>
          </p:cNvPr>
          <p:cNvSpPr txBox="1">
            <a:spLocks/>
          </p:cNvSpPr>
          <p:nvPr/>
        </p:nvSpPr>
        <p:spPr>
          <a:xfrm>
            <a:off x="935499" y="1034852"/>
            <a:ext cx="8454683" cy="36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Training Data Stage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1DFB75-8B1D-44ED-B085-A8A8504755C8}"/>
              </a:ext>
            </a:extLst>
          </p:cNvPr>
          <p:cNvSpPr txBox="1">
            <a:spLocks/>
          </p:cNvSpPr>
          <p:nvPr/>
        </p:nvSpPr>
        <p:spPr>
          <a:xfrm>
            <a:off x="935499" y="6460589"/>
            <a:ext cx="8454683" cy="36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320843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B90E-CAD9-40E0-89FE-85FF19B8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62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C49E90-8E02-4F9F-99FE-60D093BE3352}"/>
              </a:ext>
            </a:extLst>
          </p:cNvPr>
          <p:cNvSpPr txBox="1">
            <a:spLocks/>
          </p:cNvSpPr>
          <p:nvPr/>
        </p:nvSpPr>
        <p:spPr>
          <a:xfrm>
            <a:off x="677334" y="1493520"/>
            <a:ext cx="8596668" cy="2107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 our case, the data is not labeled, which means that we didn’t have a column that shows if this subscriber is fraud or not.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 most famous algorithm in ML used for unsupervised data is KMeans Clustering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47817-D6AE-4574-8AC8-2734CA13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3813149" cy="30861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36B49-8C22-4968-896E-3BB90C701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3429000"/>
            <a:ext cx="4172012" cy="30861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168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2" y="300823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717192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Get The Data from production 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8CDD73-939A-483B-A103-05CA3B775F1D}"/>
              </a:ext>
            </a:extLst>
          </p:cNvPr>
          <p:cNvSpPr txBox="1">
            <a:spLocks/>
          </p:cNvSpPr>
          <p:nvPr/>
        </p:nvSpPr>
        <p:spPr>
          <a:xfrm>
            <a:off x="970410" y="1848267"/>
            <a:ext cx="8596668" cy="19922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 stored in our database at datacenter in Tamkeen insurance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  created </a:t>
            </a:r>
            <a:r>
              <a:rPr lang="en-US" sz="2000" dirty="0" err="1">
                <a:solidFill>
                  <a:schemeClr val="tx1"/>
                </a:solidFill>
              </a:rPr>
              <a:t>SQl</a:t>
            </a:r>
            <a:r>
              <a:rPr lang="en-US" sz="2000" dirty="0">
                <a:solidFill>
                  <a:schemeClr val="tx1"/>
                </a:solidFill>
              </a:rPr>
              <a:t> Statement to collect the data from more than one 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Training Data is 701,922 rows and 30 column 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3E9404-B5AC-475C-A0D4-D8BD95D8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11" y="3429000"/>
            <a:ext cx="8596667" cy="29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2" y="300823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717192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2"/>
                </a:solidFill>
              </a:rPr>
              <a:t>Cleaning Data  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8CDD73-939A-483B-A103-05CA3B775F1D}"/>
              </a:ext>
            </a:extLst>
          </p:cNvPr>
          <p:cNvSpPr txBox="1">
            <a:spLocks/>
          </p:cNvSpPr>
          <p:nvPr/>
        </p:nvSpPr>
        <p:spPr>
          <a:xfrm>
            <a:off x="970410" y="1590359"/>
            <a:ext cx="8596668" cy="2587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this part we deleted column out of our scope.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 created new column to be used in our project  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Export the new data (Cleaning data) with 619,033 rows and 16 column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3717F-6EBD-4A31-B182-C513A5C0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90" y="3209988"/>
            <a:ext cx="8113270" cy="30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7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2" y="300823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717192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2"/>
                </a:solidFill>
              </a:rPr>
              <a:t>Data Processing  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8CDD73-939A-483B-A103-05CA3B775F1D}"/>
              </a:ext>
            </a:extLst>
          </p:cNvPr>
          <p:cNvSpPr txBox="1">
            <a:spLocks/>
          </p:cNvSpPr>
          <p:nvPr/>
        </p:nvSpPr>
        <p:spPr>
          <a:xfrm>
            <a:off x="970410" y="1590358"/>
            <a:ext cx="8596668" cy="25314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created new features from columns and collect data based on ID Number for subscribers . 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exported the new data (After Processing ) with 19,161 rows and 31 column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new features contain max value, average and count for unique ID Number.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9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300823"/>
            <a:ext cx="8936376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225084" y="1074545"/>
            <a:ext cx="9088776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2"/>
                </a:solidFill>
              </a:rPr>
              <a:t>Data Processing  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73547-90ED-4FE2-AF5C-0A2C7D5C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4" y="1434905"/>
            <a:ext cx="11816862" cy="51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2" y="300823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717192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2"/>
                </a:solidFill>
              </a:rPr>
              <a:t>Data Processing  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186C3-9A5A-4240-AFCC-E0BA6D3E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848267"/>
            <a:ext cx="11015004" cy="28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3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4D94-A904-4453-AD52-1AD4CAE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2" y="300823"/>
            <a:ext cx="8596668" cy="5158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Training Data Stage </a:t>
            </a:r>
            <a:br>
              <a:rPr lang="en-US" sz="3600" dirty="0"/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63393B-925F-44F4-BE0D-466EDDDBC782}"/>
              </a:ext>
            </a:extLst>
          </p:cNvPr>
          <p:cNvSpPr txBox="1">
            <a:spLocks/>
          </p:cNvSpPr>
          <p:nvPr/>
        </p:nvSpPr>
        <p:spPr>
          <a:xfrm>
            <a:off x="564792" y="816638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200951-B61D-4877-BA83-882A9AFEE846}"/>
              </a:ext>
            </a:extLst>
          </p:cNvPr>
          <p:cNvSpPr txBox="1">
            <a:spLocks/>
          </p:cNvSpPr>
          <p:nvPr/>
        </p:nvSpPr>
        <p:spPr>
          <a:xfrm>
            <a:off x="717192" y="107454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2"/>
                </a:solidFill>
              </a:rPr>
              <a:t>Normalization 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FEBD-6F35-435E-9167-A9A8E834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25" y="2106175"/>
            <a:ext cx="8905111" cy="36488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008156-E00F-4390-9C78-C878C5A80896}"/>
              </a:ext>
            </a:extLst>
          </p:cNvPr>
          <p:cNvSpPr txBox="1">
            <a:spLocks/>
          </p:cNvSpPr>
          <p:nvPr/>
        </p:nvSpPr>
        <p:spPr>
          <a:xfrm>
            <a:off x="717191" y="1590360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2"/>
                </a:solidFill>
              </a:rPr>
              <a:t>In this part we used minmax scaler for every features after that transform it .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( Give every value in data new value from 0 to 1 )</a:t>
            </a:r>
          </a:p>
          <a:p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36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1119</TotalTime>
  <Words>525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Times New Roman</vt:lpstr>
      <vt:lpstr>Trebuchet MS</vt:lpstr>
      <vt:lpstr>Wingdings 3</vt:lpstr>
      <vt:lpstr>Facet</vt:lpstr>
      <vt:lpstr>Health insurance Fraud Detection Solution   </vt:lpstr>
      <vt:lpstr>Table of Contents</vt:lpstr>
      <vt:lpstr>Introduction  </vt:lpstr>
      <vt:lpstr>Training Data Stage   </vt:lpstr>
      <vt:lpstr>Training Data Stage   </vt:lpstr>
      <vt:lpstr>Training Data Stage   </vt:lpstr>
      <vt:lpstr>Training Data Stage   </vt:lpstr>
      <vt:lpstr>Training Data Stage   </vt:lpstr>
      <vt:lpstr>Training Data Stage   </vt:lpstr>
      <vt:lpstr>Training Data Stage   </vt:lpstr>
      <vt:lpstr>Training Data Stage   </vt:lpstr>
      <vt:lpstr>Training Data Stage   </vt:lpstr>
      <vt:lpstr>Training Data Stage   </vt:lpstr>
      <vt:lpstr>Training Data Stage   </vt:lpstr>
      <vt:lpstr>Training Data Stage   </vt:lpstr>
      <vt:lpstr>Testing Data Stage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Health insurance Fraud Detection Solution</dc:title>
  <dc:creator>Mohammad Dar Alsheikh</dc:creator>
  <cp:lastModifiedBy>Mohammad Dar Alsheikh</cp:lastModifiedBy>
  <cp:revision>18</cp:revision>
  <dcterms:created xsi:type="dcterms:W3CDTF">2022-02-14T10:53:18Z</dcterms:created>
  <dcterms:modified xsi:type="dcterms:W3CDTF">2022-02-15T06:57:08Z</dcterms:modified>
</cp:coreProperties>
</file>