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8" r:id="rId3"/>
    <p:sldId id="259" r:id="rId4"/>
    <p:sldId id="266" r:id="rId5"/>
    <p:sldId id="260" r:id="rId6"/>
    <p:sldId id="257" r:id="rId7"/>
    <p:sldId id="261" r:id="rId8"/>
    <p:sldId id="267" r:id="rId9"/>
    <p:sldId id="262" r:id="rId10"/>
    <p:sldId id="264"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F8A01-AE3E-48BE-8461-272A2AC51584}"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C6B8B-19E3-4C81-B87D-C0526065EB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29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F8A01-AE3E-48BE-8461-272A2AC51584}"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C6B8B-19E3-4C81-B87D-C0526065EB6E}" type="slidenum">
              <a:rPr lang="en-US" smtClean="0"/>
              <a:t>‹#›</a:t>
            </a:fld>
            <a:endParaRPr lang="en-US"/>
          </a:p>
        </p:txBody>
      </p:sp>
    </p:spTree>
    <p:extLst>
      <p:ext uri="{BB962C8B-B14F-4D97-AF65-F5344CB8AC3E}">
        <p14:creationId xmlns:p14="http://schemas.microsoft.com/office/powerpoint/2010/main" val="383385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F8A01-AE3E-48BE-8461-272A2AC51584}"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C6B8B-19E3-4C81-B87D-C0526065EB6E}" type="slidenum">
              <a:rPr lang="en-US" smtClean="0"/>
              <a:t>‹#›</a:t>
            </a:fld>
            <a:endParaRPr lang="en-US"/>
          </a:p>
        </p:txBody>
      </p:sp>
    </p:spTree>
    <p:extLst>
      <p:ext uri="{BB962C8B-B14F-4D97-AF65-F5344CB8AC3E}">
        <p14:creationId xmlns:p14="http://schemas.microsoft.com/office/powerpoint/2010/main" val="85956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F8A01-AE3E-48BE-8461-272A2AC51584}"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C6B8B-19E3-4C81-B87D-C0526065EB6E}" type="slidenum">
              <a:rPr lang="en-US" smtClean="0"/>
              <a:t>‹#›</a:t>
            </a:fld>
            <a:endParaRPr lang="en-US"/>
          </a:p>
        </p:txBody>
      </p:sp>
    </p:spTree>
    <p:extLst>
      <p:ext uri="{BB962C8B-B14F-4D97-AF65-F5344CB8AC3E}">
        <p14:creationId xmlns:p14="http://schemas.microsoft.com/office/powerpoint/2010/main" val="125609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F8A01-AE3E-48BE-8461-272A2AC51584}"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C6B8B-19E3-4C81-B87D-C0526065EB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474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F8A01-AE3E-48BE-8461-272A2AC51584}"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C6B8B-19E3-4C81-B87D-C0526065EB6E}" type="slidenum">
              <a:rPr lang="en-US" smtClean="0"/>
              <a:t>‹#›</a:t>
            </a:fld>
            <a:endParaRPr lang="en-US"/>
          </a:p>
        </p:txBody>
      </p:sp>
    </p:spTree>
    <p:extLst>
      <p:ext uri="{BB962C8B-B14F-4D97-AF65-F5344CB8AC3E}">
        <p14:creationId xmlns:p14="http://schemas.microsoft.com/office/powerpoint/2010/main" val="166590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F8A01-AE3E-48BE-8461-272A2AC51584}" type="datetimeFigureOut">
              <a:rPr lang="en-US" smtClean="0"/>
              <a:t>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C6B8B-19E3-4C81-B87D-C0526065EB6E}" type="slidenum">
              <a:rPr lang="en-US" smtClean="0"/>
              <a:t>‹#›</a:t>
            </a:fld>
            <a:endParaRPr lang="en-US"/>
          </a:p>
        </p:txBody>
      </p:sp>
    </p:spTree>
    <p:extLst>
      <p:ext uri="{BB962C8B-B14F-4D97-AF65-F5344CB8AC3E}">
        <p14:creationId xmlns:p14="http://schemas.microsoft.com/office/powerpoint/2010/main" val="307710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F8A01-AE3E-48BE-8461-272A2AC51584}" type="datetimeFigureOut">
              <a:rPr lang="en-US" smtClean="0"/>
              <a:t>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C6B8B-19E3-4C81-B87D-C0526065EB6E}" type="slidenum">
              <a:rPr lang="en-US" smtClean="0"/>
              <a:t>‹#›</a:t>
            </a:fld>
            <a:endParaRPr lang="en-US"/>
          </a:p>
        </p:txBody>
      </p:sp>
    </p:spTree>
    <p:extLst>
      <p:ext uri="{BB962C8B-B14F-4D97-AF65-F5344CB8AC3E}">
        <p14:creationId xmlns:p14="http://schemas.microsoft.com/office/powerpoint/2010/main" val="413898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9F8A01-AE3E-48BE-8461-272A2AC51584}" type="datetimeFigureOut">
              <a:rPr lang="en-US" smtClean="0"/>
              <a:t>2/6/2022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37C6B8B-19E3-4C81-B87D-C0526065EB6E}" type="slidenum">
              <a:rPr lang="en-US" smtClean="0"/>
              <a:t>‹#›</a:t>
            </a:fld>
            <a:endParaRPr lang="en-US"/>
          </a:p>
        </p:txBody>
      </p:sp>
    </p:spTree>
    <p:extLst>
      <p:ext uri="{BB962C8B-B14F-4D97-AF65-F5344CB8AC3E}">
        <p14:creationId xmlns:p14="http://schemas.microsoft.com/office/powerpoint/2010/main" val="110694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9F8A01-AE3E-48BE-8461-272A2AC51584}" type="datetimeFigureOut">
              <a:rPr lang="en-US" smtClean="0"/>
              <a:t>2/6/2022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7C6B8B-19E3-4C81-B87D-C0526065EB6E}" type="slidenum">
              <a:rPr lang="en-US" smtClean="0"/>
              <a:t>‹#›</a:t>
            </a:fld>
            <a:endParaRPr lang="en-US"/>
          </a:p>
        </p:txBody>
      </p:sp>
    </p:spTree>
    <p:extLst>
      <p:ext uri="{BB962C8B-B14F-4D97-AF65-F5344CB8AC3E}">
        <p14:creationId xmlns:p14="http://schemas.microsoft.com/office/powerpoint/2010/main" val="159208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F8A01-AE3E-48BE-8461-272A2AC51584}"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C6B8B-19E3-4C81-B87D-C0526065EB6E}" type="slidenum">
              <a:rPr lang="en-US" smtClean="0"/>
              <a:t>‹#›</a:t>
            </a:fld>
            <a:endParaRPr lang="en-US"/>
          </a:p>
        </p:txBody>
      </p:sp>
    </p:spTree>
    <p:extLst>
      <p:ext uri="{BB962C8B-B14F-4D97-AF65-F5344CB8AC3E}">
        <p14:creationId xmlns:p14="http://schemas.microsoft.com/office/powerpoint/2010/main" val="390311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9F8A01-AE3E-48BE-8461-272A2AC51584}" type="datetimeFigureOut">
              <a:rPr lang="en-US" smtClean="0"/>
              <a:t>2/6/2022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7C6B8B-19E3-4C81-B87D-C0526065EB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484180"/>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F8F5E1-FE54-4CA1-8EFA-7C9CEF0A3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63" y="0"/>
            <a:ext cx="12363061" cy="6875471"/>
          </a:xfrm>
          <a:prstGeom prst="rect">
            <a:avLst/>
          </a:prstGeom>
        </p:spPr>
      </p:pic>
      <p:sp>
        <p:nvSpPr>
          <p:cNvPr id="9" name="TextBox 8">
            <a:extLst>
              <a:ext uri="{FF2B5EF4-FFF2-40B4-BE49-F238E27FC236}">
                <a16:creationId xmlns:a16="http://schemas.microsoft.com/office/drawing/2014/main" id="{616C91F5-58E0-43F9-8969-048E90719049}"/>
              </a:ext>
            </a:extLst>
          </p:cNvPr>
          <p:cNvSpPr txBox="1"/>
          <p:nvPr/>
        </p:nvSpPr>
        <p:spPr>
          <a:xfrm>
            <a:off x="-130629" y="821094"/>
            <a:ext cx="12176449" cy="707886"/>
          </a:xfrm>
          <a:prstGeom prst="rect">
            <a:avLst/>
          </a:prstGeom>
          <a:solidFill>
            <a:schemeClr val="bg1"/>
          </a:solidFill>
        </p:spPr>
        <p:txBody>
          <a:bodyPr wrap="square" rtlCol="0">
            <a:spAutoFit/>
          </a:bodyPr>
          <a:lstStyle/>
          <a:p>
            <a:pPr algn="ctr"/>
            <a:r>
              <a:rPr lang="en-US" sz="4000" dirty="0">
                <a:latin typeface="Arial Rounded MT Bold" panose="020F0704030504030204" pitchFamily="34" charset="0"/>
              </a:rPr>
              <a:t>Health insurance Fraud Detection Solution </a:t>
            </a:r>
          </a:p>
        </p:txBody>
      </p:sp>
      <p:sp>
        <p:nvSpPr>
          <p:cNvPr id="10" name="TextBox 9">
            <a:extLst>
              <a:ext uri="{FF2B5EF4-FFF2-40B4-BE49-F238E27FC236}">
                <a16:creationId xmlns:a16="http://schemas.microsoft.com/office/drawing/2014/main" id="{E9428863-21B0-425F-BDE6-B08272F0D8CF}"/>
              </a:ext>
            </a:extLst>
          </p:cNvPr>
          <p:cNvSpPr txBox="1"/>
          <p:nvPr/>
        </p:nvSpPr>
        <p:spPr>
          <a:xfrm>
            <a:off x="8780106" y="3429000"/>
            <a:ext cx="3411893" cy="1938992"/>
          </a:xfrm>
          <a:prstGeom prst="rect">
            <a:avLst/>
          </a:prstGeom>
          <a:solidFill>
            <a:schemeClr val="bg1"/>
          </a:solidFill>
          <a:effectLst/>
        </p:spPr>
        <p:txBody>
          <a:bodyPr wrap="square" rtlCol="0">
            <a:spAutoFit/>
          </a:bodyPr>
          <a:lstStyle/>
          <a:p>
            <a:r>
              <a:rPr lang="en-US" sz="2400" dirty="0">
                <a:latin typeface="Arial Rounded MT Bold" panose="020F0704030504030204" pitchFamily="34" charset="0"/>
              </a:rPr>
              <a:t>Prepared by : </a:t>
            </a:r>
          </a:p>
          <a:p>
            <a:endParaRPr lang="en-US" sz="2400" dirty="0">
              <a:latin typeface="Arial Rounded MT Bold" panose="020F0704030504030204" pitchFamily="34" charset="0"/>
            </a:endParaRPr>
          </a:p>
          <a:p>
            <a:r>
              <a:rPr lang="en-US" sz="2400" dirty="0" err="1">
                <a:latin typeface="Arial Rounded MT Bold" panose="020F0704030504030204" pitchFamily="34" charset="0"/>
              </a:rPr>
              <a:t>Raed</a:t>
            </a:r>
            <a:r>
              <a:rPr lang="en-US" sz="2400" dirty="0">
                <a:latin typeface="Arial Rounded MT Bold" panose="020F0704030504030204" pitchFamily="34" charset="0"/>
              </a:rPr>
              <a:t> Jaber </a:t>
            </a:r>
            <a:endParaRPr lang="en-US" sz="2400" dirty="0">
              <a:solidFill>
                <a:schemeClr val="bg1"/>
              </a:solidFill>
              <a:latin typeface="Arial Rounded MT Bold" panose="020F0704030504030204" pitchFamily="34" charset="0"/>
            </a:endParaRPr>
          </a:p>
          <a:p>
            <a:r>
              <a:rPr lang="en-US" sz="2400" dirty="0">
                <a:latin typeface="Arial Rounded MT Bold" panose="020F0704030504030204" pitchFamily="34" charset="0"/>
              </a:rPr>
              <a:t>Abrar </a:t>
            </a:r>
            <a:r>
              <a:rPr lang="en-US" sz="2400" dirty="0" err="1">
                <a:latin typeface="Arial Rounded MT Bold" panose="020F0704030504030204" pitchFamily="34" charset="0"/>
              </a:rPr>
              <a:t>Mady</a:t>
            </a:r>
            <a:r>
              <a:rPr lang="en-US" sz="2400" dirty="0">
                <a:latin typeface="Arial Rounded MT Bold" panose="020F0704030504030204" pitchFamily="34" charset="0"/>
              </a:rPr>
              <a:t> </a:t>
            </a:r>
          </a:p>
          <a:p>
            <a:r>
              <a:rPr lang="en-US" sz="2400" dirty="0">
                <a:latin typeface="Arial Rounded MT Bold" panose="020F0704030504030204" pitchFamily="34" charset="0"/>
              </a:rPr>
              <a:t>Mohammad Al-Sheikh</a:t>
            </a:r>
          </a:p>
        </p:txBody>
      </p:sp>
    </p:spTree>
    <p:extLst>
      <p:ext uri="{BB962C8B-B14F-4D97-AF65-F5344CB8AC3E}">
        <p14:creationId xmlns:p14="http://schemas.microsoft.com/office/powerpoint/2010/main" val="2456431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E018-4B8E-43CC-A695-3B299CD33CD9}"/>
              </a:ext>
            </a:extLst>
          </p:cNvPr>
          <p:cNvSpPr>
            <a:spLocks noGrp="1"/>
          </p:cNvSpPr>
          <p:nvPr>
            <p:ph type="title"/>
          </p:nvPr>
        </p:nvSpPr>
        <p:spPr/>
        <p:txBody>
          <a:bodyPr>
            <a:normAutofit/>
          </a:bodyPr>
          <a:lstStyle/>
          <a:p>
            <a:pPr>
              <a:spcAft>
                <a:spcPts val="0"/>
              </a:spcAft>
            </a:pPr>
            <a:r>
              <a:rPr lang="en-US" sz="4000" dirty="0">
                <a:solidFill>
                  <a:schemeClr val="tx1"/>
                </a:solidFill>
                <a:latin typeface="Arial Rounded MT Bold" panose="020F0704030504030204" pitchFamily="34" charset="0"/>
                <a:ea typeface="+mn-ea"/>
                <a:cs typeface="+mn-cs"/>
              </a:rPr>
              <a:t>Data storage and preservations</a:t>
            </a:r>
          </a:p>
        </p:txBody>
      </p:sp>
      <p:sp>
        <p:nvSpPr>
          <p:cNvPr id="3" name="Content Placeholder 2">
            <a:extLst>
              <a:ext uri="{FF2B5EF4-FFF2-40B4-BE49-F238E27FC236}">
                <a16:creationId xmlns:a16="http://schemas.microsoft.com/office/drawing/2014/main" id="{AD759615-AB70-4B61-BDFE-93994BC1BD1B}"/>
              </a:ext>
            </a:extLst>
          </p:cNvPr>
          <p:cNvSpPr>
            <a:spLocks noGrp="1"/>
          </p:cNvSpPr>
          <p:nvPr>
            <p:ph idx="1"/>
          </p:nvPr>
        </p:nvSpPr>
        <p:spPr>
          <a:xfrm>
            <a:off x="1097280" y="2155370"/>
            <a:ext cx="10058400" cy="3713723"/>
          </a:xfrm>
        </p:spPr>
        <p:txBody>
          <a:bodyPr/>
          <a:lstStyle/>
          <a:p>
            <a:pPr>
              <a:buFont typeface="Wingdings" panose="05000000000000000000" pitchFamily="2" charset="2"/>
              <a:buChar char="q"/>
            </a:pPr>
            <a:r>
              <a:rPr lang="en-US" dirty="0"/>
              <a:t> Data storage is secure cloud based within the system server</a:t>
            </a:r>
          </a:p>
          <a:p>
            <a:pPr>
              <a:buFont typeface="Wingdings" panose="05000000000000000000" pitchFamily="2" charset="2"/>
              <a:buChar char="q"/>
            </a:pPr>
            <a:r>
              <a:rPr lang="en-US" dirty="0"/>
              <a:t> Since data cannot easily be recreated or produced and it is costly to reproduce (experimental data), So Raw data and metadata will be collected with the possibility of modification by a user.</a:t>
            </a:r>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56665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3F8D-DD8E-4251-B8E3-B425BBE558D1}"/>
              </a:ext>
            </a:extLst>
          </p:cNvPr>
          <p:cNvSpPr>
            <a:spLocks noGrp="1"/>
          </p:cNvSpPr>
          <p:nvPr>
            <p:ph type="title"/>
          </p:nvPr>
        </p:nvSpPr>
        <p:spPr/>
        <p:txBody>
          <a:bodyPr/>
          <a:lstStyle/>
          <a:p>
            <a:r>
              <a:rPr lang="en-US" sz="4000" dirty="0">
                <a:solidFill>
                  <a:schemeClr val="tx1"/>
                </a:solidFill>
                <a:latin typeface="Arial Rounded MT Bold" panose="020F0704030504030204" pitchFamily="34" charset="0"/>
                <a:ea typeface="+mn-ea"/>
                <a:cs typeface="+mn-cs"/>
              </a:rPr>
              <a:t>Data sharing and reuse</a:t>
            </a:r>
          </a:p>
        </p:txBody>
      </p:sp>
      <p:sp>
        <p:nvSpPr>
          <p:cNvPr id="3" name="Content Placeholder 2">
            <a:extLst>
              <a:ext uri="{FF2B5EF4-FFF2-40B4-BE49-F238E27FC236}">
                <a16:creationId xmlns:a16="http://schemas.microsoft.com/office/drawing/2014/main" id="{EA6BC708-C4FA-477B-89E8-258DAEC97299}"/>
              </a:ext>
            </a:extLst>
          </p:cNvPr>
          <p:cNvSpPr>
            <a:spLocks noGrp="1"/>
          </p:cNvSpPr>
          <p:nvPr>
            <p:ph idx="1"/>
          </p:nvPr>
        </p:nvSpPr>
        <p:spPr>
          <a:xfrm>
            <a:off x="1036321" y="1737360"/>
            <a:ext cx="10589622" cy="4131733"/>
          </a:xfrm>
        </p:spPr>
        <p:txBody>
          <a:bodyPr/>
          <a:lstStyle/>
          <a:p>
            <a:pPr marL="0" indent="0">
              <a:buNone/>
            </a:pPr>
            <a:endParaRPr lang="en-US" dirty="0"/>
          </a:p>
          <a:p>
            <a:pPr>
              <a:buFont typeface="Wingdings" panose="05000000000000000000" pitchFamily="2" charset="2"/>
              <a:buChar char="q"/>
            </a:pPr>
            <a:r>
              <a:rPr lang="en-US" dirty="0"/>
              <a:t>There is no intention to share the data.</a:t>
            </a:r>
          </a:p>
          <a:p>
            <a:pPr>
              <a:buFont typeface="Wingdings" panose="05000000000000000000" pitchFamily="2" charset="2"/>
              <a:buChar char="q"/>
            </a:pPr>
            <a:r>
              <a:rPr lang="en-US" dirty="0"/>
              <a:t>In the future maybe will share it among researchers based on certain criteria to ensure that the data is used effectively, as any researcher in the future can obtain the data according to specific criteria and conditions. We determine the amount of data, privacy standards, and financial compensation for sharing based on each researcher’s goal.</a:t>
            </a:r>
          </a:p>
          <a:p>
            <a:pPr marL="0" indent="0">
              <a:buNone/>
            </a:pPr>
            <a:endParaRPr lang="en-US" dirty="0"/>
          </a:p>
        </p:txBody>
      </p:sp>
    </p:spTree>
    <p:extLst>
      <p:ext uri="{BB962C8B-B14F-4D97-AF65-F5344CB8AC3E}">
        <p14:creationId xmlns:p14="http://schemas.microsoft.com/office/powerpoint/2010/main" val="277920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ACCD1-C796-416E-9063-088387854A9D}"/>
              </a:ext>
            </a:extLst>
          </p:cNvPr>
          <p:cNvSpPr>
            <a:spLocks noGrp="1"/>
          </p:cNvSpPr>
          <p:nvPr>
            <p:ph idx="1"/>
          </p:nvPr>
        </p:nvSpPr>
        <p:spPr>
          <a:xfrm>
            <a:off x="0" y="2491274"/>
            <a:ext cx="12192000" cy="5281265"/>
          </a:xfrm>
        </p:spPr>
        <p:txBody>
          <a:bodyPr/>
          <a:lstStyle/>
          <a:p>
            <a:pPr algn="ctr" rtl="0">
              <a:spcBef>
                <a:spcPts val="0"/>
              </a:spcBef>
              <a:spcAft>
                <a:spcPts val="0"/>
              </a:spcAft>
            </a:pPr>
            <a:r>
              <a:rPr lang="en-US" sz="9600" b="1" i="1" u="none" strike="noStrike" dirty="0">
                <a:solidFill>
                  <a:srgbClr val="000000"/>
                </a:solidFill>
                <a:effectLst/>
                <a:latin typeface="Times New Roman" panose="02020603050405020304" pitchFamily="18" charset="0"/>
              </a:rPr>
              <a:t>Q&amp;A</a:t>
            </a:r>
            <a:endParaRPr lang="en-US" sz="9600" b="0" dirty="0">
              <a:effectLst/>
            </a:endParaRPr>
          </a:p>
          <a:p>
            <a:br>
              <a:rPr lang="en-US" dirty="0"/>
            </a:br>
            <a:endParaRPr lang="en-US" dirty="0"/>
          </a:p>
        </p:txBody>
      </p:sp>
    </p:spTree>
    <p:extLst>
      <p:ext uri="{BB962C8B-B14F-4D97-AF65-F5344CB8AC3E}">
        <p14:creationId xmlns:p14="http://schemas.microsoft.com/office/powerpoint/2010/main" val="276314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0C3F-A2DA-45C8-BFCB-713DDC5AED73}"/>
              </a:ext>
            </a:extLst>
          </p:cNvPr>
          <p:cNvSpPr>
            <a:spLocks noGrp="1"/>
          </p:cNvSpPr>
          <p:nvPr>
            <p:ph type="title"/>
          </p:nvPr>
        </p:nvSpPr>
        <p:spPr/>
        <p:txBody>
          <a:bodyPr>
            <a:noAutofit/>
          </a:bodyPr>
          <a:lstStyle/>
          <a:p>
            <a:pPr rtl="0">
              <a:spcBef>
                <a:spcPts val="0"/>
              </a:spcBef>
              <a:spcAft>
                <a:spcPts val="0"/>
              </a:spcAft>
            </a:pPr>
            <a:r>
              <a:rPr lang="en-US" sz="4000" dirty="0">
                <a:solidFill>
                  <a:schemeClr val="tx1"/>
                </a:solidFill>
                <a:latin typeface="Arial Rounded MT Bold" panose="020F0704030504030204" pitchFamily="34" charset="0"/>
                <a:ea typeface="+mn-ea"/>
                <a:cs typeface="+mn-cs"/>
              </a:rPr>
              <a:t>Project Motivation</a:t>
            </a:r>
            <a:br>
              <a:rPr lang="en-US" sz="2800" b="0" dirty="0">
                <a:effectLst/>
              </a:rPr>
            </a:br>
            <a:endParaRPr lang="en-US" sz="2800" dirty="0">
              <a:solidFill>
                <a:schemeClr val="tx1"/>
              </a:solidFill>
              <a:latin typeface="Arial Rounded MT Bold" panose="020F0704030504030204" pitchFamily="34" charset="0"/>
              <a:ea typeface="+mn-ea"/>
              <a:cs typeface="+mn-cs"/>
            </a:endParaRPr>
          </a:p>
        </p:txBody>
      </p:sp>
      <p:sp>
        <p:nvSpPr>
          <p:cNvPr id="3" name="Content Placeholder 2">
            <a:extLst>
              <a:ext uri="{FF2B5EF4-FFF2-40B4-BE49-F238E27FC236}">
                <a16:creationId xmlns:a16="http://schemas.microsoft.com/office/drawing/2014/main" id="{D24EB839-B5D4-4960-9271-AD036A128D62}"/>
              </a:ext>
            </a:extLst>
          </p:cNvPr>
          <p:cNvSpPr>
            <a:spLocks noGrp="1"/>
          </p:cNvSpPr>
          <p:nvPr>
            <p:ph idx="1"/>
          </p:nvPr>
        </p:nvSpPr>
        <p:spPr>
          <a:xfrm>
            <a:off x="1097280" y="2230016"/>
            <a:ext cx="10058400" cy="3191070"/>
          </a:xfrm>
        </p:spPr>
        <p:txBody>
          <a:bodyPr>
            <a:normAutofit/>
          </a:bodyPr>
          <a:lstStyle/>
          <a:p>
            <a:pPr>
              <a:buFont typeface="Wingdings" panose="05000000000000000000" pitchFamily="2" charset="2"/>
              <a:buChar char="q"/>
            </a:pPr>
            <a:r>
              <a:rPr lang="en-US" dirty="0">
                <a:solidFill>
                  <a:srgbClr val="000000"/>
                </a:solidFill>
                <a:effectLst/>
                <a:latin typeface="Lato" panose="020B0604020202020204" pitchFamily="34" charset="0"/>
              </a:rPr>
              <a:t> Insurance fraud is a very critical problem for insurance companies, and detecting frauds is very important to reduce cost and increase profits.</a:t>
            </a:r>
          </a:p>
          <a:p>
            <a:pPr>
              <a:buFont typeface="Wingdings" panose="05000000000000000000" pitchFamily="2" charset="2"/>
              <a:buChar char="q"/>
            </a:pPr>
            <a:r>
              <a:rPr lang="en-US" dirty="0">
                <a:solidFill>
                  <a:srgbClr val="000000"/>
                </a:solidFill>
                <a:effectLst/>
                <a:latin typeface="Lato" panose="020B0604020202020204" pitchFamily="34" charset="0"/>
              </a:rPr>
              <a:t> According to a recent survey, it is estimated that the 15 percent of total claims are fraud. </a:t>
            </a:r>
          </a:p>
          <a:p>
            <a:pPr>
              <a:buFont typeface="Wingdings" panose="05000000000000000000" pitchFamily="2" charset="2"/>
              <a:buChar char="q"/>
            </a:pPr>
            <a:r>
              <a:rPr lang="en-US" dirty="0">
                <a:solidFill>
                  <a:srgbClr val="000000"/>
                </a:solidFill>
                <a:latin typeface="Lato" panose="020B0604020202020204" pitchFamily="34" charset="0"/>
              </a:rPr>
              <a:t>   </a:t>
            </a:r>
            <a:r>
              <a:rPr lang="en-US" dirty="0">
                <a:solidFill>
                  <a:srgbClr val="000000"/>
                </a:solidFill>
                <a:effectLst/>
                <a:latin typeface="Lato" panose="020B0604020202020204" pitchFamily="34" charset="0"/>
              </a:rPr>
              <a:t>Insurance companies in USA incur losses over 30 billion USD annually to healthcare insurance frauds.</a:t>
            </a:r>
            <a:br>
              <a:rPr lang="en-US" dirty="0"/>
            </a:br>
            <a:endParaRPr lang="en-US" dirty="0"/>
          </a:p>
          <a:p>
            <a:pPr marL="0" indent="0">
              <a:buNone/>
            </a:pPr>
            <a:endParaRPr lang="en-US" dirty="0"/>
          </a:p>
        </p:txBody>
      </p:sp>
    </p:spTree>
    <p:extLst>
      <p:ext uri="{BB962C8B-B14F-4D97-AF65-F5344CB8AC3E}">
        <p14:creationId xmlns:p14="http://schemas.microsoft.com/office/powerpoint/2010/main" val="93605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D0E5-B70B-459C-9B8E-B480045C77B4}"/>
              </a:ext>
            </a:extLst>
          </p:cNvPr>
          <p:cNvSpPr>
            <a:spLocks noGrp="1"/>
          </p:cNvSpPr>
          <p:nvPr>
            <p:ph type="title"/>
          </p:nvPr>
        </p:nvSpPr>
        <p:spPr/>
        <p:txBody>
          <a:bodyPr/>
          <a:lstStyle/>
          <a:p>
            <a:r>
              <a:rPr lang="en-US" sz="4000" dirty="0">
                <a:solidFill>
                  <a:schemeClr val="tx1"/>
                </a:solidFill>
                <a:latin typeface="Arial Rounded MT Bold" panose="020F0704030504030204" pitchFamily="34" charset="0"/>
                <a:ea typeface="+mn-ea"/>
                <a:cs typeface="+mn-cs"/>
              </a:rPr>
              <a:t>Our Solution </a:t>
            </a:r>
          </a:p>
        </p:txBody>
      </p:sp>
      <p:sp>
        <p:nvSpPr>
          <p:cNvPr id="3" name="Content Placeholder 2">
            <a:extLst>
              <a:ext uri="{FF2B5EF4-FFF2-40B4-BE49-F238E27FC236}">
                <a16:creationId xmlns:a16="http://schemas.microsoft.com/office/drawing/2014/main" id="{C8F7FD42-5882-4A96-9778-B7172CE2F21F}"/>
              </a:ext>
            </a:extLst>
          </p:cNvPr>
          <p:cNvSpPr>
            <a:spLocks noGrp="1"/>
          </p:cNvSpPr>
          <p:nvPr>
            <p:ph idx="1"/>
          </p:nvPr>
        </p:nvSpPr>
        <p:spPr>
          <a:xfrm>
            <a:off x="1066800" y="2556587"/>
            <a:ext cx="10058400" cy="3498979"/>
          </a:xfrm>
        </p:spPr>
        <p:txBody>
          <a:bodyPr>
            <a:normAutofit/>
          </a:bodyPr>
          <a:lstStyle/>
          <a:p>
            <a:pPr>
              <a:buFont typeface="Wingdings" panose="05000000000000000000" pitchFamily="2" charset="2"/>
              <a:buChar char="q"/>
            </a:pPr>
            <a:r>
              <a:rPr lang="en-US" b="0" i="0" dirty="0">
                <a:solidFill>
                  <a:schemeClr val="tx2"/>
                </a:solidFill>
                <a:effectLst/>
                <a:latin typeface="Roboto" panose="020B0604020202020204" pitchFamily="2" charset="0"/>
              </a:rPr>
              <a:t>   </a:t>
            </a:r>
            <a:r>
              <a:rPr lang="en-US" sz="2800" b="0" i="0" dirty="0">
                <a:solidFill>
                  <a:schemeClr val="tx2"/>
                </a:solidFill>
                <a:effectLst/>
                <a:latin typeface="Roboto" panose="020B0604020202020204" pitchFamily="2" charset="0"/>
              </a:rPr>
              <a:t>Our</a:t>
            </a:r>
            <a:r>
              <a:rPr lang="en-US" sz="2800" b="1" i="0" dirty="0">
                <a:solidFill>
                  <a:schemeClr val="tx2"/>
                </a:solidFill>
                <a:effectLst/>
                <a:latin typeface="Roboto" panose="020B0604020202020204" pitchFamily="2" charset="0"/>
              </a:rPr>
              <a:t> </a:t>
            </a:r>
            <a:r>
              <a:rPr lang="en-US" sz="2800" b="0" i="0" dirty="0">
                <a:solidFill>
                  <a:schemeClr val="tx2"/>
                </a:solidFill>
                <a:effectLst/>
                <a:latin typeface="Roboto" panose="020B0604020202020204" pitchFamily="2" charset="0"/>
              </a:rPr>
              <a:t>solution</a:t>
            </a:r>
            <a:r>
              <a:rPr lang="en-US" sz="2800" dirty="0">
                <a:solidFill>
                  <a:schemeClr val="tx2"/>
                </a:solidFill>
                <a:latin typeface="Roboto" panose="020B0604020202020204" pitchFamily="2" charset="0"/>
              </a:rPr>
              <a:t> can analyzes  claims to determine normal behavior patterns and detecting the abnormal claims where these can be investigated for fraudulent activity by insurance specialists and assist in discovering fraud/abuse patterns and help in setting new policies and track suspicious customers or medical providers.</a:t>
            </a:r>
          </a:p>
        </p:txBody>
      </p:sp>
    </p:spTree>
    <p:extLst>
      <p:ext uri="{BB962C8B-B14F-4D97-AF65-F5344CB8AC3E}">
        <p14:creationId xmlns:p14="http://schemas.microsoft.com/office/powerpoint/2010/main" val="27419179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479244-259D-42D2-A9BF-05B476127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902" y="2054602"/>
            <a:ext cx="10758196" cy="3234690"/>
          </a:xfrm>
        </p:spPr>
      </p:pic>
      <p:sp>
        <p:nvSpPr>
          <p:cNvPr id="8" name="TextBox 7">
            <a:extLst>
              <a:ext uri="{FF2B5EF4-FFF2-40B4-BE49-F238E27FC236}">
                <a16:creationId xmlns:a16="http://schemas.microsoft.com/office/drawing/2014/main" id="{F9CDF79B-9A0A-4FC5-9F06-73282C49B61A}"/>
              </a:ext>
            </a:extLst>
          </p:cNvPr>
          <p:cNvSpPr txBox="1"/>
          <p:nvPr/>
        </p:nvSpPr>
        <p:spPr>
          <a:xfrm>
            <a:off x="1147665" y="1035696"/>
            <a:ext cx="9330613" cy="1323439"/>
          </a:xfrm>
          <a:prstGeom prst="rect">
            <a:avLst/>
          </a:prstGeom>
          <a:noFill/>
        </p:spPr>
        <p:txBody>
          <a:bodyPr wrap="square" rtlCol="0">
            <a:spAutoFit/>
          </a:bodyPr>
          <a:lstStyle/>
          <a:p>
            <a:r>
              <a:rPr lang="en-US" sz="4000" spc="-50" dirty="0">
                <a:latin typeface="Arial Rounded MT Bold" panose="020F0704030504030204" pitchFamily="34" charset="0"/>
              </a:rPr>
              <a:t>Decision support product</a:t>
            </a:r>
          </a:p>
          <a:p>
            <a:endParaRPr lang="en-US" sz="4000" spc="-50" dirty="0">
              <a:latin typeface="Arial Rounded MT Bold" panose="020F0704030504030204" pitchFamily="34" charset="0"/>
            </a:endParaRPr>
          </a:p>
        </p:txBody>
      </p:sp>
    </p:spTree>
    <p:extLst>
      <p:ext uri="{BB962C8B-B14F-4D97-AF65-F5344CB8AC3E}">
        <p14:creationId xmlns:p14="http://schemas.microsoft.com/office/powerpoint/2010/main" val="36262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99C9D-C452-4FE4-9F8C-E831E6179EF1}"/>
              </a:ext>
            </a:extLst>
          </p:cNvPr>
          <p:cNvSpPr>
            <a:spLocks noGrp="1"/>
          </p:cNvSpPr>
          <p:nvPr>
            <p:ph idx="1"/>
          </p:nvPr>
        </p:nvSpPr>
        <p:spPr/>
        <p:txBody>
          <a:bodyPr/>
          <a:lstStyle/>
          <a:p>
            <a:pPr>
              <a:buFont typeface="Wingdings" panose="05000000000000000000" pitchFamily="2" charset="2"/>
              <a:buChar char="q"/>
            </a:pPr>
            <a:endParaRPr lang="en-US" dirty="0"/>
          </a:p>
          <a:p>
            <a:pPr marL="0" indent="0">
              <a:buNone/>
            </a:pPr>
            <a:endParaRPr lang="en-US" dirty="0"/>
          </a:p>
        </p:txBody>
      </p:sp>
      <p:pic>
        <p:nvPicPr>
          <p:cNvPr id="8" name="Picture 7">
            <a:extLst>
              <a:ext uri="{FF2B5EF4-FFF2-40B4-BE49-F238E27FC236}">
                <a16:creationId xmlns:a16="http://schemas.microsoft.com/office/drawing/2014/main" id="{00EF4D25-9BFA-4C6A-BDC7-E1DC519D172E}"/>
              </a:ext>
            </a:extLst>
          </p:cNvPr>
          <p:cNvPicPr>
            <a:picLocks noChangeAspect="1"/>
          </p:cNvPicPr>
          <p:nvPr/>
        </p:nvPicPr>
        <p:blipFill>
          <a:blip r:embed="rId2"/>
          <a:stretch>
            <a:fillRect/>
          </a:stretch>
        </p:blipFill>
        <p:spPr>
          <a:xfrm>
            <a:off x="1" y="5731"/>
            <a:ext cx="12192000" cy="6348415"/>
          </a:xfrm>
          <a:prstGeom prst="rect">
            <a:avLst/>
          </a:prstGeom>
        </p:spPr>
      </p:pic>
    </p:spTree>
    <p:extLst>
      <p:ext uri="{BB962C8B-B14F-4D97-AF65-F5344CB8AC3E}">
        <p14:creationId xmlns:p14="http://schemas.microsoft.com/office/powerpoint/2010/main" val="386658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4265-B22D-4F92-BDE0-FBEBD1F29FB4}"/>
              </a:ext>
            </a:extLst>
          </p:cNvPr>
          <p:cNvSpPr>
            <a:spLocks noGrp="1"/>
          </p:cNvSpPr>
          <p:nvPr>
            <p:ph type="title"/>
          </p:nvPr>
        </p:nvSpPr>
        <p:spPr/>
        <p:txBody>
          <a:bodyPr/>
          <a:lstStyle/>
          <a:p>
            <a:pPr algn="ctr"/>
            <a:r>
              <a:rPr lang="en-US" sz="4000" dirty="0">
                <a:solidFill>
                  <a:schemeClr val="tx1"/>
                </a:solidFill>
                <a:latin typeface="Arial Rounded MT Bold" panose="020F0704030504030204" pitchFamily="34" charset="0"/>
                <a:ea typeface="+mn-ea"/>
                <a:cs typeface="+mn-cs"/>
              </a:rPr>
              <a:t>Data Management Plan</a:t>
            </a:r>
          </a:p>
        </p:txBody>
      </p:sp>
      <p:pic>
        <p:nvPicPr>
          <p:cNvPr id="5" name="Content Placeholder 4">
            <a:extLst>
              <a:ext uri="{FF2B5EF4-FFF2-40B4-BE49-F238E27FC236}">
                <a16:creationId xmlns:a16="http://schemas.microsoft.com/office/drawing/2014/main" id="{E1AC2B97-4213-48BB-95E0-4CA80160D0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859" y="1980057"/>
            <a:ext cx="9436608" cy="3755136"/>
          </a:xfrm>
        </p:spPr>
      </p:pic>
    </p:spTree>
    <p:extLst>
      <p:ext uri="{BB962C8B-B14F-4D97-AF65-F5344CB8AC3E}">
        <p14:creationId xmlns:p14="http://schemas.microsoft.com/office/powerpoint/2010/main" val="264322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D18F-D5F2-40C7-9EF9-F95B2C80037A}"/>
              </a:ext>
            </a:extLst>
          </p:cNvPr>
          <p:cNvSpPr>
            <a:spLocks noGrp="1"/>
          </p:cNvSpPr>
          <p:nvPr>
            <p:ph type="title"/>
          </p:nvPr>
        </p:nvSpPr>
        <p:spPr/>
        <p:txBody>
          <a:bodyPr/>
          <a:lstStyle/>
          <a:p>
            <a:r>
              <a:rPr lang="en-US" sz="4000" dirty="0">
                <a:solidFill>
                  <a:schemeClr val="tx1"/>
                </a:solidFill>
                <a:latin typeface="Arial Rounded MT Bold" panose="020F0704030504030204" pitchFamily="34" charset="0"/>
                <a:ea typeface="+mn-ea"/>
                <a:cs typeface="+mn-cs"/>
              </a:rPr>
              <a:t>Data collection &amp; Documentation</a:t>
            </a:r>
          </a:p>
        </p:txBody>
      </p:sp>
      <p:sp>
        <p:nvSpPr>
          <p:cNvPr id="3" name="Content Placeholder 2">
            <a:extLst>
              <a:ext uri="{FF2B5EF4-FFF2-40B4-BE49-F238E27FC236}">
                <a16:creationId xmlns:a16="http://schemas.microsoft.com/office/drawing/2014/main" id="{0AFA3514-AA22-4BBF-8504-B92F5CB475FE}"/>
              </a:ext>
            </a:extLst>
          </p:cNvPr>
          <p:cNvSpPr>
            <a:spLocks noGrp="1"/>
          </p:cNvSpPr>
          <p:nvPr>
            <p:ph idx="1"/>
          </p:nvPr>
        </p:nvSpPr>
        <p:spPr>
          <a:xfrm>
            <a:off x="1017037" y="1845733"/>
            <a:ext cx="10552922" cy="4200503"/>
          </a:xfrm>
        </p:spPr>
        <p:txBody>
          <a:bodyPr>
            <a:normAutofit lnSpcReduction="10000"/>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Data for health insured subscribers in a local Insurance Company located in Palestine called Tamkeen Insurance Co</a:t>
            </a:r>
          </a:p>
          <a:p>
            <a:pPr>
              <a:buFont typeface="Wingdings" panose="05000000000000000000" pitchFamily="2" charset="2"/>
              <a:buChar char="q"/>
            </a:pPr>
            <a:r>
              <a:rPr lang="en-US" dirty="0"/>
              <a:t>The dataset is based on subscribers’ medical claims which was collected in Palestine from 2018 until today through a specific system.</a:t>
            </a:r>
          </a:p>
          <a:p>
            <a:pPr>
              <a:buFont typeface="Wingdings" panose="05000000000000000000" pitchFamily="2" charset="2"/>
              <a:buChar char="q"/>
            </a:pPr>
            <a:r>
              <a:rPr lang="en-US" dirty="0"/>
              <a:t> The data is obtained by two primary sources:</a:t>
            </a:r>
          </a:p>
          <a:p>
            <a:pPr marL="0" indent="0">
              <a:buNone/>
            </a:pPr>
            <a:r>
              <a:rPr lang="en-US" dirty="0"/>
              <a:t>      1. Network:  through a specific system on insurance company  that is primarily responsible for registering subscribers’ data and receiving compensation requests from the supplier network </a:t>
            </a:r>
          </a:p>
          <a:p>
            <a:pPr marL="0" indent="0">
              <a:buNone/>
            </a:pPr>
            <a:r>
              <a:rPr lang="en-US" dirty="0"/>
              <a:t>      2.Re-impressment: invoices that are manually delivered to the compensation employee on insurance company, who later manually enters them into the company’s system.</a:t>
            </a:r>
          </a:p>
          <a:p>
            <a:pPr marL="0" indent="0">
              <a:buNone/>
            </a:pPr>
            <a:r>
              <a:rPr lang="en-US" u="sng" dirty="0"/>
              <a:t>*The first and second sources of data are stored in the insurance company's database</a:t>
            </a:r>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81056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4D132-B5E4-4C3C-914F-983F9731D84B}"/>
              </a:ext>
            </a:extLst>
          </p:cNvPr>
          <p:cNvSpPr>
            <a:spLocks noGrp="1"/>
          </p:cNvSpPr>
          <p:nvPr>
            <p:ph idx="1"/>
          </p:nvPr>
        </p:nvSpPr>
        <p:spPr/>
        <p:txBody>
          <a:bodyPr/>
          <a:lstStyle/>
          <a:p>
            <a:pPr>
              <a:buFont typeface="Wingdings" panose="05000000000000000000" pitchFamily="2" charset="2"/>
              <a:buChar char="q"/>
            </a:pPr>
            <a:r>
              <a:rPr lang="en-US" dirty="0"/>
              <a:t>The data set comprises of nominal, continuous, as well as discrete variables. </a:t>
            </a:r>
          </a:p>
          <a:p>
            <a:pPr>
              <a:buFont typeface="Wingdings" panose="05000000000000000000" pitchFamily="2" charset="2"/>
              <a:buChar char="q"/>
            </a:pPr>
            <a:r>
              <a:rPr lang="en-US" dirty="0"/>
              <a:t>The data  is extracted and saved in the form of an Excel file (.csv)</a:t>
            </a:r>
          </a:p>
          <a:p>
            <a:pPr>
              <a:buFont typeface="Wingdings" panose="05000000000000000000" pitchFamily="2" charset="2"/>
              <a:buChar char="q"/>
            </a:pPr>
            <a:r>
              <a:rPr lang="en-US" dirty="0"/>
              <a:t>We do not use metadata standards yet. </a:t>
            </a:r>
          </a:p>
          <a:p>
            <a:pPr>
              <a:buFont typeface="Wingdings" panose="05000000000000000000" pitchFamily="2" charset="2"/>
              <a:buChar char="q"/>
            </a:pPr>
            <a:r>
              <a:rPr lang="en-US" dirty="0"/>
              <a:t>The data from company will be delivered including a data dictionary. For every variable this data dictionary contains an explanation of the values</a:t>
            </a:r>
          </a:p>
          <a:p>
            <a:endParaRPr lang="en-US" dirty="0"/>
          </a:p>
        </p:txBody>
      </p:sp>
    </p:spTree>
    <p:extLst>
      <p:ext uri="{BB962C8B-B14F-4D97-AF65-F5344CB8AC3E}">
        <p14:creationId xmlns:p14="http://schemas.microsoft.com/office/powerpoint/2010/main" val="38648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AD6D-F6B8-46D9-9AAC-A3165084A93A}"/>
              </a:ext>
            </a:extLst>
          </p:cNvPr>
          <p:cNvSpPr>
            <a:spLocks noGrp="1"/>
          </p:cNvSpPr>
          <p:nvPr>
            <p:ph type="title"/>
          </p:nvPr>
        </p:nvSpPr>
        <p:spPr/>
        <p:txBody>
          <a:bodyPr/>
          <a:lstStyle/>
          <a:p>
            <a:r>
              <a:rPr lang="en-US" sz="4000" dirty="0">
                <a:solidFill>
                  <a:schemeClr val="tx1"/>
                </a:solidFill>
                <a:latin typeface="Arial Rounded MT Bold" panose="020F0704030504030204" pitchFamily="34" charset="0"/>
                <a:ea typeface="+mn-ea"/>
                <a:cs typeface="+mn-cs"/>
              </a:rPr>
              <a:t>Ethics , legal and security issues </a:t>
            </a:r>
          </a:p>
        </p:txBody>
      </p:sp>
      <p:sp>
        <p:nvSpPr>
          <p:cNvPr id="3" name="Content Placeholder 2">
            <a:extLst>
              <a:ext uri="{FF2B5EF4-FFF2-40B4-BE49-F238E27FC236}">
                <a16:creationId xmlns:a16="http://schemas.microsoft.com/office/drawing/2014/main" id="{E622C396-C04E-4848-8934-7722883CCFF0}"/>
              </a:ext>
            </a:extLst>
          </p:cNvPr>
          <p:cNvSpPr>
            <a:spLocks noGrp="1"/>
          </p:cNvSpPr>
          <p:nvPr>
            <p:ph idx="1"/>
          </p:nvPr>
        </p:nvSpPr>
        <p:spPr/>
        <p:txBody>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Access to all storage drives and online data collection is password protected and limited to the research team.</a:t>
            </a:r>
          </a:p>
          <a:p>
            <a:pPr>
              <a:buFont typeface="Wingdings" panose="05000000000000000000" pitchFamily="2" charset="2"/>
              <a:buChar char="q"/>
            </a:pPr>
            <a:r>
              <a:rPr lang="en-US" dirty="0"/>
              <a:t> Access will be restricted due to the sensitive nature of its contents. Anyone wishing to use the data must first contact and receive permission from the Tamkeen Insurance Co.</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770393626"/>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433</TotalTime>
  <Words>513</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Rounded MT Bold</vt:lpstr>
      <vt:lpstr>Calibri</vt:lpstr>
      <vt:lpstr>Calibri Light</vt:lpstr>
      <vt:lpstr>Lato</vt:lpstr>
      <vt:lpstr>Roboto</vt:lpstr>
      <vt:lpstr>Times New Roman</vt:lpstr>
      <vt:lpstr>Wingdings</vt:lpstr>
      <vt:lpstr>Retrospect</vt:lpstr>
      <vt:lpstr>PowerPoint Presentation</vt:lpstr>
      <vt:lpstr>Project Motivation </vt:lpstr>
      <vt:lpstr>Our Solution </vt:lpstr>
      <vt:lpstr>PowerPoint Presentation</vt:lpstr>
      <vt:lpstr>PowerPoint Presentation</vt:lpstr>
      <vt:lpstr>Data Management Plan</vt:lpstr>
      <vt:lpstr>Data collection &amp; Documentation</vt:lpstr>
      <vt:lpstr>PowerPoint Presentation</vt:lpstr>
      <vt:lpstr>Ethics , legal and security issues </vt:lpstr>
      <vt:lpstr>Data storage and preservations</vt:lpstr>
      <vt:lpstr>Data sharing and reuse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2022-02-05T14:09:41Z</dcterms:created>
  <dcterms:modified xsi:type="dcterms:W3CDTF">2022-02-06T19:50:28Z</dcterms:modified>
</cp:coreProperties>
</file>