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aven Pro Bold" charset="1" panose="00000800000000000000"/>
      <p:regular r:id="rId19"/>
    </p:embeddedFont>
    <p:embeddedFont>
      <p:font typeface="Maven Pro" charset="1" panose="00000500000000000000"/>
      <p:regular r:id="rId20"/>
    </p:embeddedFont>
    <p:embeddedFont>
      <p:font typeface="Open Sans" charset="1" panose="020B0606030504020204"/>
      <p:regular r:id="rId21"/>
    </p:embeddedFont>
    <p:embeddedFont>
      <p:font typeface="Open Sans Bold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457525"/>
            <a:ext cx="13112360" cy="381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12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AI</a:t>
            </a:r>
            <a:r>
              <a:rPr lang="en-US" b="true" sz="12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MOTION DETECTION SYSTEM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1618" y="7535984"/>
            <a:ext cx="10864763" cy="503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Mohammad Al-Hriry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3154" y="3207029"/>
            <a:ext cx="7800780" cy="6124162"/>
            <a:chOff x="0" y="0"/>
            <a:chExt cx="2054526" cy="16129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4526" cy="1612948"/>
            </a:xfrm>
            <a:custGeom>
              <a:avLst/>
              <a:gdLst/>
              <a:ahLst/>
              <a:cxnLst/>
              <a:rect r="r" b="b" t="t" l="l"/>
              <a:pathLst>
                <a:path h="1612948" w="2054526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562333"/>
                  </a:lnTo>
                  <a:cubicBezTo>
                    <a:pt x="2054526" y="1590287"/>
                    <a:pt x="2031865" y="1612948"/>
                    <a:pt x="2003911" y="1612948"/>
                  </a:cubicBezTo>
                  <a:lnTo>
                    <a:pt x="50615" y="1612948"/>
                  </a:lnTo>
                  <a:cubicBezTo>
                    <a:pt x="22661" y="1612948"/>
                    <a:pt x="0" y="1590287"/>
                    <a:pt x="0" y="1562333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4526" cy="1651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5148" y="985716"/>
            <a:ext cx="11769982" cy="1639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7"/>
              </a:lnSpc>
            </a:pPr>
            <a:r>
              <a:rPr lang="en-US" b="true" sz="752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</a:t>
            </a:r>
            <a:r>
              <a:rPr lang="en-US" b="true" sz="752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ults &amp; Performance</a:t>
            </a:r>
          </a:p>
          <a:p>
            <a:pPr algn="ctr">
              <a:lnSpc>
                <a:spcPts val="601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1451066" y="-73602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50232" y="6618518"/>
            <a:ext cx="6737121" cy="3222165"/>
          </a:xfrm>
          <a:custGeom>
            <a:avLst/>
            <a:gdLst/>
            <a:ahLst/>
            <a:cxnLst/>
            <a:rect r="r" b="b" t="t" l="l"/>
            <a:pathLst>
              <a:path h="3222165" w="6737121">
                <a:moveTo>
                  <a:pt x="0" y="0"/>
                </a:moveTo>
                <a:lnTo>
                  <a:pt x="6737121" y="0"/>
                </a:lnTo>
                <a:lnTo>
                  <a:pt x="6737121" y="3222164"/>
                </a:lnTo>
                <a:lnTo>
                  <a:pt x="0" y="32221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757" t="0" r="-989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0749" y="3517502"/>
            <a:ext cx="7365590" cy="5427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4"/>
              </a:lnSpc>
            </a:pPr>
            <a:r>
              <a:rPr lang="en-US" b="true" sz="307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Quantitativ</a:t>
            </a:r>
            <a:r>
              <a:rPr lang="en-US" b="true" sz="307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 Results:</a:t>
            </a:r>
          </a:p>
          <a:p>
            <a:pPr algn="just" marL="663891" indent="-331945" lvl="1">
              <a:lnSpc>
                <a:spcPts val="4304"/>
              </a:lnSpc>
              <a:buFont typeface="Arial"/>
              <a:buChar char="•"/>
            </a:pPr>
            <a:r>
              <a:rPr lang="en-US" sz="30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99.7% classification accuracy</a:t>
            </a:r>
          </a:p>
          <a:p>
            <a:pPr algn="just" marL="663891" indent="-331945" lvl="1">
              <a:lnSpc>
                <a:spcPts val="4304"/>
              </a:lnSpc>
              <a:buFont typeface="Arial"/>
              <a:buChar char="•"/>
            </a:pPr>
            <a:r>
              <a:rPr lang="en-US" sz="30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Real-time prediction (&lt; 100ms processing time)</a:t>
            </a:r>
          </a:p>
          <a:p>
            <a:pPr algn="just" marL="663891" indent="-331945" lvl="1">
              <a:lnSpc>
                <a:spcPts val="4304"/>
              </a:lnSpc>
              <a:buFont typeface="Arial"/>
              <a:buChar char="•"/>
            </a:pPr>
            <a:r>
              <a:rPr lang="en-US" sz="30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Handles 50Hz sensor data seamlessly</a:t>
            </a:r>
          </a:p>
          <a:p>
            <a:pPr algn="just">
              <a:lnSpc>
                <a:spcPts val="4304"/>
              </a:lnSpc>
            </a:pPr>
            <a:r>
              <a:rPr lang="en-US" b="true" sz="307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Qualitative Benefits:</a:t>
            </a:r>
          </a:p>
          <a:p>
            <a:pPr algn="just" marL="663891" indent="-331945" lvl="1">
              <a:lnSpc>
                <a:spcPts val="4304"/>
              </a:lnSpc>
              <a:buFont typeface="Arial"/>
              <a:buChar char="•"/>
            </a:pPr>
            <a:r>
              <a:rPr lang="en-US" sz="30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User-friendly interface</a:t>
            </a:r>
          </a:p>
          <a:p>
            <a:pPr algn="just" marL="663891" indent="-331945" lvl="1">
              <a:lnSpc>
                <a:spcPts val="4304"/>
              </a:lnSpc>
              <a:buFont typeface="Arial"/>
              <a:buChar char="•"/>
            </a:pPr>
            <a:r>
              <a:rPr lang="en-US" sz="30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Immediate feedback on activities</a:t>
            </a:r>
          </a:p>
          <a:p>
            <a:pPr algn="just" marL="663891" indent="-331945" lvl="1">
              <a:lnSpc>
                <a:spcPts val="4304"/>
              </a:lnSpc>
              <a:buFont typeface="Arial"/>
              <a:buChar char="•"/>
            </a:pPr>
            <a:r>
              <a:rPr lang="en-US" sz="30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Motivational goal tracking</a:t>
            </a:r>
          </a:p>
          <a:p>
            <a:pPr algn="just" marL="663891" indent="-331945" lvl="1">
              <a:lnSpc>
                <a:spcPts val="4304"/>
              </a:lnSpc>
              <a:buFont typeface="Arial"/>
              <a:buChar char="•"/>
            </a:pPr>
            <a:r>
              <a:rPr lang="en-US" sz="30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Historical progress visualization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950232" y="2799829"/>
            <a:ext cx="6737121" cy="3643985"/>
          </a:xfrm>
          <a:custGeom>
            <a:avLst/>
            <a:gdLst/>
            <a:ahLst/>
            <a:cxnLst/>
            <a:rect r="r" b="b" t="t" l="l"/>
            <a:pathLst>
              <a:path h="3643985" w="6737121">
                <a:moveTo>
                  <a:pt x="0" y="0"/>
                </a:moveTo>
                <a:lnTo>
                  <a:pt x="6737121" y="0"/>
                </a:lnTo>
                <a:lnTo>
                  <a:pt x="6737121" y="3643985"/>
                </a:lnTo>
                <a:lnTo>
                  <a:pt x="0" y="36439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550" r="0" b="-755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3855" y="4117910"/>
            <a:ext cx="15600291" cy="3693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74" indent="-453387" lvl="1">
              <a:lnSpc>
                <a:spcPts val="5879"/>
              </a:lnSpc>
              <a:buAutoNum type="arabicPeriod" startAt="1"/>
            </a:pPr>
            <a:r>
              <a:rPr lang="en-US" sz="4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</a:t>
            </a:r>
            <a:r>
              <a:rPr lang="en-US" sz="4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ealthcare: Patient activity monitoring</a:t>
            </a:r>
          </a:p>
          <a:p>
            <a:pPr algn="just" marL="906774" indent="-453387" lvl="1">
              <a:lnSpc>
                <a:spcPts val="5879"/>
              </a:lnSpc>
              <a:buAutoNum type="arabicPeriod" startAt="1"/>
            </a:pPr>
            <a:r>
              <a:rPr lang="en-US" sz="4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Fit</a:t>
            </a:r>
            <a:r>
              <a:rPr lang="en-US" sz="4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ness: Workout tracking and goal setting</a:t>
            </a:r>
          </a:p>
          <a:p>
            <a:pPr algn="just" marL="906774" indent="-453387" lvl="1">
              <a:lnSpc>
                <a:spcPts val="5879"/>
              </a:lnSpc>
              <a:buAutoNum type="arabicPeriod" startAt="1"/>
            </a:pPr>
            <a:r>
              <a:rPr lang="en-US" sz="4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Research: Human activity studies and data collection</a:t>
            </a:r>
          </a:p>
          <a:p>
            <a:pPr algn="just" marL="906774" indent="-453387" lvl="1">
              <a:lnSpc>
                <a:spcPts val="5879"/>
              </a:lnSpc>
              <a:buAutoNum type="arabicPeriod" startAt="1"/>
            </a:pPr>
            <a:r>
              <a:rPr lang="en-US" sz="4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Sports: Training activity classification</a:t>
            </a:r>
          </a:p>
          <a:p>
            <a:pPr algn="just">
              <a:lnSpc>
                <a:spcPts val="587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735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28850"/>
            <a:ext cx="14654526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Practical Uses of Our Sy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stem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77048" y="3179395"/>
            <a:ext cx="11449027" cy="3083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sz="3488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Short</a:t>
            </a:r>
            <a:r>
              <a:rPr lang="en-US" b="true" sz="348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-term Improvements</a:t>
            </a:r>
            <a:r>
              <a:rPr lang="en-US" sz="348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l" marL="753066" indent="-376533" lvl="1">
              <a:lnSpc>
                <a:spcPts val="4883"/>
              </a:lnSpc>
              <a:buAutoNum type="arabicPeriod" startAt="1"/>
            </a:pPr>
            <a:r>
              <a:rPr lang="en-US" sz="348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Add mo</a:t>
            </a:r>
            <a:r>
              <a:rPr lang="en-US" sz="348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 activity types (running, cycling, stairs)</a:t>
            </a:r>
          </a:p>
          <a:p>
            <a:pPr algn="l" marL="753066" indent="-376533" lvl="1">
              <a:lnSpc>
                <a:spcPts val="4883"/>
              </a:lnSpc>
              <a:buAutoNum type="arabicPeriod" startAt="1"/>
            </a:pPr>
            <a:r>
              <a:rPr lang="en-US" sz="348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</a:t>
            </a:r>
            <a:r>
              <a:rPr lang="en-US" sz="348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plement user authentication</a:t>
            </a:r>
          </a:p>
          <a:p>
            <a:pPr algn="l" marL="753066" indent="-376533" lvl="1">
              <a:lnSpc>
                <a:spcPts val="4883"/>
              </a:lnSpc>
              <a:buAutoNum type="arabicPeriod" startAt="1"/>
            </a:pPr>
            <a:r>
              <a:rPr lang="en-US" sz="348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US" sz="3488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obile app version</a:t>
            </a:r>
          </a:p>
          <a:p>
            <a:pPr algn="l">
              <a:lnSpc>
                <a:spcPts val="488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6220" y="783147"/>
            <a:ext cx="11545046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 Enhancements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35629"/>
            <a:ext cx="14888321" cy="577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</a:t>
            </a: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What's Next for Our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77048" y="5774286"/>
            <a:ext cx="12333905" cy="4254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8"/>
              </a:lnSpc>
              <a:spcBef>
                <a:spcPct val="0"/>
              </a:spcBef>
            </a:pPr>
            <a:r>
              <a:rPr lang="en-US" b="true" sz="347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Long-term Visi</a:t>
            </a:r>
            <a:r>
              <a:rPr lang="en-US" b="true" sz="347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on:</a:t>
            </a:r>
          </a:p>
          <a:p>
            <a:pPr algn="l" marL="750838" indent="-375419" lvl="1">
              <a:lnSpc>
                <a:spcPts val="4868"/>
              </a:lnSpc>
              <a:spcBef>
                <a:spcPct val="0"/>
              </a:spcBef>
              <a:buAutoNum type="arabicPeriod" startAt="1"/>
            </a:pPr>
            <a:r>
              <a:rPr lang="en-US" sz="347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Predictive health insights</a:t>
            </a:r>
          </a:p>
          <a:p>
            <a:pPr algn="l" marL="750838" indent="-375419" lvl="1">
              <a:lnSpc>
                <a:spcPts val="4868"/>
              </a:lnSpc>
              <a:spcBef>
                <a:spcPct val="0"/>
              </a:spcBef>
              <a:buAutoNum type="arabicPeriod" startAt="1"/>
            </a:pPr>
            <a:r>
              <a:rPr lang="en-US" sz="347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AI-powered recommendations</a:t>
            </a:r>
          </a:p>
          <a:p>
            <a:pPr algn="l" marL="750838" indent="-375419" lvl="1">
              <a:lnSpc>
                <a:spcPts val="4868"/>
              </a:lnSpc>
              <a:spcBef>
                <a:spcPct val="0"/>
              </a:spcBef>
              <a:buAutoNum type="arabicPeriod" startAt="1"/>
            </a:pPr>
            <a:r>
              <a:rPr lang="en-US" sz="347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Multi-user tracking and comparisons</a:t>
            </a:r>
          </a:p>
          <a:p>
            <a:pPr algn="l" marL="750838" indent="-375419" lvl="1">
              <a:lnSpc>
                <a:spcPts val="4868"/>
              </a:lnSpc>
              <a:spcBef>
                <a:spcPct val="0"/>
              </a:spcBef>
              <a:buAutoNum type="arabicPeriod" startAt="1"/>
            </a:pPr>
            <a:r>
              <a:rPr lang="en-US" sz="347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Advanced analytics and reporting</a:t>
            </a:r>
          </a:p>
          <a:p>
            <a:pPr algn="l" marL="750838" indent="-375419" lvl="1">
              <a:lnSpc>
                <a:spcPts val="4868"/>
              </a:lnSpc>
              <a:spcBef>
                <a:spcPct val="0"/>
              </a:spcBef>
              <a:buAutoNum type="arabicPeriod" startAt="1"/>
            </a:pPr>
            <a:r>
              <a:rPr lang="en-US" sz="347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Cloud storage for data persistence</a:t>
            </a:r>
          </a:p>
          <a:p>
            <a:pPr algn="l">
              <a:lnSpc>
                <a:spcPts val="486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2588070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4484259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052841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29776" y="5604533"/>
            <a:ext cx="14549030" cy="263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We welcome y</a:t>
            </a:r>
            <a:r>
              <a:rPr lang="en-US" b="true" sz="5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our questions and feedback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Email: mohammademad815@gmail.com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5744" y="3241876"/>
            <a:ext cx="5856624" cy="5060039"/>
            <a:chOff x="0" y="0"/>
            <a:chExt cx="1542485" cy="1332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2485" cy="1332685"/>
            </a:xfrm>
            <a:custGeom>
              <a:avLst/>
              <a:gdLst/>
              <a:ahLst/>
              <a:cxnLst/>
              <a:rect r="r" b="b" t="t" l="l"/>
              <a:pathLst>
                <a:path h="1332685" w="1542485">
                  <a:moveTo>
                    <a:pt x="67417" y="0"/>
                  </a:moveTo>
                  <a:lnTo>
                    <a:pt x="1475068" y="0"/>
                  </a:lnTo>
                  <a:cubicBezTo>
                    <a:pt x="1492948" y="0"/>
                    <a:pt x="1510096" y="7103"/>
                    <a:pt x="1522739" y="19746"/>
                  </a:cubicBezTo>
                  <a:cubicBezTo>
                    <a:pt x="1535382" y="32389"/>
                    <a:pt x="1542485" y="49537"/>
                    <a:pt x="1542485" y="67417"/>
                  </a:cubicBezTo>
                  <a:lnTo>
                    <a:pt x="1542485" y="1265268"/>
                  </a:lnTo>
                  <a:cubicBezTo>
                    <a:pt x="1542485" y="1302501"/>
                    <a:pt x="1512302" y="1332685"/>
                    <a:pt x="1475068" y="1332685"/>
                  </a:cubicBezTo>
                  <a:lnTo>
                    <a:pt x="67417" y="1332685"/>
                  </a:lnTo>
                  <a:cubicBezTo>
                    <a:pt x="49537" y="1332685"/>
                    <a:pt x="32389" y="1325582"/>
                    <a:pt x="19746" y="1312939"/>
                  </a:cubicBezTo>
                  <a:cubicBezTo>
                    <a:pt x="7103" y="1300296"/>
                    <a:pt x="0" y="1283148"/>
                    <a:pt x="0" y="1265268"/>
                  </a:cubicBezTo>
                  <a:lnTo>
                    <a:pt x="0" y="67417"/>
                  </a:lnTo>
                  <a:cubicBezTo>
                    <a:pt x="0" y="30184"/>
                    <a:pt x="30184" y="0"/>
                    <a:pt x="6741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42485" cy="137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67047" y="3950646"/>
            <a:ext cx="5094018" cy="3641176"/>
            <a:chOff x="0" y="0"/>
            <a:chExt cx="6792024" cy="485490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04800"/>
              <a:ext cx="6792024" cy="1116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8084"/>
                </a:lnSpc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3-Bit Core Members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301886"/>
              <a:ext cx="6792024" cy="857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Mohammad Al-Hriry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649769"/>
              <a:ext cx="6792024" cy="857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Omar Elmahrouk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997651"/>
              <a:ext cx="6792024" cy="857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700" indent="-323850" lvl="1">
                <a:lnSpc>
                  <a:spcPts val="60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Ra’ad Hawamdeh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15998" y="4568397"/>
            <a:ext cx="8057652" cy="1836117"/>
            <a:chOff x="0" y="0"/>
            <a:chExt cx="10743536" cy="244815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99513" y="-342900"/>
              <a:ext cx="10644023" cy="12397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8884"/>
                </a:lnSpc>
              </a:pPr>
              <a:r>
                <a:rPr lang="en-US" sz="44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Motion Sense AI Competition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330339"/>
              <a:ext cx="10644023" cy="1117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8084"/>
                </a:lnSpc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MathWorks &amp; IEEE ComSoc 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89883" y="1257300"/>
            <a:ext cx="12342365" cy="729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1"/>
              </a:lnSpc>
            </a:pPr>
            <a:r>
              <a:rPr lang="en-US" b="true" sz="6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AI Motion Detection System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972817" y="2129836"/>
            <a:ext cx="12342365" cy="4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1"/>
              </a:lnSpc>
            </a:pPr>
            <a:r>
              <a:rPr lang="en-US" b="true" sz="40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Real-time Activity Classification System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144000" y="3586604"/>
            <a:ext cx="8629650" cy="3891062"/>
            <a:chOff x="0" y="0"/>
            <a:chExt cx="2272830" cy="10248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72830" cy="1024806"/>
            </a:xfrm>
            <a:custGeom>
              <a:avLst/>
              <a:gdLst/>
              <a:ahLst/>
              <a:cxnLst/>
              <a:rect r="r" b="b" t="t" l="l"/>
              <a:pathLst>
                <a:path h="1024806" w="2272830">
                  <a:moveTo>
                    <a:pt x="45754" y="0"/>
                  </a:moveTo>
                  <a:lnTo>
                    <a:pt x="2227076" y="0"/>
                  </a:lnTo>
                  <a:cubicBezTo>
                    <a:pt x="2252345" y="0"/>
                    <a:pt x="2272830" y="20485"/>
                    <a:pt x="2272830" y="45754"/>
                  </a:cubicBezTo>
                  <a:lnTo>
                    <a:pt x="2272830" y="979053"/>
                  </a:lnTo>
                  <a:cubicBezTo>
                    <a:pt x="2272830" y="1004322"/>
                    <a:pt x="2252345" y="1024806"/>
                    <a:pt x="2227076" y="1024806"/>
                  </a:cubicBezTo>
                  <a:lnTo>
                    <a:pt x="45754" y="1024806"/>
                  </a:lnTo>
                  <a:cubicBezTo>
                    <a:pt x="20485" y="1024806"/>
                    <a:pt x="0" y="1004322"/>
                    <a:pt x="0" y="979053"/>
                  </a:cubicBezTo>
                  <a:lnTo>
                    <a:pt x="0" y="45754"/>
                  </a:lnTo>
                  <a:cubicBezTo>
                    <a:pt x="0" y="20485"/>
                    <a:pt x="20485" y="0"/>
                    <a:pt x="45754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272830" cy="1062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4096" y="4410257"/>
            <a:ext cx="16231887" cy="359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85184" indent="-442592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Man</a:t>
            </a:r>
            <a:r>
              <a:rPr lang="en-US" sz="4099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ual activity tracking is time-consuming and inaccurate.</a:t>
            </a:r>
          </a:p>
          <a:p>
            <a:pPr algn="just" marL="885184" indent="-442592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Current solutions often require specialized hardware</a:t>
            </a:r>
          </a:p>
          <a:p>
            <a:pPr algn="just" marL="885184" indent="-442592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Limited real-time feedback in existing applications</a:t>
            </a:r>
          </a:p>
          <a:p>
            <a:pPr algn="just" marL="885184" indent="-442592" lvl="1">
              <a:lnSpc>
                <a:spcPts val="5739"/>
              </a:lnSpc>
              <a:buFont typeface="Arial"/>
              <a:buChar char="•"/>
            </a:pPr>
            <a:r>
              <a:rPr lang="en-US" sz="4099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Growing importance of remote health monitoring solutions</a:t>
            </a:r>
          </a:p>
          <a:p>
            <a:pPr algn="just">
              <a:lnSpc>
                <a:spcPts val="573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54096" y="1680921"/>
            <a:ext cx="14857479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 b="true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The Ch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allenge of Activity Monitoring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2031" y="3840093"/>
            <a:ext cx="14763939" cy="523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9954" indent="-474977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</a:t>
            </a:r>
            <a:r>
              <a:rPr lang="en-US" sz="4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es built-in smartphone sensors (no extra hardware)</a:t>
            </a:r>
          </a:p>
          <a:p>
            <a:pPr algn="just" marL="949957" indent="-474979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Real-time classification of 4 activities:</a:t>
            </a:r>
          </a:p>
          <a:p>
            <a:pPr algn="just">
              <a:lnSpc>
                <a:spcPts val="6159"/>
              </a:lnSpc>
            </a:pPr>
            <a:r>
              <a:rPr lang="en-US" sz="4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    </a:t>
            </a:r>
            <a:r>
              <a:rPr lang="en-US" sz="4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Sitting, Standing, Walking, Lying down</a:t>
            </a:r>
          </a:p>
          <a:p>
            <a:pPr algn="just" marL="949954" indent="-474977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Web-based dashboard for instant feedback</a:t>
            </a:r>
          </a:p>
          <a:p>
            <a:pPr algn="just" marL="949954" indent="-474977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Machine learning-powered accuracy</a:t>
            </a:r>
          </a:p>
          <a:p>
            <a:pPr algn="just" marL="949954" indent="-474977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Goal tracking and progress monitoring</a:t>
            </a: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762031" y="1317681"/>
            <a:ext cx="15005066" cy="1517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70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Smar</a:t>
            </a:r>
            <a:r>
              <a:rPr lang="en-US" b="true" sz="7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tphone-Based Activity Recognition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1619439" y="-98736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110" y="1079499"/>
            <a:ext cx="10598707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System Architectu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75007" y="-26035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454340"/>
            <a:ext cx="3330443" cy="679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How it works: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298551" y="3582711"/>
            <a:ext cx="3816557" cy="2824184"/>
            <a:chOff x="0" y="0"/>
            <a:chExt cx="1111032" cy="8221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11032" cy="822144"/>
            </a:xfrm>
            <a:custGeom>
              <a:avLst/>
              <a:gdLst/>
              <a:ahLst/>
              <a:cxnLst/>
              <a:rect r="r" b="b" t="t" l="l"/>
              <a:pathLst>
                <a:path h="822144" w="1111032">
                  <a:moveTo>
                    <a:pt x="103454" y="0"/>
                  </a:moveTo>
                  <a:lnTo>
                    <a:pt x="1007578" y="0"/>
                  </a:lnTo>
                  <a:cubicBezTo>
                    <a:pt x="1064714" y="0"/>
                    <a:pt x="1111032" y="46318"/>
                    <a:pt x="1111032" y="103454"/>
                  </a:cubicBezTo>
                  <a:lnTo>
                    <a:pt x="1111032" y="718690"/>
                  </a:lnTo>
                  <a:cubicBezTo>
                    <a:pt x="1111032" y="775826"/>
                    <a:pt x="1064714" y="822144"/>
                    <a:pt x="1007578" y="822144"/>
                  </a:cubicBezTo>
                  <a:lnTo>
                    <a:pt x="103454" y="822144"/>
                  </a:lnTo>
                  <a:cubicBezTo>
                    <a:pt x="46318" y="822144"/>
                    <a:pt x="0" y="775826"/>
                    <a:pt x="0" y="718690"/>
                  </a:cubicBezTo>
                  <a:lnTo>
                    <a:pt x="0" y="103454"/>
                  </a:lnTo>
                  <a:cubicBezTo>
                    <a:pt x="0" y="46318"/>
                    <a:pt x="46318" y="0"/>
                    <a:pt x="103454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11032" cy="86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235722" y="7178420"/>
            <a:ext cx="3753100" cy="2824184"/>
            <a:chOff x="0" y="0"/>
            <a:chExt cx="1092559" cy="8221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92559" cy="822144"/>
            </a:xfrm>
            <a:custGeom>
              <a:avLst/>
              <a:gdLst/>
              <a:ahLst/>
              <a:cxnLst/>
              <a:rect r="r" b="b" t="t" l="l"/>
              <a:pathLst>
                <a:path h="822144" w="1092559">
                  <a:moveTo>
                    <a:pt x="105203" y="0"/>
                  </a:moveTo>
                  <a:lnTo>
                    <a:pt x="987356" y="0"/>
                  </a:lnTo>
                  <a:cubicBezTo>
                    <a:pt x="1045458" y="0"/>
                    <a:pt x="1092559" y="47101"/>
                    <a:pt x="1092559" y="105203"/>
                  </a:cubicBezTo>
                  <a:lnTo>
                    <a:pt x="1092559" y="716941"/>
                  </a:lnTo>
                  <a:cubicBezTo>
                    <a:pt x="1092559" y="744842"/>
                    <a:pt x="1081475" y="771601"/>
                    <a:pt x="1061746" y="791331"/>
                  </a:cubicBezTo>
                  <a:cubicBezTo>
                    <a:pt x="1042017" y="811060"/>
                    <a:pt x="1015258" y="822144"/>
                    <a:pt x="987356" y="822144"/>
                  </a:cubicBezTo>
                  <a:lnTo>
                    <a:pt x="105203" y="822144"/>
                  </a:lnTo>
                  <a:cubicBezTo>
                    <a:pt x="77302" y="822144"/>
                    <a:pt x="50543" y="811060"/>
                    <a:pt x="30813" y="791331"/>
                  </a:cubicBezTo>
                  <a:cubicBezTo>
                    <a:pt x="11084" y="771601"/>
                    <a:pt x="0" y="744842"/>
                    <a:pt x="0" y="716941"/>
                  </a:cubicBezTo>
                  <a:lnTo>
                    <a:pt x="0" y="105203"/>
                  </a:lnTo>
                  <a:cubicBezTo>
                    <a:pt x="0" y="77302"/>
                    <a:pt x="11084" y="50543"/>
                    <a:pt x="30813" y="30813"/>
                  </a:cubicBezTo>
                  <a:cubicBezTo>
                    <a:pt x="50543" y="11084"/>
                    <a:pt x="77302" y="0"/>
                    <a:pt x="105203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92559" cy="86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445897" y="3582711"/>
            <a:ext cx="3816557" cy="2824184"/>
            <a:chOff x="0" y="0"/>
            <a:chExt cx="1111032" cy="82214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11032" cy="822144"/>
            </a:xfrm>
            <a:custGeom>
              <a:avLst/>
              <a:gdLst/>
              <a:ahLst/>
              <a:cxnLst/>
              <a:rect r="r" b="b" t="t" l="l"/>
              <a:pathLst>
                <a:path h="822144" w="1111032">
                  <a:moveTo>
                    <a:pt x="103454" y="0"/>
                  </a:moveTo>
                  <a:lnTo>
                    <a:pt x="1007578" y="0"/>
                  </a:lnTo>
                  <a:cubicBezTo>
                    <a:pt x="1064714" y="0"/>
                    <a:pt x="1111032" y="46318"/>
                    <a:pt x="1111032" y="103454"/>
                  </a:cubicBezTo>
                  <a:lnTo>
                    <a:pt x="1111032" y="718690"/>
                  </a:lnTo>
                  <a:cubicBezTo>
                    <a:pt x="1111032" y="775826"/>
                    <a:pt x="1064714" y="822144"/>
                    <a:pt x="1007578" y="822144"/>
                  </a:cubicBezTo>
                  <a:lnTo>
                    <a:pt x="103454" y="822144"/>
                  </a:lnTo>
                  <a:cubicBezTo>
                    <a:pt x="46318" y="822144"/>
                    <a:pt x="0" y="775826"/>
                    <a:pt x="0" y="718690"/>
                  </a:cubicBezTo>
                  <a:lnTo>
                    <a:pt x="0" y="103454"/>
                  </a:lnTo>
                  <a:cubicBezTo>
                    <a:pt x="0" y="46318"/>
                    <a:pt x="46318" y="0"/>
                    <a:pt x="103454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111032" cy="86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36739" y="3582711"/>
            <a:ext cx="3816557" cy="2824184"/>
            <a:chOff x="0" y="0"/>
            <a:chExt cx="1111032" cy="82214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11032" cy="822144"/>
            </a:xfrm>
            <a:custGeom>
              <a:avLst/>
              <a:gdLst/>
              <a:ahLst/>
              <a:cxnLst/>
              <a:rect r="r" b="b" t="t" l="l"/>
              <a:pathLst>
                <a:path h="822144" w="1111032">
                  <a:moveTo>
                    <a:pt x="103454" y="0"/>
                  </a:moveTo>
                  <a:lnTo>
                    <a:pt x="1007578" y="0"/>
                  </a:lnTo>
                  <a:cubicBezTo>
                    <a:pt x="1064714" y="0"/>
                    <a:pt x="1111032" y="46318"/>
                    <a:pt x="1111032" y="103454"/>
                  </a:cubicBezTo>
                  <a:lnTo>
                    <a:pt x="1111032" y="718690"/>
                  </a:lnTo>
                  <a:cubicBezTo>
                    <a:pt x="1111032" y="775826"/>
                    <a:pt x="1064714" y="822144"/>
                    <a:pt x="1007578" y="822144"/>
                  </a:cubicBezTo>
                  <a:lnTo>
                    <a:pt x="103454" y="822144"/>
                  </a:lnTo>
                  <a:cubicBezTo>
                    <a:pt x="46318" y="822144"/>
                    <a:pt x="0" y="775826"/>
                    <a:pt x="0" y="718690"/>
                  </a:cubicBezTo>
                  <a:lnTo>
                    <a:pt x="0" y="103454"/>
                  </a:lnTo>
                  <a:cubicBezTo>
                    <a:pt x="0" y="46318"/>
                    <a:pt x="46318" y="0"/>
                    <a:pt x="103454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111032" cy="8602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22272" y="4098402"/>
            <a:ext cx="4445491" cy="1726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33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ata Collection: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Phyphox App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(Sensors) 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15345" y="3671158"/>
            <a:ext cx="4193853" cy="2888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4"/>
              </a:lnSpc>
              <a:spcBef>
                <a:spcPct val="0"/>
              </a:spcBef>
            </a:pPr>
            <a:r>
              <a:rPr lang="en-US" b="true" sz="32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</a:t>
            </a:r>
            <a:r>
              <a:rPr lang="en-US" b="true" sz="32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ature </a:t>
            </a:r>
          </a:p>
          <a:p>
            <a:pPr algn="ctr">
              <a:lnSpc>
                <a:spcPts val="4614"/>
              </a:lnSpc>
              <a:spcBef>
                <a:spcPct val="0"/>
              </a:spcBef>
            </a:pPr>
            <a:r>
              <a:rPr lang="en-US" b="true" sz="32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Extraction:</a:t>
            </a:r>
          </a:p>
          <a:p>
            <a:pPr algn="ctr">
              <a:lnSpc>
                <a:spcPts val="4614"/>
              </a:lnSpc>
              <a:spcBef>
                <a:spcPct val="0"/>
              </a:spcBef>
            </a:pPr>
            <a:r>
              <a:rPr lang="en-US" b="true" sz="32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Statistical</a:t>
            </a:r>
          </a:p>
          <a:p>
            <a:pPr algn="ctr">
              <a:lnSpc>
                <a:spcPts val="4614"/>
              </a:lnSpc>
              <a:spcBef>
                <a:spcPct val="0"/>
              </a:spcBef>
            </a:pPr>
            <a:r>
              <a:rPr lang="en-US" b="true" sz="32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Features</a:t>
            </a:r>
          </a:p>
          <a:p>
            <a:pPr algn="ctr">
              <a:lnSpc>
                <a:spcPts val="4614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131430" y="4057518"/>
            <a:ext cx="4445491" cy="211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en-US" b="true" sz="30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achine Learning: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Forest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Classifier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889526" y="7758395"/>
            <a:ext cx="4445491" cy="16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</a:t>
            </a:r>
            <a:r>
              <a:rPr lang="en-US" b="true" sz="31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alization: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 Dashboard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(Charts &amp; Reports)</a:t>
            </a:r>
          </a:p>
        </p:txBody>
      </p:sp>
      <p:sp>
        <p:nvSpPr>
          <p:cNvPr name="AutoShape 23" id="23"/>
          <p:cNvSpPr/>
          <p:nvPr/>
        </p:nvSpPr>
        <p:spPr>
          <a:xfrm>
            <a:off x="5653296" y="4994803"/>
            <a:ext cx="164525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>
            <a:off x="11115108" y="4994803"/>
            <a:ext cx="133078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flipH="true">
            <a:off x="10935075" y="6406895"/>
            <a:ext cx="1664982" cy="10349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3337" y="1603374"/>
            <a:ext cx="7640663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Pip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eline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16147" y="3739409"/>
            <a:ext cx="15443153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Collection: IMU sensors (accelerometer + gyroscope)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Processing: Sliding window technique (100 samples/window)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Extraction: 30 statistical features (mean, std, min, max, energy)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Training: Random Forest classifier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Real-time Prediction: Activity classification every 2 seconds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Visualization: Interactive dashboard with charts and reports</a:t>
            </a:r>
          </a:p>
          <a:p>
            <a:pPr algn="just">
              <a:lnSpc>
                <a:spcPts val="48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702920" y="-57236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658" y="3364971"/>
            <a:ext cx="6972642" cy="3616887"/>
            <a:chOff x="0" y="0"/>
            <a:chExt cx="1836416" cy="9525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6416" cy="952596"/>
            </a:xfrm>
            <a:custGeom>
              <a:avLst/>
              <a:gdLst/>
              <a:ahLst/>
              <a:cxnLst/>
              <a:rect r="r" b="b" t="t" l="l"/>
              <a:pathLst>
                <a:path h="952596" w="1836416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895969"/>
                  </a:lnTo>
                  <a:cubicBezTo>
                    <a:pt x="1836416" y="927243"/>
                    <a:pt x="1811063" y="952596"/>
                    <a:pt x="1779789" y="952596"/>
                  </a:cubicBezTo>
                  <a:lnTo>
                    <a:pt x="56627" y="952596"/>
                  </a:lnTo>
                  <a:cubicBezTo>
                    <a:pt x="41608" y="952596"/>
                    <a:pt x="27205" y="946630"/>
                    <a:pt x="16586" y="936010"/>
                  </a:cubicBezTo>
                  <a:cubicBezTo>
                    <a:pt x="5966" y="925391"/>
                    <a:pt x="0" y="910987"/>
                    <a:pt x="0" y="895969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36416" cy="9906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6658" y="4555701"/>
            <a:ext cx="6972642" cy="242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2649" indent="-296324" lvl="1">
              <a:lnSpc>
                <a:spcPts val="3843"/>
              </a:lnSpc>
              <a:buFont typeface="Arial"/>
              <a:buChar char="•"/>
            </a:pPr>
            <a:r>
              <a:rPr lang="en-US" sz="274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Ov</a:t>
            </a:r>
            <a:r>
              <a:rPr lang="en-US" sz="274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erall Accuracy: 99.7%</a:t>
            </a:r>
          </a:p>
          <a:p>
            <a:pPr algn="just" marL="592649" indent="-296324" lvl="1">
              <a:lnSpc>
                <a:spcPts val="3843"/>
              </a:lnSpc>
              <a:buFont typeface="Arial"/>
              <a:buChar char="•"/>
            </a:pPr>
            <a:r>
              <a:rPr lang="en-US" sz="274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Precision: 99-100% across all classes</a:t>
            </a:r>
          </a:p>
          <a:p>
            <a:pPr algn="just" marL="592649" indent="-296324" lvl="1">
              <a:lnSpc>
                <a:spcPts val="3843"/>
              </a:lnSpc>
              <a:buFont typeface="Arial"/>
              <a:buChar char="•"/>
            </a:pPr>
            <a:r>
              <a:rPr lang="en-US" sz="274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Recall: 99-100% across all classes</a:t>
            </a:r>
          </a:p>
          <a:p>
            <a:pPr algn="just" marL="592649" indent="-296324" lvl="1">
              <a:lnSpc>
                <a:spcPts val="3843"/>
              </a:lnSpc>
              <a:buFont typeface="Arial"/>
              <a:buChar char="•"/>
            </a:pPr>
            <a:r>
              <a:rPr lang="en-US" sz="274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F1-Score: 99-100% across all classes</a:t>
            </a:r>
          </a:p>
          <a:p>
            <a:pPr algn="just">
              <a:lnSpc>
                <a:spcPts val="384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93611" y="1069866"/>
            <a:ext cx="15632165" cy="1732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Machine Learning Model</a:t>
            </a:r>
          </a:p>
          <a:p>
            <a:pPr algn="ctr">
              <a:lnSpc>
                <a:spcPts val="6426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3364971"/>
            <a:ext cx="8115300" cy="4864629"/>
            <a:chOff x="0" y="0"/>
            <a:chExt cx="2137363" cy="12812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37363" cy="1281219"/>
            </a:xfrm>
            <a:custGeom>
              <a:avLst/>
              <a:gdLst/>
              <a:ahLst/>
              <a:cxnLst/>
              <a:rect r="r" b="b" t="t" l="l"/>
              <a:pathLst>
                <a:path h="1281219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1232566"/>
                  </a:lnTo>
                  <a:cubicBezTo>
                    <a:pt x="2137363" y="1259436"/>
                    <a:pt x="2115580" y="1281219"/>
                    <a:pt x="2088710" y="1281219"/>
                  </a:cubicBezTo>
                  <a:lnTo>
                    <a:pt x="48654" y="1281219"/>
                  </a:lnTo>
                  <a:cubicBezTo>
                    <a:pt x="21783" y="1281219"/>
                    <a:pt x="0" y="1259436"/>
                    <a:pt x="0" y="1232566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37363" cy="1319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02221" y="3773487"/>
            <a:ext cx="4676959" cy="523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45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25894" y="3809983"/>
            <a:ext cx="6833406" cy="523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45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Perform</a:t>
            </a:r>
            <a:r>
              <a:rPr lang="en-US" b="true" sz="45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ance Metrics: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555701"/>
            <a:ext cx="8115300" cy="339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6265" indent="-298132" lvl="1">
              <a:lnSpc>
                <a:spcPts val="3866"/>
              </a:lnSpc>
              <a:buFont typeface="Arial"/>
              <a:buChar char="•"/>
            </a:pPr>
            <a:r>
              <a:rPr lang="en-US" sz="276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Random Forest (ensemble method)</a:t>
            </a:r>
          </a:p>
          <a:p>
            <a:pPr algn="just" marL="596265" indent="-298132" lvl="1">
              <a:lnSpc>
                <a:spcPts val="3866"/>
              </a:lnSpc>
              <a:buFont typeface="Arial"/>
              <a:buChar char="•"/>
            </a:pPr>
            <a:r>
              <a:rPr lang="en-US" sz="276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Input: 30 features from IMU data</a:t>
            </a:r>
          </a:p>
          <a:p>
            <a:pPr algn="just" marL="596265" indent="-298132" lvl="1">
              <a:lnSpc>
                <a:spcPts val="3866"/>
              </a:lnSpc>
              <a:buFont typeface="Arial"/>
              <a:buChar char="•"/>
            </a:pPr>
            <a:r>
              <a:rPr lang="en-US" sz="276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Output: 4 activity classes</a:t>
            </a:r>
          </a:p>
          <a:p>
            <a:pPr algn="just" marL="596265" indent="-298132" lvl="1">
              <a:lnSpc>
                <a:spcPts val="3866"/>
              </a:lnSpc>
              <a:buFont typeface="Arial"/>
              <a:buChar char="•"/>
            </a:pPr>
            <a:r>
              <a:rPr lang="en-US" sz="276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Training Data: 167,402 sensor readings</a:t>
            </a:r>
          </a:p>
          <a:p>
            <a:pPr algn="just" marL="596265" indent="-298132" lvl="1">
              <a:lnSpc>
                <a:spcPts val="3866"/>
              </a:lnSpc>
              <a:buFont typeface="Arial"/>
              <a:buChar char="•"/>
            </a:pPr>
            <a:r>
              <a:rPr lang="en-US" sz="276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Window Size:100 samples(2 seconds at 50Hz)</a:t>
            </a:r>
          </a:p>
          <a:p>
            <a:pPr algn="just" marL="596265" indent="-298132" lvl="1">
              <a:lnSpc>
                <a:spcPts val="3866"/>
              </a:lnSpc>
              <a:buFont typeface="Arial"/>
              <a:buChar char="•"/>
            </a:pPr>
            <a:r>
              <a:rPr lang="en-US" sz="276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Step Size: 50 samples (1 second overlap)</a:t>
            </a:r>
          </a:p>
          <a:p>
            <a:pPr algn="just">
              <a:lnSpc>
                <a:spcPts val="3866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4073" y="1445947"/>
            <a:ext cx="15413850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T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echnical Implementation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660089" y="-538116"/>
            <a:ext cx="3377577" cy="3377577"/>
          </a:xfrm>
          <a:custGeom>
            <a:avLst/>
            <a:gdLst/>
            <a:ahLst/>
            <a:cxnLst/>
            <a:rect r="r" b="b" t="t" l="l"/>
            <a:pathLst>
              <a:path h="3377577" w="3377577">
                <a:moveTo>
                  <a:pt x="3377578" y="0"/>
                </a:moveTo>
                <a:lnTo>
                  <a:pt x="0" y="0"/>
                </a:lnTo>
                <a:lnTo>
                  <a:pt x="0" y="3377577"/>
                </a:lnTo>
                <a:lnTo>
                  <a:pt x="3377578" y="3377577"/>
                </a:lnTo>
                <a:lnTo>
                  <a:pt x="3377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3025030"/>
            <a:ext cx="7298550" cy="5204570"/>
            <a:chOff x="0" y="0"/>
            <a:chExt cx="1922252" cy="13707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22252" cy="1370751"/>
            </a:xfrm>
            <a:custGeom>
              <a:avLst/>
              <a:gdLst/>
              <a:ahLst/>
              <a:cxnLst/>
              <a:rect r="r" b="b" t="t" l="l"/>
              <a:pathLst>
                <a:path h="1370751" w="1922252">
                  <a:moveTo>
                    <a:pt x="54098" y="0"/>
                  </a:moveTo>
                  <a:lnTo>
                    <a:pt x="1868154" y="0"/>
                  </a:lnTo>
                  <a:cubicBezTo>
                    <a:pt x="1882501" y="0"/>
                    <a:pt x="1896262" y="5700"/>
                    <a:pt x="1906407" y="15845"/>
                  </a:cubicBezTo>
                  <a:cubicBezTo>
                    <a:pt x="1916552" y="25990"/>
                    <a:pt x="1922252" y="39750"/>
                    <a:pt x="1922252" y="54098"/>
                  </a:cubicBezTo>
                  <a:lnTo>
                    <a:pt x="1922252" y="1316653"/>
                  </a:lnTo>
                  <a:cubicBezTo>
                    <a:pt x="1922252" y="1331000"/>
                    <a:pt x="1916552" y="1344760"/>
                    <a:pt x="1906407" y="1354906"/>
                  </a:cubicBezTo>
                  <a:cubicBezTo>
                    <a:pt x="1896262" y="1365051"/>
                    <a:pt x="1882501" y="1370751"/>
                    <a:pt x="1868154" y="1370751"/>
                  </a:cubicBezTo>
                  <a:lnTo>
                    <a:pt x="54098" y="1370751"/>
                  </a:lnTo>
                  <a:cubicBezTo>
                    <a:pt x="39750" y="1370751"/>
                    <a:pt x="25990" y="1365051"/>
                    <a:pt x="15845" y="1354906"/>
                  </a:cubicBezTo>
                  <a:cubicBezTo>
                    <a:pt x="5700" y="1344760"/>
                    <a:pt x="0" y="1331000"/>
                    <a:pt x="0" y="1316653"/>
                  </a:cubicBezTo>
                  <a:lnTo>
                    <a:pt x="0" y="54098"/>
                  </a:lnTo>
                  <a:cubicBezTo>
                    <a:pt x="0" y="39750"/>
                    <a:pt x="5700" y="25990"/>
                    <a:pt x="15845" y="15845"/>
                  </a:cubicBezTo>
                  <a:cubicBezTo>
                    <a:pt x="25990" y="5700"/>
                    <a:pt x="39750" y="0"/>
                    <a:pt x="54098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22252" cy="14088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329502" y="3355408"/>
            <a:ext cx="7298550" cy="4543815"/>
          </a:xfrm>
          <a:custGeom>
            <a:avLst/>
            <a:gdLst/>
            <a:ahLst/>
            <a:cxnLst/>
            <a:rect r="r" b="b" t="t" l="l"/>
            <a:pathLst>
              <a:path h="4543815" w="7298550">
                <a:moveTo>
                  <a:pt x="0" y="0"/>
                </a:moveTo>
                <a:lnTo>
                  <a:pt x="7298550" y="0"/>
                </a:lnTo>
                <a:lnTo>
                  <a:pt x="7298550" y="4543815"/>
                </a:lnTo>
                <a:lnTo>
                  <a:pt x="0" y="45438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90316" y="3268616"/>
            <a:ext cx="5755500" cy="259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4"/>
              </a:lnSpc>
              <a:spcBef>
                <a:spcPct val="0"/>
              </a:spcBef>
            </a:pPr>
            <a:r>
              <a:rPr lang="en-US" b="true" sz="29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Backend (Pyth</a:t>
            </a:r>
            <a:r>
              <a:rPr lang="en-US" b="true" sz="29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on/Flask):</a:t>
            </a:r>
          </a:p>
          <a:p>
            <a:pPr algn="just" marL="646889" indent="-323444" lvl="1">
              <a:lnSpc>
                <a:spcPts val="41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Real-time data processing from Phyphox</a:t>
            </a:r>
          </a:p>
          <a:p>
            <a:pPr algn="just" marL="646889" indent="-323444" lvl="1">
              <a:lnSpc>
                <a:spcPts val="41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extraction and ML prediction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90316" y="6162579"/>
            <a:ext cx="6690682" cy="206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4"/>
              </a:lnSpc>
              <a:spcBef>
                <a:spcPct val="0"/>
              </a:spcBef>
            </a:pPr>
            <a:r>
              <a:rPr lang="en-US" b="true" sz="29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Frontend (HTML</a:t>
            </a:r>
            <a:r>
              <a:rPr lang="en-US" b="true" sz="29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/CSS/JS):</a:t>
            </a:r>
          </a:p>
          <a:p>
            <a:pPr algn="just" marL="646889" indent="-323444" lvl="1">
              <a:lnSpc>
                <a:spcPts val="41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Responsive dashboard design</a:t>
            </a:r>
          </a:p>
          <a:p>
            <a:pPr algn="just" marL="646889" indent="-323444" lvl="1">
              <a:lnSpc>
                <a:spcPts val="419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Chart.js for data visualization</a:t>
            </a:r>
          </a:p>
          <a:p>
            <a:pPr algn="just">
              <a:lnSpc>
                <a:spcPts val="419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3855" y="3099732"/>
            <a:ext cx="15600291" cy="6158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2005" indent="-421003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  <a:r>
              <a:rPr lang="en-US" sz="3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eal-time Classification: Instant activity recognition</a:t>
            </a:r>
          </a:p>
          <a:p>
            <a:pPr algn="just" marL="842005" indent="-421003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Interactive Dashboard: Beautiful visualizations</a:t>
            </a:r>
          </a:p>
          <a:p>
            <a:pPr algn="just" marL="1684010" indent="-561337" lvl="2">
              <a:lnSpc>
                <a:spcPts val="5459"/>
              </a:lnSpc>
              <a:buFont typeface="Arial"/>
              <a:buChar char="⚬"/>
            </a:pPr>
            <a:r>
              <a:rPr lang="en-US" sz="3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Current activity display</a:t>
            </a:r>
          </a:p>
          <a:p>
            <a:pPr algn="just" marL="1684010" indent="-561337" lvl="2">
              <a:lnSpc>
                <a:spcPts val="5459"/>
              </a:lnSpc>
              <a:buFont typeface="Arial"/>
              <a:buChar char="⚬"/>
            </a:pPr>
            <a:r>
              <a:rPr lang="en-US" sz="3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Historical charts (bar and pie)</a:t>
            </a:r>
          </a:p>
          <a:p>
            <a:pPr algn="just" marL="1684010" indent="-561337" lvl="2">
              <a:lnSpc>
                <a:spcPts val="5459"/>
              </a:lnSpc>
              <a:buFont typeface="Arial"/>
              <a:buChar char="⚬"/>
            </a:pPr>
            <a:r>
              <a:rPr lang="en-US" sz="3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Timeline view of activities</a:t>
            </a:r>
          </a:p>
          <a:p>
            <a:pPr algn="just" marL="842005" indent="-421003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Goal Tracking: Daily walking goal with progress indicator</a:t>
            </a:r>
          </a:p>
          <a:p>
            <a:pPr algn="just" marL="842005" indent="-421003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Responsive Design: Works on desktop and mobile devices</a:t>
            </a:r>
          </a:p>
          <a:p>
            <a:pPr algn="just" marL="842005" indent="-421003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No Special Hardware: Uses only smartphone sensors</a:t>
            </a:r>
          </a:p>
          <a:p>
            <a:pPr algn="just">
              <a:lnSpc>
                <a:spcPts val="545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18735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6220" y="783147"/>
            <a:ext cx="7640663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Featur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es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35629"/>
            <a:ext cx="14888321" cy="577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What Makes Our System Stand 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DAGxhhjoL1g</dc:identifier>
  <dcterms:modified xsi:type="dcterms:W3CDTF">2011-08-01T06:04:30Z</dcterms:modified>
  <cp:revision>1</cp:revision>
  <dc:title>AI Motion Detection System</dc:title>
</cp:coreProperties>
</file>