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693783-C892-45EA-8E23-F0EECA0147D8}">
          <p14:sldIdLst>
            <p14:sldId id="256"/>
            <p14:sldId id="257"/>
            <p14:sldId id="258"/>
            <p14:sldId id="262"/>
            <p14:sldId id="259"/>
            <p14:sldId id="260"/>
            <p14:sldId id="261"/>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690839-CAFC-444E-A8A9-104D82DAE932}"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4114258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0839-CAFC-444E-A8A9-104D82DAE932}"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349707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0839-CAFC-444E-A8A9-104D82DAE932}"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2612301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0839-CAFC-444E-A8A9-104D82DAE932}"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A195E-40FE-45C2-BC04-4F70E8F7CBC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357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0839-CAFC-444E-A8A9-104D82DAE932}"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1128732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690839-CAFC-444E-A8A9-104D82DAE932}"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256812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690839-CAFC-444E-A8A9-104D82DAE932}"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175893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90839-CAFC-444E-A8A9-104D82DAE932}"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169828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90839-CAFC-444E-A8A9-104D82DAE932}"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345651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90839-CAFC-444E-A8A9-104D82DAE932}"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397255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90839-CAFC-444E-A8A9-104D82DAE932}"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95724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690839-CAFC-444E-A8A9-104D82DAE932}"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238312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690839-CAFC-444E-A8A9-104D82DAE932}"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86237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690839-CAFC-444E-A8A9-104D82DAE932}"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342726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5690839-CAFC-444E-A8A9-104D82DAE932}"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227527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0839-CAFC-444E-A8A9-104D82DAE932}"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65455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0839-CAFC-444E-A8A9-104D82DAE932}"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A195E-40FE-45C2-BC04-4F70E8F7CBCD}" type="slidenum">
              <a:rPr lang="en-IN" smtClean="0"/>
              <a:t>‹#›</a:t>
            </a:fld>
            <a:endParaRPr lang="en-IN"/>
          </a:p>
        </p:txBody>
      </p:sp>
    </p:spTree>
    <p:extLst>
      <p:ext uri="{BB962C8B-B14F-4D97-AF65-F5344CB8AC3E}">
        <p14:creationId xmlns:p14="http://schemas.microsoft.com/office/powerpoint/2010/main" val="386462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690839-CAFC-444E-A8A9-104D82DAE932}" type="datetimeFigureOut">
              <a:rPr lang="en-IN" smtClean="0"/>
              <a:t>09-07-2024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63A195E-40FE-45C2-BC04-4F70E8F7CBCD}" type="slidenum">
              <a:rPr lang="en-IN" smtClean="0"/>
              <a:t>‹#›</a:t>
            </a:fld>
            <a:endParaRPr lang="en-IN"/>
          </a:p>
        </p:txBody>
      </p:sp>
    </p:spTree>
    <p:extLst>
      <p:ext uri="{BB962C8B-B14F-4D97-AF65-F5344CB8AC3E}">
        <p14:creationId xmlns:p14="http://schemas.microsoft.com/office/powerpoint/2010/main" val="1870310231"/>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ohan-1403/Cyber-Security"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9ABCCC-978B-9988-B54B-613E8B3454F2}"/>
              </a:ext>
            </a:extLst>
          </p:cNvPr>
          <p:cNvSpPr txBox="1"/>
          <p:nvPr/>
        </p:nvSpPr>
        <p:spPr>
          <a:xfrm>
            <a:off x="6469145" y="3138656"/>
            <a:ext cx="5540604"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Name:</a:t>
            </a:r>
            <a:r>
              <a:rPr lang="en-US" sz="2800" dirty="0">
                <a:latin typeface="Times New Roman" panose="02020603050405020304" pitchFamily="18" charset="0"/>
                <a:cs typeface="Times New Roman" panose="02020603050405020304" pitchFamily="18" charset="0"/>
              </a:rPr>
              <a:t> D. Mohan Manohar Reddy</a:t>
            </a:r>
          </a:p>
          <a:p>
            <a:r>
              <a:rPr lang="en-US" sz="2800" b="1" dirty="0">
                <a:latin typeface="Times New Roman" panose="02020603050405020304" pitchFamily="18" charset="0"/>
                <a:cs typeface="Times New Roman" panose="02020603050405020304" pitchFamily="18" charset="0"/>
              </a:rPr>
              <a:t>Student ID:</a:t>
            </a:r>
            <a:r>
              <a:rPr lang="en-US" sz="2800" dirty="0">
                <a:latin typeface="Times New Roman" panose="02020603050405020304" pitchFamily="18" charset="0"/>
                <a:cs typeface="Times New Roman" panose="02020603050405020304" pitchFamily="18" charset="0"/>
              </a:rPr>
              <a:t> 22A91A4411</a:t>
            </a:r>
          </a:p>
          <a:p>
            <a:r>
              <a:rPr lang="en-US" sz="2800" b="1" dirty="0">
                <a:latin typeface="Times New Roman" panose="02020603050405020304" pitchFamily="18" charset="0"/>
                <a:cs typeface="Times New Roman" panose="02020603050405020304" pitchFamily="18" charset="0"/>
              </a:rPr>
              <a:t>College: </a:t>
            </a:r>
            <a:r>
              <a:rPr lang="en-US" sz="2800" dirty="0">
                <a:latin typeface="Times New Roman" panose="02020603050405020304" pitchFamily="18" charset="0"/>
                <a:cs typeface="Times New Roman" panose="02020603050405020304" pitchFamily="18" charset="0"/>
              </a:rPr>
              <a:t>Aditya University</a:t>
            </a:r>
            <a:endParaRPr lang="en-US"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3C4ACDD-AEFC-C838-32BC-80C1364C3DA4}"/>
              </a:ext>
            </a:extLst>
          </p:cNvPr>
          <p:cNvSpPr txBox="1"/>
          <p:nvPr/>
        </p:nvSpPr>
        <p:spPr>
          <a:xfrm>
            <a:off x="3143430" y="976391"/>
            <a:ext cx="5203596"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Final Project Of Cyber Security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83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CAF23-6652-D211-10CD-56BF1A20BDA7}"/>
              </a:ext>
            </a:extLst>
          </p:cNvPr>
          <p:cNvSpPr txBox="1"/>
          <p:nvPr/>
        </p:nvSpPr>
        <p:spPr>
          <a:xfrm>
            <a:off x="2643809" y="630317"/>
            <a:ext cx="639086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Customization of project (</a:t>
            </a:r>
            <a:r>
              <a:rPr lang="en-US" sz="3200" b="1" dirty="0" err="1">
                <a:latin typeface="Times New Roman" panose="02020603050405020304" pitchFamily="18" charset="0"/>
                <a:cs typeface="Times New Roman" panose="02020603050405020304" pitchFamily="18" charset="0"/>
              </a:rPr>
              <a:t>conti</a:t>
            </a:r>
            <a:r>
              <a:rPr 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154117-B5B5-1557-FF32-84CE6E92A622}"/>
              </a:ext>
            </a:extLst>
          </p:cNvPr>
          <p:cNvSpPr txBox="1"/>
          <p:nvPr/>
        </p:nvSpPr>
        <p:spPr>
          <a:xfrm>
            <a:off x="1123122" y="1689652"/>
            <a:ext cx="577463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customization of this project</a:t>
            </a:r>
            <a:r>
              <a:rPr lang="en-IN" dirty="0">
                <a:latin typeface="Times New Roman" panose="02020603050405020304" pitchFamily="18" charset="0"/>
                <a:cs typeface="Times New Roman" panose="02020603050405020304" pitchFamily="18" charset="0"/>
              </a:rPr>
              <a:t> the main coding part as follows: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a:t>
            </a:r>
            <a:r>
              <a:rPr lang="en-IN" b="1" dirty="0">
                <a:latin typeface="Times New Roman" panose="02020603050405020304" pitchFamily="18" charset="0"/>
                <a:cs typeface="Times New Roman" panose="02020603050405020304" pitchFamily="18" charset="0"/>
              </a:rPr>
              <a:t>Encoding:</a:t>
            </a:r>
          </a:p>
        </p:txBody>
      </p:sp>
      <p:sp>
        <p:nvSpPr>
          <p:cNvPr id="4" name="Rectangle 1">
            <a:extLst>
              <a:ext uri="{FF2B5EF4-FFF2-40B4-BE49-F238E27FC236}">
                <a16:creationId xmlns:a16="http://schemas.microsoft.com/office/drawing/2014/main" id="{41ACF3A1-6FDE-7E82-55CC-D9CADD5E34E6}"/>
              </a:ext>
            </a:extLst>
          </p:cNvPr>
          <p:cNvSpPr>
            <a:spLocks noChangeArrowheads="1"/>
          </p:cNvSpPr>
          <p:nvPr/>
        </p:nvSpPr>
        <p:spPr bwMode="auto">
          <a:xfrm>
            <a:off x="1630018" y="2543067"/>
            <a:ext cx="385349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the secret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 the message into the image.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an image file.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 Encode():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Screen.destroy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EncScreen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Tk()</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EncScreen.title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 YOUR SECRET MESSAGE")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EncScreen.geometry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("600x600+600+600")</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EncScreen.config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PhotoImage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(file="image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url</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 = Label(</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EncScreen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EncScreen.config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 = Label(text="Confidential Message")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label['font'] =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myFont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entry['font'] =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myFont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myFont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font.Font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(size=15)</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label1 = Label(text="Name of the File")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label1['font'] =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myFont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SaveEntry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Entry()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D77EF7-65A2-3C03-E9F1-EAE048198D87}"/>
              </a:ext>
            </a:extLst>
          </p:cNvPr>
          <p:cNvSpPr txBox="1"/>
          <p:nvPr/>
        </p:nvSpPr>
        <p:spPr>
          <a:xfrm>
            <a:off x="6897757" y="2520649"/>
            <a:ext cx="1828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2.Decoding:</a:t>
            </a:r>
            <a:endParaRPr lang="en-IN" b="1"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CCFED129-1316-C259-1FCD-B7FCA27CFB38}"/>
              </a:ext>
            </a:extLst>
          </p:cNvPr>
          <p:cNvSpPr>
            <a:spLocks noChangeArrowheads="1"/>
          </p:cNvSpPr>
          <p:nvPr/>
        </p:nvSpPr>
        <p:spPr bwMode="auto">
          <a:xfrm>
            <a:off x="7404653" y="2813858"/>
            <a:ext cx="441606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8900" marR="0" lvl="0" indent="-88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an encoded image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Decode the hidden message from the image.</a:t>
            </a:r>
          </a:p>
          <a:p>
            <a:pPr marL="0" marR="0" lvl="0" indent="0" algn="l" defTabSz="914400" rtl="0" eaLnBrk="0" fontAlgn="base" latinLnBrk="0" hangingPunct="0">
              <a:lnSpc>
                <a:spcPct val="100000"/>
              </a:lnSpc>
              <a:spcBef>
                <a:spcPct val="0"/>
              </a:spcBef>
              <a:spcAft>
                <a:spcPct val="0"/>
              </a:spcAft>
              <a:buClrTx/>
              <a:buSzTx/>
              <a:tabLst/>
            </a:pPr>
            <a:r>
              <a:rPr lang="en-IN" sz="1200" dirty="0"/>
              <a:t>def Decode(): </a:t>
            </a:r>
          </a:p>
          <a:p>
            <a:pPr marL="0" marR="0" lvl="0" indent="0" algn="l" defTabSz="914400" rtl="0" eaLnBrk="0" fontAlgn="base" latinLnBrk="0" hangingPunct="0">
              <a:lnSpc>
                <a:spcPct val="100000"/>
              </a:lnSpc>
              <a:spcBef>
                <a:spcPct val="0"/>
              </a:spcBef>
              <a:spcAft>
                <a:spcPct val="0"/>
              </a:spcAft>
              <a:buClrTx/>
              <a:buSzTx/>
              <a:tabLst/>
            </a:pPr>
            <a:r>
              <a:rPr lang="en-IN" sz="1200" dirty="0" err="1"/>
              <a:t>Screen.destroy</a:t>
            </a:r>
            <a:r>
              <a:rPr lang="en-IN" sz="1200" dirty="0"/>
              <a:t>() </a:t>
            </a:r>
          </a:p>
          <a:p>
            <a:pPr marL="0" marR="0" lvl="0" indent="0" algn="l" defTabSz="914400" rtl="0" eaLnBrk="0" fontAlgn="base" latinLnBrk="0" hangingPunct="0">
              <a:lnSpc>
                <a:spcPct val="100000"/>
              </a:lnSpc>
              <a:spcBef>
                <a:spcPct val="0"/>
              </a:spcBef>
              <a:spcAft>
                <a:spcPct val="0"/>
              </a:spcAft>
              <a:buClrTx/>
              <a:buSzTx/>
              <a:tabLst/>
            </a:pPr>
            <a:r>
              <a:rPr lang="en-IN" sz="1200" dirty="0" err="1"/>
              <a:t>DecScreen</a:t>
            </a:r>
            <a:r>
              <a:rPr lang="en-IN" sz="1200" dirty="0"/>
              <a:t> = Tk() </a:t>
            </a:r>
          </a:p>
          <a:p>
            <a:pPr marL="0" marR="0" lvl="0" indent="0" algn="l" defTabSz="914400" rtl="0" eaLnBrk="0" fontAlgn="base" latinLnBrk="0" hangingPunct="0">
              <a:lnSpc>
                <a:spcPct val="100000"/>
              </a:lnSpc>
              <a:spcBef>
                <a:spcPct val="0"/>
              </a:spcBef>
              <a:spcAft>
                <a:spcPct val="0"/>
              </a:spcAft>
              <a:buClrTx/>
              <a:buSzTx/>
              <a:tabLst/>
            </a:pPr>
            <a:r>
              <a:rPr lang="en-IN" sz="1200" dirty="0" err="1"/>
              <a:t>DecScreen.title</a:t>
            </a:r>
            <a:r>
              <a:rPr lang="en-IN" sz="1200" dirty="0"/>
              <a:t>("Decode- SECRET") </a:t>
            </a:r>
            <a:r>
              <a:rPr lang="en-IN" sz="1200" dirty="0" err="1"/>
              <a:t>DecScreen.geometry</a:t>
            </a:r>
            <a:r>
              <a:rPr lang="en-IN" sz="1200" dirty="0"/>
              <a:t>("600x600+600+600") </a:t>
            </a:r>
          </a:p>
          <a:p>
            <a:pPr marL="0" marR="0" lvl="0" indent="0" algn="l" defTabSz="914400" rtl="0" eaLnBrk="0" fontAlgn="base" latinLnBrk="0" hangingPunct="0">
              <a:lnSpc>
                <a:spcPct val="100000"/>
              </a:lnSpc>
              <a:spcBef>
                <a:spcPct val="0"/>
              </a:spcBef>
              <a:spcAft>
                <a:spcPct val="0"/>
              </a:spcAft>
              <a:buClrTx/>
              <a:buSzTx/>
              <a:tabLst/>
            </a:pPr>
            <a:r>
              <a:rPr lang="en-IN" sz="1200" dirty="0" err="1"/>
              <a:t>DecScreen.config</a:t>
            </a:r>
            <a:r>
              <a:rPr lang="en-IN" sz="1200" dirty="0"/>
              <a:t> = </a:t>
            </a:r>
            <a:r>
              <a:rPr lang="en-IN" sz="1200" dirty="0" err="1"/>
              <a:t>PhotoImage</a:t>
            </a:r>
            <a:r>
              <a:rPr lang="en-IN" sz="1200" dirty="0"/>
              <a:t>(file="C:\\Users\\likki\\Downloads\\download.png") label = Label(</a:t>
            </a:r>
            <a:r>
              <a:rPr lang="en-IN" sz="1200" dirty="0" err="1"/>
              <a:t>DecScreen</a:t>
            </a:r>
            <a:r>
              <a:rPr lang="en-IN" sz="1200" dirty="0"/>
              <a:t>, image= </a:t>
            </a:r>
            <a:r>
              <a:rPr lang="en-IN" sz="1200" dirty="0" err="1"/>
              <a:t>DecScreen.config</a:t>
            </a:r>
            <a:r>
              <a:rPr lang="en-IN" sz="1200" dirty="0"/>
              <a:t>) </a:t>
            </a:r>
          </a:p>
          <a:p>
            <a:pPr marL="0" marR="0" lvl="0" indent="0" algn="l" defTabSz="914400" rtl="0" eaLnBrk="0" fontAlgn="base" latinLnBrk="0" hangingPunct="0">
              <a:lnSpc>
                <a:spcPct val="100000"/>
              </a:lnSpc>
              <a:spcBef>
                <a:spcPct val="0"/>
              </a:spcBef>
              <a:spcAft>
                <a:spcPct val="0"/>
              </a:spcAft>
              <a:buClrTx/>
              <a:buSzTx/>
              <a:tabLst/>
            </a:pPr>
            <a:r>
              <a:rPr lang="en-IN" sz="1200" dirty="0" err="1"/>
              <a:t>label.place</a:t>
            </a:r>
            <a:r>
              <a:rPr lang="en-IN" sz="1200" dirty="0"/>
              <a:t>(x=0, y=0)</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6CE86EE-C579-1D81-1010-2BDFBA0F3607}"/>
              </a:ext>
            </a:extLst>
          </p:cNvPr>
          <p:cNvPicPr>
            <a:picLocks noChangeAspect="1"/>
          </p:cNvPicPr>
          <p:nvPr/>
        </p:nvPicPr>
        <p:blipFill>
          <a:blip r:embed="rId2"/>
          <a:stretch>
            <a:fillRect/>
          </a:stretch>
        </p:blipFill>
        <p:spPr>
          <a:xfrm>
            <a:off x="4561442" y="5005034"/>
            <a:ext cx="2336315" cy="1580634"/>
          </a:xfrm>
          <a:prstGeom prst="rect">
            <a:avLst/>
          </a:prstGeom>
        </p:spPr>
      </p:pic>
      <p:pic>
        <p:nvPicPr>
          <p:cNvPr id="12" name="Picture 11">
            <a:extLst>
              <a:ext uri="{FF2B5EF4-FFF2-40B4-BE49-F238E27FC236}">
                <a16:creationId xmlns:a16="http://schemas.microsoft.com/office/drawing/2014/main" id="{014C98A3-F002-A1B1-F7F5-84BA5061C306}"/>
              </a:ext>
            </a:extLst>
          </p:cNvPr>
          <p:cNvPicPr>
            <a:picLocks noChangeAspect="1"/>
          </p:cNvPicPr>
          <p:nvPr/>
        </p:nvPicPr>
        <p:blipFill>
          <a:blip r:embed="rId3"/>
          <a:stretch>
            <a:fillRect/>
          </a:stretch>
        </p:blipFill>
        <p:spPr>
          <a:xfrm>
            <a:off x="8938564" y="5005034"/>
            <a:ext cx="2331827" cy="1580634"/>
          </a:xfrm>
          <a:prstGeom prst="rect">
            <a:avLst/>
          </a:prstGeom>
        </p:spPr>
      </p:pic>
    </p:spTree>
    <p:extLst>
      <p:ext uri="{BB962C8B-B14F-4D97-AF65-F5344CB8AC3E}">
        <p14:creationId xmlns:p14="http://schemas.microsoft.com/office/powerpoint/2010/main" val="361785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980733-5343-AD0C-1F84-B9EAFF32E785}"/>
              </a:ext>
            </a:extLst>
          </p:cNvPr>
          <p:cNvSpPr txBox="1"/>
          <p:nvPr/>
        </p:nvSpPr>
        <p:spPr>
          <a:xfrm>
            <a:off x="937591" y="2142120"/>
            <a:ext cx="9806609" cy="413959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Components of Steganography</a:t>
            </a:r>
          </a:p>
          <a:p>
            <a:pPr algn="just"/>
            <a:endParaRPr lang="en-US" sz="500" b="1"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Cover Medium:  </a:t>
            </a:r>
            <a:r>
              <a:rPr lang="en-US" dirty="0">
                <a:latin typeface="Times New Roman" panose="02020603050405020304" pitchFamily="18" charset="0"/>
                <a:cs typeface="Times New Roman" panose="02020603050405020304" pitchFamily="18" charset="0"/>
              </a:rPr>
              <a:t>The original file in which the secret data will be hidden. Common cover media include images, audio files, and video files.</a:t>
            </a:r>
          </a:p>
          <a:p>
            <a:pPr algn="just"/>
            <a:endParaRPr lang="en-US" sz="5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2.Secret Message:  </a:t>
            </a:r>
            <a:r>
              <a:rPr lang="en-US" dirty="0">
                <a:latin typeface="Times New Roman" panose="02020603050405020304" pitchFamily="18" charset="0"/>
                <a:cs typeface="Times New Roman" panose="02020603050405020304" pitchFamily="18" charset="0"/>
              </a:rPr>
              <a:t>The data that needs to be hidden. This could be text, another image, an audio clip, or any other type of file.</a:t>
            </a:r>
          </a:p>
          <a:p>
            <a:pPr algn="just"/>
            <a:endParaRPr lang="en-US" sz="2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3.Stego Medium:  </a:t>
            </a:r>
            <a:r>
              <a:rPr lang="en-US" dirty="0">
                <a:latin typeface="Times New Roman" panose="02020603050405020304" pitchFamily="18" charset="0"/>
                <a:cs typeface="Times New Roman" panose="02020603050405020304" pitchFamily="18" charset="0"/>
              </a:rPr>
              <a:t>The cover medium after the secret message has been embedded. It should look or sound like the original cover medium to avoid detection.</a:t>
            </a:r>
          </a:p>
          <a:p>
            <a:pPr algn="just"/>
            <a:endParaRPr lang="en-US" sz="1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4.Steganographic Algorithm:  </a:t>
            </a:r>
            <a:r>
              <a:rPr lang="en-US" dirty="0">
                <a:latin typeface="Times New Roman" panose="02020603050405020304" pitchFamily="18" charset="0"/>
                <a:cs typeface="Times New Roman" panose="02020603050405020304" pitchFamily="18" charset="0"/>
              </a:rPr>
              <a:t>The method used to embed the secret message into the cover medium. Examples include Least Significant Bit (LSB) insertion, Discrete Cosine Transform (DCT), Discrete Wavelet Transform (DWT), and Exif Header steganography.</a:t>
            </a:r>
          </a:p>
          <a:p>
            <a:pPr algn="just"/>
            <a:endParaRPr lang="en-US" sz="1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5.Embedding Process: </a:t>
            </a:r>
            <a:r>
              <a:rPr lang="en-US" dirty="0">
                <a:latin typeface="Times New Roman" panose="02020603050405020304" pitchFamily="18" charset="0"/>
                <a:cs typeface="Times New Roman" panose="02020603050405020304" pitchFamily="18" charset="0"/>
              </a:rPr>
              <a:t>The process of inserting the secret message into the cover medium using the chosen steganographic algorithm.</a:t>
            </a:r>
          </a:p>
          <a:p>
            <a:pPr algn="just"/>
            <a:endParaRPr lang="en-US" sz="1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6.Extraction Process:  </a:t>
            </a:r>
            <a:r>
              <a:rPr lang="en-US" dirty="0">
                <a:latin typeface="Times New Roman" panose="02020603050405020304" pitchFamily="18" charset="0"/>
                <a:cs typeface="Times New Roman" panose="02020603050405020304" pitchFamily="18" charset="0"/>
              </a:rPr>
              <a:t>The process of retrieving the hidden secret message from the </a:t>
            </a:r>
            <a:r>
              <a:rPr lang="en-US" dirty="0" err="1">
                <a:latin typeface="Times New Roman" panose="02020603050405020304" pitchFamily="18" charset="0"/>
                <a:cs typeface="Times New Roman" panose="02020603050405020304" pitchFamily="18" charset="0"/>
              </a:rPr>
              <a:t>stego</a:t>
            </a:r>
            <a:r>
              <a:rPr lang="en-US" dirty="0">
                <a:latin typeface="Times New Roman" panose="02020603050405020304" pitchFamily="18" charset="0"/>
                <a:cs typeface="Times New Roman" panose="02020603050405020304" pitchFamily="18" charset="0"/>
              </a:rPr>
              <a:t> medium.</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D2291E-5F17-8076-1820-98B36626A019}"/>
              </a:ext>
            </a:extLst>
          </p:cNvPr>
          <p:cNvSpPr txBox="1"/>
          <p:nvPr/>
        </p:nvSpPr>
        <p:spPr>
          <a:xfrm>
            <a:off x="4780722" y="437321"/>
            <a:ext cx="197788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Modelling</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E5E48CC-0A2B-3E24-F8F2-567A087BDE4F}"/>
              </a:ext>
            </a:extLst>
          </p:cNvPr>
          <p:cNvSpPr txBox="1"/>
          <p:nvPr/>
        </p:nvSpPr>
        <p:spPr>
          <a:xfrm>
            <a:off x="1041123" y="1126457"/>
            <a:ext cx="9146485" cy="1015663"/>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Exif Header Steganography:</a:t>
            </a:r>
            <a:r>
              <a:rPr lang="en-US" sz="2000" dirty="0">
                <a:latin typeface="Times New Roman" panose="02020603050405020304" pitchFamily="18" charset="0"/>
                <a:cs typeface="Times New Roman" panose="02020603050405020304" pitchFamily="18" charset="0"/>
              </a:rPr>
              <a:t> This method embeds data within the Exif metadata of JPEG images, maintaining high imperceptibility as it does not alter the image pixels but has limited data capacity.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80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B9896-5A18-DBDB-5054-FBB785C8A087}"/>
              </a:ext>
            </a:extLst>
          </p:cNvPr>
          <p:cNvSpPr txBox="1"/>
          <p:nvPr/>
        </p:nvSpPr>
        <p:spPr>
          <a:xfrm>
            <a:off x="5148469" y="824947"/>
            <a:ext cx="1391479" cy="584775"/>
          </a:xfrm>
          <a:prstGeom prst="rect">
            <a:avLst/>
          </a:prstGeom>
          <a:noFill/>
        </p:spPr>
        <p:txBody>
          <a:bodyPr wrap="square" rtlCol="0">
            <a:spAutoFit/>
          </a:bodyPr>
          <a:lstStyle/>
          <a:p>
            <a:r>
              <a:rPr lang="en-US" sz="3200" b="1" dirty="0"/>
              <a:t>Result</a:t>
            </a:r>
            <a:endParaRPr lang="en-IN" sz="3200" b="1" dirty="0"/>
          </a:p>
        </p:txBody>
      </p:sp>
      <p:sp>
        <p:nvSpPr>
          <p:cNvPr id="3" name="Rectangle 1">
            <a:extLst>
              <a:ext uri="{FF2B5EF4-FFF2-40B4-BE49-F238E27FC236}">
                <a16:creationId xmlns:a16="http://schemas.microsoft.com/office/drawing/2014/main" id="{8181BFCA-3827-8708-01DB-38867DD98233}"/>
              </a:ext>
            </a:extLst>
          </p:cNvPr>
          <p:cNvSpPr>
            <a:spLocks noChangeArrowheads="1"/>
          </p:cNvSpPr>
          <p:nvPr/>
        </p:nvSpPr>
        <p:spPr bwMode="auto">
          <a:xfrm>
            <a:off x="1388165" y="2078624"/>
            <a:ext cx="941566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Showing examples of steganography applied to images, audio, or video.</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the original and steganographic media to demonstrate the invisibility of hidden data.</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Assessment: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Evaluating the effectiveness of steganographic techniques against detection and extraction attacks.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Summarizing the success of the project and potential improvements. </a:t>
            </a:r>
          </a:p>
        </p:txBody>
      </p:sp>
    </p:spTree>
    <p:extLst>
      <p:ext uri="{BB962C8B-B14F-4D97-AF65-F5344CB8AC3E}">
        <p14:creationId xmlns:p14="http://schemas.microsoft.com/office/powerpoint/2010/main" val="415709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B8B4C-5FC7-5476-DEAD-45650991BE56}"/>
              </a:ext>
            </a:extLst>
          </p:cNvPr>
          <p:cNvSpPr txBox="1"/>
          <p:nvPr/>
        </p:nvSpPr>
        <p:spPr>
          <a:xfrm>
            <a:off x="1848678" y="2643809"/>
            <a:ext cx="181886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4" name="TextBox 3">
            <a:hlinkClick r:id="rId2"/>
            <a:extLst>
              <a:ext uri="{FF2B5EF4-FFF2-40B4-BE49-F238E27FC236}">
                <a16:creationId xmlns:a16="http://schemas.microsoft.com/office/drawing/2014/main" id="{88F3B715-6435-82DC-3BDA-57929E8DA2E3}"/>
              </a:ext>
            </a:extLst>
          </p:cNvPr>
          <p:cNvSpPr txBox="1"/>
          <p:nvPr/>
        </p:nvSpPr>
        <p:spPr>
          <a:xfrm>
            <a:off x="2601568" y="3567861"/>
            <a:ext cx="7019510" cy="461665"/>
          </a:xfrm>
          <a:prstGeom prst="rect">
            <a:avLst/>
          </a:prstGeom>
          <a:noFill/>
        </p:spPr>
        <p:txBody>
          <a:bodyPr wrap="square">
            <a:spAutoFit/>
          </a:bodyPr>
          <a:lstStyle/>
          <a:p>
            <a:r>
              <a:rPr lang="en-IN" sz="2400" dirty="0"/>
              <a:t>https://github.com/Mohan-1403/Cyber-Security</a:t>
            </a:r>
          </a:p>
        </p:txBody>
      </p:sp>
    </p:spTree>
    <p:extLst>
      <p:ext uri="{BB962C8B-B14F-4D97-AF65-F5344CB8AC3E}">
        <p14:creationId xmlns:p14="http://schemas.microsoft.com/office/powerpoint/2010/main" val="316314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196F7B-476F-0D96-8AD3-B1A26098CBBC}"/>
              </a:ext>
            </a:extLst>
          </p:cNvPr>
          <p:cNvSpPr txBox="1"/>
          <p:nvPr/>
        </p:nvSpPr>
        <p:spPr>
          <a:xfrm>
            <a:off x="1288024" y="2743201"/>
            <a:ext cx="97543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Steganography: Hidden Communication In Plain Sight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02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8E0FC-166C-0875-41A5-9BAEFFC38373}"/>
              </a:ext>
            </a:extLst>
          </p:cNvPr>
          <p:cNvSpPr txBox="1"/>
          <p:nvPr/>
        </p:nvSpPr>
        <p:spPr>
          <a:xfrm>
            <a:off x="923590" y="671691"/>
            <a:ext cx="8339679" cy="6186309"/>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Agenda</a:t>
            </a:r>
          </a:p>
          <a:p>
            <a:pPr marL="2057400" lvl="4" indent="-268288">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Introduction to Steganography</a:t>
            </a:r>
          </a:p>
          <a:p>
            <a:pPr marL="2057400" lvl="4" indent="-268288">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Problem Statement</a:t>
            </a:r>
          </a:p>
          <a:p>
            <a:pPr marL="1978025" indent="-188913">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Project Overview</a:t>
            </a:r>
          </a:p>
          <a:p>
            <a:pPr marL="1978025" indent="-188913">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End Users of the Project</a:t>
            </a:r>
          </a:p>
          <a:p>
            <a:pPr marL="1978025" indent="-188913">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Value Proposition</a:t>
            </a:r>
          </a:p>
          <a:p>
            <a:pPr marL="1978025" indent="-188913">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Customization of Project</a:t>
            </a:r>
          </a:p>
          <a:p>
            <a:pPr marL="1978025" indent="-188913">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Modelling</a:t>
            </a:r>
          </a:p>
          <a:p>
            <a:pPr marL="1978025" indent="-188913">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Results</a:t>
            </a:r>
          </a:p>
          <a:p>
            <a:pPr marL="1978025" indent="-188913">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Conclusion</a:t>
            </a:r>
          </a:p>
          <a:p>
            <a:pPr marL="1978025" indent="-188913">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Links</a:t>
            </a:r>
          </a:p>
        </p:txBody>
      </p:sp>
    </p:spTree>
    <p:extLst>
      <p:ext uri="{BB962C8B-B14F-4D97-AF65-F5344CB8AC3E}">
        <p14:creationId xmlns:p14="http://schemas.microsoft.com/office/powerpoint/2010/main" val="129240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0658A9-153E-F1D0-039A-7B8851CC57DB}"/>
              </a:ext>
            </a:extLst>
          </p:cNvPr>
          <p:cNvSpPr>
            <a:spLocks noChangeArrowheads="1"/>
          </p:cNvSpPr>
          <p:nvPr/>
        </p:nvSpPr>
        <p:spPr bwMode="auto">
          <a:xfrm>
            <a:off x="1391477" y="2032964"/>
            <a:ext cx="968071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Definition: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Steganography is the art of hiding information within another medium.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confidentiality and authenticity in data transmission.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in digital watermarking, secure communication, and copyright protection. </a:t>
            </a:r>
          </a:p>
        </p:txBody>
      </p:sp>
      <p:sp>
        <p:nvSpPr>
          <p:cNvPr id="3" name="TextBox 2">
            <a:extLst>
              <a:ext uri="{FF2B5EF4-FFF2-40B4-BE49-F238E27FC236}">
                <a16:creationId xmlns:a16="http://schemas.microsoft.com/office/drawing/2014/main" id="{F003DDC2-C620-9238-E446-D36713C46308}"/>
              </a:ext>
            </a:extLst>
          </p:cNvPr>
          <p:cNvSpPr txBox="1"/>
          <p:nvPr/>
        </p:nvSpPr>
        <p:spPr>
          <a:xfrm>
            <a:off x="3279914" y="755374"/>
            <a:ext cx="566530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 to Steganography</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96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8F5D0A-6013-396B-CB16-1AC6C8B0F6FD}"/>
              </a:ext>
            </a:extLst>
          </p:cNvPr>
          <p:cNvSpPr txBox="1"/>
          <p:nvPr/>
        </p:nvSpPr>
        <p:spPr>
          <a:xfrm>
            <a:off x="911915" y="771436"/>
            <a:ext cx="360045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98DFE52F-9162-3695-3A9A-95515E6CC247}"/>
              </a:ext>
            </a:extLst>
          </p:cNvPr>
          <p:cNvSpPr txBox="1"/>
          <p:nvPr/>
        </p:nvSpPr>
        <p:spPr>
          <a:xfrm>
            <a:off x="1192695" y="1685359"/>
            <a:ext cx="8169966"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an age where data breaches and cyber-attacks are increasingly common, ensuring the confidentiality and security of sensitive information has become a critical concern.</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Traditional encryption methods, while effective, often signal the presence of sensitive data to potential attackers. This can lead to targeted attacks and efforts to decrypt the data. Steganography, the art of hiding information within non-secret data, offers an additional layer of security by making the presence of the hidden data undetectable to unintended recipients.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98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77507-C79E-C7EA-A68C-CFA46F145D25}"/>
              </a:ext>
            </a:extLst>
          </p:cNvPr>
          <p:cNvSpPr txBox="1"/>
          <p:nvPr/>
        </p:nvSpPr>
        <p:spPr>
          <a:xfrm>
            <a:off x="1756740" y="1941544"/>
            <a:ext cx="8232085" cy="3554819"/>
          </a:xfrm>
          <a:prstGeom prst="rect">
            <a:avLst/>
          </a:prstGeom>
          <a:noFill/>
        </p:spPr>
        <p:txBody>
          <a:bodyPr wrap="square">
            <a:spAutoFit/>
          </a:bodyPr>
          <a:lstStyle/>
          <a:p>
            <a:pPr algn="just">
              <a:buFont typeface="Arial" panose="020B0604020202020204" pitchFamily="34" charset="0"/>
              <a:buChar char="•"/>
            </a:pPr>
            <a:r>
              <a:rPr lang="en-IN" sz="2500" b="1" dirty="0">
                <a:latin typeface="Times New Roman" panose="02020603050405020304" pitchFamily="18" charset="0"/>
                <a:cs typeface="Times New Roman" panose="02020603050405020304" pitchFamily="18" charset="0"/>
              </a:rPr>
              <a:t>Definition:</a:t>
            </a:r>
            <a:r>
              <a:rPr lang="en-IN" sz="2500" dirty="0">
                <a:latin typeface="Times New Roman" panose="02020603050405020304" pitchFamily="18" charset="0"/>
                <a:cs typeface="Times New Roman" panose="02020603050405020304" pitchFamily="18" charset="0"/>
              </a:rPr>
              <a:t> Steganography is the practice of concealing messages or information within other non-secret text or data.</a:t>
            </a:r>
          </a:p>
          <a:p>
            <a:pPr algn="just"/>
            <a:endParaRPr lang="en-IN" sz="25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500" b="1" dirty="0">
                <a:latin typeface="Times New Roman" panose="02020603050405020304" pitchFamily="18" charset="0"/>
                <a:cs typeface="Times New Roman" panose="02020603050405020304" pitchFamily="18" charset="0"/>
              </a:rPr>
              <a:t>Purpose:</a:t>
            </a:r>
            <a:r>
              <a:rPr lang="en-IN" sz="2500" dirty="0">
                <a:latin typeface="Times New Roman" panose="02020603050405020304" pitchFamily="18" charset="0"/>
                <a:cs typeface="Times New Roman" panose="02020603050405020304" pitchFamily="18" charset="0"/>
              </a:rPr>
              <a:t> To ensure secure communication by hiding data in plain sight within various media formats like images, audio, and video files.</a:t>
            </a:r>
          </a:p>
          <a:p>
            <a:pPr algn="just"/>
            <a:endParaRPr lang="en-IN" sz="2500"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Technologies Used: </a:t>
            </a:r>
            <a:r>
              <a:rPr lang="en-US" sz="2500" dirty="0">
                <a:latin typeface="Times New Roman" panose="02020603050405020304" pitchFamily="18" charset="0"/>
                <a:cs typeface="Times New Roman" panose="02020603050405020304" pitchFamily="18" charset="0"/>
              </a:rPr>
              <a:t>Python, </a:t>
            </a:r>
            <a:r>
              <a:rPr lang="en-US" sz="2500" dirty="0" err="1">
                <a:latin typeface="Times New Roman" panose="02020603050405020304" pitchFamily="18" charset="0"/>
                <a:cs typeface="Times New Roman" panose="02020603050405020304" pitchFamily="18" charset="0"/>
              </a:rPr>
              <a:t>Tkinter</a:t>
            </a:r>
            <a:r>
              <a:rPr lang="en-US" sz="2500" dirty="0">
                <a:latin typeface="Times New Roman" panose="02020603050405020304" pitchFamily="18" charset="0"/>
                <a:cs typeface="Times New Roman" panose="02020603050405020304" pitchFamily="18" charset="0"/>
              </a:rPr>
              <a:t> for GUI, </a:t>
            </a:r>
            <a:r>
              <a:rPr lang="en-US" sz="2500" dirty="0" err="1">
                <a:latin typeface="Times New Roman" panose="02020603050405020304" pitchFamily="18" charset="0"/>
                <a:cs typeface="Times New Roman" panose="02020603050405020304" pitchFamily="18" charset="0"/>
              </a:rPr>
              <a:t>Stegano</a:t>
            </a:r>
            <a:r>
              <a:rPr lang="en-US" sz="2500" dirty="0">
                <a:latin typeface="Times New Roman" panose="02020603050405020304" pitchFamily="18" charset="0"/>
                <a:cs typeface="Times New Roman" panose="02020603050405020304" pitchFamily="18" charset="0"/>
              </a:rPr>
              <a:t> library for image steganography.</a:t>
            </a:r>
            <a:endParaRPr lang="en-IN"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3E28A9-CE87-8836-0F15-28AA986208B6}"/>
              </a:ext>
            </a:extLst>
          </p:cNvPr>
          <p:cNvSpPr txBox="1"/>
          <p:nvPr/>
        </p:nvSpPr>
        <p:spPr>
          <a:xfrm>
            <a:off x="1033670" y="884583"/>
            <a:ext cx="3279914"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Project Overview</a:t>
            </a:r>
          </a:p>
        </p:txBody>
      </p:sp>
    </p:spTree>
    <p:extLst>
      <p:ext uri="{BB962C8B-B14F-4D97-AF65-F5344CB8AC3E}">
        <p14:creationId xmlns:p14="http://schemas.microsoft.com/office/powerpoint/2010/main" val="197425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C40CF5-F9CE-0A3E-319F-CC99F2D1ACAB}"/>
              </a:ext>
            </a:extLst>
          </p:cNvPr>
          <p:cNvSpPr>
            <a:spLocks noChangeArrowheads="1"/>
          </p:cNvSpPr>
          <p:nvPr/>
        </p:nvSpPr>
        <p:spPr bwMode="auto">
          <a:xfrm>
            <a:off x="1449456" y="1929889"/>
            <a:ext cx="9293087"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personal privacy in communication.</a:t>
            </a:r>
            <a:endParaRPr lang="en-US" altLang="en-US" sz="25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Organizations: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Protecting sensitive information from competitors and cyber threats.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Securing confidential communication.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Developing advanced security protocols. </a:t>
            </a:r>
          </a:p>
        </p:txBody>
      </p:sp>
      <p:sp>
        <p:nvSpPr>
          <p:cNvPr id="3" name="TextBox 2">
            <a:extLst>
              <a:ext uri="{FF2B5EF4-FFF2-40B4-BE49-F238E27FC236}">
                <a16:creationId xmlns:a16="http://schemas.microsoft.com/office/drawing/2014/main" id="{9FED9F0D-619E-D24A-10EA-343523FF4F2A}"/>
              </a:ext>
            </a:extLst>
          </p:cNvPr>
          <p:cNvSpPr txBox="1"/>
          <p:nvPr/>
        </p:nvSpPr>
        <p:spPr>
          <a:xfrm>
            <a:off x="805070" y="775252"/>
            <a:ext cx="452230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End Users of this project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86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F42D6-E849-22D9-20C6-D0EC4AAC354A}"/>
              </a:ext>
            </a:extLst>
          </p:cNvPr>
          <p:cNvSpPr txBox="1"/>
          <p:nvPr/>
        </p:nvSpPr>
        <p:spPr>
          <a:xfrm>
            <a:off x="477077" y="487018"/>
            <a:ext cx="339918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Value Proportion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DD0A7F-3C14-9A83-2053-BE50F105C154}"/>
              </a:ext>
            </a:extLst>
          </p:cNvPr>
          <p:cNvSpPr txBox="1"/>
          <p:nvPr/>
        </p:nvSpPr>
        <p:spPr>
          <a:xfrm>
            <a:off x="742536" y="1071793"/>
            <a:ext cx="10607951" cy="5940088"/>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Enhanced Security:</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Hidden Data:</a:t>
            </a:r>
            <a:r>
              <a:rPr lang="en-US" sz="2000" dirty="0">
                <a:latin typeface="Times New Roman" panose="02020603050405020304" pitchFamily="18" charset="0"/>
                <a:cs typeface="Times New Roman" panose="02020603050405020304" pitchFamily="18" charset="0"/>
              </a:rPr>
              <a:t> Unlike traditional encryption, which makes data unreadable but visible, steganography hides the existence of the data itself within a non-secret medium, making it significantly harder for unauthorized users to detect.</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Layered Security:</a:t>
            </a:r>
            <a:r>
              <a:rPr lang="en-US" sz="2000" dirty="0">
                <a:latin typeface="Times New Roman" panose="02020603050405020304" pitchFamily="18" charset="0"/>
                <a:cs typeface="Times New Roman" panose="02020603050405020304" pitchFamily="18" charset="0"/>
              </a:rPr>
              <a:t> When combined with encryption, steganography provides a double layer of security. Even if the presence of hidden data is suspected, it must still be decrypted.</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Versatility and Flexibility: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Multiple Media Formats:</a:t>
            </a:r>
            <a:r>
              <a:rPr lang="en-US" sz="2000" dirty="0">
                <a:latin typeface="Times New Roman" panose="02020603050405020304" pitchFamily="18" charset="0"/>
                <a:cs typeface="Times New Roman" panose="02020603050405020304" pitchFamily="18" charset="0"/>
              </a:rPr>
              <a:t> Can be applied to a variety of media types including images, audio, video, and text, allowing flexibility in how data is hidden.</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Customizable Techniques:</a:t>
            </a:r>
            <a:r>
              <a:rPr lang="en-US" sz="2000" dirty="0">
                <a:latin typeface="Times New Roman" panose="02020603050405020304" pitchFamily="18" charset="0"/>
                <a:cs typeface="Times New Roman" panose="02020603050405020304" pitchFamily="18" charset="0"/>
              </a:rPr>
              <a:t> Algorithms can be tailored to specific needs, balancing between the amount of data to hide and the quality of the carrier medium.</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Cost-Effective Solution:</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Minimal Additional Cost:</a:t>
            </a:r>
            <a:r>
              <a:rPr lang="en-US" sz="2000" dirty="0">
                <a:latin typeface="Times New Roman" panose="02020603050405020304" pitchFamily="18" charset="0"/>
                <a:cs typeface="Times New Roman" panose="02020603050405020304" pitchFamily="18" charset="0"/>
              </a:rPr>
              <a:t> Utilizes existing media without significant additional costs for storage or transmission.</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Reduced Risk of Data Breach:</a:t>
            </a:r>
            <a:r>
              <a:rPr lang="en-US" sz="2000" dirty="0">
                <a:latin typeface="Times New Roman" panose="02020603050405020304" pitchFamily="18" charset="0"/>
                <a:cs typeface="Times New Roman" panose="02020603050405020304" pitchFamily="18" charset="0"/>
              </a:rPr>
              <a:t> Lowers the likelihood of data breaches and the associated financial and reputational costs.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95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AA0A2-82A9-CB4C-FB24-0910E8E6F5F4}"/>
              </a:ext>
            </a:extLst>
          </p:cNvPr>
          <p:cNvSpPr txBox="1"/>
          <p:nvPr/>
        </p:nvSpPr>
        <p:spPr>
          <a:xfrm>
            <a:off x="3568147" y="626165"/>
            <a:ext cx="464157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Customization of Project</a:t>
            </a:r>
            <a:endParaRPr lang="en-IN" sz="3200" b="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A321000-EB2B-B4BC-1E92-C78F6BE97AFF}"/>
              </a:ext>
            </a:extLst>
          </p:cNvPr>
          <p:cNvSpPr>
            <a:spLocks noChangeArrowheads="1"/>
          </p:cNvSpPr>
          <p:nvPr/>
        </p:nvSpPr>
        <p:spPr bwMode="auto">
          <a:xfrm>
            <a:off x="785191" y="1410334"/>
            <a:ext cx="10909851"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Selection:</a:t>
            </a: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Choosing appropriate algorithms (e.g., LSB, DCT, DWT) based on the use case.</a:t>
            </a:r>
          </a:p>
          <a:p>
            <a:pPr marL="0" marR="0" lvl="0" indent="0" algn="just" defTabSz="914400" rtl="0" eaLnBrk="0" fontAlgn="base" latinLnBrk="0" hangingPunct="0">
              <a:lnSpc>
                <a:spcPct val="100000"/>
              </a:lnSpc>
              <a:spcBef>
                <a:spcPct val="0"/>
              </a:spcBef>
              <a:spcAft>
                <a:spcPct val="0"/>
              </a:spcAft>
              <a:buClrTx/>
              <a:buSzTx/>
              <a:tabLst/>
            </a:pPr>
            <a:r>
              <a:rPr lang="en-US" altLang="en-US" sz="1900" dirty="0">
                <a:latin typeface="Times New Roman" panose="02020603050405020304" pitchFamily="18" charset="0"/>
                <a:cs typeface="Times New Roman" panose="02020603050405020304" pitchFamily="18" charset="0"/>
              </a:rPr>
              <a:t>     But, </a:t>
            </a:r>
            <a:r>
              <a:rPr lang="en-US" sz="1900" dirty="0">
                <a:latin typeface="Times New Roman" panose="02020603050405020304" pitchFamily="18" charset="0"/>
                <a:cs typeface="Times New Roman" panose="02020603050405020304" pitchFamily="18" charset="0"/>
              </a:rPr>
              <a:t>uses the </a:t>
            </a:r>
            <a:r>
              <a:rPr lang="en-US" sz="1900" dirty="0" err="1">
                <a:latin typeface="Times New Roman" panose="02020603050405020304" pitchFamily="18" charset="0"/>
                <a:cs typeface="Times New Roman" panose="02020603050405020304" pitchFamily="18" charset="0"/>
              </a:rPr>
              <a:t>ExifHeader</a:t>
            </a:r>
            <a:r>
              <a:rPr lang="en-US" sz="1900" dirty="0">
                <a:latin typeface="Times New Roman" panose="02020603050405020304" pitchFamily="18" charset="0"/>
                <a:cs typeface="Times New Roman" panose="02020603050405020304" pitchFamily="18" charset="0"/>
              </a:rPr>
              <a:t> library from the </a:t>
            </a:r>
            <a:r>
              <a:rPr lang="en-US" sz="1900" dirty="0" err="1">
                <a:latin typeface="Times New Roman" panose="02020603050405020304" pitchFamily="18" charset="0"/>
                <a:cs typeface="Times New Roman" panose="02020603050405020304" pitchFamily="18" charset="0"/>
              </a:rPr>
              <a:t>Stegano</a:t>
            </a:r>
            <a:r>
              <a:rPr lang="en-US" sz="1900" dirty="0">
                <a:latin typeface="Times New Roman" panose="02020603050405020304" pitchFamily="18" charset="0"/>
                <a:cs typeface="Times New Roman" panose="02020603050405020304" pitchFamily="18" charset="0"/>
              </a:rPr>
              <a:t> package. This library typically implements methods   </a:t>
            </a:r>
          </a:p>
          <a:p>
            <a:pPr marL="0" marR="0" lvl="0" indent="0" algn="just" defTabSz="914400" rtl="0" eaLnBrk="0" fontAlgn="base" latinLnBrk="0" hangingPunct="0">
              <a:lnSpc>
                <a:spcPct val="100000"/>
              </a:lnSpc>
              <a:spcBef>
                <a:spcPct val="0"/>
              </a:spcBef>
              <a:spcAft>
                <a:spcPct val="0"/>
              </a:spcAft>
              <a:buClrTx/>
              <a:buSzTx/>
              <a:tabLst/>
            </a:pPr>
            <a:r>
              <a:rPr lang="en-US" sz="1900" dirty="0">
                <a:latin typeface="Times New Roman" panose="02020603050405020304" pitchFamily="18" charset="0"/>
                <a:cs typeface="Times New Roman" panose="02020603050405020304" pitchFamily="18" charset="0"/>
              </a:rPr>
              <a:t>     that are not as straightforward as the traditional LSB (Least Significant Bit) method. </a:t>
            </a:r>
          </a:p>
          <a:p>
            <a:pPr marL="0" marR="0" lvl="0" indent="0" algn="just" defTabSz="914400" rtl="0" eaLnBrk="0" fontAlgn="base" latinLnBrk="0" hangingPunct="0">
              <a:lnSpc>
                <a:spcPct val="100000"/>
              </a:lnSpc>
              <a:spcBef>
                <a:spcPct val="0"/>
              </a:spcBef>
              <a:spcAft>
                <a:spcPct val="0"/>
              </a:spcAft>
              <a:buClrTx/>
              <a:buSzTx/>
              <a:tabLst/>
            </a:pPr>
            <a:r>
              <a:rPr lang="en-US" sz="1900" dirty="0">
                <a:latin typeface="Times New Roman" panose="02020603050405020304" pitchFamily="18" charset="0"/>
                <a:cs typeface="Times New Roman" panose="02020603050405020304" pitchFamily="18" charset="0"/>
              </a:rPr>
              <a:t>     Instead, </a:t>
            </a:r>
            <a:r>
              <a:rPr lang="en-US" sz="1900" dirty="0" err="1">
                <a:latin typeface="Times New Roman" panose="02020603050405020304" pitchFamily="18" charset="0"/>
                <a:cs typeface="Times New Roman" panose="02020603050405020304" pitchFamily="18" charset="0"/>
              </a:rPr>
              <a:t>ExifHeader</a:t>
            </a:r>
            <a:r>
              <a:rPr lang="en-US" sz="1900" dirty="0">
                <a:latin typeface="Times New Roman" panose="02020603050405020304" pitchFamily="18" charset="0"/>
                <a:cs typeface="Times New Roman" panose="02020603050405020304" pitchFamily="18" charset="0"/>
              </a:rPr>
              <a:t> steganography involves embedding data within the metadata (Exif data) of JPEG  </a:t>
            </a:r>
          </a:p>
          <a:p>
            <a:pPr marL="0" marR="0" lvl="0" indent="0" algn="just" defTabSz="914400" rtl="0" eaLnBrk="0" fontAlgn="base" latinLnBrk="0" hangingPunct="0">
              <a:lnSpc>
                <a:spcPct val="100000"/>
              </a:lnSpc>
              <a:spcBef>
                <a:spcPct val="0"/>
              </a:spcBef>
              <a:spcAft>
                <a:spcPct val="0"/>
              </a:spcAft>
              <a:buClrTx/>
              <a:buSzTx/>
              <a:tabLst/>
            </a:pPr>
            <a:r>
              <a:rPr lang="en-US" sz="1900" dirty="0">
                <a:latin typeface="Times New Roman" panose="02020603050405020304" pitchFamily="18" charset="0"/>
                <a:cs typeface="Times New Roman" panose="02020603050405020304" pitchFamily="18" charset="0"/>
              </a:rPr>
              <a:t>     images, rather than directly modifying the image pixels.</a:t>
            </a:r>
          </a:p>
          <a:p>
            <a:pPr marL="0" marR="0" lvl="0" indent="0" algn="just" defTabSz="914400" rtl="0" eaLnBrk="0" fontAlgn="base" latinLnBrk="0" hangingPunct="0">
              <a:lnSpc>
                <a:spcPct val="100000"/>
              </a:lnSpc>
              <a:spcBef>
                <a:spcPct val="0"/>
              </a:spcBef>
              <a:spcAft>
                <a:spcPct val="0"/>
              </a:spcAft>
              <a:buClrTx/>
              <a:buSzTx/>
              <a:tabLst/>
            </a:pPr>
            <a:endParaRPr lang="en-US" sz="19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Type:</a:t>
            </a: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Customizing the project for images, audio, or video based on user requirements.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Here We have used images </a:t>
            </a:r>
            <a:r>
              <a:rPr lang="en-US" altLang="en-US" sz="1900" dirty="0">
                <a:latin typeface="Times New Roman" panose="02020603050405020304" pitchFamily="18" charset="0"/>
                <a:cs typeface="Times New Roman" panose="02020603050405020304" pitchFamily="18" charset="0"/>
              </a:rPr>
              <a:t>to hide the secret message. Based on our requirements.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Embedding Capacity:</a:t>
            </a: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Adjusting the amount of data to be hidden without compromising media quality.</a:t>
            </a:r>
            <a:endParaRPr lang="en-US" altLang="en-US" sz="19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 after we hide the data in </a:t>
            </a:r>
            <a:r>
              <a:rPr lang="en-US" altLang="en-US" sz="1900" dirty="0">
                <a:latin typeface="Times New Roman" panose="02020603050405020304" pitchFamily="18" charset="0"/>
                <a:cs typeface="Times New Roman" panose="02020603050405020304" pitchFamily="18" charset="0"/>
              </a:rPr>
              <a:t>an image we cant figure it out the difference between encoded image </a:t>
            </a:r>
          </a:p>
          <a:p>
            <a:pPr marL="0" marR="0" lvl="0" indent="0" algn="just" defTabSz="914400" rtl="0" eaLnBrk="0" fontAlgn="base" latinLnBrk="0" hangingPunct="0">
              <a:lnSpc>
                <a:spcPct val="100000"/>
              </a:lnSpc>
              <a:spcBef>
                <a:spcPct val="0"/>
              </a:spcBef>
              <a:spcAft>
                <a:spcPct val="0"/>
              </a:spcAft>
              <a:buClrTx/>
              <a:buSzTx/>
              <a:tabLst/>
            </a:pPr>
            <a:r>
              <a:rPr lang="en-US" altLang="en-US" sz="1900" dirty="0">
                <a:latin typeface="Times New Roman" panose="02020603050405020304" pitchFamily="18" charset="0"/>
                <a:cs typeface="Times New Roman" panose="02020603050405020304" pitchFamily="18" charset="0"/>
              </a:rPr>
              <a:t>      and original image.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Measures:</a:t>
            </a: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additional encryption for enhanced security. </a:t>
            </a:r>
          </a:p>
          <a:p>
            <a:pPr marL="0" marR="0" lvl="0" indent="0" algn="just" defTabSz="914400" rtl="0" eaLnBrk="0" fontAlgn="base" latinLnBrk="0" hangingPunct="0">
              <a:lnSpc>
                <a:spcPct val="100000"/>
              </a:lnSpc>
              <a:spcBef>
                <a:spcPct val="0"/>
              </a:spcBef>
              <a:spcAft>
                <a:spcPct val="0"/>
              </a:spcAft>
              <a:buClrTx/>
              <a:buSzTx/>
              <a:tabLst/>
            </a:pPr>
            <a:r>
              <a:rPr lang="en-US" altLang="en-US" sz="1900" dirty="0">
                <a:latin typeface="Times New Roman" panose="02020603050405020304" pitchFamily="18" charset="0"/>
                <a:cs typeface="Times New Roman" panose="02020603050405020304" pitchFamily="18" charset="0"/>
              </a:rPr>
              <a:t>      Our project helps the user to hide the data he required to send to the recipient without knowing to the   </a:t>
            </a:r>
          </a:p>
          <a:p>
            <a:pPr marL="0" marR="0" lvl="0" indent="0" algn="just" defTabSz="914400" rtl="0" eaLnBrk="0" fontAlgn="base" latinLnBrk="0" hangingPunct="0">
              <a:lnSpc>
                <a:spcPct val="100000"/>
              </a:lnSpc>
              <a:spcBef>
                <a:spcPct val="0"/>
              </a:spcBef>
              <a:spcAft>
                <a:spcPct val="0"/>
              </a:spcAft>
              <a:buClrTx/>
              <a:buSzTx/>
              <a:tabLst/>
            </a:pPr>
            <a:r>
              <a:rPr lang="en-US" altLang="en-US" sz="1900" dirty="0">
                <a:latin typeface="Times New Roman" panose="02020603050405020304" pitchFamily="18" charset="0"/>
                <a:cs typeface="Times New Roman" panose="02020603050405020304" pitchFamily="18" charset="0"/>
              </a:rPr>
              <a:t>      other person.</a:t>
            </a:r>
            <a:endPar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845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13</TotalTime>
  <Words>1182</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Manohar Dalli</dc:creator>
  <cp:lastModifiedBy>Manohar Dalli</cp:lastModifiedBy>
  <cp:revision>2</cp:revision>
  <dcterms:created xsi:type="dcterms:W3CDTF">2024-07-08T12:00:02Z</dcterms:created>
  <dcterms:modified xsi:type="dcterms:W3CDTF">2024-07-09T05:50:16Z</dcterms:modified>
</cp:coreProperties>
</file>