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81" r:id="rId2"/>
    <p:sldId id="329" r:id="rId3"/>
    <p:sldId id="330" r:id="rId4"/>
    <p:sldId id="331" r:id="rId5"/>
    <p:sldId id="333" r:id="rId6"/>
    <p:sldId id="332" r:id="rId7"/>
    <p:sldId id="334" r:id="rId8"/>
    <p:sldId id="320" r:id="rId9"/>
    <p:sldId id="335" r:id="rId10"/>
    <p:sldId id="314" r:id="rId11"/>
    <p:sldId id="336" r:id="rId12"/>
    <p:sldId id="313" r:id="rId13"/>
    <p:sldId id="337" r:id="rId14"/>
    <p:sldId id="322" r:id="rId15"/>
    <p:sldId id="338" r:id="rId16"/>
    <p:sldId id="339" r:id="rId17"/>
    <p:sldId id="326" r:id="rId18"/>
    <p:sldId id="340" r:id="rId19"/>
    <p:sldId id="3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D3F4"/>
    <a:srgbClr val="3399FF"/>
    <a:srgbClr val="FF6161"/>
    <a:srgbClr val="00B050"/>
    <a:srgbClr val="003300"/>
    <a:srgbClr val="E8E8E8"/>
    <a:srgbClr val="262626"/>
    <a:srgbClr val="2E75B6"/>
    <a:srgbClr val="FFCC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9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46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id Bin  Kamil" userId="1c3e77fc-15ce-4eac-b338-7e950797c667" providerId="ADAL" clId="{5D6927FA-8870-4D6A-8F08-C7851E2CF59B}"/>
    <pc:docChg chg="undo custSel modSld">
      <pc:chgData name="Zaid Bin  Kamil" userId="1c3e77fc-15ce-4eac-b338-7e950797c667" providerId="ADAL" clId="{5D6927FA-8870-4D6A-8F08-C7851E2CF59B}" dt="2025-04-03T08:29:00.937" v="2" actId="6549"/>
      <pc:docMkLst>
        <pc:docMk/>
      </pc:docMkLst>
      <pc:sldChg chg="modSp mod">
        <pc:chgData name="Zaid Bin  Kamil" userId="1c3e77fc-15ce-4eac-b338-7e950797c667" providerId="ADAL" clId="{5D6927FA-8870-4D6A-8F08-C7851E2CF59B}" dt="2025-04-03T08:29:00.937" v="2" actId="6549"/>
        <pc:sldMkLst>
          <pc:docMk/>
          <pc:sldMk cId="3349198639" sldId="281"/>
        </pc:sldMkLst>
        <pc:spChg chg="mod">
          <ac:chgData name="Zaid Bin  Kamil" userId="1c3e77fc-15ce-4eac-b338-7e950797c667" providerId="ADAL" clId="{5D6927FA-8870-4D6A-8F08-C7851E2CF59B}" dt="2025-04-03T08:29:00.937" v="2" actId="6549"/>
          <ac:spMkLst>
            <pc:docMk/>
            <pc:sldMk cId="3349198639" sldId="281"/>
            <ac:spMk id="27" creationId="{BEFEBF52-F8C4-4589-8174-2418D33CB4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9447-C6AB-4F51-AB99-A9EBD86774E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C2586-CE3B-44BE-8402-EFDA39DD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A7D7-6161-4148-9CDB-A3ECDA1E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5EF53-15AC-4031-8FCB-28763DFF2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3893-B342-46D2-8FB9-8537D19A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D05D4-4642-43E8-9D68-C2A13C23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1D393-679F-42C4-B023-309EF032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4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EBD7-639D-464F-8115-5CC20EA6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4F0C9-3715-474A-B5DE-A0EBE9F3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5ECEE-8924-425C-AA71-FA92400B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F1267-63ED-4AE3-9E22-797D5F0C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E54F-CAD5-4EAB-B84F-2496F185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0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0DE69-83AC-48C6-874F-57E6715D5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582D5-114F-427C-A44C-B1DF431C2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05E5-5E59-4DA4-B6CD-AC407D0C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3F3CF-EF85-4FE5-9D6B-800F2416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B364-710F-4EE3-8F87-87AA3162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2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F2B993E-90DF-4FD1-98F4-53D38F87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123773"/>
            <a:ext cx="10714181" cy="400050"/>
          </a:xfrm>
        </p:spPr>
        <p:txBody>
          <a:bodyPr>
            <a:noAutofit/>
          </a:bodyPr>
          <a:lstStyle>
            <a:lvl1pPr algn="ctr">
              <a:defRPr sz="2000" b="0">
                <a:solidFill>
                  <a:schemeClr val="accent5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49AC9-4E70-427E-9DD7-579D36EF14B1}"/>
              </a:ext>
            </a:extLst>
          </p:cNvPr>
          <p:cNvGrpSpPr/>
          <p:nvPr userDrawn="1"/>
        </p:nvGrpSpPr>
        <p:grpSpPr>
          <a:xfrm>
            <a:off x="10975605" y="6421458"/>
            <a:ext cx="1093811" cy="369332"/>
            <a:chOff x="9243857" y="6468452"/>
            <a:chExt cx="1093811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D5E264-D280-449C-84E2-1925E752C8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919" y="6488909"/>
              <a:ext cx="308749" cy="30754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865CCC-5C7C-4B8E-BD5E-AE3C48E19CE1}"/>
                </a:ext>
              </a:extLst>
            </p:cNvPr>
            <p:cNvSpPr txBox="1"/>
            <p:nvPr userDrawn="1"/>
          </p:nvSpPr>
          <p:spPr>
            <a:xfrm>
              <a:off x="9243857" y="64684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gency FB" panose="020B0503020202020204" pitchFamily="34" charset="0"/>
                </a:rPr>
                <a:t>PYTHON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0F1BE9-AB84-4F96-B5D8-F4BD93F81DAB}"/>
              </a:ext>
            </a:extLst>
          </p:cNvPr>
          <p:cNvCxnSpPr>
            <a:cxnSpLocks/>
          </p:cNvCxnSpPr>
          <p:nvPr userDrawn="1"/>
        </p:nvCxnSpPr>
        <p:spPr>
          <a:xfrm>
            <a:off x="-25720" y="701623"/>
            <a:ext cx="1221772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9F002AE-5A45-453E-A58C-2A75A2606372}"/>
              </a:ext>
            </a:extLst>
          </p:cNvPr>
          <p:cNvSpPr txBox="1"/>
          <p:nvPr userDrawn="1"/>
        </p:nvSpPr>
        <p:spPr>
          <a:xfrm rot="19092505">
            <a:off x="656534" y="137886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9B131-100B-41C0-A66F-B0B61D108E97}"/>
              </a:ext>
            </a:extLst>
          </p:cNvPr>
          <p:cNvSpPr txBox="1"/>
          <p:nvPr userDrawn="1"/>
        </p:nvSpPr>
        <p:spPr>
          <a:xfrm rot="19092505">
            <a:off x="3475935" y="143151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96E6EDF-C1B1-4435-8CB4-0945C8DC78EF}"/>
              </a:ext>
            </a:extLst>
          </p:cNvPr>
          <p:cNvSpPr txBox="1"/>
          <p:nvPr userDrawn="1"/>
        </p:nvSpPr>
        <p:spPr>
          <a:xfrm rot="19092505">
            <a:off x="2066237" y="238239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3BBAE-F357-4846-B631-A3C8E034546A}"/>
              </a:ext>
            </a:extLst>
          </p:cNvPr>
          <p:cNvSpPr txBox="1"/>
          <p:nvPr userDrawn="1"/>
        </p:nvSpPr>
        <p:spPr>
          <a:xfrm rot="19092505">
            <a:off x="4885636" y="244549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D7AF0-BEC8-45D5-8BFD-7058D79384DA}"/>
              </a:ext>
            </a:extLst>
          </p:cNvPr>
          <p:cNvSpPr txBox="1"/>
          <p:nvPr userDrawn="1"/>
        </p:nvSpPr>
        <p:spPr>
          <a:xfrm rot="19092505">
            <a:off x="656530" y="328473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4BD770-7714-4BD0-9B59-655EC28DCA4F}"/>
              </a:ext>
            </a:extLst>
          </p:cNvPr>
          <p:cNvSpPr txBox="1"/>
          <p:nvPr userDrawn="1"/>
        </p:nvSpPr>
        <p:spPr>
          <a:xfrm rot="19092505">
            <a:off x="3475931" y="333738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CFCA3D-16EF-4577-AC7C-050BA83C0AB4}"/>
              </a:ext>
            </a:extLst>
          </p:cNvPr>
          <p:cNvSpPr txBox="1"/>
          <p:nvPr userDrawn="1"/>
        </p:nvSpPr>
        <p:spPr>
          <a:xfrm rot="19092505">
            <a:off x="2066233" y="428826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873C92-8D28-4F8D-A381-B5A14DC59DD3}"/>
              </a:ext>
            </a:extLst>
          </p:cNvPr>
          <p:cNvSpPr txBox="1"/>
          <p:nvPr userDrawn="1"/>
        </p:nvSpPr>
        <p:spPr>
          <a:xfrm rot="19092505">
            <a:off x="4885632" y="435136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54EE44-08E4-4513-A0F6-798D439B5A1D}"/>
              </a:ext>
            </a:extLst>
          </p:cNvPr>
          <p:cNvSpPr txBox="1"/>
          <p:nvPr userDrawn="1"/>
        </p:nvSpPr>
        <p:spPr>
          <a:xfrm rot="19092505">
            <a:off x="6236176" y="1363471"/>
            <a:ext cx="1020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FA330AA-1BA9-47E2-8109-AAABD8A7F60D}"/>
              </a:ext>
            </a:extLst>
          </p:cNvPr>
          <p:cNvSpPr txBox="1"/>
          <p:nvPr userDrawn="1"/>
        </p:nvSpPr>
        <p:spPr>
          <a:xfrm rot="19092505">
            <a:off x="9114727" y="143151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7CB10B-6A62-47F2-838B-3C54967D52FF}"/>
              </a:ext>
            </a:extLst>
          </p:cNvPr>
          <p:cNvSpPr txBox="1"/>
          <p:nvPr userDrawn="1"/>
        </p:nvSpPr>
        <p:spPr>
          <a:xfrm rot="19092505">
            <a:off x="7705029" y="238239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04D95A-54A3-4EBE-BF86-55526697D37D}"/>
              </a:ext>
            </a:extLst>
          </p:cNvPr>
          <p:cNvSpPr txBox="1"/>
          <p:nvPr userDrawn="1"/>
        </p:nvSpPr>
        <p:spPr>
          <a:xfrm rot="19092505">
            <a:off x="10524428" y="244549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1943B8-BFD5-421C-B0CF-DE3864D3020F}"/>
              </a:ext>
            </a:extLst>
          </p:cNvPr>
          <p:cNvSpPr txBox="1"/>
          <p:nvPr userDrawn="1"/>
        </p:nvSpPr>
        <p:spPr>
          <a:xfrm rot="19092505">
            <a:off x="6295322" y="3284730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9D3676A-5837-4FF7-9581-8D3EDE450F94}"/>
              </a:ext>
            </a:extLst>
          </p:cNvPr>
          <p:cNvSpPr txBox="1"/>
          <p:nvPr userDrawn="1"/>
        </p:nvSpPr>
        <p:spPr>
          <a:xfrm rot="19092505">
            <a:off x="9114723" y="3337385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E277502-49A3-4444-9F8F-73D5C11EE027}"/>
              </a:ext>
            </a:extLst>
          </p:cNvPr>
          <p:cNvSpPr txBox="1"/>
          <p:nvPr userDrawn="1"/>
        </p:nvSpPr>
        <p:spPr>
          <a:xfrm rot="19092505">
            <a:off x="7705025" y="4288263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7E9EBA1-E131-4755-8C0D-3F6766CFCFED}"/>
              </a:ext>
            </a:extLst>
          </p:cNvPr>
          <p:cNvSpPr txBox="1"/>
          <p:nvPr userDrawn="1"/>
        </p:nvSpPr>
        <p:spPr>
          <a:xfrm rot="19092505">
            <a:off x="10524424" y="435136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33627C9-77E5-47E7-92D5-585C85BFDA1F}"/>
              </a:ext>
            </a:extLst>
          </p:cNvPr>
          <p:cNvSpPr txBox="1"/>
          <p:nvPr userDrawn="1"/>
        </p:nvSpPr>
        <p:spPr>
          <a:xfrm rot="19092505">
            <a:off x="796560" y="5342102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A94615-BF33-406A-8237-83A6B5D5D3C1}"/>
              </a:ext>
            </a:extLst>
          </p:cNvPr>
          <p:cNvSpPr txBox="1"/>
          <p:nvPr userDrawn="1"/>
        </p:nvSpPr>
        <p:spPr>
          <a:xfrm rot="19092505">
            <a:off x="3615961" y="539475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7811D70-23A8-40B2-BB14-094CD8469782}"/>
              </a:ext>
            </a:extLst>
          </p:cNvPr>
          <p:cNvSpPr txBox="1"/>
          <p:nvPr userDrawn="1"/>
        </p:nvSpPr>
        <p:spPr>
          <a:xfrm rot="19092505">
            <a:off x="6435352" y="5342102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B17A6C9-191C-44CC-8197-7AD7F947E2C1}"/>
              </a:ext>
            </a:extLst>
          </p:cNvPr>
          <p:cNvSpPr txBox="1"/>
          <p:nvPr userDrawn="1"/>
        </p:nvSpPr>
        <p:spPr>
          <a:xfrm rot="19092505">
            <a:off x="9254753" y="5394757"/>
            <a:ext cx="902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sophomore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14F52AB-1C54-414B-AA29-9E8BE287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r>
              <a:rPr lang="en-US" dirty="0"/>
              <a:t>Datatypes and variables </a:t>
            </a:r>
          </a:p>
        </p:txBody>
      </p:sp>
    </p:spTree>
    <p:extLst>
      <p:ext uri="{BB962C8B-B14F-4D97-AF65-F5344CB8AC3E}">
        <p14:creationId xmlns:p14="http://schemas.microsoft.com/office/powerpoint/2010/main" val="1481290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06AB-3AFC-452F-B35B-E552A6FB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E620-A431-4331-859E-432F0CBD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87BE-21D6-4BDD-9FFB-EE8CED00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3E43-994E-4350-9702-3DD5B8D3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5A02-61EA-4CB5-B0E4-27F049B8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4EC9-8CC2-4258-922F-FB331ACE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1FEEA-44CD-4E75-846A-3273B3CE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5C06-FEA7-4BF5-A333-C852147E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7462-55F1-4A83-B442-047A1B86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FECD-A79A-44B5-A130-31E24C8F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296E-33E1-40B0-A363-9B7DE83F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107D-79E8-47D5-93C1-6A58015A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36810-6522-4F74-8396-EBB1FCE32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557F7-887C-43D1-932E-D5C8BD74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E6088-36A3-463C-A992-38B5E3B5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7A121-484D-4342-B544-5376A443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43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472E-AB4A-418F-8689-32850CE0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3B507-112C-448A-A799-190E818F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37FE4-0D9A-4BFA-ACDB-86864F8D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378A1-34E1-4578-8314-C7F4D8AB9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C1680-185F-4832-9F85-D2CF6600E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457A9-9019-46A2-8440-49DD6FBD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08B87-E123-4F2B-8DB4-9C032BC7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F367C-B3DE-4313-8C3F-BC129083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5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CB6E-DAEE-4A1F-93C9-0F847754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9559D-ADB7-4FEA-93A6-65B436F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2FCDD-DF3E-4E8B-95FE-4F90DC80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F547F-D446-4267-BF77-C3F23F12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2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959AD-9A43-4939-B189-CAD9E933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F0FDC-397C-4457-A16D-B317AAF5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39B25-3AAD-407F-8673-2C56EA72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7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9262-E0F2-4637-9394-214159A5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35E3-FE5F-4AB9-81E9-1D56E559F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914A0-A23E-4B61-8DFA-80C87CA6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1E5ED-0A21-42DB-BB2A-C91BE8E2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3E821-4736-4562-A65C-B7ECEC11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6B663-E486-49DE-9C43-A33ED330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BCA4-B8B0-48D4-B1F4-13147178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2DBDD-A3B1-4C34-8688-C41FEBE6B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F844-0557-43CB-9CCB-4A5B335BA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FDC4F-AECE-4D9D-9807-2FD4ACDC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73DA3-0BA4-4CFB-9057-2ED37606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8F1C-DE52-421D-A3F7-5ED681A4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6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F92B0-7BD4-4887-8E32-63206135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5C57-4DCB-4464-A357-31978705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C649-E48C-4094-97B0-A05248AB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D455-32CE-48D0-B88B-010EBD609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F0B1-53D1-40AB-9EB5-EDC3EB6B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hyperlink" Target="https://blog.finxter.com/python-one-line-ternary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0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  <a:endParaRPr lang="en-US" sz="8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rgbClr val="00B0F0"/>
                </a:solidFill>
              </a:rPr>
              <a:t>Control Flow 1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919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0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Activity </a:t>
            </a:r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/>
              <a:t>Stage 1 | level 4 – Control Flow 1</a:t>
            </a:r>
          </a:p>
        </p:txBody>
      </p:sp>
    </p:spTree>
    <p:extLst>
      <p:ext uri="{BB962C8B-B14F-4D97-AF65-F5344CB8AC3E}">
        <p14:creationId xmlns:p14="http://schemas.microsoft.com/office/powerpoint/2010/main" val="366031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/>
              <a:t>Stage 1 | level 3 – Output &amp; Input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26D9D1F-C658-4952-BB8B-22EA4A29F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48" y="1210228"/>
            <a:ext cx="5565543" cy="4351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FC694D-62F7-45D4-B1D5-103B099D5535}"/>
              </a:ext>
            </a:extLst>
          </p:cNvPr>
          <p:cNvSpPr txBox="1"/>
          <p:nvPr/>
        </p:nvSpPr>
        <p:spPr>
          <a:xfrm>
            <a:off x="1186248" y="949885"/>
            <a:ext cx="177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 this code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CE637F-81B4-4B77-B3FC-208B3DEAE5C9}"/>
              </a:ext>
            </a:extLst>
          </p:cNvPr>
          <p:cNvCxnSpPr/>
          <p:nvPr/>
        </p:nvCxnSpPr>
        <p:spPr>
          <a:xfrm>
            <a:off x="6405802" y="3385849"/>
            <a:ext cx="74140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18E02D7-4C3D-45F0-A61B-FBBA5ECD0CAA}"/>
              </a:ext>
            </a:extLst>
          </p:cNvPr>
          <p:cNvSpPr txBox="1"/>
          <p:nvPr/>
        </p:nvSpPr>
        <p:spPr>
          <a:xfrm>
            <a:off x="3193209" y="192155"/>
            <a:ext cx="6563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Activity 1: Change this code to normal English but with indentation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5BC3BC-69C0-49FC-A5B1-552A11E5F058}"/>
              </a:ext>
            </a:extLst>
          </p:cNvPr>
          <p:cNvSpPr/>
          <p:nvPr/>
        </p:nvSpPr>
        <p:spPr>
          <a:xfrm>
            <a:off x="7244835" y="1614361"/>
            <a:ext cx="2561967" cy="2141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Let, x be 10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02BC62-1E6A-427A-9942-CCD4FB94AC41}"/>
              </a:ext>
            </a:extLst>
          </p:cNvPr>
          <p:cNvSpPr/>
          <p:nvPr/>
        </p:nvSpPr>
        <p:spPr>
          <a:xfrm>
            <a:off x="7244833" y="1916608"/>
            <a:ext cx="2561967" cy="2141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Let, y be 5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E68C81-4D94-4901-96B8-B9D3D1BA55DE}"/>
              </a:ext>
            </a:extLst>
          </p:cNvPr>
          <p:cNvSpPr/>
          <p:nvPr/>
        </p:nvSpPr>
        <p:spPr>
          <a:xfrm>
            <a:off x="7244833" y="2218855"/>
            <a:ext cx="2561967" cy="2141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If x is bigger than 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1E0196F-8A32-4092-A520-98F9801E7952}"/>
              </a:ext>
            </a:extLst>
          </p:cNvPr>
          <p:cNvSpPr/>
          <p:nvPr/>
        </p:nvSpPr>
        <p:spPr>
          <a:xfrm>
            <a:off x="7816333" y="2521102"/>
            <a:ext cx="3035302" cy="2141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X is greater than 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5BC601-79D5-4493-83F1-61DCE1518B57}"/>
              </a:ext>
            </a:extLst>
          </p:cNvPr>
          <p:cNvSpPr/>
          <p:nvPr/>
        </p:nvSpPr>
        <p:spPr>
          <a:xfrm>
            <a:off x="7816335" y="2823349"/>
            <a:ext cx="3035302" cy="2141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Y is greater than x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672C90D-5792-44D8-A48F-57230D8481BE}"/>
              </a:ext>
            </a:extLst>
          </p:cNvPr>
          <p:cNvSpPr/>
          <p:nvPr/>
        </p:nvSpPr>
        <p:spPr>
          <a:xfrm>
            <a:off x="7244833" y="3125596"/>
            <a:ext cx="2561967" cy="2141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If y is smaller than 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181FFE1-D906-4FEC-92A3-FB3426E3DC17}"/>
              </a:ext>
            </a:extLst>
          </p:cNvPr>
          <p:cNvSpPr/>
          <p:nvPr/>
        </p:nvSpPr>
        <p:spPr>
          <a:xfrm>
            <a:off x="7816333" y="3427843"/>
            <a:ext cx="3035302" cy="2141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Y is smaller than 6 also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DFF9FA-38C8-420A-AFDE-1B63383E0417}"/>
              </a:ext>
            </a:extLst>
          </p:cNvPr>
          <p:cNvSpPr/>
          <p:nvPr/>
        </p:nvSpPr>
        <p:spPr>
          <a:xfrm>
            <a:off x="7816333" y="3730090"/>
            <a:ext cx="3035302" cy="2141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Why y is smaller ?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C4389B-D2C2-4AF0-9525-6E311ABBCCC1}"/>
              </a:ext>
            </a:extLst>
          </p:cNvPr>
          <p:cNvSpPr/>
          <p:nvPr/>
        </p:nvSpPr>
        <p:spPr>
          <a:xfrm>
            <a:off x="7244835" y="4032337"/>
            <a:ext cx="2561967" cy="2141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If y equal to 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07CD93-0AA0-44B6-98EA-6B4CEF97E817}"/>
              </a:ext>
            </a:extLst>
          </p:cNvPr>
          <p:cNvSpPr/>
          <p:nvPr/>
        </p:nvSpPr>
        <p:spPr>
          <a:xfrm>
            <a:off x="7816333" y="4334584"/>
            <a:ext cx="3035302" cy="2141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Y is 3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C738D8C-DD50-4282-9E47-B1B33238336E}"/>
              </a:ext>
            </a:extLst>
          </p:cNvPr>
          <p:cNvSpPr/>
          <p:nvPr/>
        </p:nvSpPr>
        <p:spPr>
          <a:xfrm>
            <a:off x="7816333" y="4636831"/>
            <a:ext cx="3035302" cy="2141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Its time to make y greater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DD81DB5-E790-4C82-B402-A8E7F39CA2A7}"/>
              </a:ext>
            </a:extLst>
          </p:cNvPr>
          <p:cNvSpPr/>
          <p:nvPr/>
        </p:nvSpPr>
        <p:spPr>
          <a:xfrm>
            <a:off x="7816333" y="4939079"/>
            <a:ext cx="3035302" cy="214184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Add value of x and y and keep it in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57AB18-562D-4E9C-9BEC-CA4F602E7DBC}"/>
              </a:ext>
            </a:extLst>
          </p:cNvPr>
          <p:cNvSpPr txBox="1"/>
          <p:nvPr/>
        </p:nvSpPr>
        <p:spPr>
          <a:xfrm>
            <a:off x="7147208" y="969755"/>
            <a:ext cx="438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Write the English version of this code in copy</a:t>
            </a:r>
          </a:p>
        </p:txBody>
      </p:sp>
    </p:spTree>
    <p:extLst>
      <p:ext uri="{BB962C8B-B14F-4D97-AF65-F5344CB8AC3E}">
        <p14:creationId xmlns:p14="http://schemas.microsoft.com/office/powerpoint/2010/main" val="3755298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0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lets code more examples</a:t>
            </a:r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/>
              <a:t>Stage 1 | level 4 – Control Flow 1</a:t>
            </a:r>
          </a:p>
        </p:txBody>
      </p:sp>
    </p:spTree>
    <p:extLst>
      <p:ext uri="{BB962C8B-B14F-4D97-AF65-F5344CB8AC3E}">
        <p14:creationId xmlns:p14="http://schemas.microsoft.com/office/powerpoint/2010/main" val="2169421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88CC19A-888D-4FC2-8502-F5D28511839B}"/>
              </a:ext>
            </a:extLst>
          </p:cNvPr>
          <p:cNvSpPr/>
          <p:nvPr/>
        </p:nvSpPr>
        <p:spPr>
          <a:xfrm>
            <a:off x="5547009" y="4021792"/>
            <a:ext cx="6092177" cy="1200329"/>
          </a:xfrm>
          <a:prstGeom prst="roundRect">
            <a:avLst>
              <a:gd name="adj" fmla="val 3035"/>
            </a:avLst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6861C-7EC4-438E-AF11-B9A5F0664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33" y="1212021"/>
            <a:ext cx="3005862" cy="20855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logic with if else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4 – Control Flow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7E2EA-B29D-4162-840E-0D0DF67A987D}"/>
              </a:ext>
            </a:extLst>
          </p:cNvPr>
          <p:cNvSpPr txBox="1"/>
          <p:nvPr/>
        </p:nvSpPr>
        <p:spPr>
          <a:xfrm>
            <a:off x="523103" y="943624"/>
            <a:ext cx="3826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Python if else Statement Syntax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EE91F-CA5B-4EEA-9511-10464F12CF81}"/>
              </a:ext>
            </a:extLst>
          </p:cNvPr>
          <p:cNvSpPr txBox="1"/>
          <p:nvPr/>
        </p:nvSpPr>
        <p:spPr>
          <a:xfrm>
            <a:off x="613132" y="4021792"/>
            <a:ext cx="382647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else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part contains the block of code that executes if the condition in the </a:t>
            </a:r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expression is </a:t>
            </a:r>
            <a:r>
              <a:rPr lang="en-US" b="1" dirty="0">
                <a:solidFill>
                  <a:srgbClr val="FF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or </a:t>
            </a:r>
            <a:r>
              <a:rPr lang="en-US" dirty="0">
                <a:solidFill>
                  <a:srgbClr val="FF61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False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  <a:endParaRPr lang="en-US" dirty="0">
              <a:solidFill>
                <a:srgbClr val="FF616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AAB05C-992D-4FCC-AAF5-33272D835FAD}"/>
              </a:ext>
            </a:extLst>
          </p:cNvPr>
          <p:cNvSpPr txBox="1"/>
          <p:nvPr/>
        </p:nvSpPr>
        <p:spPr>
          <a:xfrm>
            <a:off x="5456980" y="943624"/>
            <a:ext cx="3447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Example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341411-201A-4565-95EF-A4F723025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009" y="1312956"/>
            <a:ext cx="6100119" cy="22154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0BF8D8-5CA7-47B4-B8E7-442EC6667B84}"/>
              </a:ext>
            </a:extLst>
          </p:cNvPr>
          <p:cNvSpPr txBox="1"/>
          <p:nvPr/>
        </p:nvSpPr>
        <p:spPr>
          <a:xfrm>
            <a:off x="613132" y="3255826"/>
            <a:ext cx="382647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An </a:t>
            </a:r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else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block can be combined with an </a:t>
            </a:r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statement.</a:t>
            </a:r>
            <a:endParaRPr lang="en-US" dirty="0">
              <a:solidFill>
                <a:srgbClr val="FF616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BB28F1-52CE-4C1D-8D60-A8DA3328054A}"/>
              </a:ext>
            </a:extLst>
          </p:cNvPr>
          <p:cNvSpPr txBox="1"/>
          <p:nvPr/>
        </p:nvSpPr>
        <p:spPr>
          <a:xfrm>
            <a:off x="5597858" y="4298790"/>
            <a:ext cx="6092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 </a:t>
            </a:r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else</a:t>
            </a: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 keyword is an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optional statement </a:t>
            </a: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and there could be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at most only one else statement following if</a:t>
            </a:r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7DE05D-ED02-4014-8AA5-F459B5F25A1A}"/>
              </a:ext>
            </a:extLst>
          </p:cNvPr>
          <p:cNvSpPr txBox="1"/>
          <p:nvPr/>
        </p:nvSpPr>
        <p:spPr>
          <a:xfrm>
            <a:off x="5547009" y="3652458"/>
            <a:ext cx="3447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616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Important</a:t>
            </a:r>
            <a:r>
              <a:rPr lang="en-US" b="1" i="0" dirty="0">
                <a:solidFill>
                  <a:srgbClr val="25265E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thing to remember</a:t>
            </a:r>
          </a:p>
        </p:txBody>
      </p:sp>
    </p:spTree>
    <p:extLst>
      <p:ext uri="{BB962C8B-B14F-4D97-AF65-F5344CB8AC3E}">
        <p14:creationId xmlns:p14="http://schemas.microsoft.com/office/powerpoint/2010/main" val="3156993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4" grpId="0"/>
      <p:bldP spid="22" grpId="0" animBg="1"/>
      <p:bldP spid="29" grpId="0"/>
      <p:bldP spid="15" grpId="0" animBg="1"/>
      <p:bldP spid="16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54AA1A81-1A88-41B6-986A-9FAC95351544}"/>
              </a:ext>
            </a:extLst>
          </p:cNvPr>
          <p:cNvSpPr/>
          <p:nvPr/>
        </p:nvSpPr>
        <p:spPr>
          <a:xfrm>
            <a:off x="6508711" y="714374"/>
            <a:ext cx="5683289" cy="5274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logic with if-</a:t>
            </a:r>
            <a:r>
              <a:rPr lang="en-US" b="1" dirty="0" err="1"/>
              <a:t>elif</a:t>
            </a:r>
            <a:r>
              <a:rPr lang="en-US" b="1" dirty="0"/>
              <a:t>-else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4 – Control Flow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C5E27C-4EBD-464B-8EFD-78350B0EE69E}"/>
              </a:ext>
            </a:extLst>
          </p:cNvPr>
          <p:cNvSpPr/>
          <p:nvPr/>
        </p:nvSpPr>
        <p:spPr>
          <a:xfrm>
            <a:off x="171000" y="543545"/>
            <a:ext cx="3400876" cy="662257"/>
          </a:xfrm>
          <a:prstGeom prst="roundRect">
            <a:avLst>
              <a:gd name="adj" fmla="val 303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1D80F-C3D9-4BC7-A9D8-3F614881E0BD}"/>
              </a:ext>
            </a:extLst>
          </p:cNvPr>
          <p:cNvSpPr txBox="1"/>
          <p:nvPr/>
        </p:nvSpPr>
        <p:spPr>
          <a:xfrm>
            <a:off x="284132" y="672065"/>
            <a:ext cx="3174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Multiple expression</a:t>
            </a: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53C2014-4D6A-4B00-A2D6-7B3BB66116E4}"/>
              </a:ext>
            </a:extLst>
          </p:cNvPr>
          <p:cNvSpPr/>
          <p:nvPr/>
        </p:nvSpPr>
        <p:spPr>
          <a:xfrm>
            <a:off x="1804791" y="1480335"/>
            <a:ext cx="2561967" cy="214184"/>
          </a:xfrm>
          <a:prstGeom prst="roundRect">
            <a:avLst/>
          </a:prstGeom>
          <a:solidFill>
            <a:srgbClr val="FF616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What is the score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AF81D3F-6FFF-49E2-A584-D3E6A251BEF7}"/>
              </a:ext>
            </a:extLst>
          </p:cNvPr>
          <p:cNvSpPr/>
          <p:nvPr/>
        </p:nvSpPr>
        <p:spPr>
          <a:xfrm>
            <a:off x="1804791" y="1757420"/>
            <a:ext cx="2748628" cy="214184"/>
          </a:xfrm>
          <a:prstGeom prst="roundRect">
            <a:avLst/>
          </a:prstGeom>
          <a:solidFill>
            <a:srgbClr val="FF616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If score greater than or equal to 90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D150C17-715B-4CB0-AE4E-58861CE9B409}"/>
              </a:ext>
            </a:extLst>
          </p:cNvPr>
          <p:cNvSpPr/>
          <p:nvPr/>
        </p:nvSpPr>
        <p:spPr>
          <a:xfrm>
            <a:off x="2147691" y="2034505"/>
            <a:ext cx="1517529" cy="214184"/>
          </a:xfrm>
          <a:prstGeom prst="roundRect">
            <a:avLst/>
          </a:prstGeom>
          <a:solidFill>
            <a:srgbClr val="FF616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Your grade is A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02C32B6-3533-45D9-8A24-5C996FAEC111}"/>
              </a:ext>
            </a:extLst>
          </p:cNvPr>
          <p:cNvSpPr/>
          <p:nvPr/>
        </p:nvSpPr>
        <p:spPr>
          <a:xfrm>
            <a:off x="1804791" y="2311590"/>
            <a:ext cx="589042" cy="214184"/>
          </a:xfrm>
          <a:prstGeom prst="roundRect">
            <a:avLst/>
          </a:prstGeom>
          <a:solidFill>
            <a:srgbClr val="FF616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else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C1F6D40-A3E4-40D2-8F08-F6937ABF70E2}"/>
              </a:ext>
            </a:extLst>
          </p:cNvPr>
          <p:cNvSpPr/>
          <p:nvPr/>
        </p:nvSpPr>
        <p:spPr>
          <a:xfrm>
            <a:off x="2147690" y="2588675"/>
            <a:ext cx="3041319" cy="214184"/>
          </a:xfrm>
          <a:prstGeom prst="roundRect">
            <a:avLst/>
          </a:prstGeom>
          <a:solidFill>
            <a:srgbClr val="FF616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If the score is greater than equals to 80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11B6E79-21AF-427A-A97F-C83B5B0616D6}"/>
              </a:ext>
            </a:extLst>
          </p:cNvPr>
          <p:cNvSpPr/>
          <p:nvPr/>
        </p:nvSpPr>
        <p:spPr>
          <a:xfrm>
            <a:off x="2505650" y="2865760"/>
            <a:ext cx="1491510" cy="214184"/>
          </a:xfrm>
          <a:prstGeom prst="roundRect">
            <a:avLst/>
          </a:prstGeom>
          <a:solidFill>
            <a:srgbClr val="FF616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Your score is B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07517AC-B37B-4FA4-959C-74059DA1E808}"/>
              </a:ext>
            </a:extLst>
          </p:cNvPr>
          <p:cNvSpPr/>
          <p:nvPr/>
        </p:nvSpPr>
        <p:spPr>
          <a:xfrm>
            <a:off x="2147690" y="3142845"/>
            <a:ext cx="589042" cy="214184"/>
          </a:xfrm>
          <a:prstGeom prst="roundRect">
            <a:avLst/>
          </a:prstGeom>
          <a:solidFill>
            <a:srgbClr val="FF616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else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02F5693-7B3A-4E39-9C2F-C2995690DBEC}"/>
              </a:ext>
            </a:extLst>
          </p:cNvPr>
          <p:cNvSpPr/>
          <p:nvPr/>
        </p:nvSpPr>
        <p:spPr>
          <a:xfrm>
            <a:off x="2505650" y="3419930"/>
            <a:ext cx="3041319" cy="214184"/>
          </a:xfrm>
          <a:prstGeom prst="roundRect">
            <a:avLst/>
          </a:prstGeom>
          <a:solidFill>
            <a:srgbClr val="FF616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If the score is greater than equals to 70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D866ED6-B8CA-423D-91DF-AC7238016789}"/>
              </a:ext>
            </a:extLst>
          </p:cNvPr>
          <p:cNvSpPr/>
          <p:nvPr/>
        </p:nvSpPr>
        <p:spPr>
          <a:xfrm>
            <a:off x="2863610" y="3697015"/>
            <a:ext cx="1491510" cy="214184"/>
          </a:xfrm>
          <a:prstGeom prst="roundRect">
            <a:avLst/>
          </a:prstGeom>
          <a:solidFill>
            <a:srgbClr val="FF616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Your score is C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D1AA10D-BDBE-4F44-9908-5151289300A9}"/>
              </a:ext>
            </a:extLst>
          </p:cNvPr>
          <p:cNvSpPr/>
          <p:nvPr/>
        </p:nvSpPr>
        <p:spPr>
          <a:xfrm>
            <a:off x="2505650" y="3974100"/>
            <a:ext cx="589042" cy="214184"/>
          </a:xfrm>
          <a:prstGeom prst="roundRect">
            <a:avLst/>
          </a:prstGeom>
          <a:solidFill>
            <a:srgbClr val="FF616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else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7C562D3-9BAB-42F0-AAD3-5DFB07FE8A4B}"/>
              </a:ext>
            </a:extLst>
          </p:cNvPr>
          <p:cNvSpPr/>
          <p:nvPr/>
        </p:nvSpPr>
        <p:spPr>
          <a:xfrm>
            <a:off x="2863610" y="4251185"/>
            <a:ext cx="3041319" cy="214184"/>
          </a:xfrm>
          <a:prstGeom prst="roundRect">
            <a:avLst/>
          </a:prstGeom>
          <a:solidFill>
            <a:srgbClr val="FF616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If the score is greater than equals to 60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A8FEE05-ADAB-469B-B999-7E82CF08DE5B}"/>
              </a:ext>
            </a:extLst>
          </p:cNvPr>
          <p:cNvSpPr/>
          <p:nvPr/>
        </p:nvSpPr>
        <p:spPr>
          <a:xfrm>
            <a:off x="3221570" y="4528270"/>
            <a:ext cx="1491510" cy="214184"/>
          </a:xfrm>
          <a:prstGeom prst="roundRect">
            <a:avLst/>
          </a:prstGeom>
          <a:solidFill>
            <a:srgbClr val="FF616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Your score is D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8F5C6EA-08A1-4863-908D-AAAFC9179B2D}"/>
              </a:ext>
            </a:extLst>
          </p:cNvPr>
          <p:cNvSpPr/>
          <p:nvPr/>
        </p:nvSpPr>
        <p:spPr>
          <a:xfrm>
            <a:off x="2863610" y="4805355"/>
            <a:ext cx="589042" cy="214184"/>
          </a:xfrm>
          <a:prstGeom prst="roundRect">
            <a:avLst/>
          </a:prstGeom>
          <a:solidFill>
            <a:srgbClr val="FF616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else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54F0E56-7195-47C1-B174-EF36159D19C6}"/>
              </a:ext>
            </a:extLst>
          </p:cNvPr>
          <p:cNvSpPr/>
          <p:nvPr/>
        </p:nvSpPr>
        <p:spPr>
          <a:xfrm>
            <a:off x="3221570" y="5082435"/>
            <a:ext cx="1491510" cy="214184"/>
          </a:xfrm>
          <a:prstGeom prst="roundRect">
            <a:avLst/>
          </a:prstGeom>
          <a:solidFill>
            <a:srgbClr val="FF616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Your score is F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0E0A239B-0D38-45BC-8B95-3FCA07A1B19B}"/>
              </a:ext>
            </a:extLst>
          </p:cNvPr>
          <p:cNvSpPr/>
          <p:nvPr/>
        </p:nvSpPr>
        <p:spPr>
          <a:xfrm>
            <a:off x="7221708" y="1481541"/>
            <a:ext cx="2561967" cy="2141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What is the score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8C5AB2F0-64A5-4518-9FF2-690D9E637A45}"/>
              </a:ext>
            </a:extLst>
          </p:cNvPr>
          <p:cNvSpPr/>
          <p:nvPr/>
        </p:nvSpPr>
        <p:spPr>
          <a:xfrm>
            <a:off x="7221708" y="1769215"/>
            <a:ext cx="2748628" cy="2141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If score greater than or equal to 90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94A9499-91E8-4F61-8415-D474468DE7BD}"/>
              </a:ext>
            </a:extLst>
          </p:cNvPr>
          <p:cNvSpPr/>
          <p:nvPr/>
        </p:nvSpPr>
        <p:spPr>
          <a:xfrm>
            <a:off x="7564608" y="2056889"/>
            <a:ext cx="1763780" cy="2141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Your grade is A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3683EC4-9D16-45FC-B5EC-64C2B35C53C7}"/>
              </a:ext>
            </a:extLst>
          </p:cNvPr>
          <p:cNvSpPr/>
          <p:nvPr/>
        </p:nvSpPr>
        <p:spPr>
          <a:xfrm>
            <a:off x="7221707" y="2344563"/>
            <a:ext cx="3384219" cy="2141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else if the score is greater than equals to 80 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DA1EC66E-F788-4E17-AF46-3BB0D01F71DC}"/>
              </a:ext>
            </a:extLst>
          </p:cNvPr>
          <p:cNvCxnSpPr>
            <a:cxnSpLocks/>
            <a:stCxn id="26" idx="1"/>
            <a:endCxn id="27" idx="1"/>
          </p:cNvCxnSpPr>
          <p:nvPr/>
        </p:nvCxnSpPr>
        <p:spPr>
          <a:xfrm rot="10800000" flipH="1" flipV="1">
            <a:off x="1804791" y="1864511"/>
            <a:ext cx="342900" cy="277085"/>
          </a:xfrm>
          <a:prstGeom prst="bentConnector3">
            <a:avLst>
              <a:gd name="adj1" fmla="val -6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47EB2925-3905-4C8A-9194-6AECDACD83F0}"/>
              </a:ext>
            </a:extLst>
          </p:cNvPr>
          <p:cNvCxnSpPr>
            <a:stCxn id="28" idx="1"/>
            <a:endCxn id="42" idx="1"/>
          </p:cNvCxnSpPr>
          <p:nvPr/>
        </p:nvCxnSpPr>
        <p:spPr>
          <a:xfrm rot="10800000" flipH="1" flipV="1">
            <a:off x="1804790" y="2418681"/>
            <a:ext cx="1416779" cy="2770845"/>
          </a:xfrm>
          <a:prstGeom prst="bentConnector3">
            <a:avLst>
              <a:gd name="adj1" fmla="val -161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3EAE5B7-ECF2-4494-ADE5-A5CD98C161D5}"/>
              </a:ext>
            </a:extLst>
          </p:cNvPr>
          <p:cNvCxnSpPr>
            <a:stCxn id="29" idx="1"/>
            <a:endCxn id="30" idx="1"/>
          </p:cNvCxnSpPr>
          <p:nvPr/>
        </p:nvCxnSpPr>
        <p:spPr>
          <a:xfrm rot="10800000" flipH="1" flipV="1">
            <a:off x="2147690" y="2695766"/>
            <a:ext cx="357960" cy="277085"/>
          </a:xfrm>
          <a:prstGeom prst="bentConnector3">
            <a:avLst>
              <a:gd name="adj1" fmla="val -63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66E51BA-8102-4E95-B0D6-81B17E15E773}"/>
              </a:ext>
            </a:extLst>
          </p:cNvPr>
          <p:cNvCxnSpPr>
            <a:cxnSpLocks/>
            <a:stCxn id="31" idx="1"/>
            <a:endCxn id="42" idx="1"/>
          </p:cNvCxnSpPr>
          <p:nvPr/>
        </p:nvCxnSpPr>
        <p:spPr>
          <a:xfrm rot="10800000" flipH="1" flipV="1">
            <a:off x="2147690" y="3249937"/>
            <a:ext cx="1073880" cy="1939590"/>
          </a:xfrm>
          <a:prstGeom prst="bentConnector3">
            <a:avLst>
              <a:gd name="adj1" fmla="val -21287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4C192A0-A713-4634-B08F-1EDA6D24079E}"/>
              </a:ext>
            </a:extLst>
          </p:cNvPr>
          <p:cNvCxnSpPr>
            <a:stCxn id="32" idx="1"/>
            <a:endCxn id="33" idx="1"/>
          </p:cNvCxnSpPr>
          <p:nvPr/>
        </p:nvCxnSpPr>
        <p:spPr>
          <a:xfrm rot="10800000" flipH="1" flipV="1">
            <a:off x="2505650" y="3527021"/>
            <a:ext cx="357960" cy="277085"/>
          </a:xfrm>
          <a:prstGeom prst="bentConnector3">
            <a:avLst>
              <a:gd name="adj1" fmla="val -63862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99F8910-5B4B-4ED5-BB5D-178949528D81}"/>
              </a:ext>
            </a:extLst>
          </p:cNvPr>
          <p:cNvCxnSpPr>
            <a:stCxn id="34" idx="1"/>
            <a:endCxn id="42" idx="1"/>
          </p:cNvCxnSpPr>
          <p:nvPr/>
        </p:nvCxnSpPr>
        <p:spPr>
          <a:xfrm rot="10800000" flipH="1" flipV="1">
            <a:off x="2505650" y="4081191"/>
            <a:ext cx="715920" cy="1108335"/>
          </a:xfrm>
          <a:prstGeom prst="bentConnector3">
            <a:avLst>
              <a:gd name="adj1" fmla="val -3193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D5587886-095E-4097-9426-A3338052BBE4}"/>
              </a:ext>
            </a:extLst>
          </p:cNvPr>
          <p:cNvCxnSpPr>
            <a:cxnSpLocks/>
            <a:stCxn id="35" idx="1"/>
            <a:endCxn id="39" idx="1"/>
          </p:cNvCxnSpPr>
          <p:nvPr/>
        </p:nvCxnSpPr>
        <p:spPr>
          <a:xfrm rot="10800000" flipH="1" flipV="1">
            <a:off x="2863610" y="4358276"/>
            <a:ext cx="357960" cy="277085"/>
          </a:xfrm>
          <a:prstGeom prst="bentConnector3">
            <a:avLst>
              <a:gd name="adj1" fmla="val -63862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444AD636-8EBE-4FD1-9F2A-E539FF5F1024}"/>
              </a:ext>
            </a:extLst>
          </p:cNvPr>
          <p:cNvCxnSpPr>
            <a:stCxn id="40" idx="1"/>
            <a:endCxn id="42" idx="1"/>
          </p:cNvCxnSpPr>
          <p:nvPr/>
        </p:nvCxnSpPr>
        <p:spPr>
          <a:xfrm rot="10800000" flipH="1" flipV="1">
            <a:off x="2863610" y="4912447"/>
            <a:ext cx="357960" cy="277080"/>
          </a:xfrm>
          <a:prstGeom prst="bentConnector3">
            <a:avLst>
              <a:gd name="adj1" fmla="val -638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794912EA-D051-46F9-B663-01221C27F684}"/>
              </a:ext>
            </a:extLst>
          </p:cNvPr>
          <p:cNvSpPr/>
          <p:nvPr/>
        </p:nvSpPr>
        <p:spPr>
          <a:xfrm>
            <a:off x="7564608" y="2632237"/>
            <a:ext cx="1763780" cy="2141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Your grade is B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985BECE-9D40-403C-B35C-8F1D565D28DB}"/>
              </a:ext>
            </a:extLst>
          </p:cNvPr>
          <p:cNvSpPr/>
          <p:nvPr/>
        </p:nvSpPr>
        <p:spPr>
          <a:xfrm>
            <a:off x="7221707" y="2919911"/>
            <a:ext cx="3384219" cy="2141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else if the score is greater than equals to 70 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0B0BF2A-8D76-4D56-B2A2-82654C85C742}"/>
              </a:ext>
            </a:extLst>
          </p:cNvPr>
          <p:cNvSpPr/>
          <p:nvPr/>
        </p:nvSpPr>
        <p:spPr>
          <a:xfrm>
            <a:off x="7564608" y="3207585"/>
            <a:ext cx="1763780" cy="2141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Your grade is C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FB9AC7FB-DE56-4A8E-B96F-BE5F16770F0A}"/>
              </a:ext>
            </a:extLst>
          </p:cNvPr>
          <p:cNvSpPr/>
          <p:nvPr/>
        </p:nvSpPr>
        <p:spPr>
          <a:xfrm>
            <a:off x="7221707" y="3495259"/>
            <a:ext cx="3384219" cy="2141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else if the score is greater than equals to 60 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E64B2297-4BB2-4CD7-8E85-07667645E824}"/>
              </a:ext>
            </a:extLst>
          </p:cNvPr>
          <p:cNvSpPr/>
          <p:nvPr/>
        </p:nvSpPr>
        <p:spPr>
          <a:xfrm>
            <a:off x="7564608" y="3782933"/>
            <a:ext cx="1763780" cy="2141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Your grade is D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04673DAA-586E-4647-8CC8-A231F6A45249}"/>
              </a:ext>
            </a:extLst>
          </p:cNvPr>
          <p:cNvSpPr/>
          <p:nvPr/>
        </p:nvSpPr>
        <p:spPr>
          <a:xfrm>
            <a:off x="7221707" y="4070607"/>
            <a:ext cx="589042" cy="2141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else 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E6F5A7E-23A0-4569-885A-39F5D26AD1AC}"/>
              </a:ext>
            </a:extLst>
          </p:cNvPr>
          <p:cNvSpPr/>
          <p:nvPr/>
        </p:nvSpPr>
        <p:spPr>
          <a:xfrm>
            <a:off x="7564610" y="4358276"/>
            <a:ext cx="1763780" cy="214184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Your grade is F</a:t>
            </a: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36A2EBD8-2606-4596-8786-C94C52497E89}"/>
              </a:ext>
            </a:extLst>
          </p:cNvPr>
          <p:cNvCxnSpPr>
            <a:stCxn id="44" idx="1"/>
            <a:endCxn id="45" idx="1"/>
          </p:cNvCxnSpPr>
          <p:nvPr/>
        </p:nvCxnSpPr>
        <p:spPr>
          <a:xfrm rot="10800000" flipH="1" flipV="1">
            <a:off x="7221708" y="1876307"/>
            <a:ext cx="342900" cy="287674"/>
          </a:xfrm>
          <a:prstGeom prst="bentConnector3">
            <a:avLst>
              <a:gd name="adj1" fmla="val -666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60157064-5CC8-4161-8ECA-E72B74A30812}"/>
              </a:ext>
            </a:extLst>
          </p:cNvPr>
          <p:cNvCxnSpPr>
            <a:stCxn id="46" idx="1"/>
            <a:endCxn id="81" idx="1"/>
          </p:cNvCxnSpPr>
          <p:nvPr/>
        </p:nvCxnSpPr>
        <p:spPr>
          <a:xfrm rot="10800000" flipH="1" flipV="1">
            <a:off x="7221706" y="2451655"/>
            <a:ext cx="342901" cy="287674"/>
          </a:xfrm>
          <a:prstGeom prst="bentConnector3">
            <a:avLst>
              <a:gd name="adj1" fmla="val -66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7D21971-0F04-41A1-8EA4-2E2D3B810F43}"/>
              </a:ext>
            </a:extLst>
          </p:cNvPr>
          <p:cNvCxnSpPr>
            <a:stCxn id="82" idx="1"/>
            <a:endCxn id="83" idx="1"/>
          </p:cNvCxnSpPr>
          <p:nvPr/>
        </p:nvCxnSpPr>
        <p:spPr>
          <a:xfrm rot="10800000" flipH="1" flipV="1">
            <a:off x="7221706" y="3027003"/>
            <a:ext cx="342901" cy="287674"/>
          </a:xfrm>
          <a:prstGeom prst="bentConnector3">
            <a:avLst>
              <a:gd name="adj1" fmla="val -66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C39930B-1751-4546-8EFE-1A3FD559735C}"/>
              </a:ext>
            </a:extLst>
          </p:cNvPr>
          <p:cNvCxnSpPr>
            <a:stCxn id="84" idx="1"/>
            <a:endCxn id="87" idx="1"/>
          </p:cNvCxnSpPr>
          <p:nvPr/>
        </p:nvCxnSpPr>
        <p:spPr>
          <a:xfrm rot="10800000" flipH="1" flipV="1">
            <a:off x="7221706" y="3602351"/>
            <a:ext cx="342901" cy="287674"/>
          </a:xfrm>
          <a:prstGeom prst="bentConnector3">
            <a:avLst>
              <a:gd name="adj1" fmla="val -66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BC4AA6A-BB76-43F4-A2A4-7D1CAD79CF6D}"/>
              </a:ext>
            </a:extLst>
          </p:cNvPr>
          <p:cNvCxnSpPr>
            <a:stCxn id="89" idx="1"/>
            <a:endCxn id="90" idx="1"/>
          </p:cNvCxnSpPr>
          <p:nvPr/>
        </p:nvCxnSpPr>
        <p:spPr>
          <a:xfrm rot="10800000" flipH="1" flipV="1">
            <a:off x="7221706" y="4177698"/>
            <a:ext cx="342903" cy="287669"/>
          </a:xfrm>
          <a:prstGeom prst="bentConnector3">
            <a:avLst>
              <a:gd name="adj1" fmla="val -66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91E88312-5DF9-472F-BD5F-25442F36E68B}"/>
              </a:ext>
            </a:extLst>
          </p:cNvPr>
          <p:cNvSpPr/>
          <p:nvPr/>
        </p:nvSpPr>
        <p:spPr>
          <a:xfrm>
            <a:off x="356164" y="1897756"/>
            <a:ext cx="243840" cy="243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37C90ED7-5E5C-4D2F-85A9-362065ED1B7D}"/>
              </a:ext>
            </a:extLst>
          </p:cNvPr>
          <p:cNvSpPr/>
          <p:nvPr/>
        </p:nvSpPr>
        <p:spPr>
          <a:xfrm>
            <a:off x="347320" y="2368479"/>
            <a:ext cx="243840" cy="243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6DA41B9D-A391-42B0-BC96-28686924EC05}"/>
              </a:ext>
            </a:extLst>
          </p:cNvPr>
          <p:cNvSpPr/>
          <p:nvPr/>
        </p:nvSpPr>
        <p:spPr>
          <a:xfrm>
            <a:off x="356164" y="2726887"/>
            <a:ext cx="243840" cy="243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AF71F33-2CC3-47BE-A27F-7A23109BC1AE}"/>
              </a:ext>
            </a:extLst>
          </p:cNvPr>
          <p:cNvSpPr/>
          <p:nvPr/>
        </p:nvSpPr>
        <p:spPr>
          <a:xfrm>
            <a:off x="356164" y="3207585"/>
            <a:ext cx="243840" cy="243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C027FED-8434-4657-8CFD-8F724E514E8B}"/>
              </a:ext>
            </a:extLst>
          </p:cNvPr>
          <p:cNvSpPr/>
          <p:nvPr/>
        </p:nvSpPr>
        <p:spPr>
          <a:xfrm>
            <a:off x="356164" y="3527021"/>
            <a:ext cx="243840" cy="243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E3B56F1D-E219-422A-BBF7-E0500A8AF8D4}"/>
              </a:ext>
            </a:extLst>
          </p:cNvPr>
          <p:cNvSpPr/>
          <p:nvPr/>
        </p:nvSpPr>
        <p:spPr>
          <a:xfrm>
            <a:off x="356164" y="3909020"/>
            <a:ext cx="243840" cy="243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98C91A58-40DA-48C3-B925-ABC46A9A7163}"/>
              </a:ext>
            </a:extLst>
          </p:cNvPr>
          <p:cNvSpPr/>
          <p:nvPr/>
        </p:nvSpPr>
        <p:spPr>
          <a:xfrm>
            <a:off x="356164" y="4228456"/>
            <a:ext cx="243840" cy="243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1A86FA83-FF5F-4586-9849-8A9165FD2341}"/>
              </a:ext>
            </a:extLst>
          </p:cNvPr>
          <p:cNvSpPr/>
          <p:nvPr/>
        </p:nvSpPr>
        <p:spPr>
          <a:xfrm>
            <a:off x="356164" y="4724104"/>
            <a:ext cx="243840" cy="243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3AC92F6-8B92-4E55-A938-E92279B441A4}"/>
              </a:ext>
            </a:extLst>
          </p:cNvPr>
          <p:cNvSpPr/>
          <p:nvPr/>
        </p:nvSpPr>
        <p:spPr>
          <a:xfrm>
            <a:off x="6402077" y="1912585"/>
            <a:ext cx="243840" cy="243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FC985EE-62C4-4F1D-9E14-2C07BC9DE1A7}"/>
              </a:ext>
            </a:extLst>
          </p:cNvPr>
          <p:cNvSpPr/>
          <p:nvPr/>
        </p:nvSpPr>
        <p:spPr>
          <a:xfrm>
            <a:off x="6402077" y="2489246"/>
            <a:ext cx="243840" cy="243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212EBD29-A29C-4109-B280-DEF18B008C86}"/>
              </a:ext>
            </a:extLst>
          </p:cNvPr>
          <p:cNvSpPr/>
          <p:nvPr/>
        </p:nvSpPr>
        <p:spPr>
          <a:xfrm>
            <a:off x="6402077" y="3048920"/>
            <a:ext cx="243840" cy="243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CBF67FBB-7FC4-4F5C-A862-912A2BEB8C2C}"/>
              </a:ext>
            </a:extLst>
          </p:cNvPr>
          <p:cNvSpPr/>
          <p:nvPr/>
        </p:nvSpPr>
        <p:spPr>
          <a:xfrm>
            <a:off x="6402077" y="3624268"/>
            <a:ext cx="243840" cy="243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1182C59-3336-44A5-A295-05CAEBB68D49}"/>
              </a:ext>
            </a:extLst>
          </p:cNvPr>
          <p:cNvSpPr/>
          <p:nvPr/>
        </p:nvSpPr>
        <p:spPr>
          <a:xfrm>
            <a:off x="6402077" y="4173431"/>
            <a:ext cx="243840" cy="24384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86EE955-1409-4E7B-8C52-63A8ED784CEF}"/>
              </a:ext>
            </a:extLst>
          </p:cNvPr>
          <p:cNvSpPr txBox="1"/>
          <p:nvPr/>
        </p:nvSpPr>
        <p:spPr>
          <a:xfrm>
            <a:off x="1848108" y="5588614"/>
            <a:ext cx="3447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If else complex version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09BCC4E-C12A-48D0-94C9-9124B28F3050}"/>
              </a:ext>
            </a:extLst>
          </p:cNvPr>
          <p:cNvSpPr txBox="1"/>
          <p:nvPr/>
        </p:nvSpPr>
        <p:spPr>
          <a:xfrm>
            <a:off x="7639452" y="5553961"/>
            <a:ext cx="3447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25265E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If else easy combined version</a:t>
            </a:r>
          </a:p>
        </p:txBody>
      </p:sp>
    </p:spTree>
    <p:extLst>
      <p:ext uri="{BB962C8B-B14F-4D97-AF65-F5344CB8AC3E}">
        <p14:creationId xmlns:p14="http://schemas.microsoft.com/office/powerpoint/2010/main" val="886704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81" grpId="0" animBg="1"/>
      <p:bldP spid="82" grpId="0" animBg="1"/>
      <p:bldP spid="83" grpId="0" animBg="1"/>
      <p:bldP spid="84" grpId="0" animBg="1"/>
      <p:bldP spid="87" grpId="0" animBg="1"/>
      <p:bldP spid="89" grpId="0" animBg="1"/>
      <p:bldP spid="9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2" grpId="0" animBg="1"/>
      <p:bldP spid="113" grpId="0" animBg="1"/>
      <p:bldP spid="114" grpId="0" animBg="1"/>
      <p:bldP spid="115" grpId="0" animBg="1"/>
      <p:bldP spid="117" grpId="0"/>
      <p:bldP spid="1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2A3EE3E-9B2A-400E-98BD-B449418E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0" y="1262250"/>
            <a:ext cx="2514600" cy="2913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logic with if-</a:t>
            </a:r>
            <a:r>
              <a:rPr lang="en-US" b="1" dirty="0" err="1"/>
              <a:t>elif</a:t>
            </a:r>
            <a:r>
              <a:rPr lang="en-US" b="1" dirty="0"/>
              <a:t>-else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4 – Control Flow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AC5E27C-4EBD-464B-8EFD-78350B0EE69E}"/>
              </a:ext>
            </a:extLst>
          </p:cNvPr>
          <p:cNvSpPr/>
          <p:nvPr/>
        </p:nvSpPr>
        <p:spPr>
          <a:xfrm>
            <a:off x="171000" y="543545"/>
            <a:ext cx="3400876" cy="662257"/>
          </a:xfrm>
          <a:prstGeom prst="roundRect">
            <a:avLst>
              <a:gd name="adj" fmla="val 303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1D80F-C3D9-4BC7-A9D8-3F614881E0BD}"/>
              </a:ext>
            </a:extLst>
          </p:cNvPr>
          <p:cNvSpPr txBox="1"/>
          <p:nvPr/>
        </p:nvSpPr>
        <p:spPr>
          <a:xfrm>
            <a:off x="284132" y="672065"/>
            <a:ext cx="3174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US" sz="2400" b="1" dirty="0" err="1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elif</a:t>
            </a:r>
            <a:r>
              <a:rPr 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Statement</a:t>
            </a: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64AAA5-8D6E-41BA-A7F7-696A592016BA}"/>
              </a:ext>
            </a:extLst>
          </p:cNvPr>
          <p:cNvSpPr/>
          <p:nvPr/>
        </p:nvSpPr>
        <p:spPr>
          <a:xfrm>
            <a:off x="2929206" y="1454749"/>
            <a:ext cx="4076699" cy="1871066"/>
          </a:xfrm>
          <a:prstGeom prst="roundRect">
            <a:avLst>
              <a:gd name="adj" fmla="val 2017"/>
            </a:avLst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0ED5EC-F245-4597-86D5-55E6C18089AC}"/>
              </a:ext>
            </a:extLst>
          </p:cNvPr>
          <p:cNvSpPr txBox="1"/>
          <p:nvPr/>
        </p:nvSpPr>
        <p:spPr>
          <a:xfrm>
            <a:off x="3047480" y="1662408"/>
            <a:ext cx="3851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elif</a:t>
            </a:r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keyword allows us to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check multiple expressions</a:t>
            </a:r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for </a:t>
            </a:r>
            <a:r>
              <a:rPr lang="en-US" dirty="0">
                <a:solidFill>
                  <a:srgbClr val="FF61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True</a:t>
            </a:r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and execute a block of code as soon as one of the conditions evaluates to </a:t>
            </a:r>
            <a:r>
              <a:rPr lang="en-US" dirty="0">
                <a:solidFill>
                  <a:srgbClr val="FF61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True</a:t>
            </a:r>
            <a:endParaRPr lang="en-US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7DC570-807D-4496-A8F9-1465BEB44DB0}"/>
              </a:ext>
            </a:extLst>
          </p:cNvPr>
          <p:cNvSpPr/>
          <p:nvPr/>
        </p:nvSpPr>
        <p:spPr>
          <a:xfrm>
            <a:off x="2929207" y="3554753"/>
            <a:ext cx="4076699" cy="2078725"/>
          </a:xfrm>
          <a:prstGeom prst="roundRect">
            <a:avLst>
              <a:gd name="adj" fmla="val 3035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5BAF72-C7E7-4DD4-B42E-12BE6233BE47}"/>
              </a:ext>
            </a:extLst>
          </p:cNvPr>
          <p:cNvSpPr/>
          <p:nvPr/>
        </p:nvSpPr>
        <p:spPr>
          <a:xfrm>
            <a:off x="3554590" y="3744353"/>
            <a:ext cx="1044575" cy="279400"/>
          </a:xfrm>
          <a:prstGeom prst="roundRect">
            <a:avLst>
              <a:gd name="adj" fmla="val 5304"/>
            </a:avLst>
          </a:prstGeom>
          <a:solidFill>
            <a:srgbClr val="0033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7BC761-7D2D-4C21-9D3A-C070D6B5F751}"/>
              </a:ext>
            </a:extLst>
          </p:cNvPr>
          <p:cNvSpPr txBox="1"/>
          <p:nvPr/>
        </p:nvSpPr>
        <p:spPr>
          <a:xfrm>
            <a:off x="3058514" y="3705457"/>
            <a:ext cx="38407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</a:t>
            </a:r>
            <a:r>
              <a:rPr lang="en-US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elif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block is optional. However, unlike </a:t>
            </a:r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else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for which there can be at most one statement, there can be an any number of </a:t>
            </a:r>
            <a:r>
              <a:rPr lang="en-US" b="1" dirty="0" err="1">
                <a:latin typeface="Aharoni" panose="02010803020104030203" pitchFamily="2" charset="-79"/>
                <a:cs typeface="Aharoni" panose="02010803020104030203" pitchFamily="2" charset="-79"/>
              </a:rPr>
              <a:t>elif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statements following an if.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0F83D2-A308-47AB-9EC0-6DCC3DAF6FC1}"/>
              </a:ext>
            </a:extLst>
          </p:cNvPr>
          <p:cNvSpPr txBox="1"/>
          <p:nvPr/>
        </p:nvSpPr>
        <p:spPr>
          <a:xfrm>
            <a:off x="632109" y="4987147"/>
            <a:ext cx="19549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FF6161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Important</a:t>
            </a:r>
            <a:r>
              <a:rPr lang="en-US" b="1" i="0" dirty="0">
                <a:solidFill>
                  <a:srgbClr val="25265E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 thing to remember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258FD8-994A-4DC3-8D66-E408B1CB3D2F}"/>
              </a:ext>
            </a:extLst>
          </p:cNvPr>
          <p:cNvCxnSpPr>
            <a:cxnSpLocks/>
            <a:stCxn id="16" idx="0"/>
            <a:endCxn id="12" idx="1"/>
          </p:cNvCxnSpPr>
          <p:nvPr/>
        </p:nvCxnSpPr>
        <p:spPr>
          <a:xfrm rot="5400000" flipH="1" flipV="1">
            <a:off x="2072886" y="4130827"/>
            <a:ext cx="393031" cy="1319611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95F10CA-D715-4A7B-AB29-C7B1C2122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179" y="1418464"/>
            <a:ext cx="5107066" cy="427257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55902" y="5005115"/>
            <a:ext cx="14152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>
                <a:solidFill>
                  <a:srgbClr val="96D3F4"/>
                </a:solidFill>
              </a:rPr>
              <a:t>letter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7436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0" grpId="0" animBg="1"/>
      <p:bldP spid="11" grpId="0"/>
      <p:bldP spid="12" grpId="0" animBg="1"/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0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Coding time</a:t>
            </a:r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/>
              <a:t>Stage 1 | level 4 – Control Flow 1</a:t>
            </a:r>
          </a:p>
        </p:txBody>
      </p:sp>
    </p:spTree>
    <p:extLst>
      <p:ext uri="{BB962C8B-B14F-4D97-AF65-F5344CB8AC3E}">
        <p14:creationId xmlns:p14="http://schemas.microsoft.com/office/powerpoint/2010/main" val="710697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DC50495-2EAA-469C-AEF7-3200DB50A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428" y="2911081"/>
            <a:ext cx="5995638" cy="1382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Compound statements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4 – Control Flow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913885-7BA3-4805-B058-1FDD38150937}"/>
              </a:ext>
            </a:extLst>
          </p:cNvPr>
          <p:cNvSpPr/>
          <p:nvPr/>
        </p:nvSpPr>
        <p:spPr>
          <a:xfrm>
            <a:off x="171000" y="571768"/>
            <a:ext cx="3702982" cy="662257"/>
          </a:xfrm>
          <a:prstGeom prst="roundRect">
            <a:avLst>
              <a:gd name="adj" fmla="val 11742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943B1-AEF4-46B6-97A9-F9359AAB4B97}"/>
              </a:ext>
            </a:extLst>
          </p:cNvPr>
          <p:cNvSpPr txBox="1"/>
          <p:nvPr/>
        </p:nvSpPr>
        <p:spPr>
          <a:xfrm>
            <a:off x="284132" y="672065"/>
            <a:ext cx="3702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If-Then-Else in One Line</a:t>
            </a: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02B709-E359-431A-8ED6-9ED9414AD892}"/>
              </a:ext>
            </a:extLst>
          </p:cNvPr>
          <p:cNvSpPr/>
          <p:nvPr/>
        </p:nvSpPr>
        <p:spPr>
          <a:xfrm>
            <a:off x="227566" y="2092469"/>
            <a:ext cx="4145627" cy="1144402"/>
          </a:xfrm>
          <a:prstGeom prst="roundRect">
            <a:avLst>
              <a:gd name="adj" fmla="val 7201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2BAE3-02DD-49AD-B81F-AF16512D7CE3}"/>
              </a:ext>
            </a:extLst>
          </p:cNvPr>
          <p:cNvSpPr txBox="1"/>
          <p:nvPr/>
        </p:nvSpPr>
        <p:spPr>
          <a:xfrm>
            <a:off x="403654" y="1398193"/>
            <a:ext cx="5290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Python is so powerful, you can even compress whole algorithms in a single line of code.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BAF396-4E17-4631-93D5-CD928594A821}"/>
              </a:ext>
            </a:extLst>
          </p:cNvPr>
          <p:cNvSpPr txBox="1"/>
          <p:nvPr/>
        </p:nvSpPr>
        <p:spPr>
          <a:xfrm>
            <a:off x="403654" y="2246074"/>
            <a:ext cx="37235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Can you write conditional if-then-else statements in a single line of code?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5210A2-FCAB-41E0-AFC1-95AC5EDD33BC}"/>
              </a:ext>
            </a:extLst>
          </p:cNvPr>
          <p:cNvSpPr/>
          <p:nvPr/>
        </p:nvSpPr>
        <p:spPr>
          <a:xfrm>
            <a:off x="3930895" y="2030357"/>
            <a:ext cx="1268626" cy="12686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YES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A56DE9-BD4F-4398-96DE-AE068AE573F6}"/>
              </a:ext>
            </a:extLst>
          </p:cNvPr>
          <p:cNvSpPr/>
          <p:nvPr/>
        </p:nvSpPr>
        <p:spPr>
          <a:xfrm>
            <a:off x="1037167" y="3792129"/>
            <a:ext cx="4145627" cy="1309073"/>
          </a:xfrm>
          <a:prstGeom prst="roundRect">
            <a:avLst>
              <a:gd name="adj" fmla="val 7201"/>
            </a:avLst>
          </a:prstGeom>
          <a:solidFill>
            <a:srgbClr val="3399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73CD7D-F06C-417C-8286-93F5905AF19A}"/>
              </a:ext>
            </a:extLst>
          </p:cNvPr>
          <p:cNvSpPr txBox="1"/>
          <p:nvPr/>
        </p:nvSpPr>
        <p:spPr>
          <a:xfrm>
            <a:off x="1182875" y="3985000"/>
            <a:ext cx="38542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 can write most if statements in a single line of Python using any of the following methods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538C4DC-6DA6-4F4D-803F-EEF2D3AF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697" y="1266159"/>
            <a:ext cx="4167188" cy="10810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0C24083-0D1F-4124-90EF-6470516FF023}"/>
              </a:ext>
            </a:extLst>
          </p:cNvPr>
          <p:cNvSpPr txBox="1"/>
          <p:nvPr/>
        </p:nvSpPr>
        <p:spPr>
          <a:xfrm>
            <a:off x="5812763" y="886770"/>
            <a:ext cx="52906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20202"/>
                </a:solidFill>
                <a:effectLst/>
                <a:latin typeface="Agency FB" panose="020B0503020202020204" pitchFamily="34" charset="0"/>
              </a:rPr>
              <a:t>Write the </a:t>
            </a:r>
            <a:r>
              <a:rPr lang="en-US" b="1" i="0" dirty="0">
                <a:solidFill>
                  <a:srgbClr val="020202"/>
                </a:solidFill>
                <a:effectLst/>
                <a:latin typeface="Agency FB" panose="020B0503020202020204" pitchFamily="34" charset="0"/>
              </a:rPr>
              <a:t>if statement without else branch</a:t>
            </a:r>
            <a:r>
              <a:rPr lang="en-US" b="0" i="0" dirty="0">
                <a:solidFill>
                  <a:srgbClr val="020202"/>
                </a:solidFill>
                <a:effectLst/>
                <a:latin typeface="Agency FB" panose="020B0503020202020204" pitchFamily="34" charset="0"/>
              </a:rPr>
              <a:t> as a Python one-liner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6E0EC1-A1F9-4A93-8E95-F82BD6B1CE2D}"/>
              </a:ext>
            </a:extLst>
          </p:cNvPr>
          <p:cNvSpPr txBox="1"/>
          <p:nvPr/>
        </p:nvSpPr>
        <p:spPr>
          <a:xfrm>
            <a:off x="5812763" y="2523073"/>
            <a:ext cx="4297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20202"/>
                </a:solidFill>
                <a:effectLst/>
                <a:latin typeface="Agency FB" panose="020B0503020202020204" pitchFamily="34" charset="0"/>
              </a:rPr>
              <a:t>If you want to set a variable, use the </a:t>
            </a:r>
            <a:r>
              <a:rPr lang="en-US" b="1" i="0" u="none" strike="noStrike" dirty="0">
                <a:solidFill>
                  <a:srgbClr val="0274BE"/>
                </a:solidFill>
                <a:effectLst/>
                <a:latin typeface="Agency FB" panose="020B0503020202020204" pitchFamily="34" charset="0"/>
                <a:hlinkClick r:id="rId4" tooltip="Python One Line Ternary"/>
              </a:rPr>
              <a:t>ternary operator</a:t>
            </a:r>
            <a:endParaRPr lang="en-US" dirty="0">
              <a:latin typeface="Agency FB" panose="020B0503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2E6E4B-3E04-48FD-AEBD-F389425E0481}"/>
              </a:ext>
            </a:extLst>
          </p:cNvPr>
          <p:cNvSpPr txBox="1"/>
          <p:nvPr/>
        </p:nvSpPr>
        <p:spPr>
          <a:xfrm>
            <a:off x="5870428" y="4278183"/>
            <a:ext cx="6181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20202"/>
                </a:solidFill>
                <a:effectLst/>
                <a:latin typeface="Agency FB" panose="020B0503020202020204" pitchFamily="34" charset="0"/>
              </a:rPr>
              <a:t>If you want to conditionally execute a function, still use the </a:t>
            </a:r>
            <a:r>
              <a:rPr lang="en-US" b="1" i="0" dirty="0">
                <a:solidFill>
                  <a:srgbClr val="020202"/>
                </a:solidFill>
                <a:effectLst/>
                <a:latin typeface="Agency FB" panose="020B0503020202020204" pitchFamily="34" charset="0"/>
              </a:rPr>
              <a:t>ternary operator</a:t>
            </a:r>
            <a:endParaRPr lang="en-US" b="1" dirty="0">
              <a:latin typeface="Agency FB" panose="020B0503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D9545C9-EA67-4A57-A6B4-7ACC8EDA2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0428" y="4588577"/>
            <a:ext cx="6151713" cy="1382172"/>
          </a:xfrm>
          <a:prstGeom prst="rect">
            <a:avLst/>
          </a:prstGeom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54C82D4-71B9-4A25-BF69-64D7C0D5E316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5182794" y="1806703"/>
            <a:ext cx="694903" cy="26399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61B6AA1-E34C-4695-A8AF-A7ADD60BC576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 flipV="1">
            <a:off x="5182794" y="3602167"/>
            <a:ext cx="687634" cy="844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BBD89D5-FBE3-4391-AF86-17E637647BDA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>
            <a:off x="5182794" y="4446666"/>
            <a:ext cx="687634" cy="83299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544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 animBg="1"/>
      <p:bldP spid="17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0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Let's code</a:t>
            </a:r>
            <a:endParaRPr 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/>
              <a:t>Stage 1 | level 4 – Control Flow 1</a:t>
            </a:r>
          </a:p>
        </p:txBody>
      </p:sp>
    </p:spTree>
    <p:extLst>
      <p:ext uri="{BB962C8B-B14F-4D97-AF65-F5344CB8AC3E}">
        <p14:creationId xmlns:p14="http://schemas.microsoft.com/office/powerpoint/2010/main" val="379047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/>
              <a:t>Stage 1 | level 4 – Control Flow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38E-059B-4AE3-83B5-3675E1426461}"/>
              </a:ext>
            </a:extLst>
          </p:cNvPr>
          <p:cNvSpPr/>
          <p:nvPr/>
        </p:nvSpPr>
        <p:spPr>
          <a:xfrm>
            <a:off x="-11195" y="0"/>
            <a:ext cx="12203195" cy="640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latin typeface="Aharoni" panose="02010803020104030203" pitchFamily="2" charset="-79"/>
                <a:cs typeface="Aharoni" panose="02010803020104030203" pitchFamily="2" charset="-79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90891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</a:t>
            </a:r>
            <a:r>
              <a:rPr lang="en-US" sz="2000" dirty="0"/>
              <a:t>python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4 – Control Flow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736F4A-25D3-4C32-9C00-F6884BC7510B}"/>
              </a:ext>
            </a:extLst>
          </p:cNvPr>
          <p:cNvSpPr/>
          <p:nvPr/>
        </p:nvSpPr>
        <p:spPr>
          <a:xfrm>
            <a:off x="591128" y="1059468"/>
            <a:ext cx="4178579" cy="2095624"/>
          </a:xfrm>
          <a:prstGeom prst="roundRect">
            <a:avLst>
              <a:gd name="adj" fmla="val 303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834C5-88F8-4EF4-97E7-1340F1D70D18}"/>
              </a:ext>
            </a:extLst>
          </p:cNvPr>
          <p:cNvSpPr txBox="1"/>
          <p:nvPr/>
        </p:nvSpPr>
        <p:spPr>
          <a:xfrm>
            <a:off x="738909" y="1237998"/>
            <a:ext cx="3725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Decision making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required when we want to execute a code only if a certain condition is satisfied.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ADF1AE-1B1D-4E77-A666-BA33ADF5F7C3}"/>
              </a:ext>
            </a:extLst>
          </p:cNvPr>
          <p:cNvSpPr/>
          <p:nvPr/>
        </p:nvSpPr>
        <p:spPr>
          <a:xfrm>
            <a:off x="6389054" y="897180"/>
            <a:ext cx="2901020" cy="40005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see a apple seller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B37081C-CA2E-40FF-A942-30DCCEDF07F9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>
            <a:off x="7839564" y="1297230"/>
            <a:ext cx="2" cy="5217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357B6105-135A-4253-8E77-37B624E9149F}"/>
              </a:ext>
            </a:extLst>
          </p:cNvPr>
          <p:cNvSpPr/>
          <p:nvPr/>
        </p:nvSpPr>
        <p:spPr>
          <a:xfrm>
            <a:off x="6820277" y="1819009"/>
            <a:ext cx="2038577" cy="1871855"/>
          </a:xfrm>
          <a:prstGeom prst="diamond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 u like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2050" name="Picture 2" descr="Apple PNG Images Transparent Background | PNG Play">
            <a:extLst>
              <a:ext uri="{FF2B5EF4-FFF2-40B4-BE49-F238E27FC236}">
                <a16:creationId xmlns:a16="http://schemas.microsoft.com/office/drawing/2014/main" id="{3EE09D0C-4B35-4CD2-8765-20464EE17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422" y="2428244"/>
            <a:ext cx="716285" cy="87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250215-27E8-4BBE-9806-E9ACEDA88837}"/>
              </a:ext>
            </a:extLst>
          </p:cNvPr>
          <p:cNvCxnSpPr>
            <a:stCxn id="7" idx="2"/>
          </p:cNvCxnSpPr>
          <p:nvPr/>
        </p:nvCxnSpPr>
        <p:spPr>
          <a:xfrm flipH="1">
            <a:off x="7839564" y="3690864"/>
            <a:ext cx="2" cy="6504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Apple Fruit PNG Transparent Images | PNG All">
            <a:extLst>
              <a:ext uri="{FF2B5EF4-FFF2-40B4-BE49-F238E27FC236}">
                <a16:creationId xmlns:a16="http://schemas.microsoft.com/office/drawing/2014/main" id="{501F488E-66C4-4F08-AD71-8B4C4415F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35" y="4300099"/>
            <a:ext cx="1458858" cy="116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D455197-780A-4A33-B3A1-CA8BA65060C4}"/>
              </a:ext>
            </a:extLst>
          </p:cNvPr>
          <p:cNvSpPr txBox="1"/>
          <p:nvPr/>
        </p:nvSpPr>
        <p:spPr>
          <a:xfrm>
            <a:off x="5839327" y="4561046"/>
            <a:ext cx="118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You purchase 2 kg apples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2A7C086-B38D-42D6-8376-0FBC73C8FC91}"/>
              </a:ext>
            </a:extLst>
          </p:cNvPr>
          <p:cNvCxnSpPr>
            <a:stCxn id="7" idx="3"/>
          </p:cNvCxnSpPr>
          <p:nvPr/>
        </p:nvCxnSpPr>
        <p:spPr>
          <a:xfrm flipV="1">
            <a:off x="8858854" y="2754936"/>
            <a:ext cx="70527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38C5E46-6055-4DB3-B00D-C8FF72677554}"/>
              </a:ext>
            </a:extLst>
          </p:cNvPr>
          <p:cNvSpPr txBox="1"/>
          <p:nvPr/>
        </p:nvSpPr>
        <p:spPr>
          <a:xfrm>
            <a:off x="9632153" y="2431770"/>
            <a:ext cx="11862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You don’t purchase apple</a:t>
            </a:r>
          </a:p>
        </p:txBody>
      </p:sp>
    </p:spTree>
    <p:extLst>
      <p:ext uri="{BB962C8B-B14F-4D97-AF65-F5344CB8AC3E}">
        <p14:creationId xmlns:p14="http://schemas.microsoft.com/office/powerpoint/2010/main" val="409403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3" grpId="0" animBg="1"/>
      <p:bldP spid="7" grpId="0" animBg="1"/>
      <p:bldP spid="42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</a:t>
            </a:r>
            <a:r>
              <a:rPr lang="en-US" sz="2000" dirty="0"/>
              <a:t>python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4 – Control Flow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736F4A-25D3-4C32-9C00-F6884BC7510B}"/>
              </a:ext>
            </a:extLst>
          </p:cNvPr>
          <p:cNvSpPr/>
          <p:nvPr/>
        </p:nvSpPr>
        <p:spPr>
          <a:xfrm>
            <a:off x="170999" y="353753"/>
            <a:ext cx="4178579" cy="2095624"/>
          </a:xfrm>
          <a:prstGeom prst="roundRect">
            <a:avLst>
              <a:gd name="adj" fmla="val 303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834C5-88F8-4EF4-97E7-1340F1D70D18}"/>
              </a:ext>
            </a:extLst>
          </p:cNvPr>
          <p:cNvSpPr txBox="1"/>
          <p:nvPr/>
        </p:nvSpPr>
        <p:spPr>
          <a:xfrm>
            <a:off x="318780" y="532283"/>
            <a:ext cx="3725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Decision making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required when we want to execute a code only if a certain condition is satisfied.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FEEE80-E285-49DF-8FBD-FF6538A16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5971" y="1846456"/>
            <a:ext cx="3960055" cy="3610074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7666EB-5E38-409E-AE1B-3A43F1A1C8D5}"/>
              </a:ext>
            </a:extLst>
          </p:cNvPr>
          <p:cNvSpPr/>
          <p:nvPr/>
        </p:nvSpPr>
        <p:spPr>
          <a:xfrm>
            <a:off x="8331981" y="2189579"/>
            <a:ext cx="2314335" cy="365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You see a apple seller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FDE93A-6A5A-41C0-81F6-87251737CB85}"/>
              </a:ext>
            </a:extLst>
          </p:cNvPr>
          <p:cNvSpPr/>
          <p:nvPr/>
        </p:nvSpPr>
        <p:spPr>
          <a:xfrm>
            <a:off x="8331981" y="2661529"/>
            <a:ext cx="2314335" cy="365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Do u like apples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DDF84FA-10C3-4CF6-83AB-60A9D233729D}"/>
              </a:ext>
            </a:extLst>
          </p:cNvPr>
          <p:cNvSpPr/>
          <p:nvPr/>
        </p:nvSpPr>
        <p:spPr>
          <a:xfrm>
            <a:off x="8331981" y="3133479"/>
            <a:ext cx="2314335" cy="365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If yes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576B61-5FD3-4F67-84B3-3D0756CB6268}"/>
              </a:ext>
            </a:extLst>
          </p:cNvPr>
          <p:cNvSpPr/>
          <p:nvPr/>
        </p:nvSpPr>
        <p:spPr>
          <a:xfrm>
            <a:off x="8331981" y="3605429"/>
            <a:ext cx="2314335" cy="365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you purchase 2 kg apples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E26924-41E5-40AF-96AC-EB8961D8BFC3}"/>
              </a:ext>
            </a:extLst>
          </p:cNvPr>
          <p:cNvSpPr/>
          <p:nvPr/>
        </p:nvSpPr>
        <p:spPr>
          <a:xfrm>
            <a:off x="8331981" y="4077379"/>
            <a:ext cx="2314335" cy="365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If no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A663DC-B2F8-4852-ABE7-CEC341D2FFFD}"/>
              </a:ext>
            </a:extLst>
          </p:cNvPr>
          <p:cNvSpPr/>
          <p:nvPr/>
        </p:nvSpPr>
        <p:spPr>
          <a:xfrm>
            <a:off x="8331981" y="4549330"/>
            <a:ext cx="2314335" cy="3651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/>
              <a:t>you don’t purchase apple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F39B9F-7825-45E7-8CF8-96C00CE6DF43}"/>
              </a:ext>
            </a:extLst>
          </p:cNvPr>
          <p:cNvSpPr txBox="1"/>
          <p:nvPr/>
        </p:nvSpPr>
        <p:spPr>
          <a:xfrm>
            <a:off x="7114549" y="1033535"/>
            <a:ext cx="4937803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As you will see, we can also write the diagrammatic representation in English</a:t>
            </a:r>
          </a:p>
        </p:txBody>
      </p:sp>
    </p:spTree>
    <p:extLst>
      <p:ext uri="{BB962C8B-B14F-4D97-AF65-F5344CB8AC3E}">
        <p14:creationId xmlns:p14="http://schemas.microsoft.com/office/powerpoint/2010/main" val="3541913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 </a:t>
            </a:r>
            <a:r>
              <a:rPr lang="en-US" sz="2000" dirty="0"/>
              <a:t>python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4 – Control Flow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736F4A-25D3-4C32-9C00-F6884BC7510B}"/>
              </a:ext>
            </a:extLst>
          </p:cNvPr>
          <p:cNvSpPr/>
          <p:nvPr/>
        </p:nvSpPr>
        <p:spPr>
          <a:xfrm>
            <a:off x="170999" y="353753"/>
            <a:ext cx="4178579" cy="2095624"/>
          </a:xfrm>
          <a:prstGeom prst="roundRect">
            <a:avLst>
              <a:gd name="adj" fmla="val 303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834C5-88F8-4EF4-97E7-1340F1D70D18}"/>
              </a:ext>
            </a:extLst>
          </p:cNvPr>
          <p:cNvSpPr txBox="1"/>
          <p:nvPr/>
        </p:nvSpPr>
        <p:spPr>
          <a:xfrm>
            <a:off x="318780" y="532283"/>
            <a:ext cx="37254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Decision making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is required when we want to execute a code only if a certain condition is satisfied.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7666EB-5E38-409E-AE1B-3A43F1A1C8D5}"/>
              </a:ext>
            </a:extLst>
          </p:cNvPr>
          <p:cNvSpPr/>
          <p:nvPr/>
        </p:nvSpPr>
        <p:spPr>
          <a:xfrm>
            <a:off x="6774208" y="1435060"/>
            <a:ext cx="3115858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You see a apple seller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FDE93A-6A5A-41C0-81F6-87251737CB85}"/>
              </a:ext>
            </a:extLst>
          </p:cNvPr>
          <p:cNvSpPr/>
          <p:nvPr/>
        </p:nvSpPr>
        <p:spPr>
          <a:xfrm>
            <a:off x="6774208" y="2097317"/>
            <a:ext cx="3115858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Do u like apples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DDF84FA-10C3-4CF6-83AB-60A9D233729D}"/>
              </a:ext>
            </a:extLst>
          </p:cNvPr>
          <p:cNvSpPr/>
          <p:nvPr/>
        </p:nvSpPr>
        <p:spPr>
          <a:xfrm>
            <a:off x="6774208" y="2759574"/>
            <a:ext cx="3115858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If yes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576B61-5FD3-4F67-84B3-3D0756CB6268}"/>
              </a:ext>
            </a:extLst>
          </p:cNvPr>
          <p:cNvSpPr/>
          <p:nvPr/>
        </p:nvSpPr>
        <p:spPr>
          <a:xfrm>
            <a:off x="6774208" y="3421831"/>
            <a:ext cx="3739478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you purchase 2 kg apples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E26924-41E5-40AF-96AC-EB8961D8BFC3}"/>
              </a:ext>
            </a:extLst>
          </p:cNvPr>
          <p:cNvSpPr/>
          <p:nvPr/>
        </p:nvSpPr>
        <p:spPr>
          <a:xfrm>
            <a:off x="6774208" y="4084088"/>
            <a:ext cx="3115858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If no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A663DC-B2F8-4852-ABE7-CEC341D2FFFD}"/>
              </a:ext>
            </a:extLst>
          </p:cNvPr>
          <p:cNvSpPr/>
          <p:nvPr/>
        </p:nvSpPr>
        <p:spPr>
          <a:xfrm>
            <a:off x="6774207" y="4746346"/>
            <a:ext cx="3739479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you don’t purchase apple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39C513-99E8-40A7-838E-5D8B744310C5}"/>
              </a:ext>
            </a:extLst>
          </p:cNvPr>
          <p:cNvSpPr txBox="1"/>
          <p:nvPr/>
        </p:nvSpPr>
        <p:spPr>
          <a:xfrm>
            <a:off x="1042200" y="2719718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Making a choice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3DEB83-05CC-4F0E-8594-B2AE0A76643D}"/>
              </a:ext>
            </a:extLst>
          </p:cNvPr>
          <p:cNvSpPr txBox="1"/>
          <p:nvPr/>
        </p:nvSpPr>
        <p:spPr>
          <a:xfrm>
            <a:off x="1033268" y="3145964"/>
            <a:ext cx="4384525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In real life, we have to say </a:t>
            </a:r>
            <a:r>
              <a:rPr lang="en-US" sz="2400" b="1" dirty="0">
                <a:latin typeface="Agency FB" panose="020B0503020202020204" pitchFamily="34" charset="0"/>
              </a:rPr>
              <a:t>some words</a:t>
            </a:r>
            <a:r>
              <a:rPr lang="en-US" sz="2400" dirty="0">
                <a:latin typeface="Agency FB" panose="020B0503020202020204" pitchFamily="34" charset="0"/>
              </a:rPr>
              <a:t> </a:t>
            </a:r>
          </a:p>
          <a:p>
            <a:r>
              <a:rPr lang="en-US" sz="2400" dirty="0">
                <a:latin typeface="Agency FB" panose="020B0503020202020204" pitchFamily="34" charset="0"/>
              </a:rPr>
              <a:t>to specify what is a condition and </a:t>
            </a:r>
            <a:r>
              <a:rPr lang="en-US" sz="2400" b="1" dirty="0">
                <a:latin typeface="Agency FB" panose="020B0503020202020204" pitchFamily="34" charset="0"/>
              </a:rPr>
              <a:t>what action</a:t>
            </a:r>
            <a:r>
              <a:rPr lang="en-US" sz="2400" dirty="0">
                <a:latin typeface="Agency FB" panose="020B0503020202020204" pitchFamily="34" charset="0"/>
              </a:rPr>
              <a:t> we are going to take.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C6FE1-F683-4929-9DFB-DF49DCDF9543}"/>
              </a:ext>
            </a:extLst>
          </p:cNvPr>
          <p:cNvSpPr/>
          <p:nvPr/>
        </p:nvSpPr>
        <p:spPr>
          <a:xfrm>
            <a:off x="1033268" y="4430070"/>
            <a:ext cx="4384525" cy="12081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ED92FA-968C-4E2F-934A-AD8564243CC0}"/>
              </a:ext>
            </a:extLst>
          </p:cNvPr>
          <p:cNvSpPr/>
          <p:nvPr/>
        </p:nvSpPr>
        <p:spPr>
          <a:xfrm>
            <a:off x="1601180" y="4583808"/>
            <a:ext cx="973367" cy="36512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AD2510-E454-468C-B51D-5AA550D20AC8}"/>
              </a:ext>
            </a:extLst>
          </p:cNvPr>
          <p:cNvSpPr/>
          <p:nvPr/>
        </p:nvSpPr>
        <p:spPr>
          <a:xfrm>
            <a:off x="3671373" y="3232149"/>
            <a:ext cx="1325096" cy="323969"/>
          </a:xfrm>
          <a:prstGeom prst="rect">
            <a:avLst/>
          </a:prstGeom>
          <a:solidFill>
            <a:srgbClr val="66CCFF">
              <a:alpha val="36863"/>
            </a:srgbClr>
          </a:solidFill>
          <a:ln w="28575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91DA770-2A96-4C54-AB61-31BA48F345F1}"/>
              </a:ext>
            </a:extLst>
          </p:cNvPr>
          <p:cNvSpPr/>
          <p:nvPr/>
        </p:nvSpPr>
        <p:spPr>
          <a:xfrm>
            <a:off x="1601179" y="5065112"/>
            <a:ext cx="973367" cy="36512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else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2069C2-46D3-43C4-83A7-C50002C12D56}"/>
              </a:ext>
            </a:extLst>
          </p:cNvPr>
          <p:cNvSpPr/>
          <p:nvPr/>
        </p:nvSpPr>
        <p:spPr>
          <a:xfrm>
            <a:off x="2803903" y="4583808"/>
            <a:ext cx="973367" cy="36512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while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A2AE712-F553-4ABC-AB89-B6D40B6ACED8}"/>
              </a:ext>
            </a:extLst>
          </p:cNvPr>
          <p:cNvSpPr/>
          <p:nvPr/>
        </p:nvSpPr>
        <p:spPr>
          <a:xfrm>
            <a:off x="4006626" y="4576021"/>
            <a:ext cx="973367" cy="36512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B2B8BAD-BF43-4331-87AF-2E8CB9CEAAB8}"/>
              </a:ext>
            </a:extLst>
          </p:cNvPr>
          <p:cNvSpPr/>
          <p:nvPr/>
        </p:nvSpPr>
        <p:spPr>
          <a:xfrm>
            <a:off x="2803903" y="5065112"/>
            <a:ext cx="973367" cy="36512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/>
              <a:t>अगर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6551AE-01DB-437B-A451-92358868F4A7}"/>
              </a:ext>
            </a:extLst>
          </p:cNvPr>
          <p:cNvSpPr/>
          <p:nvPr/>
        </p:nvSpPr>
        <p:spPr>
          <a:xfrm>
            <a:off x="4006626" y="5046536"/>
            <a:ext cx="973367" cy="36512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/>
              <a:t>मगर</a:t>
            </a:r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2267F05-6843-40B7-BE7E-44A3F845ECD7}"/>
              </a:ext>
            </a:extLst>
          </p:cNvPr>
          <p:cNvCxnSpPr>
            <a:cxnSpLocks/>
            <a:stCxn id="11" idx="3"/>
            <a:endCxn id="10" idx="3"/>
          </p:cNvCxnSpPr>
          <p:nvPr/>
        </p:nvCxnSpPr>
        <p:spPr>
          <a:xfrm>
            <a:off x="4996469" y="3394134"/>
            <a:ext cx="421324" cy="1640006"/>
          </a:xfrm>
          <a:prstGeom prst="bentConnector3">
            <a:avLst>
              <a:gd name="adj1" fmla="val 1542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968450E-E76E-4F48-8E2C-21849020D566}"/>
              </a:ext>
            </a:extLst>
          </p:cNvPr>
          <p:cNvCxnSpPr>
            <a:cxnSpLocks/>
            <a:stCxn id="28" idx="1"/>
            <a:endCxn id="29" idx="1"/>
          </p:cNvCxnSpPr>
          <p:nvPr/>
        </p:nvCxnSpPr>
        <p:spPr>
          <a:xfrm rot="10800000" flipV="1">
            <a:off x="6774208" y="3022162"/>
            <a:ext cx="12700" cy="66225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6553C68-9BE6-403A-B7AF-EB35A0E30831}"/>
              </a:ext>
            </a:extLst>
          </p:cNvPr>
          <p:cNvCxnSpPr>
            <a:cxnSpLocks/>
            <a:stCxn id="30" idx="1"/>
            <a:endCxn id="31" idx="1"/>
          </p:cNvCxnSpPr>
          <p:nvPr/>
        </p:nvCxnSpPr>
        <p:spPr>
          <a:xfrm rot="10800000" flipV="1">
            <a:off x="6774208" y="4346677"/>
            <a:ext cx="1" cy="66225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16AC91B-80BD-48B6-BB9C-C0CD69186A4A}"/>
              </a:ext>
            </a:extLst>
          </p:cNvPr>
          <p:cNvSpPr/>
          <p:nvPr/>
        </p:nvSpPr>
        <p:spPr>
          <a:xfrm>
            <a:off x="8494962" y="2865534"/>
            <a:ext cx="1262561" cy="31325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condition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96B1EB5-A101-4B39-A02B-A2C771689ECE}"/>
              </a:ext>
            </a:extLst>
          </p:cNvPr>
          <p:cNvSpPr/>
          <p:nvPr/>
        </p:nvSpPr>
        <p:spPr>
          <a:xfrm>
            <a:off x="8494962" y="4196142"/>
            <a:ext cx="1262561" cy="31325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condition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F9C9749-A589-496B-BCE3-2D854D401DF4}"/>
              </a:ext>
            </a:extLst>
          </p:cNvPr>
          <p:cNvSpPr/>
          <p:nvPr/>
        </p:nvSpPr>
        <p:spPr>
          <a:xfrm>
            <a:off x="9458849" y="3554763"/>
            <a:ext cx="914855" cy="25931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action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CEC7E7A-A19A-4021-B3E0-CD480987955D}"/>
              </a:ext>
            </a:extLst>
          </p:cNvPr>
          <p:cNvSpPr/>
          <p:nvPr/>
        </p:nvSpPr>
        <p:spPr>
          <a:xfrm>
            <a:off x="9458849" y="4875228"/>
            <a:ext cx="914855" cy="25931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090397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6" grpId="0" build="p" animBg="1"/>
      <p:bldP spid="27" grpId="0" build="p" animBg="1"/>
      <p:bldP spid="28" grpId="0" build="p" animBg="1"/>
      <p:bldP spid="29" grpId="0" build="p" animBg="1"/>
      <p:bldP spid="30" grpId="0" build="p" animBg="1"/>
      <p:bldP spid="31" grpId="0" build="p" animBg="1"/>
      <p:bldP spid="14" grpId="0"/>
      <p:bldP spid="15" grpId="0" animBg="1"/>
      <p:bldP spid="10" grpId="0" animBg="1"/>
      <p:bldP spid="5" grpId="0" animBg="1"/>
      <p:bldP spid="11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37" grpId="0" animBg="1"/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– how to write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4 – Control Flow 1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B23059F-3EB5-48E4-955D-56533769A578}"/>
              </a:ext>
            </a:extLst>
          </p:cNvPr>
          <p:cNvSpPr/>
          <p:nvPr/>
        </p:nvSpPr>
        <p:spPr>
          <a:xfrm>
            <a:off x="2290933" y="572943"/>
            <a:ext cx="7610131" cy="365126"/>
          </a:xfrm>
          <a:prstGeom prst="roundRect">
            <a:avLst>
              <a:gd name="adj" fmla="val 11155"/>
            </a:avLst>
          </a:prstGeom>
          <a:solidFill>
            <a:srgbClr val="FF616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one do you understand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EBC55-E978-4BA5-B3DA-C32B768807CC}"/>
              </a:ext>
            </a:extLst>
          </p:cNvPr>
          <p:cNvSpPr txBox="1"/>
          <p:nvPr/>
        </p:nvSpPr>
        <p:spPr>
          <a:xfrm>
            <a:off x="7950133" y="5682770"/>
            <a:ext cx="424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gency FB" panose="020B0503020202020204" pitchFamily="34" charset="0"/>
              </a:rPr>
              <a:t>*No doctors/patients were harmed during this process</a:t>
            </a:r>
          </a:p>
        </p:txBody>
      </p:sp>
      <p:pic>
        <p:nvPicPr>
          <p:cNvPr id="3074" name="Picture 2" descr="A doctor with good handwriting : pics">
            <a:extLst>
              <a:ext uri="{FF2B5EF4-FFF2-40B4-BE49-F238E27FC236}">
                <a16:creationId xmlns:a16="http://schemas.microsoft.com/office/drawing/2014/main" id="{52CEEFB8-8BB3-4FDA-83A6-501C4E6BE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339" y="1224348"/>
            <a:ext cx="5654522" cy="44093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ir my 2 yrs old daughter has been suffering from acute fever , i consulted  doctor who advised medicine but for last 2 days she is not going for potty  and crying">
            <a:extLst>
              <a:ext uri="{FF2B5EF4-FFF2-40B4-BE49-F238E27FC236}">
                <a16:creationId xmlns:a16="http://schemas.microsoft.com/office/drawing/2014/main" id="{2057216B-5115-47B2-8A1C-CD1C930AB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48" y="1224347"/>
            <a:ext cx="4409303" cy="4409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479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3076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307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– how to write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4 – Control Flow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736F4A-25D3-4C32-9C00-F6884BC7510B}"/>
              </a:ext>
            </a:extLst>
          </p:cNvPr>
          <p:cNvSpPr/>
          <p:nvPr/>
        </p:nvSpPr>
        <p:spPr>
          <a:xfrm>
            <a:off x="170999" y="353753"/>
            <a:ext cx="4178579" cy="866037"/>
          </a:xfrm>
          <a:prstGeom prst="roundRect">
            <a:avLst>
              <a:gd name="adj" fmla="val 303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834C5-88F8-4EF4-97E7-1340F1D70D18}"/>
              </a:ext>
            </a:extLst>
          </p:cNvPr>
          <p:cNvSpPr txBox="1"/>
          <p:nvPr/>
        </p:nvSpPr>
        <p:spPr>
          <a:xfrm>
            <a:off x="318780" y="532283"/>
            <a:ext cx="4401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Code Style /formatting</a:t>
            </a: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7666EB-5E38-409E-AE1B-3A43F1A1C8D5}"/>
              </a:ext>
            </a:extLst>
          </p:cNvPr>
          <p:cNvSpPr/>
          <p:nvPr/>
        </p:nvSpPr>
        <p:spPr>
          <a:xfrm>
            <a:off x="6667366" y="1331992"/>
            <a:ext cx="3115858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You see a apple seller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FDE93A-6A5A-41C0-81F6-87251737CB85}"/>
              </a:ext>
            </a:extLst>
          </p:cNvPr>
          <p:cNvSpPr/>
          <p:nvPr/>
        </p:nvSpPr>
        <p:spPr>
          <a:xfrm>
            <a:off x="6667366" y="1994249"/>
            <a:ext cx="3115858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Do u like apples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DDF84FA-10C3-4CF6-83AB-60A9D233729D}"/>
              </a:ext>
            </a:extLst>
          </p:cNvPr>
          <p:cNvSpPr/>
          <p:nvPr/>
        </p:nvSpPr>
        <p:spPr>
          <a:xfrm>
            <a:off x="6667366" y="2656506"/>
            <a:ext cx="3115858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If yes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576B61-5FD3-4F67-84B3-3D0756CB6268}"/>
              </a:ext>
            </a:extLst>
          </p:cNvPr>
          <p:cNvSpPr/>
          <p:nvPr/>
        </p:nvSpPr>
        <p:spPr>
          <a:xfrm>
            <a:off x="6667366" y="3318763"/>
            <a:ext cx="3739478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you purchase 2 kg apples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E26924-41E5-40AF-96AC-EB8961D8BFC3}"/>
              </a:ext>
            </a:extLst>
          </p:cNvPr>
          <p:cNvSpPr/>
          <p:nvPr/>
        </p:nvSpPr>
        <p:spPr>
          <a:xfrm>
            <a:off x="6667366" y="3981020"/>
            <a:ext cx="3115858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If no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A663DC-B2F8-4852-ABE7-CEC341D2FFFD}"/>
              </a:ext>
            </a:extLst>
          </p:cNvPr>
          <p:cNvSpPr/>
          <p:nvPr/>
        </p:nvSpPr>
        <p:spPr>
          <a:xfrm>
            <a:off x="6667365" y="4643278"/>
            <a:ext cx="3739479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you don’t purchase apple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968450E-E76E-4F48-8E2C-21849020D566}"/>
              </a:ext>
            </a:extLst>
          </p:cNvPr>
          <p:cNvCxnSpPr>
            <a:cxnSpLocks/>
            <a:stCxn id="28" idx="1"/>
            <a:endCxn id="29" idx="1"/>
          </p:cNvCxnSpPr>
          <p:nvPr/>
        </p:nvCxnSpPr>
        <p:spPr>
          <a:xfrm rot="10800000" flipV="1">
            <a:off x="6667366" y="2919094"/>
            <a:ext cx="12700" cy="66225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6553C68-9BE6-403A-B7AF-EB35A0E30831}"/>
              </a:ext>
            </a:extLst>
          </p:cNvPr>
          <p:cNvCxnSpPr>
            <a:cxnSpLocks/>
            <a:stCxn id="30" idx="1"/>
            <a:endCxn id="31" idx="1"/>
          </p:cNvCxnSpPr>
          <p:nvPr/>
        </p:nvCxnSpPr>
        <p:spPr>
          <a:xfrm rot="10800000" flipV="1">
            <a:off x="6667366" y="4243609"/>
            <a:ext cx="1" cy="662258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16AC91B-80BD-48B6-BB9C-C0CD69186A4A}"/>
              </a:ext>
            </a:extLst>
          </p:cNvPr>
          <p:cNvSpPr/>
          <p:nvPr/>
        </p:nvSpPr>
        <p:spPr>
          <a:xfrm>
            <a:off x="8388120" y="2762466"/>
            <a:ext cx="1262561" cy="31325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condition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96B1EB5-A101-4B39-A02B-A2C771689ECE}"/>
              </a:ext>
            </a:extLst>
          </p:cNvPr>
          <p:cNvSpPr/>
          <p:nvPr/>
        </p:nvSpPr>
        <p:spPr>
          <a:xfrm>
            <a:off x="8388120" y="4093074"/>
            <a:ext cx="1262561" cy="31325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condition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F9C9749-A589-496B-BCE3-2D854D401DF4}"/>
              </a:ext>
            </a:extLst>
          </p:cNvPr>
          <p:cNvSpPr/>
          <p:nvPr/>
        </p:nvSpPr>
        <p:spPr>
          <a:xfrm>
            <a:off x="9352007" y="3451695"/>
            <a:ext cx="914855" cy="25931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action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CEC7E7A-A19A-4021-B3E0-CD480987955D}"/>
              </a:ext>
            </a:extLst>
          </p:cNvPr>
          <p:cNvSpPr/>
          <p:nvPr/>
        </p:nvSpPr>
        <p:spPr>
          <a:xfrm>
            <a:off x="9352007" y="4772160"/>
            <a:ext cx="914855" cy="25931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action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EF14D0-0ECB-4A3C-8702-20D8F0764419}"/>
              </a:ext>
            </a:extLst>
          </p:cNvPr>
          <p:cNvSpPr/>
          <p:nvPr/>
        </p:nvSpPr>
        <p:spPr>
          <a:xfrm>
            <a:off x="170999" y="1380554"/>
            <a:ext cx="5170055" cy="1003162"/>
          </a:xfrm>
          <a:prstGeom prst="rect">
            <a:avLst/>
          </a:prstGeom>
          <a:ln>
            <a:solidFill>
              <a:srgbClr val="66CCFF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98737AE-0BD1-4771-BC29-D5F66FF0B97A}"/>
              </a:ext>
            </a:extLst>
          </p:cNvPr>
          <p:cNvSpPr txBox="1"/>
          <p:nvPr/>
        </p:nvSpPr>
        <p:spPr>
          <a:xfrm>
            <a:off x="294120" y="1460385"/>
            <a:ext cx="5046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It gets difficult to understand a messed up handwriting, similarly an unreadable and unstructured code is not accepted.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BE841E-47CC-4B7C-915F-B0EF3B2EF0B7}"/>
              </a:ext>
            </a:extLst>
          </p:cNvPr>
          <p:cNvSpPr/>
          <p:nvPr/>
        </p:nvSpPr>
        <p:spPr>
          <a:xfrm>
            <a:off x="170999" y="2497134"/>
            <a:ext cx="5170055" cy="93186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6B8EC4-59DF-4952-BC12-C4F367E6E0CE}"/>
              </a:ext>
            </a:extLst>
          </p:cNvPr>
          <p:cNvSpPr txBox="1"/>
          <p:nvPr/>
        </p:nvSpPr>
        <p:spPr>
          <a:xfrm>
            <a:off x="294120" y="2576965"/>
            <a:ext cx="50469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61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coding style in python is called PEP </a:t>
            </a:r>
            <a:r>
              <a:rPr lang="en-US" sz="2400" dirty="0">
                <a:solidFill>
                  <a:srgbClr val="FF61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 </a:t>
            </a:r>
            <a:r>
              <a:rPr lang="en-US" dirty="0">
                <a:solidFill>
                  <a:srgbClr val="FF61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(Python Enhancement Proposal)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7C9385C-BA55-4E79-95D1-3C632A01256C}"/>
              </a:ext>
            </a:extLst>
          </p:cNvPr>
          <p:cNvSpPr/>
          <p:nvPr/>
        </p:nvSpPr>
        <p:spPr>
          <a:xfrm>
            <a:off x="154989" y="3563124"/>
            <a:ext cx="5170055" cy="10475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A9F023-A236-4F91-90B7-04125708F786}"/>
              </a:ext>
            </a:extLst>
          </p:cNvPr>
          <p:cNvSpPr txBox="1"/>
          <p:nvPr/>
        </p:nvSpPr>
        <p:spPr>
          <a:xfrm>
            <a:off x="278110" y="3642956"/>
            <a:ext cx="50469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61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PEP 8 adds a logical meaning to your code. Some key terms that we are going to use are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20641EC-F0A0-4284-B82A-96769FCFA01F}"/>
              </a:ext>
            </a:extLst>
          </p:cNvPr>
          <p:cNvSpPr/>
          <p:nvPr/>
        </p:nvSpPr>
        <p:spPr>
          <a:xfrm>
            <a:off x="965331" y="4461461"/>
            <a:ext cx="1491126" cy="31325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Indentation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19F41D38-D736-48AE-8994-D1F07CA05D72}"/>
              </a:ext>
            </a:extLst>
          </p:cNvPr>
          <p:cNvSpPr/>
          <p:nvPr/>
        </p:nvSpPr>
        <p:spPr>
          <a:xfrm>
            <a:off x="965331" y="4908114"/>
            <a:ext cx="1491126" cy="31325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spacing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756340F-160E-4ECA-A2DD-F077174C7C80}"/>
              </a:ext>
            </a:extLst>
          </p:cNvPr>
          <p:cNvSpPr/>
          <p:nvPr/>
        </p:nvSpPr>
        <p:spPr>
          <a:xfrm>
            <a:off x="2587332" y="4456057"/>
            <a:ext cx="1926711" cy="31325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Variable naming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B9643BF-7BE5-44EF-9551-7A58C49252C9}"/>
              </a:ext>
            </a:extLst>
          </p:cNvPr>
          <p:cNvSpPr/>
          <p:nvPr/>
        </p:nvSpPr>
        <p:spPr>
          <a:xfrm>
            <a:off x="2587332" y="4908113"/>
            <a:ext cx="1926711" cy="313255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commenting</a:t>
            </a:r>
          </a:p>
        </p:txBody>
      </p:sp>
    </p:spTree>
    <p:extLst>
      <p:ext uri="{BB962C8B-B14F-4D97-AF65-F5344CB8AC3E}">
        <p14:creationId xmlns:p14="http://schemas.microsoft.com/office/powerpoint/2010/main" val="73789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0.0668 -0.0004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2.22222E-6 L 0.06679 -0.0004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0.0668 -0.00047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2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3.33333E-6 L 0.06679 -0.00046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9" grpId="0" animBg="1"/>
      <p:bldP spid="31" grpId="0" animBg="1"/>
      <p:bldP spid="40" grpId="0" animBg="1"/>
      <p:bldP spid="41" grpId="0" animBg="1"/>
      <p:bldP spid="38" grpId="0" animBg="1"/>
      <p:bldP spid="42" grpId="0"/>
      <p:bldP spid="44" grpId="0" animBg="1"/>
      <p:bldP spid="45" grpId="0"/>
      <p:bldP spid="46" grpId="0" animBg="1"/>
      <p:bldP spid="47" grpId="0"/>
      <p:bldP spid="49" grpId="0" animBg="1"/>
      <p:bldP spid="50" grpId="0" animBg="1"/>
      <p:bldP spid="51" grpId="0" animBg="1"/>
      <p:bldP spid="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B806353-380E-4E42-84C3-CAA81B4AFBD0}"/>
              </a:ext>
            </a:extLst>
          </p:cNvPr>
          <p:cNvSpPr/>
          <p:nvPr/>
        </p:nvSpPr>
        <p:spPr>
          <a:xfrm>
            <a:off x="4783014" y="2897222"/>
            <a:ext cx="5198041" cy="1230749"/>
          </a:xfrm>
          <a:prstGeom prst="roundRect">
            <a:avLst>
              <a:gd name="adj" fmla="val 4284"/>
            </a:avLst>
          </a:prstGeom>
          <a:solidFill>
            <a:srgbClr val="3399FF">
              <a:alpha val="3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8EB15063-8004-4A04-91F2-96FAF184918E}"/>
              </a:ext>
            </a:extLst>
          </p:cNvPr>
          <p:cNvSpPr/>
          <p:nvPr/>
        </p:nvSpPr>
        <p:spPr>
          <a:xfrm>
            <a:off x="4783013" y="4224303"/>
            <a:ext cx="5198041" cy="1230749"/>
          </a:xfrm>
          <a:prstGeom prst="roundRect">
            <a:avLst>
              <a:gd name="adj" fmla="val 4284"/>
            </a:avLst>
          </a:prstGeom>
          <a:solidFill>
            <a:srgbClr val="3399FF">
              <a:alpha val="36863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 – how to write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4 – Control Flow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736F4A-25D3-4C32-9C00-F6884BC7510B}"/>
              </a:ext>
            </a:extLst>
          </p:cNvPr>
          <p:cNvSpPr/>
          <p:nvPr/>
        </p:nvSpPr>
        <p:spPr>
          <a:xfrm>
            <a:off x="170999" y="353753"/>
            <a:ext cx="4178579" cy="662257"/>
          </a:xfrm>
          <a:prstGeom prst="roundRect">
            <a:avLst>
              <a:gd name="adj" fmla="val 303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834C5-88F8-4EF4-97E7-1340F1D70D18}"/>
              </a:ext>
            </a:extLst>
          </p:cNvPr>
          <p:cNvSpPr txBox="1"/>
          <p:nvPr/>
        </p:nvSpPr>
        <p:spPr>
          <a:xfrm>
            <a:off x="397264" y="443390"/>
            <a:ext cx="3919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Blocks and indentation</a:t>
            </a:r>
            <a:endParaRPr lang="en-US" sz="1200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A7666EB-5E38-409E-AE1B-3A43F1A1C8D5}"/>
              </a:ext>
            </a:extLst>
          </p:cNvPr>
          <p:cNvSpPr/>
          <p:nvPr/>
        </p:nvSpPr>
        <p:spPr>
          <a:xfrm>
            <a:off x="5112008" y="1592658"/>
            <a:ext cx="3115858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You see a apple seller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FDE93A-6A5A-41C0-81F6-87251737CB85}"/>
              </a:ext>
            </a:extLst>
          </p:cNvPr>
          <p:cNvSpPr/>
          <p:nvPr/>
        </p:nvSpPr>
        <p:spPr>
          <a:xfrm>
            <a:off x="5112008" y="2254915"/>
            <a:ext cx="3115858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Do u like apples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DDF84FA-10C3-4CF6-83AB-60A9D233729D}"/>
              </a:ext>
            </a:extLst>
          </p:cNvPr>
          <p:cNvSpPr/>
          <p:nvPr/>
        </p:nvSpPr>
        <p:spPr>
          <a:xfrm>
            <a:off x="5112008" y="2917172"/>
            <a:ext cx="3115858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If yes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9576B61-5FD3-4F67-84B3-3D0756CB6268}"/>
              </a:ext>
            </a:extLst>
          </p:cNvPr>
          <p:cNvSpPr/>
          <p:nvPr/>
        </p:nvSpPr>
        <p:spPr>
          <a:xfrm>
            <a:off x="5929689" y="3579429"/>
            <a:ext cx="3739478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you purchase 2 kg apples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FE26924-41E5-40AF-96AC-EB8961D8BFC3}"/>
              </a:ext>
            </a:extLst>
          </p:cNvPr>
          <p:cNvSpPr/>
          <p:nvPr/>
        </p:nvSpPr>
        <p:spPr>
          <a:xfrm>
            <a:off x="5112008" y="4241686"/>
            <a:ext cx="3115858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If no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A663DC-B2F8-4852-ABE7-CEC341D2FFFD}"/>
              </a:ext>
            </a:extLst>
          </p:cNvPr>
          <p:cNvSpPr/>
          <p:nvPr/>
        </p:nvSpPr>
        <p:spPr>
          <a:xfrm>
            <a:off x="5929688" y="4903944"/>
            <a:ext cx="3739479" cy="52517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you don’t purchase apple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7968450E-E76E-4F48-8E2C-21849020D566}"/>
              </a:ext>
            </a:extLst>
          </p:cNvPr>
          <p:cNvCxnSpPr>
            <a:cxnSpLocks/>
            <a:stCxn id="28" idx="1"/>
            <a:endCxn id="29" idx="1"/>
          </p:cNvCxnSpPr>
          <p:nvPr/>
        </p:nvCxnSpPr>
        <p:spPr>
          <a:xfrm rot="10800000" flipH="1" flipV="1">
            <a:off x="5112007" y="3179760"/>
            <a:ext cx="817681" cy="662257"/>
          </a:xfrm>
          <a:prstGeom prst="bentConnector3">
            <a:avLst>
              <a:gd name="adj1" fmla="val -2795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6553C68-9BE6-403A-B7AF-EB35A0E30831}"/>
              </a:ext>
            </a:extLst>
          </p:cNvPr>
          <p:cNvCxnSpPr>
            <a:cxnSpLocks/>
            <a:stCxn id="30" idx="1"/>
            <a:endCxn id="31" idx="1"/>
          </p:cNvCxnSpPr>
          <p:nvPr/>
        </p:nvCxnSpPr>
        <p:spPr>
          <a:xfrm rot="10800000" flipH="1" flipV="1">
            <a:off x="5112008" y="4504275"/>
            <a:ext cx="817680" cy="662258"/>
          </a:xfrm>
          <a:prstGeom prst="bentConnector3">
            <a:avLst>
              <a:gd name="adj1" fmla="val -2795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16AC91B-80BD-48B6-BB9C-C0CD69186A4A}"/>
              </a:ext>
            </a:extLst>
          </p:cNvPr>
          <p:cNvSpPr/>
          <p:nvPr/>
        </p:nvSpPr>
        <p:spPr>
          <a:xfrm>
            <a:off x="6832762" y="3023132"/>
            <a:ext cx="1262561" cy="31325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condition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96B1EB5-A101-4B39-A02B-A2C771689ECE}"/>
              </a:ext>
            </a:extLst>
          </p:cNvPr>
          <p:cNvSpPr/>
          <p:nvPr/>
        </p:nvSpPr>
        <p:spPr>
          <a:xfrm>
            <a:off x="6832762" y="4353740"/>
            <a:ext cx="1262561" cy="31325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condition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F9C9749-A589-496B-BCE3-2D854D401DF4}"/>
              </a:ext>
            </a:extLst>
          </p:cNvPr>
          <p:cNvSpPr/>
          <p:nvPr/>
        </p:nvSpPr>
        <p:spPr>
          <a:xfrm>
            <a:off x="8614330" y="3712361"/>
            <a:ext cx="914855" cy="25931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action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CEC7E7A-A19A-4021-B3E0-CD480987955D}"/>
              </a:ext>
            </a:extLst>
          </p:cNvPr>
          <p:cNvSpPr/>
          <p:nvPr/>
        </p:nvSpPr>
        <p:spPr>
          <a:xfrm>
            <a:off x="8614330" y="5032826"/>
            <a:ext cx="914855" cy="259313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Cascadia Mono PL" panose="020B0609020000020004" pitchFamily="49" charset="0"/>
                <a:cs typeface="Cascadia Mono PL" panose="020B0609020000020004" pitchFamily="49" charset="0"/>
              </a:rPr>
              <a:t>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750942-890E-47DC-AA6A-5E1BE9A40D4B}"/>
              </a:ext>
            </a:extLst>
          </p:cNvPr>
          <p:cNvSpPr/>
          <p:nvPr/>
        </p:nvSpPr>
        <p:spPr>
          <a:xfrm>
            <a:off x="4519246" y="1264746"/>
            <a:ext cx="5593376" cy="45002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1BF2E29-9EF9-4863-9512-3E0C0BB6D9EA}"/>
              </a:ext>
            </a:extLst>
          </p:cNvPr>
          <p:cNvCxnSpPr>
            <a:cxnSpLocks/>
            <a:stCxn id="11" idx="1"/>
            <a:endCxn id="3" idx="0"/>
          </p:cNvCxnSpPr>
          <p:nvPr/>
        </p:nvCxnSpPr>
        <p:spPr>
          <a:xfrm rot="10800000" flipV="1">
            <a:off x="7315935" y="937888"/>
            <a:ext cx="287331" cy="326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93C22C7-D495-43BC-8722-2B2D155074D7}"/>
              </a:ext>
            </a:extLst>
          </p:cNvPr>
          <p:cNvSpPr txBox="1"/>
          <p:nvPr/>
        </p:nvSpPr>
        <p:spPr>
          <a:xfrm>
            <a:off x="7603265" y="753222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D96139B-40DA-4D2D-BCF2-88AA9CE3F536}"/>
              </a:ext>
            </a:extLst>
          </p:cNvPr>
          <p:cNvCxnSpPr>
            <a:cxnSpLocks/>
            <a:stCxn id="48" idx="1"/>
            <a:endCxn id="58" idx="3"/>
          </p:cNvCxnSpPr>
          <p:nvPr/>
        </p:nvCxnSpPr>
        <p:spPr>
          <a:xfrm rot="10800000">
            <a:off x="9669166" y="1855245"/>
            <a:ext cx="1346530" cy="1124755"/>
          </a:xfrm>
          <a:prstGeom prst="bentConnector3">
            <a:avLst>
              <a:gd name="adj1" fmla="val 50000"/>
            </a:avLst>
          </a:prstGeom>
          <a:ln>
            <a:solidFill>
              <a:srgbClr val="FF616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F8314E3-6DB4-48EE-A493-F27B0BB67FE7}"/>
              </a:ext>
            </a:extLst>
          </p:cNvPr>
          <p:cNvSpPr txBox="1"/>
          <p:nvPr/>
        </p:nvSpPr>
        <p:spPr>
          <a:xfrm>
            <a:off x="11015696" y="2810722"/>
            <a:ext cx="1034642" cy="33855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statement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3BAD5DE-57C8-4D73-BD24-3F613656C5BB}"/>
              </a:ext>
            </a:extLst>
          </p:cNvPr>
          <p:cNvCxnSpPr>
            <a:cxnSpLocks/>
            <a:stCxn id="48" idx="1"/>
            <a:endCxn id="59" idx="3"/>
          </p:cNvCxnSpPr>
          <p:nvPr/>
        </p:nvCxnSpPr>
        <p:spPr>
          <a:xfrm rot="10800000">
            <a:off x="9663612" y="2506705"/>
            <a:ext cx="1352085" cy="473295"/>
          </a:xfrm>
          <a:prstGeom prst="bentConnector3">
            <a:avLst/>
          </a:prstGeom>
          <a:ln>
            <a:solidFill>
              <a:srgbClr val="FF616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43A368D-B0D3-4192-841A-1F16AF00B7CB}"/>
              </a:ext>
            </a:extLst>
          </p:cNvPr>
          <p:cNvCxnSpPr>
            <a:cxnSpLocks/>
            <a:stCxn id="48" idx="1"/>
            <a:endCxn id="29" idx="3"/>
          </p:cNvCxnSpPr>
          <p:nvPr/>
        </p:nvCxnSpPr>
        <p:spPr>
          <a:xfrm rot="10800000" flipV="1">
            <a:off x="9669168" y="2979998"/>
            <a:ext cx="1346529" cy="862019"/>
          </a:xfrm>
          <a:prstGeom prst="bentConnector3">
            <a:avLst/>
          </a:prstGeom>
          <a:ln>
            <a:solidFill>
              <a:srgbClr val="FF616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70DDF04-48FB-4AFA-BABF-3EC0606779A4}"/>
              </a:ext>
            </a:extLst>
          </p:cNvPr>
          <p:cNvCxnSpPr>
            <a:cxnSpLocks/>
            <a:stCxn id="48" idx="1"/>
            <a:endCxn id="31" idx="3"/>
          </p:cNvCxnSpPr>
          <p:nvPr/>
        </p:nvCxnSpPr>
        <p:spPr>
          <a:xfrm rot="10800000" flipV="1">
            <a:off x="9669168" y="2979999"/>
            <a:ext cx="1346529" cy="2186534"/>
          </a:xfrm>
          <a:prstGeom prst="bentConnector3">
            <a:avLst/>
          </a:prstGeom>
          <a:ln>
            <a:solidFill>
              <a:srgbClr val="FF616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87715455-32FB-4141-9D32-8DDD0F1E0CE1}"/>
              </a:ext>
            </a:extLst>
          </p:cNvPr>
          <p:cNvSpPr/>
          <p:nvPr/>
        </p:nvSpPr>
        <p:spPr>
          <a:xfrm>
            <a:off x="5112005" y="1592654"/>
            <a:ext cx="4557161" cy="525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4D4ADA4-C2D7-4A3E-8301-C04C528F6F10}"/>
              </a:ext>
            </a:extLst>
          </p:cNvPr>
          <p:cNvSpPr/>
          <p:nvPr/>
        </p:nvSpPr>
        <p:spPr>
          <a:xfrm>
            <a:off x="5106450" y="2244114"/>
            <a:ext cx="4557161" cy="5251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AD6F59F-372A-49D8-8171-482CCDB01F08}"/>
              </a:ext>
            </a:extLst>
          </p:cNvPr>
          <p:cNvSpPr txBox="1"/>
          <p:nvPr/>
        </p:nvSpPr>
        <p:spPr>
          <a:xfrm>
            <a:off x="3387671" y="3958694"/>
            <a:ext cx="627095" cy="33855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block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3AECB14-736A-4042-B789-B6D942588DB2}"/>
              </a:ext>
            </a:extLst>
          </p:cNvPr>
          <p:cNvCxnSpPr>
            <a:stCxn id="71" idx="3"/>
            <a:endCxn id="65" idx="1"/>
          </p:cNvCxnSpPr>
          <p:nvPr/>
        </p:nvCxnSpPr>
        <p:spPr>
          <a:xfrm flipV="1">
            <a:off x="4014766" y="3512597"/>
            <a:ext cx="768248" cy="615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8FDB407C-99F9-4297-B7AD-C23700256FAF}"/>
              </a:ext>
            </a:extLst>
          </p:cNvPr>
          <p:cNvCxnSpPr>
            <a:stCxn id="71" idx="3"/>
            <a:endCxn id="66" idx="1"/>
          </p:cNvCxnSpPr>
          <p:nvPr/>
        </p:nvCxnSpPr>
        <p:spPr>
          <a:xfrm>
            <a:off x="4014766" y="4127971"/>
            <a:ext cx="768247" cy="7117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60F15E4-17D4-4C75-9447-21133DA80324}"/>
              </a:ext>
            </a:extLst>
          </p:cNvPr>
          <p:cNvSpPr/>
          <p:nvPr/>
        </p:nvSpPr>
        <p:spPr>
          <a:xfrm>
            <a:off x="5106451" y="3742262"/>
            <a:ext cx="823238" cy="17208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indent</a:t>
            </a:r>
            <a:endParaRPr lang="en-US" sz="8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8339158-0890-49C7-8549-8E49DD1FABDE}"/>
              </a:ext>
            </a:extLst>
          </p:cNvPr>
          <p:cNvSpPr/>
          <p:nvPr/>
        </p:nvSpPr>
        <p:spPr>
          <a:xfrm>
            <a:off x="5106451" y="5082254"/>
            <a:ext cx="823238" cy="17208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indent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E4B9A1-6A4F-4534-BD08-4E469FCD223A}"/>
              </a:ext>
            </a:extLst>
          </p:cNvPr>
          <p:cNvSpPr txBox="1"/>
          <p:nvPr/>
        </p:nvSpPr>
        <p:spPr>
          <a:xfrm>
            <a:off x="3256972" y="5333619"/>
            <a:ext cx="1148135" cy="338554"/>
          </a:xfrm>
          <a:prstGeom prst="rect">
            <a:avLst/>
          </a:prstGeom>
          <a:noFill/>
          <a:ln>
            <a:noFill/>
            <a:prstDash val="lgDash"/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indentation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0074160-55B4-4BF9-A9FE-09B5E32F8B92}"/>
              </a:ext>
            </a:extLst>
          </p:cNvPr>
          <p:cNvCxnSpPr>
            <a:stCxn id="80" idx="3"/>
            <a:endCxn id="76" idx="2"/>
          </p:cNvCxnSpPr>
          <p:nvPr/>
        </p:nvCxnSpPr>
        <p:spPr>
          <a:xfrm flipV="1">
            <a:off x="4405107" y="3914347"/>
            <a:ext cx="1112963" cy="158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69E458-3C21-4A0E-94B7-228D44394D1A}"/>
              </a:ext>
            </a:extLst>
          </p:cNvPr>
          <p:cNvCxnSpPr>
            <a:cxnSpLocks/>
            <a:stCxn id="80" idx="3"/>
            <a:endCxn id="77" idx="2"/>
          </p:cNvCxnSpPr>
          <p:nvPr/>
        </p:nvCxnSpPr>
        <p:spPr>
          <a:xfrm flipV="1">
            <a:off x="4405107" y="5254339"/>
            <a:ext cx="1112963" cy="248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06E6BE64-2A2F-45A8-80D8-D0A8C254AD86}"/>
              </a:ext>
            </a:extLst>
          </p:cNvPr>
          <p:cNvSpPr/>
          <p:nvPr/>
        </p:nvSpPr>
        <p:spPr>
          <a:xfrm>
            <a:off x="263444" y="1247930"/>
            <a:ext cx="3604437" cy="931832"/>
          </a:xfrm>
          <a:prstGeom prst="roundRect">
            <a:avLst>
              <a:gd name="adj" fmla="val 3035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AD0FCEC-BBAD-4F27-9B58-4CCD87E42A88}"/>
              </a:ext>
            </a:extLst>
          </p:cNvPr>
          <p:cNvSpPr txBox="1"/>
          <p:nvPr/>
        </p:nvSpPr>
        <p:spPr>
          <a:xfrm>
            <a:off x="392751" y="1303410"/>
            <a:ext cx="3343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Block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are group of code lines for building logic in code. A block will have a starting and ending. 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FB3D10B-1DED-4F51-BA7B-71CAAEB56B6F}"/>
              </a:ext>
            </a:extLst>
          </p:cNvPr>
          <p:cNvSpPr/>
          <p:nvPr/>
        </p:nvSpPr>
        <p:spPr>
          <a:xfrm>
            <a:off x="273624" y="2305691"/>
            <a:ext cx="3604437" cy="1129937"/>
          </a:xfrm>
          <a:prstGeom prst="roundRect">
            <a:avLst>
              <a:gd name="adj" fmla="val 3035"/>
            </a:avLst>
          </a:prstGeom>
          <a:solidFill>
            <a:srgbClr val="00B05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BFA13C6-8DB1-41A8-AF03-67F258EA0536}"/>
              </a:ext>
            </a:extLst>
          </p:cNvPr>
          <p:cNvSpPr txBox="1"/>
          <p:nvPr/>
        </p:nvSpPr>
        <p:spPr>
          <a:xfrm>
            <a:off x="402931" y="2361172"/>
            <a:ext cx="33435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first line of block is aligned to previous line (statement), while the following lines of the block are indented inside it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7C23434-575C-43EE-938A-838CCCA62F1C}"/>
              </a:ext>
            </a:extLst>
          </p:cNvPr>
          <p:cNvSpPr/>
          <p:nvPr/>
        </p:nvSpPr>
        <p:spPr>
          <a:xfrm>
            <a:off x="270221" y="3574955"/>
            <a:ext cx="2984907" cy="1615649"/>
          </a:xfrm>
          <a:prstGeom prst="roundRect">
            <a:avLst>
              <a:gd name="adj" fmla="val 3035"/>
            </a:avLst>
          </a:prstGeom>
          <a:solidFill>
            <a:schemeClr val="bg1"/>
          </a:solidFill>
          <a:ln>
            <a:solidFill>
              <a:srgbClr val="0070C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C943E14-C70D-4ECF-9F42-09572E7B0B32}"/>
              </a:ext>
            </a:extLst>
          </p:cNvPr>
          <p:cNvSpPr txBox="1"/>
          <p:nvPr/>
        </p:nvSpPr>
        <p:spPr>
          <a:xfrm>
            <a:off x="335319" y="3667607"/>
            <a:ext cx="27763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Indentation is created by giving </a:t>
            </a:r>
            <a:r>
              <a:rPr lang="en-US" sz="2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  <a:r>
              <a:rPr lang="en-US" sz="16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spaces</a:t>
            </a:r>
            <a:r>
              <a:rPr lang="en-US" sz="1600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to each line inside a block. And to tell python the block is end, we remove the indent</a:t>
            </a:r>
          </a:p>
        </p:txBody>
      </p:sp>
    </p:spTree>
    <p:extLst>
      <p:ext uri="{BB962C8B-B14F-4D97-AF65-F5344CB8AC3E}">
        <p14:creationId xmlns:p14="http://schemas.microsoft.com/office/powerpoint/2010/main" val="1512969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17" grpId="0" animBg="1"/>
      <p:bldP spid="19" grpId="0"/>
      <p:bldP spid="3" grpId="0" animBg="1"/>
      <p:bldP spid="11" grpId="0"/>
      <p:bldP spid="48" grpId="0"/>
      <p:bldP spid="71" grpId="0"/>
      <p:bldP spid="76" grpId="0" animBg="1"/>
      <p:bldP spid="77" grpId="0" animBg="1"/>
      <p:bldP spid="80" grpId="0"/>
      <p:bldP spid="98" grpId="0" animBg="1"/>
      <p:bldP spid="99" grpId="0"/>
      <p:bldP spid="100" grpId="0" animBg="1"/>
      <p:bldP spid="101" grpId="0"/>
      <p:bldP spid="102" grpId="0" animBg="1"/>
      <p:bldP spid="10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logic with 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4 – Control Flow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243D15-91ED-40B6-A76F-6FBCBD7D9A50}"/>
              </a:ext>
            </a:extLst>
          </p:cNvPr>
          <p:cNvSpPr/>
          <p:nvPr/>
        </p:nvSpPr>
        <p:spPr>
          <a:xfrm>
            <a:off x="1257893" y="1638586"/>
            <a:ext cx="2314335" cy="36512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You see a apple seller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9F5B20-6CDA-44E2-8FDE-0F3265AC4FC5}"/>
              </a:ext>
            </a:extLst>
          </p:cNvPr>
          <p:cNvSpPr/>
          <p:nvPr/>
        </p:nvSpPr>
        <p:spPr>
          <a:xfrm>
            <a:off x="1257893" y="2110536"/>
            <a:ext cx="2314335" cy="36512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Do u like apples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BA5765-7CEE-408B-833D-B3264A8F6439}"/>
              </a:ext>
            </a:extLst>
          </p:cNvPr>
          <p:cNvSpPr/>
          <p:nvPr/>
        </p:nvSpPr>
        <p:spPr>
          <a:xfrm>
            <a:off x="1257893" y="2582486"/>
            <a:ext cx="2314335" cy="36512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yes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083837-DF1F-464D-81B6-B013EB4BBE3D}"/>
              </a:ext>
            </a:extLst>
          </p:cNvPr>
          <p:cNvSpPr/>
          <p:nvPr/>
        </p:nvSpPr>
        <p:spPr>
          <a:xfrm>
            <a:off x="1818067" y="3054436"/>
            <a:ext cx="2314335" cy="36512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you purchase 2 kg apples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9F82A5-C867-49FC-A4AE-38663184CFF1}"/>
              </a:ext>
            </a:extLst>
          </p:cNvPr>
          <p:cNvSpPr/>
          <p:nvPr/>
        </p:nvSpPr>
        <p:spPr>
          <a:xfrm>
            <a:off x="1257893" y="3526386"/>
            <a:ext cx="2314335" cy="36512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If no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C14DEA3-4440-40AF-B709-E90A14262883}"/>
              </a:ext>
            </a:extLst>
          </p:cNvPr>
          <p:cNvSpPr/>
          <p:nvPr/>
        </p:nvSpPr>
        <p:spPr>
          <a:xfrm>
            <a:off x="1818067" y="3998337"/>
            <a:ext cx="2314335" cy="365125"/>
          </a:xfrm>
          <a:prstGeom prst="roundRect">
            <a:avLst>
              <a:gd name="adj" fmla="val 5000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you don’t purchase apple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131505D-8CFA-411C-8B8C-9B4FA4EA8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5648" y="1527491"/>
            <a:ext cx="5602902" cy="308862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DCE5F2-89C5-41A8-9713-7420A2AFE447}"/>
              </a:ext>
            </a:extLst>
          </p:cNvPr>
          <p:cNvSpPr txBox="1"/>
          <p:nvPr/>
        </p:nvSpPr>
        <p:spPr>
          <a:xfrm>
            <a:off x="1474573" y="1001654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 English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EF650-2D47-46B3-B273-5CB94EBA6851}"/>
              </a:ext>
            </a:extLst>
          </p:cNvPr>
          <p:cNvSpPr txBox="1"/>
          <p:nvPr/>
        </p:nvSpPr>
        <p:spPr>
          <a:xfrm>
            <a:off x="5655648" y="1081708"/>
            <a:ext cx="1763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python code</a:t>
            </a:r>
          </a:p>
        </p:txBody>
      </p:sp>
    </p:spTree>
    <p:extLst>
      <p:ext uri="{BB962C8B-B14F-4D97-AF65-F5344CB8AC3E}">
        <p14:creationId xmlns:p14="http://schemas.microsoft.com/office/powerpoint/2010/main" val="4036718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8EBCE5F-A743-42F7-A78D-EC44FDF15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005" y="844897"/>
            <a:ext cx="2912591" cy="25841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logic with if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4 – Control Flow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57E2EA-B29D-4162-840E-0D0DF67A987D}"/>
              </a:ext>
            </a:extLst>
          </p:cNvPr>
          <p:cNvSpPr txBox="1"/>
          <p:nvPr/>
        </p:nvSpPr>
        <p:spPr>
          <a:xfrm>
            <a:off x="523103" y="1079842"/>
            <a:ext cx="3447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Python if Statement Syntax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EE91F-CA5B-4EEA-9511-10464F12CF81}"/>
              </a:ext>
            </a:extLst>
          </p:cNvPr>
          <p:cNvSpPr txBox="1"/>
          <p:nvPr/>
        </p:nvSpPr>
        <p:spPr>
          <a:xfrm>
            <a:off x="5502875" y="1487956"/>
            <a:ext cx="610011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The program evaluates the </a:t>
            </a:r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expression 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and will execute </a:t>
            </a:r>
            <a:r>
              <a:rPr lang="en-US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statement(s)</a:t>
            </a:r>
            <a:r>
              <a:rPr lang="en-US" dirty="0">
                <a:solidFill>
                  <a:srgbClr val="3399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only if the </a:t>
            </a:r>
            <a:r>
              <a:rPr lang="en-US" dirty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expression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is</a:t>
            </a:r>
            <a:r>
              <a:rPr lang="en-US" dirty="0">
                <a:solidFill>
                  <a:srgbClr val="FF61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 True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BBFF47-C2A8-4A2B-AEE5-D95E0E396FE3}"/>
              </a:ext>
            </a:extLst>
          </p:cNvPr>
          <p:cNvSpPr txBox="1"/>
          <p:nvPr/>
        </p:nvSpPr>
        <p:spPr>
          <a:xfrm>
            <a:off x="5502875" y="2300243"/>
            <a:ext cx="6100118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If the </a:t>
            </a:r>
            <a:r>
              <a:rPr lang="en-US" dirty="0">
                <a:solidFill>
                  <a:srgbClr val="2E75B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test expression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is </a:t>
            </a:r>
            <a:r>
              <a:rPr lang="en-US" dirty="0">
                <a:solidFill>
                  <a:srgbClr val="FF61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False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, the </a:t>
            </a:r>
            <a:r>
              <a:rPr lang="en-US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statement(s)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is not executed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B06A34-18B8-4494-9B46-D9ADB47E14D9}"/>
              </a:ext>
            </a:extLst>
          </p:cNvPr>
          <p:cNvSpPr txBox="1"/>
          <p:nvPr/>
        </p:nvSpPr>
        <p:spPr>
          <a:xfrm>
            <a:off x="6829167" y="3099559"/>
            <a:ext cx="4773826" cy="120032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In Python, the </a:t>
            </a:r>
            <a:r>
              <a:rPr lang="en-US" dirty="0">
                <a:solidFill>
                  <a:srgbClr val="00B0F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body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of the </a:t>
            </a:r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if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 statement is indicated by the indentation. The body starts with an indentation and the first un-indented line marks the end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D4A101-5531-4118-AA88-F798CA4E8FF5}"/>
              </a:ext>
            </a:extLst>
          </p:cNvPr>
          <p:cNvSpPr txBox="1"/>
          <p:nvPr/>
        </p:nvSpPr>
        <p:spPr>
          <a:xfrm>
            <a:off x="6829167" y="4444968"/>
            <a:ext cx="4773826" cy="95410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Python interprets </a:t>
            </a:r>
            <a:r>
              <a:rPr lang="en-US" dirty="0">
                <a:solidFill>
                  <a:srgbClr val="2E75B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non-zero values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as </a:t>
            </a:r>
            <a:r>
              <a:rPr lang="en-US" dirty="0">
                <a:solidFill>
                  <a:srgbClr val="FF61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True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. While </a:t>
            </a:r>
            <a:r>
              <a:rPr lang="en-US" dirty="0">
                <a:solidFill>
                  <a:srgbClr val="FF61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None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 and</a:t>
            </a:r>
            <a:r>
              <a:rPr lang="en-US" sz="1200" dirty="0">
                <a:cs typeface="Aharoni" panose="02010803020104030203" pitchFamily="2" charset="-79"/>
              </a:rPr>
              <a:t> </a:t>
            </a:r>
            <a:r>
              <a:rPr lang="en-US" b="1" dirty="0">
                <a:solidFill>
                  <a:srgbClr val="FF6161"/>
                </a:solidFill>
                <a:cs typeface="Aharoni" panose="02010803020104030203" pitchFamily="2" charset="-79"/>
              </a:rPr>
              <a:t>0</a:t>
            </a:r>
            <a:r>
              <a:rPr lang="en-US" sz="1200" dirty="0">
                <a:cs typeface="Aharoni" panose="02010803020104030203" pitchFamily="2" charset="-79"/>
              </a:rPr>
              <a:t> 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are interpreted as </a:t>
            </a:r>
            <a:r>
              <a:rPr lang="en-US" dirty="0">
                <a:solidFill>
                  <a:srgbClr val="FF616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False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AAB05C-992D-4FCC-AAF5-33272D835FAD}"/>
              </a:ext>
            </a:extLst>
          </p:cNvPr>
          <p:cNvSpPr txBox="1"/>
          <p:nvPr/>
        </p:nvSpPr>
        <p:spPr>
          <a:xfrm>
            <a:off x="523103" y="3074946"/>
            <a:ext cx="3447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5265E"/>
                </a:solidFill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Example code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370A0F1-6F35-4833-B263-3A108D2AC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05" y="3459556"/>
            <a:ext cx="6059980" cy="20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892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2" grpId="0" animBg="1"/>
      <p:bldP spid="23" grpId="0" animBg="1"/>
      <p:bldP spid="24" grpId="0" animBg="1"/>
      <p:bldP spid="25" grpId="0" animBg="1"/>
      <p:bldP spid="2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1193</Words>
  <Application>Microsoft Office PowerPoint</Application>
  <PresentationFormat>Widescreen</PresentationFormat>
  <Paragraphs>200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Agency FB</vt:lpstr>
      <vt:lpstr>Aharoni</vt:lpstr>
      <vt:lpstr>Arial</vt:lpstr>
      <vt:lpstr>Arial Rounded MT Bold</vt:lpstr>
      <vt:lpstr>Calibri</vt:lpstr>
      <vt:lpstr>Calibri Light</vt:lpstr>
      <vt:lpstr>Cascadia Mono PL</vt:lpstr>
      <vt:lpstr>Office Theme</vt:lpstr>
      <vt:lpstr>PowerPoint Presentation</vt:lpstr>
      <vt:lpstr>Control flow in python</vt:lpstr>
      <vt:lpstr>Control flow in python</vt:lpstr>
      <vt:lpstr>Control flow in python</vt:lpstr>
      <vt:lpstr>Coding Style – how to write</vt:lpstr>
      <vt:lpstr>Coding Style – how to write</vt:lpstr>
      <vt:lpstr>Coding Style – how to write</vt:lpstr>
      <vt:lpstr>Building logic with if</vt:lpstr>
      <vt:lpstr>Building logic with if</vt:lpstr>
      <vt:lpstr>PowerPoint Presentation</vt:lpstr>
      <vt:lpstr>PowerPoint Presentation</vt:lpstr>
      <vt:lpstr>PowerPoint Presentation</vt:lpstr>
      <vt:lpstr>Building logic with if else</vt:lpstr>
      <vt:lpstr>Building logic with if-elif-else</vt:lpstr>
      <vt:lpstr>Building logic with if-elif-else</vt:lpstr>
      <vt:lpstr>PowerPoint Presentation</vt:lpstr>
      <vt:lpstr>Compound statements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zaid kamil</dc:creator>
  <cp:lastModifiedBy>Zaid Bin  Kamil</cp:lastModifiedBy>
  <cp:revision>92</cp:revision>
  <dcterms:created xsi:type="dcterms:W3CDTF">2020-10-29T10:04:59Z</dcterms:created>
  <dcterms:modified xsi:type="dcterms:W3CDTF">2025-04-03T08:29:03Z</dcterms:modified>
</cp:coreProperties>
</file>