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82" r:id="rId3"/>
    <p:sldId id="286" r:id="rId4"/>
    <p:sldId id="287" r:id="rId5"/>
    <p:sldId id="289" r:id="rId6"/>
    <p:sldId id="297" r:id="rId7"/>
    <p:sldId id="294" r:id="rId8"/>
    <p:sldId id="288" r:id="rId9"/>
    <p:sldId id="283" r:id="rId10"/>
    <p:sldId id="290" r:id="rId11"/>
    <p:sldId id="291" r:id="rId12"/>
    <p:sldId id="292" r:id="rId13"/>
    <p:sldId id="293" r:id="rId14"/>
    <p:sldId id="296" r:id="rId15"/>
    <p:sldId id="285" r:id="rId16"/>
    <p:sldId id="295" r:id="rId17"/>
    <p:sldId id="300" r:id="rId18"/>
    <p:sldId id="299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ED4"/>
    <a:srgbClr val="FF6161"/>
    <a:srgbClr val="ECDCB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7D7-6161-4148-9CDB-A3ECDA1E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EF53-15AC-4031-8FCB-28763DFF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3893-B342-46D2-8FB9-8537D19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05D4-4642-43E8-9D68-C2A13C2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D393-679F-42C4-B023-309EF03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BD7-639D-464F-8115-5CC20EA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F0C9-3715-474A-B5DE-A0EBE9F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ECEE-8924-425C-AA71-FA92400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1267-63ED-4AE3-9E22-797D5F0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E54F-CAD5-4EAB-B84F-2496F18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DE69-83AC-48C6-874F-57E6715D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82D5-114F-427C-A44C-B1DF431C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5E5-5E59-4DA4-B6CD-AC407D0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F3CF-EF85-4FE5-9D6B-800F24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B364-710F-4EE3-8F87-87AA316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75605" y="6372239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F1BE9-AB84-4F96-B5D8-F4BD93F81DAB}"/>
              </a:ext>
            </a:extLst>
          </p:cNvPr>
          <p:cNvCxnSpPr>
            <a:cxnSpLocks/>
          </p:cNvCxnSpPr>
          <p:nvPr userDrawn="1"/>
        </p:nvCxnSpPr>
        <p:spPr>
          <a:xfrm>
            <a:off x="-25720" y="701623"/>
            <a:ext cx="122177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F002AE-5A45-453E-A58C-2A75A2606372}"/>
              </a:ext>
            </a:extLst>
          </p:cNvPr>
          <p:cNvSpPr txBox="1"/>
          <p:nvPr userDrawn="1"/>
        </p:nvSpPr>
        <p:spPr>
          <a:xfrm rot="19092505">
            <a:off x="656534" y="137886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9B131-100B-41C0-A66F-B0B61D108E97}"/>
              </a:ext>
            </a:extLst>
          </p:cNvPr>
          <p:cNvSpPr txBox="1"/>
          <p:nvPr userDrawn="1"/>
        </p:nvSpPr>
        <p:spPr>
          <a:xfrm rot="19092505">
            <a:off x="3475935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E6EDF-C1B1-4435-8CB4-0945C8DC78EF}"/>
              </a:ext>
            </a:extLst>
          </p:cNvPr>
          <p:cNvSpPr txBox="1"/>
          <p:nvPr userDrawn="1"/>
        </p:nvSpPr>
        <p:spPr>
          <a:xfrm rot="19092505">
            <a:off x="2066237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BBAE-F357-4846-B631-A3C8E034546A}"/>
              </a:ext>
            </a:extLst>
          </p:cNvPr>
          <p:cNvSpPr txBox="1"/>
          <p:nvPr userDrawn="1"/>
        </p:nvSpPr>
        <p:spPr>
          <a:xfrm rot="19092505">
            <a:off x="4885636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D7AF0-BEC8-45D5-8BFD-7058D79384DA}"/>
              </a:ext>
            </a:extLst>
          </p:cNvPr>
          <p:cNvSpPr txBox="1"/>
          <p:nvPr userDrawn="1"/>
        </p:nvSpPr>
        <p:spPr>
          <a:xfrm rot="19092505">
            <a:off x="656530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D770-7714-4BD0-9B59-655EC28DCA4F}"/>
              </a:ext>
            </a:extLst>
          </p:cNvPr>
          <p:cNvSpPr txBox="1"/>
          <p:nvPr userDrawn="1"/>
        </p:nvSpPr>
        <p:spPr>
          <a:xfrm rot="19092505">
            <a:off x="3475931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CA3D-16EF-4577-AC7C-050BA83C0AB4}"/>
              </a:ext>
            </a:extLst>
          </p:cNvPr>
          <p:cNvSpPr txBox="1"/>
          <p:nvPr userDrawn="1"/>
        </p:nvSpPr>
        <p:spPr>
          <a:xfrm rot="19092505">
            <a:off x="2066233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73C92-8D28-4F8D-A381-B5A14DC59DD3}"/>
              </a:ext>
            </a:extLst>
          </p:cNvPr>
          <p:cNvSpPr txBox="1"/>
          <p:nvPr userDrawn="1"/>
        </p:nvSpPr>
        <p:spPr>
          <a:xfrm rot="19092505">
            <a:off x="4885632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54EE44-08E4-4513-A0F6-798D439B5A1D}"/>
              </a:ext>
            </a:extLst>
          </p:cNvPr>
          <p:cNvSpPr txBox="1"/>
          <p:nvPr userDrawn="1"/>
        </p:nvSpPr>
        <p:spPr>
          <a:xfrm rot="19092505">
            <a:off x="6236176" y="1363471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30AA-1BA9-47E2-8109-AAABD8A7F60D}"/>
              </a:ext>
            </a:extLst>
          </p:cNvPr>
          <p:cNvSpPr txBox="1"/>
          <p:nvPr userDrawn="1"/>
        </p:nvSpPr>
        <p:spPr>
          <a:xfrm rot="19092505">
            <a:off x="9114727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CB10B-6A62-47F2-838B-3C54967D52FF}"/>
              </a:ext>
            </a:extLst>
          </p:cNvPr>
          <p:cNvSpPr txBox="1"/>
          <p:nvPr userDrawn="1"/>
        </p:nvSpPr>
        <p:spPr>
          <a:xfrm rot="19092505">
            <a:off x="7705029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04D95A-54A3-4EBE-BF86-55526697D37D}"/>
              </a:ext>
            </a:extLst>
          </p:cNvPr>
          <p:cNvSpPr txBox="1"/>
          <p:nvPr userDrawn="1"/>
        </p:nvSpPr>
        <p:spPr>
          <a:xfrm rot="19092505">
            <a:off x="10524428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1943B8-BFD5-421C-B0CF-DE3864D3020F}"/>
              </a:ext>
            </a:extLst>
          </p:cNvPr>
          <p:cNvSpPr txBox="1"/>
          <p:nvPr userDrawn="1"/>
        </p:nvSpPr>
        <p:spPr>
          <a:xfrm rot="19092505">
            <a:off x="6295322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3676A-5837-4FF7-9581-8D3EDE450F94}"/>
              </a:ext>
            </a:extLst>
          </p:cNvPr>
          <p:cNvSpPr txBox="1"/>
          <p:nvPr userDrawn="1"/>
        </p:nvSpPr>
        <p:spPr>
          <a:xfrm rot="19092505">
            <a:off x="9114723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77502-49A3-4444-9F8F-73D5C11EE027}"/>
              </a:ext>
            </a:extLst>
          </p:cNvPr>
          <p:cNvSpPr txBox="1"/>
          <p:nvPr userDrawn="1"/>
        </p:nvSpPr>
        <p:spPr>
          <a:xfrm rot="19092505">
            <a:off x="7705025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9EBA1-E131-4755-8C0D-3F6766CFCFED}"/>
              </a:ext>
            </a:extLst>
          </p:cNvPr>
          <p:cNvSpPr txBox="1"/>
          <p:nvPr userDrawn="1"/>
        </p:nvSpPr>
        <p:spPr>
          <a:xfrm rot="19092505">
            <a:off x="10524424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627C9-77E5-47E7-92D5-585C85BFDA1F}"/>
              </a:ext>
            </a:extLst>
          </p:cNvPr>
          <p:cNvSpPr txBox="1"/>
          <p:nvPr userDrawn="1"/>
        </p:nvSpPr>
        <p:spPr>
          <a:xfrm rot="19092505">
            <a:off x="796560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A94615-BF33-406A-8237-83A6B5D5D3C1}"/>
              </a:ext>
            </a:extLst>
          </p:cNvPr>
          <p:cNvSpPr txBox="1"/>
          <p:nvPr userDrawn="1"/>
        </p:nvSpPr>
        <p:spPr>
          <a:xfrm rot="19092505">
            <a:off x="3615961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11D70-23A8-40B2-BB14-094CD8469782}"/>
              </a:ext>
            </a:extLst>
          </p:cNvPr>
          <p:cNvSpPr txBox="1"/>
          <p:nvPr userDrawn="1"/>
        </p:nvSpPr>
        <p:spPr>
          <a:xfrm rot="19092505">
            <a:off x="6435352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17A6C9-191C-44CC-8197-7AD7F947E2C1}"/>
              </a:ext>
            </a:extLst>
          </p:cNvPr>
          <p:cNvSpPr txBox="1"/>
          <p:nvPr userDrawn="1"/>
        </p:nvSpPr>
        <p:spPr>
          <a:xfrm rot="19092505">
            <a:off x="9254753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06AB-3AFC-452F-B35B-E552A6FB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620-A431-4331-859E-432F0CBD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87BE-21D6-4BDD-9FFB-EE8CED0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E43-994E-4350-9702-3DD5B8D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5A02-61EA-4CB5-B0E4-27F049B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4EC9-8CC2-4258-922F-FB331ACE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FEEA-44CD-4E75-846A-3273B3CE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5C06-FEA7-4BF5-A333-C852147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462-55F1-4A83-B442-047A1B8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FECD-A79A-44B5-A130-31E24C8F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96E-33E1-40B0-A363-9B7DE83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107D-79E8-47D5-93C1-6A58015A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6810-6522-4F74-8396-EBB1FCE3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57F7-887C-43D1-932E-D5C8BD7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6088-36A3-463C-A992-38B5E3B5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121-484D-4342-B544-5376A4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72E-AB4A-418F-8689-32850CE0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507-112C-448A-A799-190E818F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7FE4-0D9A-4BFA-ACDB-86864F8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78A1-34E1-4578-8314-C7F4D8AB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C1680-185F-4832-9F85-D2CF6600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57A9-9019-46A2-8440-49DD6FBD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08B87-E123-4F2B-8DB4-9C032BC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367C-B3DE-4313-8C3F-BC129083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B6E-DAEE-4A1F-93C9-0F847754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9559D-ADB7-4FEA-93A6-65B436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2FCDD-DF3E-4E8B-95FE-4F90DC8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547F-D446-4267-BF77-C3F23F12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959AD-9A43-4939-B189-CAD9E93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0FDC-397C-4457-A16D-B317AAF5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9B25-3AAD-407F-8673-2C56EA72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9262-E0F2-4637-9394-214159A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35E3-FE5F-4AB9-81E9-1D56E55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14A0-A23E-4B61-8DFA-80C87CA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E5ED-0A21-42DB-BB2A-C91BE8E2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3E821-4736-4562-A65C-B7ECEC11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B663-E486-49DE-9C43-A33ED33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BCA4-B8B0-48D4-B1F4-13147178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2DBDD-A3B1-4C34-8688-C41FEBE6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F844-0557-43CB-9CCB-4A5B335B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DC4F-AECE-4D9D-9807-2FD4AC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3DA3-0BA4-4CFB-9057-2ED37606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8F1C-DE52-421D-A3F7-5ED681A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17/06/relationships/model3d" Target="../media/model3d1.glb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Datatypes</a:t>
            </a:r>
            <a:r>
              <a:rPr lang="en-US" sz="8800" dirty="0">
                <a:solidFill>
                  <a:srgbClr val="00B0F0"/>
                </a:solidFill>
              </a:rPr>
              <a:t> and </a:t>
            </a:r>
            <a:r>
              <a:rPr lang="en-US" sz="8800" b="1" dirty="0">
                <a:solidFill>
                  <a:srgbClr val="00B0F0"/>
                </a:solidFill>
              </a:rPr>
              <a:t>Variables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Float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654788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Float, or "floating point number" is a number, positive or negative, containing one or	more decimals.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float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5109874" y="2425335"/>
            <a:ext cx="1033436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1.1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6445495" y="2415615"/>
            <a:ext cx="1132224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2.0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38F2B5-ED87-49AB-A295-14BE4B6CFE5E}"/>
              </a:ext>
            </a:extLst>
          </p:cNvPr>
          <p:cNvSpPr/>
          <p:nvPr/>
        </p:nvSpPr>
        <p:spPr>
          <a:xfrm>
            <a:off x="9116736" y="2416688"/>
            <a:ext cx="173249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0.1111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CBD6A1-AA3D-4090-85D9-19CE45317CD7}"/>
              </a:ext>
            </a:extLst>
          </p:cNvPr>
          <p:cNvSpPr/>
          <p:nvPr/>
        </p:nvSpPr>
        <p:spPr>
          <a:xfrm>
            <a:off x="7781115" y="2405822"/>
            <a:ext cx="113222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-3.14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683530"/>
            <a:ext cx="356205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 1.10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2" y="4221814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 = 1.0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2" y="4765341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 = -35.59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3914997"/>
            <a:ext cx="900641" cy="4140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stCxn id="15" idx="3"/>
            <a:endCxn id="13" idx="5"/>
          </p:cNvCxnSpPr>
          <p:nvPr/>
        </p:nvCxnSpPr>
        <p:spPr>
          <a:xfrm>
            <a:off x="6176261" y="4329027"/>
            <a:ext cx="900641" cy="1242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1" cy="667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28871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Float can also be scientific numbers with an "e" to indicate the power of 10.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2887149" cy="130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use the type() function to know which class a variable or a value belongs to.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70" y="2136212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10" y="2136212"/>
            <a:ext cx="609600" cy="609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EB9F9C8-4032-42AD-9092-CE9D8A9C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6" y="2110815"/>
            <a:ext cx="6096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755ACE-E855-4BFD-91A0-BDFC0387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37" y="2112089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DA086F4-64CF-4EEB-ADEB-EC550C26B0E8}"/>
              </a:ext>
            </a:extLst>
          </p:cNvPr>
          <p:cNvSpPr/>
          <p:nvPr/>
        </p:nvSpPr>
        <p:spPr>
          <a:xfrm>
            <a:off x="7076902" y="5308289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 = 87.7e100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728658-E02D-4FAD-A92E-5D107FA4B4CB}"/>
              </a:ext>
            </a:extLst>
          </p:cNvPr>
          <p:cNvCxnSpPr>
            <a:cxnSpLocks/>
            <a:stCxn id="15" idx="3"/>
            <a:endCxn id="31" idx="5"/>
          </p:cNvCxnSpPr>
          <p:nvPr/>
        </p:nvCxnSpPr>
        <p:spPr>
          <a:xfrm>
            <a:off x="6176261" y="4329027"/>
            <a:ext cx="900641" cy="121072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4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Strings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311583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String literals in python are surrounded by either single quotation marks, or double 	quotation marks.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4298049" y="2405822"/>
            <a:ext cx="1330340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‘Sam’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5779287" y="2401974"/>
            <a:ext cx="179843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“Samuel”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38F2B5-ED87-49AB-A295-14BE4B6CFE5E}"/>
              </a:ext>
            </a:extLst>
          </p:cNvPr>
          <p:cNvSpPr/>
          <p:nvPr/>
        </p:nvSpPr>
        <p:spPr>
          <a:xfrm>
            <a:off x="9116736" y="2416688"/>
            <a:ext cx="173249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“apple”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CBD6A1-AA3D-4090-85D9-19CE45317CD7}"/>
              </a:ext>
            </a:extLst>
          </p:cNvPr>
          <p:cNvSpPr/>
          <p:nvPr/>
        </p:nvSpPr>
        <p:spPr>
          <a:xfrm>
            <a:off x="7781115" y="2405822"/>
            <a:ext cx="113222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‘a’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683530"/>
            <a:ext cx="421220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 = “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bruce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wayne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01”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1" y="4221814"/>
            <a:ext cx="4212201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 = ‘yellow’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1" y="4765341"/>
            <a:ext cx="4212202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Institute =  ‘digipodium’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3914997"/>
            <a:ext cx="900641" cy="4140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cxnSpLocks/>
            <a:stCxn id="15" idx="3"/>
            <a:endCxn id="13" idx="5"/>
          </p:cNvCxnSpPr>
          <p:nvPr/>
        </p:nvCxnSpPr>
        <p:spPr>
          <a:xfrm>
            <a:off x="6176261" y="4329027"/>
            <a:ext cx="900640" cy="1242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0" cy="667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28871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143C"/>
                </a:solidFill>
                <a:effectLst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the same as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3010076" cy="154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Multiline Strings :</a:t>
            </a:r>
          </a:p>
          <a:p>
            <a:r>
              <a:rPr lang="en-US" dirty="0"/>
              <a:t>You can assign a multiline string to a variable by using three quotes  ‘’’ Hey </a:t>
            </a:r>
            <a:r>
              <a:rPr lang="en-US" dirty="0" err="1"/>
              <a:t>yo</a:t>
            </a:r>
            <a:r>
              <a:rPr lang="en-US" dirty="0"/>
              <a:t> ‘’’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47" y="2118628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02" y="2122571"/>
            <a:ext cx="609600" cy="609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EB9F9C8-4032-42AD-9092-CE9D8A9C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6" y="2110815"/>
            <a:ext cx="6096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755ACE-E855-4BFD-91A0-BDFC0387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37" y="2112089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Boolean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311583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Booleans represent one of two values: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True</a:t>
            </a:r>
            <a:r>
              <a:rPr lang="en-US" b="0" i="0" dirty="0">
                <a:solidFill>
                  <a:schemeClr val="bg1"/>
                </a:solidFill>
                <a:effectLst/>
              </a:rPr>
              <a:t> or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False</a:t>
            </a:r>
            <a:r>
              <a:rPr lang="en-US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boolean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4695023" y="2241138"/>
            <a:ext cx="1330340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True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6176261" y="2237290"/>
            <a:ext cx="179843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False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683530"/>
            <a:ext cx="421220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is_coding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1" y="4221814"/>
            <a:ext cx="4212201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is_fun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1" y="4765341"/>
            <a:ext cx="4212202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</a:rPr>
              <a:t>are_u_bored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3914997"/>
            <a:ext cx="900641" cy="4140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cxnSpLocks/>
            <a:stCxn id="15" idx="3"/>
            <a:endCxn id="13" idx="5"/>
          </p:cNvCxnSpPr>
          <p:nvPr/>
        </p:nvCxnSpPr>
        <p:spPr>
          <a:xfrm>
            <a:off x="6176261" y="4329027"/>
            <a:ext cx="900640" cy="1242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0" cy="667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28871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143C"/>
                </a:solidFill>
                <a:effectLst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the same as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3010076" cy="154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In programming you often need to know if an expression is </a:t>
            </a:r>
            <a:r>
              <a:rPr lang="en-US" b="1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True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False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21" y="1953944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6" y="1957887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None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311583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when you don’t want to store something but want to create an empty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 dirty="0"/>
              <a:t>Stage 1 | level 1 – Datatypes and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Nonetype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7071616" y="2371288"/>
            <a:ext cx="1330340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None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3" y="4097559"/>
            <a:ext cx="421220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 None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4329026"/>
            <a:ext cx="90064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371853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The None keyword is used to define a null value, or no value at all</a:t>
            </a:r>
            <a:endParaRPr lang="en-US" b="0" i="0" dirty="0">
              <a:solidFill>
                <a:srgbClr val="DC143C"/>
              </a:solidFill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3718530" cy="146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None is not the same as 0, False, or an empty string. None is a datatype of its own (</a:t>
            </a:r>
            <a:r>
              <a:rPr lang="en-US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NoneType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) and only None can be None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14" y="2084094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6DC1-9283-4A0D-8C0F-72AB1955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4FAD9-5A81-43BA-B1CA-6C114592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| level 1 – Datatypes and variables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8F3EB-7DAE-40E1-A100-CEAFE9FA6C0F}"/>
              </a:ext>
            </a:extLst>
          </p:cNvPr>
          <p:cNvSpPr/>
          <p:nvPr/>
        </p:nvSpPr>
        <p:spPr>
          <a:xfrm>
            <a:off x="-11195" y="0"/>
            <a:ext cx="12203195" cy="602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 special datatypes</a:t>
            </a:r>
          </a:p>
        </p:txBody>
      </p:sp>
    </p:spTree>
    <p:extLst>
      <p:ext uri="{BB962C8B-B14F-4D97-AF65-F5344CB8AC3E}">
        <p14:creationId xmlns:p14="http://schemas.microsoft.com/office/powerpoint/2010/main" val="204230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 is an ordered sequence of items.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It is one of the most used datatype in Python and is very useful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6"/>
            <a:ext cx="6936260" cy="40005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Items separated by commas are enclosed within brackets [ ]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Items in a list do not need to be of the same type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Declaring a list is pretty straight forward.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0F950-2C8F-4471-85C9-A262F6662EF2}"/>
              </a:ext>
            </a:extLst>
          </p:cNvPr>
          <p:cNvSpPr txBox="1"/>
          <p:nvPr/>
        </p:nvSpPr>
        <p:spPr>
          <a:xfrm>
            <a:off x="4433250" y="4501554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vals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'python'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227726"/>
          </a:xfrm>
          <a:prstGeom prst="roundRect">
            <a:avLst>
              <a:gd name="adj" fmla="val 3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List are part of python collections or data structures and thus are very important to understand.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345145-CFAA-46A5-B53D-3A957F8E15AD}"/>
              </a:ext>
            </a:extLst>
          </p:cNvPr>
          <p:cNvSpPr txBox="1"/>
          <p:nvPr/>
        </p:nvSpPr>
        <p:spPr>
          <a:xfrm>
            <a:off x="4433250" y="4995769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colors = [‘red’, ‘green’, ‘yellow’]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A5D4FF-AB32-479F-A073-2DA6480096A2}"/>
              </a:ext>
            </a:extLst>
          </p:cNvPr>
          <p:cNvCxnSpPr>
            <a:stCxn id="31" idx="3"/>
            <a:endCxn id="14" idx="1"/>
          </p:cNvCxnSpPr>
          <p:nvPr/>
        </p:nvCxnSpPr>
        <p:spPr>
          <a:xfrm flipV="1">
            <a:off x="3647245" y="4177805"/>
            <a:ext cx="786005" cy="50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CE88CC-7E90-4E98-950C-1CC68F7C3BB7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>
            <a:off x="3647245" y="4684117"/>
            <a:ext cx="786005" cy="49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EAD2223-C99F-42C6-8D3D-51CEA2FF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0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Tuple is an ordered sequence of items.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A tuple is a collection which is unchangeable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6"/>
            <a:ext cx="6936260" cy="400052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In python tuples are written with round brackets ( 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usually faster than lists as they cannot change dynamically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Declaring a tuple is also pretty straight forward.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 =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0F950-2C8F-4471-85C9-A262F6662EF2}"/>
              </a:ext>
            </a:extLst>
          </p:cNvPr>
          <p:cNvSpPr txBox="1"/>
          <p:nvPr/>
        </p:nvSpPr>
        <p:spPr>
          <a:xfrm>
            <a:off x="4433250" y="4501554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vals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'python’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227726"/>
          </a:xfrm>
          <a:prstGeom prst="roundRect">
            <a:avLst>
              <a:gd name="adj" fmla="val 329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Tuples are immutable (unchangeable) and are used internally by python mostly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345145-CFAA-46A5-B53D-3A957F8E15AD}"/>
              </a:ext>
            </a:extLst>
          </p:cNvPr>
          <p:cNvSpPr txBox="1"/>
          <p:nvPr/>
        </p:nvSpPr>
        <p:spPr>
          <a:xfrm>
            <a:off x="4433250" y="4995769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colors = (‘red’, ‘green’, ‘yellow’)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A5D4FF-AB32-479F-A073-2DA6480096A2}"/>
              </a:ext>
            </a:extLst>
          </p:cNvPr>
          <p:cNvCxnSpPr>
            <a:stCxn id="31" idx="3"/>
            <a:endCxn id="14" idx="1"/>
          </p:cNvCxnSpPr>
          <p:nvPr/>
        </p:nvCxnSpPr>
        <p:spPr>
          <a:xfrm flipV="1">
            <a:off x="3647245" y="4177805"/>
            <a:ext cx="786005" cy="50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CE88CC-7E90-4E98-950C-1CC68F7C3BB7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>
            <a:off x="3647245" y="4684117"/>
            <a:ext cx="786005" cy="49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081CB4D-3226-4C12-B3B2-BDBF3BB6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2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Set is an unordered collection of </a:t>
            </a:r>
            <a:r>
              <a:rPr lang="en-US" b="1" dirty="0"/>
              <a:t>unique</a:t>
            </a:r>
            <a:r>
              <a:rPr lang="en-US" dirty="0"/>
              <a:t> items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items in a set are not ordered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6"/>
            <a:ext cx="6936260" cy="40005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 Set is defined by values separated by comma inside braces { }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Sets have unique values. They eliminate duplicates.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Declaring a set is also pretty straight forward.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0F950-2C8F-4471-85C9-A262F6662EF2}"/>
              </a:ext>
            </a:extLst>
          </p:cNvPr>
          <p:cNvSpPr txBox="1"/>
          <p:nvPr/>
        </p:nvSpPr>
        <p:spPr>
          <a:xfrm>
            <a:off x="4433250" y="4501554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vals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'python’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227726"/>
          </a:xfrm>
          <a:prstGeom prst="roundRect">
            <a:avLst>
              <a:gd name="adj" fmla="val 3296"/>
            </a:avLst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We can perform set operations like union, intersection on two sets.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345145-CFAA-46A5-B53D-3A957F8E15AD}"/>
              </a:ext>
            </a:extLst>
          </p:cNvPr>
          <p:cNvSpPr txBox="1"/>
          <p:nvPr/>
        </p:nvSpPr>
        <p:spPr>
          <a:xfrm>
            <a:off x="4433250" y="4995769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colors = { ‘red’, ‘green’, ‘yellow’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A5D4FF-AB32-479F-A073-2DA6480096A2}"/>
              </a:ext>
            </a:extLst>
          </p:cNvPr>
          <p:cNvCxnSpPr>
            <a:stCxn id="31" idx="3"/>
            <a:endCxn id="14" idx="1"/>
          </p:cNvCxnSpPr>
          <p:nvPr/>
        </p:nvCxnSpPr>
        <p:spPr>
          <a:xfrm flipV="1">
            <a:off x="3647245" y="4177805"/>
            <a:ext cx="786005" cy="50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CE88CC-7E90-4E98-950C-1CC68F7C3BB7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>
            <a:off x="3647245" y="4684117"/>
            <a:ext cx="786005" cy="49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081CB4D-3226-4C12-B3B2-BDBF3BB6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2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1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Dictionary is an ordered collection of key-value pairs (3.7)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Generally used when we have a huge amount of data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5"/>
            <a:ext cx="6936260" cy="701067"/>
          </a:xfrm>
          <a:prstGeom prst="roundRect">
            <a:avLst>
              <a:gd name="adj" fmla="val 1122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Dictionaries are defined within braces { } with each item being a pair in the form </a:t>
            </a:r>
            <a:r>
              <a:rPr lang="en-US" b="1" i="0" dirty="0">
                <a:effectLst/>
                <a:latin typeface="euclid_circular_a"/>
              </a:rPr>
              <a:t>key : value</a:t>
            </a:r>
            <a:r>
              <a:rPr lang="en-US" b="0" i="0" dirty="0">
                <a:effectLst/>
                <a:latin typeface="euclid_circular_a"/>
              </a:rPr>
              <a:t>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Items in a dictionary do not need to be of the same type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Key and value can be of any type.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car_info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549278"/>
          </a:xfrm>
          <a:prstGeom prst="roundRect">
            <a:avLst>
              <a:gd name="adj" fmla="val 3296"/>
            </a:avLst>
          </a:prstGeom>
          <a:solidFill>
            <a:srgbClr val="A86E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Dictionaries are optimized for retrieving data. We must know the key to retrieve the value.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0FE24C1-5FDB-4CF0-8A07-0F27EFD9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2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/>
              <a:t>Stage 1 | level 1 – Datatypes and variables 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0"/>
            <a:ext cx="12203195" cy="6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9089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 blocks of 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473144" y="239999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668162" y="3432399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587578" y="3429002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506994" y="3429001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426410" y="3431677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345826" y="3429000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650083" y="1748483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611490" y="2706492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571198" y="2632350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529568" y="1673980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490615" y="712933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374290" y="131805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569308" y="2350461"/>
            <a:ext cx="1721709" cy="469557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488724" y="234706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408140" y="2347063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327556" y="234973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246972" y="234706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51229" y="666545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512636" y="1624554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72344" y="1550412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430714" y="592042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91761" y="-369005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FC31-F1CE-46DD-9E47-6AC4E830220D}"/>
              </a:ext>
            </a:extLst>
          </p:cNvPr>
          <p:cNvSpPr/>
          <p:nvPr/>
        </p:nvSpPr>
        <p:spPr>
          <a:xfrm>
            <a:off x="1569308" y="3286897"/>
            <a:ext cx="9399373" cy="2018271"/>
          </a:xfrm>
          <a:prstGeom prst="roundRect">
            <a:avLst>
              <a:gd name="adj" fmla="val 36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42998-EB9F-466C-AB0B-5DDFC1BEA9C0}"/>
              </a:ext>
            </a:extLst>
          </p:cNvPr>
          <p:cNvSpPr txBox="1"/>
          <p:nvPr/>
        </p:nvSpPr>
        <p:spPr>
          <a:xfrm>
            <a:off x="1837038" y="3492843"/>
            <a:ext cx="28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variable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F9810-8F82-48B1-925A-E94CE6399E5F}"/>
              </a:ext>
            </a:extLst>
          </p:cNvPr>
          <p:cNvSpPr txBox="1"/>
          <p:nvPr/>
        </p:nvSpPr>
        <p:spPr>
          <a:xfrm>
            <a:off x="1837038" y="3897032"/>
            <a:ext cx="2804982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storage location for data in a computer programs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BA7A1-70E6-4A60-B524-D862573D8226}"/>
              </a:ext>
            </a:extLst>
          </p:cNvPr>
          <p:cNvSpPr txBox="1"/>
          <p:nvPr/>
        </p:nvSpPr>
        <p:spPr>
          <a:xfrm>
            <a:off x="4866504" y="3897032"/>
            <a:ext cx="2804982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storage location can be used to store a value and retrieve the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5F17F2-E856-4F80-BA37-7B0194F0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6" y="3610597"/>
            <a:ext cx="6096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81CC64-D2FB-4777-B197-47C24150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66" y="3755732"/>
            <a:ext cx="801323" cy="8013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10179-EA51-4FBA-B59B-7D8CEFBD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04" y="3592232"/>
            <a:ext cx="609600" cy="6096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0AAA86-F431-4779-82A8-866AA6102737}"/>
              </a:ext>
            </a:extLst>
          </p:cNvPr>
          <p:cNvSpPr/>
          <p:nvPr/>
        </p:nvSpPr>
        <p:spPr>
          <a:xfrm rot="19404594">
            <a:off x="8710495" y="4043104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C2E886-1D99-4FB1-B05D-174AC1785486}"/>
              </a:ext>
            </a:extLst>
          </p:cNvPr>
          <p:cNvSpPr txBox="1"/>
          <p:nvPr/>
        </p:nvSpPr>
        <p:spPr>
          <a:xfrm>
            <a:off x="8677020" y="4548116"/>
            <a:ext cx="834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variable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E60370-1B7A-4359-8585-8E79EE0BB452}"/>
              </a:ext>
            </a:extLst>
          </p:cNvPr>
          <p:cNvSpPr/>
          <p:nvPr/>
        </p:nvSpPr>
        <p:spPr>
          <a:xfrm>
            <a:off x="9753510" y="4170301"/>
            <a:ext cx="869182" cy="218552"/>
          </a:xfrm>
          <a:prstGeom prst="roundRect">
            <a:avLst>
              <a:gd name="adj" fmla="val 132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8451726"/>
                  </p:ext>
                </p:extLst>
              </p:nvPr>
            </p:nvGraphicFramePr>
            <p:xfrm>
              <a:off x="237212" y="3541376"/>
              <a:ext cx="1130806" cy="1207406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130806" cy="1207406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3234901" ay="-2828687" az="-27101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469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12" y="3541376"/>
                <a:ext cx="1130806" cy="1207406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F87AEC6-946C-464E-92FF-BADA950192C9}"/>
              </a:ext>
            </a:extLst>
          </p:cNvPr>
          <p:cNvCxnSpPr>
            <a:stCxn id="30" idx="0"/>
            <a:endCxn id="37" idx="0"/>
          </p:cNvCxnSpPr>
          <p:nvPr/>
        </p:nvCxnSpPr>
        <p:spPr>
          <a:xfrm rot="16200000" flipV="1">
            <a:off x="9433781" y="3415980"/>
            <a:ext cx="414569" cy="1094073"/>
          </a:xfrm>
          <a:prstGeom prst="curvedConnector3">
            <a:avLst>
              <a:gd name="adj1" fmla="val 15514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32768B-C50F-4A70-9170-2B5262BADFA9}"/>
              </a:ext>
            </a:extLst>
          </p:cNvPr>
          <p:cNvSpPr txBox="1"/>
          <p:nvPr/>
        </p:nvSpPr>
        <p:spPr>
          <a:xfrm>
            <a:off x="9753510" y="4557055"/>
            <a:ext cx="834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value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86A3463-8671-4C82-9308-2CE3BCB0C7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2647" y="4052675"/>
            <a:ext cx="680286" cy="336178"/>
          </a:xfrm>
          <a:prstGeom prst="curvedConnector3">
            <a:avLst>
              <a:gd name="adj1" fmla="val 994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6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374290" y="131805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569308" y="2350461"/>
            <a:ext cx="1721709" cy="469557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488724" y="234706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408140" y="2347063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327556" y="234973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246972" y="234706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51229" y="666545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512636" y="1624554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72344" y="1550412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430714" y="592042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91761" y="-369005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FC31-F1CE-46DD-9E47-6AC4E830220D}"/>
              </a:ext>
            </a:extLst>
          </p:cNvPr>
          <p:cNvSpPr/>
          <p:nvPr/>
        </p:nvSpPr>
        <p:spPr>
          <a:xfrm>
            <a:off x="1569308" y="3286897"/>
            <a:ext cx="9399373" cy="2018271"/>
          </a:xfrm>
          <a:prstGeom prst="roundRect">
            <a:avLst>
              <a:gd name="adj" fmla="val 36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42998-EB9F-466C-AB0B-5DDFC1BEA9C0}"/>
              </a:ext>
            </a:extLst>
          </p:cNvPr>
          <p:cNvSpPr txBox="1"/>
          <p:nvPr/>
        </p:nvSpPr>
        <p:spPr>
          <a:xfrm>
            <a:off x="1837038" y="3492843"/>
            <a:ext cx="28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variable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F9810-8F82-48B1-925A-E94CE6399E5F}"/>
              </a:ext>
            </a:extLst>
          </p:cNvPr>
          <p:cNvSpPr txBox="1"/>
          <p:nvPr/>
        </p:nvSpPr>
        <p:spPr>
          <a:xfrm>
            <a:off x="1837038" y="3897032"/>
            <a:ext cx="2804982" cy="12003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Value in a variable can be changed anytime by coder or during execution of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BA7A1-70E6-4A60-B524-D862573D8226}"/>
              </a:ext>
            </a:extLst>
          </p:cNvPr>
          <p:cNvSpPr txBox="1"/>
          <p:nvPr/>
        </p:nvSpPr>
        <p:spPr>
          <a:xfrm>
            <a:off x="4866504" y="3897032"/>
            <a:ext cx="2804982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value of variable will determine the datatypes of the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5F17F2-E856-4F80-BA37-7B0194F0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6" y="3610597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10179-EA51-4FBA-B59B-7D8CEFBD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04" y="3592232"/>
            <a:ext cx="609600" cy="6096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0AAA86-F431-4779-82A8-866AA6102737}"/>
              </a:ext>
            </a:extLst>
          </p:cNvPr>
          <p:cNvSpPr/>
          <p:nvPr/>
        </p:nvSpPr>
        <p:spPr>
          <a:xfrm>
            <a:off x="7937357" y="3417890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</a:t>
            </a: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212" y="3541376"/>
              <a:ext cx="1130806" cy="120740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30806" cy="1207406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3234901" ay="-2828687" az="-271010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2469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12" y="3541376"/>
                <a:ext cx="1130806" cy="1207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Gift Box Medium Geometric">
                <a:extLst>
                  <a:ext uri="{FF2B5EF4-FFF2-40B4-BE49-F238E27FC236}">
                    <a16:creationId xmlns:a16="http://schemas.microsoft.com/office/drawing/2014/main" id="{2C9D7E6E-B9DD-482E-AB25-4D6D710870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2664973"/>
                  </p:ext>
                </p:extLst>
              </p:nvPr>
            </p:nvGraphicFramePr>
            <p:xfrm>
              <a:off x="7855925" y="3871664"/>
              <a:ext cx="905010" cy="88069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905010" cy="880691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5505041" ay="-2842725" az="-554277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1335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Gift Box Medium Geometric">
                <a:extLst>
                  <a:ext uri="{FF2B5EF4-FFF2-40B4-BE49-F238E27FC236}">
                    <a16:creationId xmlns:a16="http://schemas.microsoft.com/office/drawing/2014/main" id="{2C9D7E6E-B9DD-482E-AB25-4D6D710870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925" y="3871664"/>
                <a:ext cx="905010" cy="880691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4771EF0-CB83-4E99-BB47-66E93F3BA94F}"/>
              </a:ext>
            </a:extLst>
          </p:cNvPr>
          <p:cNvSpPr/>
          <p:nvPr/>
        </p:nvSpPr>
        <p:spPr>
          <a:xfrm>
            <a:off x="8949010" y="3404827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1298</a:t>
            </a: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3D Model 37" descr="Gift Box Medium Geometric">
                <a:extLst>
                  <a:ext uri="{FF2B5EF4-FFF2-40B4-BE49-F238E27FC236}">
                    <a16:creationId xmlns:a16="http://schemas.microsoft.com/office/drawing/2014/main" id="{78B105B8-A3CB-48FB-B27C-CA945F6A6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4379871"/>
                  </p:ext>
                </p:extLst>
              </p:nvPr>
            </p:nvGraphicFramePr>
            <p:xfrm>
              <a:off x="8827055" y="3818394"/>
              <a:ext cx="986056" cy="96110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986056" cy="961105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2584792" ay="-462921" az="-429401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335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3D Model 37" descr="Gift Box Medium Geometric">
                <a:extLst>
                  <a:ext uri="{FF2B5EF4-FFF2-40B4-BE49-F238E27FC236}">
                    <a16:creationId xmlns:a16="http://schemas.microsoft.com/office/drawing/2014/main" id="{78B105B8-A3CB-48FB-B27C-CA945F6A6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7055" y="3818394"/>
                <a:ext cx="986056" cy="961105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B4FC194-134A-493A-9F4F-FC65B6ADC4BA}"/>
              </a:ext>
            </a:extLst>
          </p:cNvPr>
          <p:cNvSpPr/>
          <p:nvPr/>
        </p:nvSpPr>
        <p:spPr>
          <a:xfrm>
            <a:off x="9991136" y="3417890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True</a:t>
            </a: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Model 40" descr="Gift Box Medium Geometric">
                <a:extLst>
                  <a:ext uri="{FF2B5EF4-FFF2-40B4-BE49-F238E27FC236}">
                    <a16:creationId xmlns:a16="http://schemas.microsoft.com/office/drawing/2014/main" id="{5D621D69-11D1-4545-9F6A-36E82C548B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289389"/>
                  </p:ext>
                </p:extLst>
              </p:nvPr>
            </p:nvGraphicFramePr>
            <p:xfrm>
              <a:off x="9839725" y="3801807"/>
              <a:ext cx="1044968" cy="102040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44968" cy="1020405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4291633" ay="-2405338" az="-3754967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335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Model 40" descr="Gift Box Medium Geometric">
                <a:extLst>
                  <a:ext uri="{FF2B5EF4-FFF2-40B4-BE49-F238E27FC236}">
                    <a16:creationId xmlns:a16="http://schemas.microsoft.com/office/drawing/2014/main" id="{5D621D69-11D1-4545-9F6A-36E82C548B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9725" y="3801807"/>
                <a:ext cx="1044968" cy="1020405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898772-A4EA-4FEC-9AEA-FEEFB498A4E5}"/>
              </a:ext>
            </a:extLst>
          </p:cNvPr>
          <p:cNvCxnSpPr>
            <a:cxnSpLocks/>
          </p:cNvCxnSpPr>
          <p:nvPr/>
        </p:nvCxnSpPr>
        <p:spPr>
          <a:xfrm>
            <a:off x="8286750" y="3633113"/>
            <a:ext cx="21679" cy="56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9DE67A-A24B-4BA9-BF2E-BDB0BE50659E}"/>
              </a:ext>
            </a:extLst>
          </p:cNvPr>
          <p:cNvCxnSpPr>
            <a:cxnSpLocks/>
          </p:cNvCxnSpPr>
          <p:nvPr/>
        </p:nvCxnSpPr>
        <p:spPr>
          <a:xfrm>
            <a:off x="9311640" y="3621843"/>
            <a:ext cx="8443" cy="59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5D03D-6165-4675-A73D-1461D30BE1F6}"/>
              </a:ext>
            </a:extLst>
          </p:cNvPr>
          <p:cNvCxnSpPr>
            <a:cxnSpLocks/>
          </p:cNvCxnSpPr>
          <p:nvPr/>
        </p:nvCxnSpPr>
        <p:spPr>
          <a:xfrm>
            <a:off x="10374630" y="3644314"/>
            <a:ext cx="3805" cy="65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F0F0F6-6085-4E62-9073-92ACB0AC828C}"/>
              </a:ext>
            </a:extLst>
          </p:cNvPr>
          <p:cNvSpPr/>
          <p:nvPr/>
        </p:nvSpPr>
        <p:spPr>
          <a:xfrm>
            <a:off x="8014262" y="4820362"/>
            <a:ext cx="588335" cy="18142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52A6344-E470-4B3A-B5C5-2D68CF40F9DE}"/>
              </a:ext>
            </a:extLst>
          </p:cNvPr>
          <p:cNvSpPr/>
          <p:nvPr/>
        </p:nvSpPr>
        <p:spPr>
          <a:xfrm>
            <a:off x="9049265" y="4820362"/>
            <a:ext cx="588335" cy="18142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pin</a:t>
            </a:r>
            <a:endParaRPr lang="en-US" sz="105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7E656B5-9A1B-43D1-8C95-E461E8E555F7}"/>
              </a:ext>
            </a:extLst>
          </p:cNvPr>
          <p:cNvSpPr/>
          <p:nvPr/>
        </p:nvSpPr>
        <p:spPr>
          <a:xfrm>
            <a:off x="10084268" y="4826108"/>
            <a:ext cx="588335" cy="18142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married</a:t>
            </a:r>
            <a:endParaRPr lang="en-US" sz="1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835786-9D0A-44B0-A154-C4196ECDFA30}"/>
              </a:ext>
            </a:extLst>
          </p:cNvPr>
          <p:cNvGrpSpPr/>
          <p:nvPr/>
        </p:nvGrpSpPr>
        <p:grpSpPr>
          <a:xfrm>
            <a:off x="3276083" y="5369971"/>
            <a:ext cx="5639831" cy="615778"/>
            <a:chOff x="6268994" y="1289582"/>
            <a:chExt cx="5639831" cy="61577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430017D-845E-47B2-A186-36A30398E4D1}"/>
                </a:ext>
              </a:extLst>
            </p:cNvPr>
            <p:cNvSpPr/>
            <p:nvPr/>
          </p:nvSpPr>
          <p:spPr>
            <a:xfrm>
              <a:off x="6513041" y="1339114"/>
              <a:ext cx="5395784" cy="523885"/>
            </a:xfrm>
            <a:prstGeom prst="roundRect">
              <a:avLst>
                <a:gd name="adj" fmla="val 8879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MV Boli" panose="02000500030200090000" pitchFamily="2" charset="0"/>
                  <a:cs typeface="MV Boli" panose="02000500030200090000" pitchFamily="2" charset="0"/>
                </a:rPr>
                <a:t>       variables are written in small letters in python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D36C249-82CE-43C1-A958-BC3DB979A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994" y="1289582"/>
              <a:ext cx="615778" cy="615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18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374290" y="131805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569308" y="2350461"/>
            <a:ext cx="1721709" cy="469557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488724" y="234706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408140" y="2347063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327556" y="234973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246972" y="234706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51229" y="666545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512636" y="1624554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72344" y="1550412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430714" y="592042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91761" y="-369005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FC31-F1CE-46DD-9E47-6AC4E830220D}"/>
              </a:ext>
            </a:extLst>
          </p:cNvPr>
          <p:cNvSpPr/>
          <p:nvPr/>
        </p:nvSpPr>
        <p:spPr>
          <a:xfrm>
            <a:off x="1569308" y="3286897"/>
            <a:ext cx="9399373" cy="2018271"/>
          </a:xfrm>
          <a:prstGeom prst="roundRect">
            <a:avLst>
              <a:gd name="adj" fmla="val 36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42998-EB9F-466C-AB0B-5DDFC1BEA9C0}"/>
              </a:ext>
            </a:extLst>
          </p:cNvPr>
          <p:cNvSpPr txBox="1"/>
          <p:nvPr/>
        </p:nvSpPr>
        <p:spPr>
          <a:xfrm>
            <a:off x="1837038" y="3492843"/>
            <a:ext cx="50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a variable in python  is super easy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9146789"/>
                  </p:ext>
                </p:extLst>
              </p:nvPr>
            </p:nvGraphicFramePr>
            <p:xfrm>
              <a:off x="245943" y="3668399"/>
              <a:ext cx="1130806" cy="120740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30806" cy="1207406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3234901" ay="-2828687" az="-27101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69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43" y="3668399"/>
                <a:ext cx="1130806" cy="120740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D172A91-7890-4081-BEB2-085A72B6496C}"/>
              </a:ext>
            </a:extLst>
          </p:cNvPr>
          <p:cNvSpPr/>
          <p:nvPr/>
        </p:nvSpPr>
        <p:spPr>
          <a:xfrm>
            <a:off x="1954427" y="4005816"/>
            <a:ext cx="1534298" cy="532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= 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51044-B7BE-408E-9670-3095F39F31DF}"/>
              </a:ext>
            </a:extLst>
          </p:cNvPr>
          <p:cNvSpPr/>
          <p:nvPr/>
        </p:nvSpPr>
        <p:spPr>
          <a:xfrm>
            <a:off x="1954426" y="4609516"/>
            <a:ext cx="1534298" cy="532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color2 = ‘red’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CA4882-7259-4A23-A34C-C57B302C707E}"/>
              </a:ext>
            </a:extLst>
          </p:cNvPr>
          <p:cNvSpPr/>
          <p:nvPr/>
        </p:nvSpPr>
        <p:spPr>
          <a:xfrm>
            <a:off x="3607141" y="4005814"/>
            <a:ext cx="2170668" cy="532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‘bob’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CDE84D-B137-4486-AF1B-BBC48B6C8AF7}"/>
              </a:ext>
            </a:extLst>
          </p:cNvPr>
          <p:cNvSpPr/>
          <p:nvPr/>
        </p:nvSpPr>
        <p:spPr>
          <a:xfrm>
            <a:off x="3607141" y="4616383"/>
            <a:ext cx="2170669" cy="532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is_sleeping</a:t>
            </a:r>
            <a:r>
              <a:rPr lang="en-US" dirty="0"/>
              <a:t> = False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826855-F8A2-4D72-B19B-2B8A788E0492}"/>
              </a:ext>
            </a:extLst>
          </p:cNvPr>
          <p:cNvSpPr/>
          <p:nvPr/>
        </p:nvSpPr>
        <p:spPr>
          <a:xfrm>
            <a:off x="5970368" y="4005814"/>
            <a:ext cx="4730583" cy="1136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 names start with alphabet but can have numbers and underscore ( _ ).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other special characters can be used in variables</a:t>
            </a:r>
          </a:p>
        </p:txBody>
      </p:sp>
    </p:spTree>
    <p:extLst>
      <p:ext uri="{BB962C8B-B14F-4D97-AF65-F5344CB8AC3E}">
        <p14:creationId xmlns:p14="http://schemas.microsoft.com/office/powerpoint/2010/main" val="140638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4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83BA-EBC1-4A7C-A8C6-734F5AD6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9363C-FC20-48B3-9CAC-4716A5EF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9A371-24C2-4BFA-924D-A9BD3C472C13}"/>
              </a:ext>
            </a:extLst>
          </p:cNvPr>
          <p:cNvSpPr/>
          <p:nvPr/>
        </p:nvSpPr>
        <p:spPr>
          <a:xfrm>
            <a:off x="-11195" y="0"/>
            <a:ext cx="12203195" cy="63760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Activity</a:t>
            </a:r>
            <a:endParaRPr lang="en-US" sz="5400" dirty="0"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66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407470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6DC1-9283-4A0D-8C0F-72AB1955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4FAD9-5A81-43BA-B1CA-6C114592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8F3EB-7DAE-40E1-A100-CEAFE9FA6C0F}"/>
              </a:ext>
            </a:extLst>
          </p:cNvPr>
          <p:cNvSpPr/>
          <p:nvPr/>
        </p:nvSpPr>
        <p:spPr>
          <a:xfrm>
            <a:off x="-11195" y="0"/>
            <a:ext cx="12203195" cy="6021859"/>
          </a:xfrm>
          <a:prstGeom prst="rect">
            <a:avLst/>
          </a:prstGeom>
          <a:solidFill>
            <a:srgbClr val="ECD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Datatypes</a:t>
            </a:r>
          </a:p>
        </p:txBody>
      </p:sp>
    </p:spTree>
    <p:extLst>
      <p:ext uri="{BB962C8B-B14F-4D97-AF65-F5344CB8AC3E}">
        <p14:creationId xmlns:p14="http://schemas.microsoft.com/office/powerpoint/2010/main" val="174711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Datatypes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604950" y="816537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799968" y="1848944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719384" y="1845547"/>
            <a:ext cx="1248033" cy="400051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638800" y="1845546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558216" y="1848222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477632" y="1845545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10298" y="130275"/>
            <a:ext cx="632356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471705" y="1088284"/>
            <a:ext cx="628959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31413" y="1014142"/>
            <a:ext cx="628958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389783" y="55772"/>
            <a:ext cx="631634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50830" y="-905275"/>
            <a:ext cx="628957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2331308"/>
            <a:ext cx="12192000" cy="3710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2FD3E43-3435-4D1B-B35E-C716FF528E24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rot="5400000">
            <a:off x="2723997" y="1857028"/>
            <a:ext cx="1230835" cy="200797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D3D994-1A79-4147-96B4-F73C203BDCC8}"/>
              </a:ext>
            </a:extLst>
          </p:cNvPr>
          <p:cNvCxnSpPr>
            <a:stCxn id="8" idx="2"/>
            <a:endCxn id="39" idx="0"/>
          </p:cNvCxnSpPr>
          <p:nvPr/>
        </p:nvCxnSpPr>
        <p:spPr>
          <a:xfrm rot="5400000">
            <a:off x="3632219" y="2765250"/>
            <a:ext cx="1230834" cy="1915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247E987-07B4-43E0-B9D1-CB7A536AFB9D}"/>
              </a:ext>
            </a:extLst>
          </p:cNvPr>
          <p:cNvCxnSpPr>
            <a:stCxn id="8" idx="2"/>
            <a:endCxn id="42" idx="0"/>
          </p:cNvCxnSpPr>
          <p:nvPr/>
        </p:nvCxnSpPr>
        <p:spPr>
          <a:xfrm rot="16200000" flipH="1">
            <a:off x="4591927" y="1997072"/>
            <a:ext cx="1230834" cy="17278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48BF62D-89A3-4632-ACF6-8E37433EBC2B}"/>
              </a:ext>
            </a:extLst>
          </p:cNvPr>
          <p:cNvCxnSpPr>
            <a:stCxn id="8" idx="2"/>
            <a:endCxn id="44" idx="0"/>
          </p:cNvCxnSpPr>
          <p:nvPr/>
        </p:nvCxnSpPr>
        <p:spPr>
          <a:xfrm rot="16200000" flipH="1">
            <a:off x="5551635" y="1037364"/>
            <a:ext cx="1230834" cy="36473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D45DF4-5DED-4788-AFDD-0F13C6F939B8}"/>
              </a:ext>
            </a:extLst>
          </p:cNvPr>
          <p:cNvCxnSpPr>
            <a:stCxn id="8" idx="2"/>
            <a:endCxn id="46" idx="0"/>
          </p:cNvCxnSpPr>
          <p:nvPr/>
        </p:nvCxnSpPr>
        <p:spPr>
          <a:xfrm rot="16200000" flipH="1">
            <a:off x="6540175" y="48823"/>
            <a:ext cx="1230834" cy="56243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A721A4C-BAF4-492D-9397-BBD77D788B35}"/>
              </a:ext>
            </a:extLst>
          </p:cNvPr>
          <p:cNvCxnSpPr>
            <a:stCxn id="8" idx="2"/>
            <a:endCxn id="50" idx="0"/>
          </p:cNvCxnSpPr>
          <p:nvPr/>
        </p:nvCxnSpPr>
        <p:spPr>
          <a:xfrm rot="5400000">
            <a:off x="2648898" y="2817693"/>
            <a:ext cx="2266599" cy="1122408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AF7376A-3482-4397-B85D-B8E3855B076D}"/>
              </a:ext>
            </a:extLst>
          </p:cNvPr>
          <p:cNvCxnSpPr>
            <a:stCxn id="8" idx="2"/>
            <a:endCxn id="51" idx="0"/>
          </p:cNvCxnSpPr>
          <p:nvPr/>
        </p:nvCxnSpPr>
        <p:spPr>
          <a:xfrm rot="16200000" flipH="1">
            <a:off x="3557120" y="3031879"/>
            <a:ext cx="2266598" cy="694036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5554730-5096-444A-A804-4E6D38D2AF4C}"/>
              </a:ext>
            </a:extLst>
          </p:cNvPr>
          <p:cNvCxnSpPr>
            <a:stCxn id="8" idx="2"/>
            <a:endCxn id="53" idx="0"/>
          </p:cNvCxnSpPr>
          <p:nvPr/>
        </p:nvCxnSpPr>
        <p:spPr>
          <a:xfrm rot="16200000" flipH="1">
            <a:off x="4516828" y="2072171"/>
            <a:ext cx="2266598" cy="2613452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824D91A-0F87-49C5-8739-5E7D5881E2CC}"/>
              </a:ext>
            </a:extLst>
          </p:cNvPr>
          <p:cNvCxnSpPr>
            <a:stCxn id="8" idx="2"/>
            <a:endCxn id="54" idx="0"/>
          </p:cNvCxnSpPr>
          <p:nvPr/>
        </p:nvCxnSpPr>
        <p:spPr>
          <a:xfrm rot="16200000" flipH="1">
            <a:off x="5476536" y="1112463"/>
            <a:ext cx="2266598" cy="4532868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36D9EB1-8AA2-4E17-AA55-385765CDEE1A}"/>
              </a:ext>
            </a:extLst>
          </p:cNvPr>
          <p:cNvGrpSpPr/>
          <p:nvPr/>
        </p:nvGrpSpPr>
        <p:grpSpPr>
          <a:xfrm>
            <a:off x="1577545" y="2881887"/>
            <a:ext cx="1515763" cy="1171195"/>
            <a:chOff x="1577545" y="2881887"/>
            <a:chExt cx="1515763" cy="117119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90E33EC-3364-4741-876F-55D11AC19632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integer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82D2702-2160-4B1B-BA74-A2D124F2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3093A28-E364-41D5-AF13-D90601755B8B}"/>
              </a:ext>
            </a:extLst>
          </p:cNvPr>
          <p:cNvGrpSpPr/>
          <p:nvPr/>
        </p:nvGrpSpPr>
        <p:grpSpPr>
          <a:xfrm>
            <a:off x="3393989" y="2873521"/>
            <a:ext cx="1515763" cy="1179560"/>
            <a:chOff x="3393989" y="2873521"/>
            <a:chExt cx="1515763" cy="117956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1655F0F-4CBC-461E-ADC6-AEC5946493BF}"/>
                </a:ext>
              </a:extLst>
            </p:cNvPr>
            <p:cNvSpPr/>
            <p:nvPr/>
          </p:nvSpPr>
          <p:spPr>
            <a:xfrm>
              <a:off x="3393989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float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F032CA0-2E98-44BE-A27A-F51940269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984" y="2873521"/>
              <a:ext cx="609600" cy="6096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B9206D0-AAB6-434D-A961-1EF340A045D6}"/>
              </a:ext>
            </a:extLst>
          </p:cNvPr>
          <p:cNvGrpSpPr/>
          <p:nvPr/>
        </p:nvGrpSpPr>
        <p:grpSpPr>
          <a:xfrm>
            <a:off x="5313405" y="2881887"/>
            <a:ext cx="1515763" cy="1171194"/>
            <a:chOff x="5313405" y="2881887"/>
            <a:chExt cx="1515763" cy="117119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A1DE47B-D155-4DF6-A2F6-D25D902DB6CF}"/>
                </a:ext>
              </a:extLst>
            </p:cNvPr>
            <p:cNvSpPr/>
            <p:nvPr/>
          </p:nvSpPr>
          <p:spPr>
            <a:xfrm>
              <a:off x="5313405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CA1FFFA-79A2-4A91-934A-86DB96CD7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569" y="2881887"/>
              <a:ext cx="609600" cy="6096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8A2256A-335D-4134-88C9-8ABB19E32811}"/>
              </a:ext>
            </a:extLst>
          </p:cNvPr>
          <p:cNvGrpSpPr/>
          <p:nvPr/>
        </p:nvGrpSpPr>
        <p:grpSpPr>
          <a:xfrm>
            <a:off x="7232821" y="2873521"/>
            <a:ext cx="1515763" cy="1179560"/>
            <a:chOff x="7232821" y="2873521"/>
            <a:chExt cx="1515763" cy="117956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E61F154-3BFB-409D-8C41-26B4D23314D3}"/>
                </a:ext>
              </a:extLst>
            </p:cNvPr>
            <p:cNvSpPr/>
            <p:nvPr/>
          </p:nvSpPr>
          <p:spPr>
            <a:xfrm>
              <a:off x="7232821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boolean</a:t>
              </a:r>
              <a:endParaRPr lang="en-US" dirty="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42C70F9-8EEB-4C30-8AA3-F002808A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865" y="2873521"/>
              <a:ext cx="609600" cy="6096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7A88AE-803E-43FC-83DB-7127D59B0A74}"/>
              </a:ext>
            </a:extLst>
          </p:cNvPr>
          <p:cNvGrpSpPr/>
          <p:nvPr/>
        </p:nvGrpSpPr>
        <p:grpSpPr>
          <a:xfrm>
            <a:off x="9209902" y="2881887"/>
            <a:ext cx="1515763" cy="1171194"/>
            <a:chOff x="9209902" y="2881887"/>
            <a:chExt cx="1515763" cy="117119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790BBB8-BC90-4A35-8B37-56A9E408481A}"/>
                </a:ext>
              </a:extLst>
            </p:cNvPr>
            <p:cNvSpPr/>
            <p:nvPr/>
          </p:nvSpPr>
          <p:spPr>
            <a:xfrm>
              <a:off x="9209902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None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7B79D6B-3206-4F26-A514-679265F33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8185" y="2881887"/>
              <a:ext cx="609600" cy="609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0E6F714-87F7-4D67-992C-CB598247DFF2}"/>
              </a:ext>
            </a:extLst>
          </p:cNvPr>
          <p:cNvGrpSpPr/>
          <p:nvPr/>
        </p:nvGrpSpPr>
        <p:grpSpPr>
          <a:xfrm>
            <a:off x="8118387" y="3936929"/>
            <a:ext cx="1515763" cy="1151916"/>
            <a:chOff x="8118387" y="3936929"/>
            <a:chExt cx="1515763" cy="1151916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9668187-09DB-4430-B191-29C637FF62F5}"/>
                </a:ext>
              </a:extLst>
            </p:cNvPr>
            <p:cNvSpPr/>
            <p:nvPr/>
          </p:nvSpPr>
          <p:spPr>
            <a:xfrm>
              <a:off x="8118387" y="4512196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dictionary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468AB67-14D7-4662-8A29-557F7B61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670" y="3936929"/>
              <a:ext cx="609600" cy="609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27088D-37F4-4176-8CE7-A8A7458E9087}"/>
              </a:ext>
            </a:extLst>
          </p:cNvPr>
          <p:cNvGrpSpPr/>
          <p:nvPr/>
        </p:nvGrpSpPr>
        <p:grpSpPr>
          <a:xfrm>
            <a:off x="6198971" y="3919790"/>
            <a:ext cx="1515763" cy="1169055"/>
            <a:chOff x="6198971" y="3919790"/>
            <a:chExt cx="1515763" cy="116905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A312137-1B37-4143-B475-C7478F71BE14}"/>
                </a:ext>
              </a:extLst>
            </p:cNvPr>
            <p:cNvSpPr/>
            <p:nvPr/>
          </p:nvSpPr>
          <p:spPr>
            <a:xfrm>
              <a:off x="6198971" y="4512196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C65B16D-E6DC-4FD7-BBD4-4F82E7808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035" y="3919790"/>
              <a:ext cx="609600" cy="6096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7834B62-BC4C-4333-93F1-6D8FA8BE4431}"/>
              </a:ext>
            </a:extLst>
          </p:cNvPr>
          <p:cNvGrpSpPr/>
          <p:nvPr/>
        </p:nvGrpSpPr>
        <p:grpSpPr>
          <a:xfrm>
            <a:off x="4279555" y="3905524"/>
            <a:ext cx="1515763" cy="1183321"/>
            <a:chOff x="4279555" y="3905524"/>
            <a:chExt cx="1515763" cy="118332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97C219-CC89-468E-9C64-92C3DE0E31A9}"/>
                </a:ext>
              </a:extLst>
            </p:cNvPr>
            <p:cNvSpPr/>
            <p:nvPr/>
          </p:nvSpPr>
          <p:spPr>
            <a:xfrm>
              <a:off x="4279555" y="4512196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tuple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20954B2-0AAB-4391-8CAD-4B54BD45C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322" y="3905524"/>
              <a:ext cx="609600" cy="609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17DCE0-5A29-4406-B25B-93AB14D6E929}"/>
              </a:ext>
            </a:extLst>
          </p:cNvPr>
          <p:cNvGrpSpPr/>
          <p:nvPr/>
        </p:nvGrpSpPr>
        <p:grpSpPr>
          <a:xfrm>
            <a:off x="2463111" y="3919790"/>
            <a:ext cx="1515763" cy="1169056"/>
            <a:chOff x="2463111" y="3919790"/>
            <a:chExt cx="1515763" cy="116905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9BB9C71-4DCD-48C4-9CD0-33BB29FF5040}"/>
                </a:ext>
              </a:extLst>
            </p:cNvPr>
            <p:cNvSpPr/>
            <p:nvPr/>
          </p:nvSpPr>
          <p:spPr>
            <a:xfrm>
              <a:off x="2463111" y="4512197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3A16F06-404C-4EEC-960F-6BE798B8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701" y="391979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64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Integer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809498" y="1447162"/>
            <a:ext cx="7471719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in python, means any numerical values (positive or negative)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5109874" y="2425335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6445495" y="2415615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+2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38F2B5-ED87-49AB-A295-14BE4B6CFE5E}"/>
              </a:ext>
            </a:extLst>
          </p:cNvPr>
          <p:cNvSpPr/>
          <p:nvPr/>
        </p:nvSpPr>
        <p:spPr>
          <a:xfrm>
            <a:off x="9116737" y="2416688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319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CBD6A1-AA3D-4090-85D9-19CE45317CD7}"/>
              </a:ext>
            </a:extLst>
          </p:cNvPr>
          <p:cNvSpPr/>
          <p:nvPr/>
        </p:nvSpPr>
        <p:spPr>
          <a:xfrm>
            <a:off x="7781116" y="2405822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-50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866093"/>
            <a:ext cx="356205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 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2" y="4404377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 = 35656222554887711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2" y="4947904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 = -3255522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4097560"/>
            <a:ext cx="900641" cy="2314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stCxn id="15" idx="3"/>
            <a:endCxn id="13" idx="5"/>
          </p:cNvCxnSpPr>
          <p:nvPr/>
        </p:nvCxnSpPr>
        <p:spPr>
          <a:xfrm>
            <a:off x="6176261" y="4329027"/>
            <a:ext cx="900641" cy="3068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1" cy="8503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28871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Integers can be of any length, it is only limited by the memory available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2887149" cy="130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use the type() function to know which class a variable or a value belongs to.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70" y="2136212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10" y="2136212"/>
            <a:ext cx="609600" cy="609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EB9F9C8-4032-42AD-9092-CE9D8A9C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6" y="2110815"/>
            <a:ext cx="6096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755ACE-E855-4BFD-91A0-BDFC0387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37" y="2112089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1121</Words>
  <Application>Microsoft Office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Agency FB</vt:lpstr>
      <vt:lpstr>Aharoni</vt:lpstr>
      <vt:lpstr>Arial</vt:lpstr>
      <vt:lpstr>Arial Rounded MT Bold</vt:lpstr>
      <vt:lpstr>Calibri</vt:lpstr>
      <vt:lpstr>Calibri Light</vt:lpstr>
      <vt:lpstr>Consolas</vt:lpstr>
      <vt:lpstr>Droid Sans Mono</vt:lpstr>
      <vt:lpstr>euclid_circular_a</vt:lpstr>
      <vt:lpstr>MV Boli</vt:lpstr>
      <vt:lpstr>Segoe UI</vt:lpstr>
      <vt:lpstr>Office Theme</vt:lpstr>
      <vt:lpstr>PowerPoint Presentation</vt:lpstr>
      <vt:lpstr>The basics blocks of coding</vt:lpstr>
      <vt:lpstr>Variables in python</vt:lpstr>
      <vt:lpstr>Variables in python</vt:lpstr>
      <vt:lpstr>Variables in python</vt:lpstr>
      <vt:lpstr>PowerPoint Presentation</vt:lpstr>
      <vt:lpstr>PowerPoint Presentation</vt:lpstr>
      <vt:lpstr>Datatypes in Python</vt:lpstr>
      <vt:lpstr>Integer</vt:lpstr>
      <vt:lpstr>Float</vt:lpstr>
      <vt:lpstr>Strings</vt:lpstr>
      <vt:lpstr>Boolean</vt:lpstr>
      <vt:lpstr>None</vt:lpstr>
      <vt:lpstr>PowerPoint Presentation</vt:lpstr>
      <vt:lpstr>list</vt:lpstr>
      <vt:lpstr>Tuples</vt:lpstr>
      <vt:lpstr>sets</vt:lpstr>
      <vt:lpstr>Dictionaries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43</cp:revision>
  <dcterms:created xsi:type="dcterms:W3CDTF">2020-10-29T10:04:59Z</dcterms:created>
  <dcterms:modified xsi:type="dcterms:W3CDTF">2025-04-03T07:31:16Z</dcterms:modified>
</cp:coreProperties>
</file>